
<file path=[Content_Types].xml><?xml version="1.0" encoding="utf-8"?>
<Types xmlns="http://schemas.openxmlformats.org/package/2006/content-types">
  <Default Extension="png" ContentType="image/png"/>
  <Default Extension="wmf" ContentType="image/x-wmf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theme/theme2.xml" ContentType="application/vnd.openxmlformats-officedocument.theme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saveSubsetFonts="1" autoCompressPictures="0">
  <p:sldMasterIdLst>
    <p:sldMasterId id="2147483648" r:id="rId1"/>
    <p:sldMasterId id="2147483700" r:id="rId2"/>
    <p:sldMasterId id="2147483916" r:id="rId3"/>
  </p:sldMasterIdLst>
  <p:notesMasterIdLst>
    <p:notesMasterId r:id="rId214"/>
  </p:notesMasterIdLst>
  <p:handoutMasterIdLst>
    <p:handoutMasterId r:id="rId215"/>
  </p:handoutMasterIdLst>
  <p:sldIdLst>
    <p:sldId id="1900" r:id="rId4"/>
    <p:sldId id="1899" r:id="rId5"/>
    <p:sldId id="1939" r:id="rId6"/>
    <p:sldId id="1986" r:id="rId7"/>
    <p:sldId id="2046" r:id="rId8"/>
    <p:sldId id="2047" r:id="rId9"/>
    <p:sldId id="2154" r:id="rId10"/>
    <p:sldId id="2049" r:id="rId11"/>
    <p:sldId id="2050" r:id="rId12"/>
    <p:sldId id="2051" r:id="rId13"/>
    <p:sldId id="2052" r:id="rId14"/>
    <p:sldId id="2053" r:id="rId15"/>
    <p:sldId id="2155" r:id="rId16"/>
    <p:sldId id="2158" r:id="rId17"/>
    <p:sldId id="2159" r:id="rId18"/>
    <p:sldId id="2160" r:id="rId19"/>
    <p:sldId id="2157" r:id="rId20"/>
    <p:sldId id="1956" r:id="rId21"/>
    <p:sldId id="1957" r:id="rId22"/>
    <p:sldId id="1958" r:id="rId23"/>
    <p:sldId id="1959" r:id="rId24"/>
    <p:sldId id="1960" r:id="rId25"/>
    <p:sldId id="2156" r:id="rId26"/>
    <p:sldId id="2162" r:id="rId27"/>
    <p:sldId id="2161" r:id="rId28"/>
    <p:sldId id="2163" r:id="rId29"/>
    <p:sldId id="2164" r:id="rId30"/>
    <p:sldId id="2165" r:id="rId31"/>
    <p:sldId id="2166" r:id="rId32"/>
    <p:sldId id="1961" r:id="rId33"/>
    <p:sldId id="1964" r:id="rId34"/>
    <p:sldId id="1965" r:id="rId35"/>
    <p:sldId id="1966" r:id="rId36"/>
    <p:sldId id="1967" r:id="rId37"/>
    <p:sldId id="1968" r:id="rId38"/>
    <p:sldId id="1969" r:id="rId39"/>
    <p:sldId id="1970" r:id="rId40"/>
    <p:sldId id="1971" r:id="rId41"/>
    <p:sldId id="2175" r:id="rId42"/>
    <p:sldId id="2176" r:id="rId43"/>
    <p:sldId id="2179" r:id="rId44"/>
    <p:sldId id="2177" r:id="rId45"/>
    <p:sldId id="2178" r:id="rId46"/>
    <p:sldId id="1972" r:id="rId47"/>
    <p:sldId id="2180" r:id="rId48"/>
    <p:sldId id="1973" r:id="rId49"/>
    <p:sldId id="1974" r:id="rId50"/>
    <p:sldId id="1975" r:id="rId51"/>
    <p:sldId id="1976" r:id="rId52"/>
    <p:sldId id="1977" r:id="rId53"/>
    <p:sldId id="2167" r:id="rId54"/>
    <p:sldId id="2169" r:id="rId55"/>
    <p:sldId id="2170" r:id="rId56"/>
    <p:sldId id="1978" r:id="rId57"/>
    <p:sldId id="1979" r:id="rId58"/>
    <p:sldId id="2171" r:id="rId59"/>
    <p:sldId id="2172" r:id="rId60"/>
    <p:sldId id="2174" r:id="rId61"/>
    <p:sldId id="1980" r:id="rId62"/>
    <p:sldId id="1981" r:id="rId63"/>
    <p:sldId id="1982" r:id="rId64"/>
    <p:sldId id="1983" r:id="rId65"/>
    <p:sldId id="1984" r:id="rId66"/>
    <p:sldId id="1985" r:id="rId67"/>
    <p:sldId id="1880" r:id="rId68"/>
    <p:sldId id="1885" r:id="rId69"/>
    <p:sldId id="1845" r:id="rId70"/>
    <p:sldId id="2013" r:id="rId71"/>
    <p:sldId id="2012" r:id="rId72"/>
    <p:sldId id="2054" r:id="rId73"/>
    <p:sldId id="2011" r:id="rId74"/>
    <p:sldId id="2055" r:id="rId75"/>
    <p:sldId id="2003" r:id="rId76"/>
    <p:sldId id="2014" r:id="rId77"/>
    <p:sldId id="2010" r:id="rId78"/>
    <p:sldId id="2008" r:id="rId79"/>
    <p:sldId id="2009" r:id="rId80"/>
    <p:sldId id="2045" r:id="rId81"/>
    <p:sldId id="2004" r:id="rId82"/>
    <p:sldId id="2016" r:id="rId83"/>
    <p:sldId id="2017" r:id="rId84"/>
    <p:sldId id="2018" r:id="rId85"/>
    <p:sldId id="2019" r:id="rId86"/>
    <p:sldId id="2020" r:id="rId87"/>
    <p:sldId id="2021" r:id="rId88"/>
    <p:sldId id="2022" r:id="rId89"/>
    <p:sldId id="2023" r:id="rId90"/>
    <p:sldId id="2024" r:id="rId91"/>
    <p:sldId id="2025" r:id="rId92"/>
    <p:sldId id="2027" r:id="rId93"/>
    <p:sldId id="2028" r:id="rId94"/>
    <p:sldId id="2029" r:id="rId95"/>
    <p:sldId id="2030" r:id="rId96"/>
    <p:sldId id="2032" r:id="rId97"/>
    <p:sldId id="2031" r:id="rId98"/>
    <p:sldId id="2036" r:id="rId99"/>
    <p:sldId id="2035" r:id="rId100"/>
    <p:sldId id="2037" r:id="rId101"/>
    <p:sldId id="2038" r:id="rId102"/>
    <p:sldId id="2039" r:id="rId103"/>
    <p:sldId id="2040" r:id="rId104"/>
    <p:sldId id="2042" r:id="rId105"/>
    <p:sldId id="2043" r:id="rId106"/>
    <p:sldId id="2044" r:id="rId107"/>
    <p:sldId id="2056" r:id="rId108"/>
    <p:sldId id="2057" r:id="rId109"/>
    <p:sldId id="2058" r:id="rId110"/>
    <p:sldId id="2071" r:id="rId111"/>
    <p:sldId id="2059" r:id="rId112"/>
    <p:sldId id="2061" r:id="rId113"/>
    <p:sldId id="2062" r:id="rId114"/>
    <p:sldId id="1886" r:id="rId115"/>
    <p:sldId id="2064" r:id="rId116"/>
    <p:sldId id="2066" r:id="rId117"/>
    <p:sldId id="2065" r:id="rId118"/>
    <p:sldId id="2068" r:id="rId119"/>
    <p:sldId id="2079" r:id="rId120"/>
    <p:sldId id="2080" r:id="rId121"/>
    <p:sldId id="2069" r:id="rId122"/>
    <p:sldId id="2072" r:id="rId123"/>
    <p:sldId id="2073" r:id="rId124"/>
    <p:sldId id="2074" r:id="rId125"/>
    <p:sldId id="2075" r:id="rId126"/>
    <p:sldId id="2076" r:id="rId127"/>
    <p:sldId id="2077" r:id="rId128"/>
    <p:sldId id="2078" r:id="rId129"/>
    <p:sldId id="2081" r:id="rId130"/>
    <p:sldId id="1846" r:id="rId131"/>
    <p:sldId id="2067" r:id="rId132"/>
    <p:sldId id="2100" r:id="rId133"/>
    <p:sldId id="2082" r:id="rId134"/>
    <p:sldId id="2102" r:id="rId135"/>
    <p:sldId id="2103" r:id="rId136"/>
    <p:sldId id="2085" r:id="rId137"/>
    <p:sldId id="2105" r:id="rId138"/>
    <p:sldId id="2089" r:id="rId139"/>
    <p:sldId id="2106" r:id="rId140"/>
    <p:sldId id="2108" r:id="rId141"/>
    <p:sldId id="2107" r:id="rId142"/>
    <p:sldId id="2109" r:id="rId143"/>
    <p:sldId id="2110" r:id="rId144"/>
    <p:sldId id="2111" r:id="rId145"/>
    <p:sldId id="2113" r:id="rId146"/>
    <p:sldId id="2112" r:id="rId147"/>
    <p:sldId id="2114" r:id="rId148"/>
    <p:sldId id="2115" r:id="rId149"/>
    <p:sldId id="2116" r:id="rId150"/>
    <p:sldId id="2117" r:id="rId151"/>
    <p:sldId id="2118" r:id="rId152"/>
    <p:sldId id="2119" r:id="rId153"/>
    <p:sldId id="2060" r:id="rId154"/>
    <p:sldId id="2120" r:id="rId155"/>
    <p:sldId id="2121" r:id="rId156"/>
    <p:sldId id="2126" r:id="rId157"/>
    <p:sldId id="2127" r:id="rId158"/>
    <p:sldId id="2128" r:id="rId159"/>
    <p:sldId id="2130" r:id="rId160"/>
    <p:sldId id="1888" r:id="rId161"/>
    <p:sldId id="2131" r:id="rId162"/>
    <p:sldId id="2132" r:id="rId163"/>
    <p:sldId id="2133" r:id="rId164"/>
    <p:sldId id="2134" r:id="rId165"/>
    <p:sldId id="2135" r:id="rId166"/>
    <p:sldId id="2136" r:id="rId167"/>
    <p:sldId id="2137" r:id="rId168"/>
    <p:sldId id="2138" r:id="rId169"/>
    <p:sldId id="2139" r:id="rId170"/>
    <p:sldId id="2140" r:id="rId171"/>
    <p:sldId id="2141" r:id="rId172"/>
    <p:sldId id="2142" r:id="rId173"/>
    <p:sldId id="2143" r:id="rId174"/>
    <p:sldId id="2144" r:id="rId175"/>
    <p:sldId id="2145" r:id="rId176"/>
    <p:sldId id="2146" r:id="rId177"/>
    <p:sldId id="2147" r:id="rId178"/>
    <p:sldId id="2148" r:id="rId179"/>
    <p:sldId id="2149" r:id="rId180"/>
    <p:sldId id="2150" r:id="rId181"/>
    <p:sldId id="2151" r:id="rId182"/>
    <p:sldId id="2152" r:id="rId183"/>
    <p:sldId id="2153" r:id="rId184"/>
    <p:sldId id="1848" r:id="rId185"/>
    <p:sldId id="1849" r:id="rId186"/>
    <p:sldId id="1892" r:id="rId187"/>
    <p:sldId id="1893" r:id="rId188"/>
    <p:sldId id="1851" r:id="rId189"/>
    <p:sldId id="1894" r:id="rId190"/>
    <p:sldId id="1852" r:id="rId191"/>
    <p:sldId id="1896" r:id="rId192"/>
    <p:sldId id="1877" r:id="rId193"/>
    <p:sldId id="1897" r:id="rId194"/>
    <p:sldId id="1859" r:id="rId195"/>
    <p:sldId id="1898" r:id="rId196"/>
    <p:sldId id="1884" r:id="rId197"/>
    <p:sldId id="1889" r:id="rId198"/>
    <p:sldId id="1890" r:id="rId199"/>
    <p:sldId id="1882" r:id="rId200"/>
    <p:sldId id="1891" r:id="rId201"/>
    <p:sldId id="1883" r:id="rId202"/>
    <p:sldId id="1881" r:id="rId203"/>
    <p:sldId id="1874" r:id="rId204"/>
    <p:sldId id="1854" r:id="rId205"/>
    <p:sldId id="1875" r:id="rId206"/>
    <p:sldId id="1855" r:id="rId207"/>
    <p:sldId id="1856" r:id="rId208"/>
    <p:sldId id="1876" r:id="rId209"/>
    <p:sldId id="1895" r:id="rId210"/>
    <p:sldId id="1857" r:id="rId211"/>
    <p:sldId id="1878" r:id="rId212"/>
    <p:sldId id="1879" r:id="rId213"/>
  </p:sldIdLst>
  <p:sldSz cx="9144000" cy="6858000" type="screen4x3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912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1700FF"/>
    <a:srgbClr val="28F3FF"/>
    <a:srgbClr val="008000"/>
    <a:srgbClr val="1EFFE7"/>
    <a:srgbClr val="0CF9FF"/>
    <a:srgbClr val="FFCC66"/>
    <a:srgbClr val="F5E985"/>
    <a:srgbClr val="DE2C28"/>
    <a:srgbClr val="FF4C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>
    <p:restoredLeft sz="8153"/>
    <p:restoredTop sz="94690"/>
  </p:normalViewPr>
  <p:slideViewPr>
    <p:cSldViewPr>
      <p:cViewPr varScale="1">
        <p:scale>
          <a:sx n="111" d="100"/>
          <a:sy n="111" d="100"/>
        </p:scale>
        <p:origin x="2112" y="200"/>
      </p:cViewPr>
      <p:guideLst>
        <p:guide orient="horz" pos="912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4.xml"/><Relationship Id="rId21" Type="http://schemas.openxmlformats.org/officeDocument/2006/relationships/slide" Target="slides/slide18.xml"/><Relationship Id="rId42" Type="http://schemas.openxmlformats.org/officeDocument/2006/relationships/slide" Target="slides/slide39.xml"/><Relationship Id="rId63" Type="http://schemas.openxmlformats.org/officeDocument/2006/relationships/slide" Target="slides/slide60.xml"/><Relationship Id="rId84" Type="http://schemas.openxmlformats.org/officeDocument/2006/relationships/slide" Target="slides/slide81.xml"/><Relationship Id="rId138" Type="http://schemas.openxmlformats.org/officeDocument/2006/relationships/slide" Target="slides/slide135.xml"/><Relationship Id="rId159" Type="http://schemas.openxmlformats.org/officeDocument/2006/relationships/slide" Target="slides/slide156.xml"/><Relationship Id="rId170" Type="http://schemas.openxmlformats.org/officeDocument/2006/relationships/slide" Target="slides/slide167.xml"/><Relationship Id="rId191" Type="http://schemas.openxmlformats.org/officeDocument/2006/relationships/slide" Target="slides/slide188.xml"/><Relationship Id="rId205" Type="http://schemas.openxmlformats.org/officeDocument/2006/relationships/slide" Target="slides/slide202.xml"/><Relationship Id="rId107" Type="http://schemas.openxmlformats.org/officeDocument/2006/relationships/slide" Target="slides/slide104.xml"/><Relationship Id="rId11" Type="http://schemas.openxmlformats.org/officeDocument/2006/relationships/slide" Target="slides/slide8.xml"/><Relationship Id="rId32" Type="http://schemas.openxmlformats.org/officeDocument/2006/relationships/slide" Target="slides/slide29.xml"/><Relationship Id="rId53" Type="http://schemas.openxmlformats.org/officeDocument/2006/relationships/slide" Target="slides/slide50.xml"/><Relationship Id="rId74" Type="http://schemas.openxmlformats.org/officeDocument/2006/relationships/slide" Target="slides/slide71.xml"/><Relationship Id="rId128" Type="http://schemas.openxmlformats.org/officeDocument/2006/relationships/slide" Target="slides/slide125.xml"/><Relationship Id="rId149" Type="http://schemas.openxmlformats.org/officeDocument/2006/relationships/slide" Target="slides/slide146.xml"/><Relationship Id="rId5" Type="http://schemas.openxmlformats.org/officeDocument/2006/relationships/slide" Target="slides/slide2.xml"/><Relationship Id="rId95" Type="http://schemas.openxmlformats.org/officeDocument/2006/relationships/slide" Target="slides/slide92.xml"/><Relationship Id="rId160" Type="http://schemas.openxmlformats.org/officeDocument/2006/relationships/slide" Target="slides/slide157.xml"/><Relationship Id="rId181" Type="http://schemas.openxmlformats.org/officeDocument/2006/relationships/slide" Target="slides/slide178.xml"/><Relationship Id="rId216" Type="http://schemas.openxmlformats.org/officeDocument/2006/relationships/presProps" Target="presProps.xml"/><Relationship Id="rId22" Type="http://schemas.openxmlformats.org/officeDocument/2006/relationships/slide" Target="slides/slide19.xml"/><Relationship Id="rId43" Type="http://schemas.openxmlformats.org/officeDocument/2006/relationships/slide" Target="slides/slide40.xml"/><Relationship Id="rId64" Type="http://schemas.openxmlformats.org/officeDocument/2006/relationships/slide" Target="slides/slide61.xml"/><Relationship Id="rId118" Type="http://schemas.openxmlformats.org/officeDocument/2006/relationships/slide" Target="slides/slide115.xml"/><Relationship Id="rId139" Type="http://schemas.openxmlformats.org/officeDocument/2006/relationships/slide" Target="slides/slide136.xml"/><Relationship Id="rId85" Type="http://schemas.openxmlformats.org/officeDocument/2006/relationships/slide" Target="slides/slide82.xml"/><Relationship Id="rId150" Type="http://schemas.openxmlformats.org/officeDocument/2006/relationships/slide" Target="slides/slide147.xml"/><Relationship Id="rId171" Type="http://schemas.openxmlformats.org/officeDocument/2006/relationships/slide" Target="slides/slide168.xml"/><Relationship Id="rId192" Type="http://schemas.openxmlformats.org/officeDocument/2006/relationships/slide" Target="slides/slide189.xml"/><Relationship Id="rId206" Type="http://schemas.openxmlformats.org/officeDocument/2006/relationships/slide" Target="slides/slide203.xml"/><Relationship Id="rId12" Type="http://schemas.openxmlformats.org/officeDocument/2006/relationships/slide" Target="slides/slide9.xml"/><Relationship Id="rId33" Type="http://schemas.openxmlformats.org/officeDocument/2006/relationships/slide" Target="slides/slide30.xml"/><Relationship Id="rId108" Type="http://schemas.openxmlformats.org/officeDocument/2006/relationships/slide" Target="slides/slide105.xml"/><Relationship Id="rId129" Type="http://schemas.openxmlformats.org/officeDocument/2006/relationships/slide" Target="slides/slide126.xml"/><Relationship Id="rId54" Type="http://schemas.openxmlformats.org/officeDocument/2006/relationships/slide" Target="slides/slide51.xml"/><Relationship Id="rId75" Type="http://schemas.openxmlformats.org/officeDocument/2006/relationships/slide" Target="slides/slide72.xml"/><Relationship Id="rId96" Type="http://schemas.openxmlformats.org/officeDocument/2006/relationships/slide" Target="slides/slide93.xml"/><Relationship Id="rId140" Type="http://schemas.openxmlformats.org/officeDocument/2006/relationships/slide" Target="slides/slide137.xml"/><Relationship Id="rId161" Type="http://schemas.openxmlformats.org/officeDocument/2006/relationships/slide" Target="slides/slide158.xml"/><Relationship Id="rId182" Type="http://schemas.openxmlformats.org/officeDocument/2006/relationships/slide" Target="slides/slide179.xml"/><Relationship Id="rId217" Type="http://schemas.openxmlformats.org/officeDocument/2006/relationships/viewProps" Target="viewProps.xml"/><Relationship Id="rId6" Type="http://schemas.openxmlformats.org/officeDocument/2006/relationships/slide" Target="slides/slide3.xml"/><Relationship Id="rId23" Type="http://schemas.openxmlformats.org/officeDocument/2006/relationships/slide" Target="slides/slide20.xml"/><Relationship Id="rId119" Type="http://schemas.openxmlformats.org/officeDocument/2006/relationships/slide" Target="slides/slide116.xml"/><Relationship Id="rId44" Type="http://schemas.openxmlformats.org/officeDocument/2006/relationships/slide" Target="slides/slide41.xml"/><Relationship Id="rId65" Type="http://schemas.openxmlformats.org/officeDocument/2006/relationships/slide" Target="slides/slide62.xml"/><Relationship Id="rId86" Type="http://schemas.openxmlformats.org/officeDocument/2006/relationships/slide" Target="slides/slide83.xml"/><Relationship Id="rId130" Type="http://schemas.openxmlformats.org/officeDocument/2006/relationships/slide" Target="slides/slide127.xml"/><Relationship Id="rId151" Type="http://schemas.openxmlformats.org/officeDocument/2006/relationships/slide" Target="slides/slide148.xml"/><Relationship Id="rId172" Type="http://schemas.openxmlformats.org/officeDocument/2006/relationships/slide" Target="slides/slide169.xml"/><Relationship Id="rId193" Type="http://schemas.openxmlformats.org/officeDocument/2006/relationships/slide" Target="slides/slide190.xml"/><Relationship Id="rId207" Type="http://schemas.openxmlformats.org/officeDocument/2006/relationships/slide" Target="slides/slide204.xml"/><Relationship Id="rId13" Type="http://schemas.openxmlformats.org/officeDocument/2006/relationships/slide" Target="slides/slide10.xml"/><Relationship Id="rId109" Type="http://schemas.openxmlformats.org/officeDocument/2006/relationships/slide" Target="slides/slide106.xml"/><Relationship Id="rId34" Type="http://schemas.openxmlformats.org/officeDocument/2006/relationships/slide" Target="slides/slide31.xml"/><Relationship Id="rId55" Type="http://schemas.openxmlformats.org/officeDocument/2006/relationships/slide" Target="slides/slide52.xml"/><Relationship Id="rId76" Type="http://schemas.openxmlformats.org/officeDocument/2006/relationships/slide" Target="slides/slide73.xml"/><Relationship Id="rId97" Type="http://schemas.openxmlformats.org/officeDocument/2006/relationships/slide" Target="slides/slide94.xml"/><Relationship Id="rId120" Type="http://schemas.openxmlformats.org/officeDocument/2006/relationships/slide" Target="slides/slide117.xml"/><Relationship Id="rId141" Type="http://schemas.openxmlformats.org/officeDocument/2006/relationships/slide" Target="slides/slide138.xml"/><Relationship Id="rId7" Type="http://schemas.openxmlformats.org/officeDocument/2006/relationships/slide" Target="slides/slide4.xml"/><Relationship Id="rId162" Type="http://schemas.openxmlformats.org/officeDocument/2006/relationships/slide" Target="slides/slide159.xml"/><Relationship Id="rId183" Type="http://schemas.openxmlformats.org/officeDocument/2006/relationships/slide" Target="slides/slide180.xml"/><Relationship Id="rId218" Type="http://schemas.openxmlformats.org/officeDocument/2006/relationships/theme" Target="theme/theme1.xml"/><Relationship Id="rId24" Type="http://schemas.openxmlformats.org/officeDocument/2006/relationships/slide" Target="slides/slide21.xml"/><Relationship Id="rId45" Type="http://schemas.openxmlformats.org/officeDocument/2006/relationships/slide" Target="slides/slide42.xml"/><Relationship Id="rId66" Type="http://schemas.openxmlformats.org/officeDocument/2006/relationships/slide" Target="slides/slide63.xml"/><Relationship Id="rId87" Type="http://schemas.openxmlformats.org/officeDocument/2006/relationships/slide" Target="slides/slide84.xml"/><Relationship Id="rId110" Type="http://schemas.openxmlformats.org/officeDocument/2006/relationships/slide" Target="slides/slide107.xml"/><Relationship Id="rId131" Type="http://schemas.openxmlformats.org/officeDocument/2006/relationships/slide" Target="slides/slide128.xml"/><Relationship Id="rId152" Type="http://schemas.openxmlformats.org/officeDocument/2006/relationships/slide" Target="slides/slide149.xml"/><Relationship Id="rId173" Type="http://schemas.openxmlformats.org/officeDocument/2006/relationships/slide" Target="slides/slide170.xml"/><Relationship Id="rId194" Type="http://schemas.openxmlformats.org/officeDocument/2006/relationships/slide" Target="slides/slide191.xml"/><Relationship Id="rId208" Type="http://schemas.openxmlformats.org/officeDocument/2006/relationships/slide" Target="slides/slide205.xml"/><Relationship Id="rId14" Type="http://schemas.openxmlformats.org/officeDocument/2006/relationships/slide" Target="slides/slide11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56" Type="http://schemas.openxmlformats.org/officeDocument/2006/relationships/slide" Target="slides/slide53.xml"/><Relationship Id="rId77" Type="http://schemas.openxmlformats.org/officeDocument/2006/relationships/slide" Target="slides/slide74.xml"/><Relationship Id="rId100" Type="http://schemas.openxmlformats.org/officeDocument/2006/relationships/slide" Target="slides/slide97.xml"/><Relationship Id="rId105" Type="http://schemas.openxmlformats.org/officeDocument/2006/relationships/slide" Target="slides/slide102.xml"/><Relationship Id="rId126" Type="http://schemas.openxmlformats.org/officeDocument/2006/relationships/slide" Target="slides/slide123.xml"/><Relationship Id="rId147" Type="http://schemas.openxmlformats.org/officeDocument/2006/relationships/slide" Target="slides/slide144.xml"/><Relationship Id="rId168" Type="http://schemas.openxmlformats.org/officeDocument/2006/relationships/slide" Target="slides/slide165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72" Type="http://schemas.openxmlformats.org/officeDocument/2006/relationships/slide" Target="slides/slide69.xml"/><Relationship Id="rId93" Type="http://schemas.openxmlformats.org/officeDocument/2006/relationships/slide" Target="slides/slide90.xml"/><Relationship Id="rId98" Type="http://schemas.openxmlformats.org/officeDocument/2006/relationships/slide" Target="slides/slide95.xml"/><Relationship Id="rId121" Type="http://schemas.openxmlformats.org/officeDocument/2006/relationships/slide" Target="slides/slide118.xml"/><Relationship Id="rId142" Type="http://schemas.openxmlformats.org/officeDocument/2006/relationships/slide" Target="slides/slide139.xml"/><Relationship Id="rId163" Type="http://schemas.openxmlformats.org/officeDocument/2006/relationships/slide" Target="slides/slide160.xml"/><Relationship Id="rId184" Type="http://schemas.openxmlformats.org/officeDocument/2006/relationships/slide" Target="slides/slide181.xml"/><Relationship Id="rId189" Type="http://schemas.openxmlformats.org/officeDocument/2006/relationships/slide" Target="slides/slide186.xml"/><Relationship Id="rId219" Type="http://schemas.openxmlformats.org/officeDocument/2006/relationships/tableStyles" Target="tableStyles.xml"/><Relationship Id="rId3" Type="http://schemas.openxmlformats.org/officeDocument/2006/relationships/slideMaster" Target="slideMasters/slideMaster3.xml"/><Relationship Id="rId214" Type="http://schemas.openxmlformats.org/officeDocument/2006/relationships/notesMaster" Target="notesMasters/notesMaster1.xml"/><Relationship Id="rId25" Type="http://schemas.openxmlformats.org/officeDocument/2006/relationships/slide" Target="slides/slide22.xml"/><Relationship Id="rId46" Type="http://schemas.openxmlformats.org/officeDocument/2006/relationships/slide" Target="slides/slide43.xml"/><Relationship Id="rId67" Type="http://schemas.openxmlformats.org/officeDocument/2006/relationships/slide" Target="slides/slide64.xml"/><Relationship Id="rId116" Type="http://schemas.openxmlformats.org/officeDocument/2006/relationships/slide" Target="slides/slide113.xml"/><Relationship Id="rId137" Type="http://schemas.openxmlformats.org/officeDocument/2006/relationships/slide" Target="slides/slide134.xml"/><Relationship Id="rId158" Type="http://schemas.openxmlformats.org/officeDocument/2006/relationships/slide" Target="slides/slide155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62" Type="http://schemas.openxmlformats.org/officeDocument/2006/relationships/slide" Target="slides/slide59.xml"/><Relationship Id="rId83" Type="http://schemas.openxmlformats.org/officeDocument/2006/relationships/slide" Target="slides/slide80.xml"/><Relationship Id="rId88" Type="http://schemas.openxmlformats.org/officeDocument/2006/relationships/slide" Target="slides/slide85.xml"/><Relationship Id="rId111" Type="http://schemas.openxmlformats.org/officeDocument/2006/relationships/slide" Target="slides/slide108.xml"/><Relationship Id="rId132" Type="http://schemas.openxmlformats.org/officeDocument/2006/relationships/slide" Target="slides/slide129.xml"/><Relationship Id="rId153" Type="http://schemas.openxmlformats.org/officeDocument/2006/relationships/slide" Target="slides/slide150.xml"/><Relationship Id="rId174" Type="http://schemas.openxmlformats.org/officeDocument/2006/relationships/slide" Target="slides/slide171.xml"/><Relationship Id="rId179" Type="http://schemas.openxmlformats.org/officeDocument/2006/relationships/slide" Target="slides/slide176.xml"/><Relationship Id="rId195" Type="http://schemas.openxmlformats.org/officeDocument/2006/relationships/slide" Target="slides/slide192.xml"/><Relationship Id="rId209" Type="http://schemas.openxmlformats.org/officeDocument/2006/relationships/slide" Target="slides/slide206.xml"/><Relationship Id="rId190" Type="http://schemas.openxmlformats.org/officeDocument/2006/relationships/slide" Target="slides/slide187.xml"/><Relationship Id="rId204" Type="http://schemas.openxmlformats.org/officeDocument/2006/relationships/slide" Target="slides/slide201.xml"/><Relationship Id="rId15" Type="http://schemas.openxmlformats.org/officeDocument/2006/relationships/slide" Target="slides/slide12.xml"/><Relationship Id="rId36" Type="http://schemas.openxmlformats.org/officeDocument/2006/relationships/slide" Target="slides/slide33.xml"/><Relationship Id="rId57" Type="http://schemas.openxmlformats.org/officeDocument/2006/relationships/slide" Target="slides/slide54.xml"/><Relationship Id="rId106" Type="http://schemas.openxmlformats.org/officeDocument/2006/relationships/slide" Target="slides/slide103.xml"/><Relationship Id="rId127" Type="http://schemas.openxmlformats.org/officeDocument/2006/relationships/slide" Target="slides/slide124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52" Type="http://schemas.openxmlformats.org/officeDocument/2006/relationships/slide" Target="slides/slide49.xml"/><Relationship Id="rId73" Type="http://schemas.openxmlformats.org/officeDocument/2006/relationships/slide" Target="slides/slide70.xml"/><Relationship Id="rId78" Type="http://schemas.openxmlformats.org/officeDocument/2006/relationships/slide" Target="slides/slide75.xml"/><Relationship Id="rId94" Type="http://schemas.openxmlformats.org/officeDocument/2006/relationships/slide" Target="slides/slide91.xml"/><Relationship Id="rId99" Type="http://schemas.openxmlformats.org/officeDocument/2006/relationships/slide" Target="slides/slide96.xml"/><Relationship Id="rId101" Type="http://schemas.openxmlformats.org/officeDocument/2006/relationships/slide" Target="slides/slide98.xml"/><Relationship Id="rId122" Type="http://schemas.openxmlformats.org/officeDocument/2006/relationships/slide" Target="slides/slide119.xml"/><Relationship Id="rId143" Type="http://schemas.openxmlformats.org/officeDocument/2006/relationships/slide" Target="slides/slide140.xml"/><Relationship Id="rId148" Type="http://schemas.openxmlformats.org/officeDocument/2006/relationships/slide" Target="slides/slide145.xml"/><Relationship Id="rId164" Type="http://schemas.openxmlformats.org/officeDocument/2006/relationships/slide" Target="slides/slide161.xml"/><Relationship Id="rId169" Type="http://schemas.openxmlformats.org/officeDocument/2006/relationships/slide" Target="slides/slide166.xml"/><Relationship Id="rId185" Type="http://schemas.openxmlformats.org/officeDocument/2006/relationships/slide" Target="slides/slide182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80" Type="http://schemas.openxmlformats.org/officeDocument/2006/relationships/slide" Target="slides/slide177.xml"/><Relationship Id="rId210" Type="http://schemas.openxmlformats.org/officeDocument/2006/relationships/slide" Target="slides/slide207.xml"/><Relationship Id="rId215" Type="http://schemas.openxmlformats.org/officeDocument/2006/relationships/handoutMaster" Target="handoutMasters/handoutMaster1.xml"/><Relationship Id="rId26" Type="http://schemas.openxmlformats.org/officeDocument/2006/relationships/slide" Target="slides/slide23.xml"/><Relationship Id="rId47" Type="http://schemas.openxmlformats.org/officeDocument/2006/relationships/slide" Target="slides/slide44.xml"/><Relationship Id="rId68" Type="http://schemas.openxmlformats.org/officeDocument/2006/relationships/slide" Target="slides/slide65.xml"/><Relationship Id="rId89" Type="http://schemas.openxmlformats.org/officeDocument/2006/relationships/slide" Target="slides/slide86.xml"/><Relationship Id="rId112" Type="http://schemas.openxmlformats.org/officeDocument/2006/relationships/slide" Target="slides/slide109.xml"/><Relationship Id="rId133" Type="http://schemas.openxmlformats.org/officeDocument/2006/relationships/slide" Target="slides/slide130.xml"/><Relationship Id="rId154" Type="http://schemas.openxmlformats.org/officeDocument/2006/relationships/slide" Target="slides/slide151.xml"/><Relationship Id="rId175" Type="http://schemas.openxmlformats.org/officeDocument/2006/relationships/slide" Target="slides/slide172.xml"/><Relationship Id="rId196" Type="http://schemas.openxmlformats.org/officeDocument/2006/relationships/slide" Target="slides/slide193.xml"/><Relationship Id="rId200" Type="http://schemas.openxmlformats.org/officeDocument/2006/relationships/slide" Target="slides/slide197.xml"/><Relationship Id="rId16" Type="http://schemas.openxmlformats.org/officeDocument/2006/relationships/slide" Target="slides/slide13.xml"/><Relationship Id="rId37" Type="http://schemas.openxmlformats.org/officeDocument/2006/relationships/slide" Target="slides/slide34.xml"/><Relationship Id="rId58" Type="http://schemas.openxmlformats.org/officeDocument/2006/relationships/slide" Target="slides/slide55.xml"/><Relationship Id="rId79" Type="http://schemas.openxmlformats.org/officeDocument/2006/relationships/slide" Target="slides/slide76.xml"/><Relationship Id="rId102" Type="http://schemas.openxmlformats.org/officeDocument/2006/relationships/slide" Target="slides/slide99.xml"/><Relationship Id="rId123" Type="http://schemas.openxmlformats.org/officeDocument/2006/relationships/slide" Target="slides/slide120.xml"/><Relationship Id="rId144" Type="http://schemas.openxmlformats.org/officeDocument/2006/relationships/slide" Target="slides/slide141.xml"/><Relationship Id="rId90" Type="http://schemas.openxmlformats.org/officeDocument/2006/relationships/slide" Target="slides/slide87.xml"/><Relationship Id="rId165" Type="http://schemas.openxmlformats.org/officeDocument/2006/relationships/slide" Target="slides/slide162.xml"/><Relationship Id="rId186" Type="http://schemas.openxmlformats.org/officeDocument/2006/relationships/slide" Target="slides/slide183.xml"/><Relationship Id="rId211" Type="http://schemas.openxmlformats.org/officeDocument/2006/relationships/slide" Target="slides/slide208.xml"/><Relationship Id="rId27" Type="http://schemas.openxmlformats.org/officeDocument/2006/relationships/slide" Target="slides/slide24.xml"/><Relationship Id="rId48" Type="http://schemas.openxmlformats.org/officeDocument/2006/relationships/slide" Target="slides/slide45.xml"/><Relationship Id="rId69" Type="http://schemas.openxmlformats.org/officeDocument/2006/relationships/slide" Target="slides/slide66.xml"/><Relationship Id="rId113" Type="http://schemas.openxmlformats.org/officeDocument/2006/relationships/slide" Target="slides/slide110.xml"/><Relationship Id="rId134" Type="http://schemas.openxmlformats.org/officeDocument/2006/relationships/slide" Target="slides/slide131.xml"/><Relationship Id="rId80" Type="http://schemas.openxmlformats.org/officeDocument/2006/relationships/slide" Target="slides/slide77.xml"/><Relationship Id="rId155" Type="http://schemas.openxmlformats.org/officeDocument/2006/relationships/slide" Target="slides/slide152.xml"/><Relationship Id="rId176" Type="http://schemas.openxmlformats.org/officeDocument/2006/relationships/slide" Target="slides/slide173.xml"/><Relationship Id="rId197" Type="http://schemas.openxmlformats.org/officeDocument/2006/relationships/slide" Target="slides/slide194.xml"/><Relationship Id="rId201" Type="http://schemas.openxmlformats.org/officeDocument/2006/relationships/slide" Target="slides/slide198.xml"/><Relationship Id="rId17" Type="http://schemas.openxmlformats.org/officeDocument/2006/relationships/slide" Target="slides/slide14.xml"/><Relationship Id="rId38" Type="http://schemas.openxmlformats.org/officeDocument/2006/relationships/slide" Target="slides/slide35.xml"/><Relationship Id="rId59" Type="http://schemas.openxmlformats.org/officeDocument/2006/relationships/slide" Target="slides/slide56.xml"/><Relationship Id="rId103" Type="http://schemas.openxmlformats.org/officeDocument/2006/relationships/slide" Target="slides/slide100.xml"/><Relationship Id="rId124" Type="http://schemas.openxmlformats.org/officeDocument/2006/relationships/slide" Target="slides/slide121.xml"/><Relationship Id="rId70" Type="http://schemas.openxmlformats.org/officeDocument/2006/relationships/slide" Target="slides/slide67.xml"/><Relationship Id="rId91" Type="http://schemas.openxmlformats.org/officeDocument/2006/relationships/slide" Target="slides/slide88.xml"/><Relationship Id="rId145" Type="http://schemas.openxmlformats.org/officeDocument/2006/relationships/slide" Target="slides/slide142.xml"/><Relationship Id="rId166" Type="http://schemas.openxmlformats.org/officeDocument/2006/relationships/slide" Target="slides/slide163.xml"/><Relationship Id="rId187" Type="http://schemas.openxmlformats.org/officeDocument/2006/relationships/slide" Target="slides/slide184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209.xml"/><Relationship Id="rId28" Type="http://schemas.openxmlformats.org/officeDocument/2006/relationships/slide" Target="slides/slide25.xml"/><Relationship Id="rId49" Type="http://schemas.openxmlformats.org/officeDocument/2006/relationships/slide" Target="slides/slide46.xml"/><Relationship Id="rId114" Type="http://schemas.openxmlformats.org/officeDocument/2006/relationships/slide" Target="slides/slide111.xml"/><Relationship Id="rId60" Type="http://schemas.openxmlformats.org/officeDocument/2006/relationships/slide" Target="slides/slide57.xml"/><Relationship Id="rId81" Type="http://schemas.openxmlformats.org/officeDocument/2006/relationships/slide" Target="slides/slide78.xml"/><Relationship Id="rId135" Type="http://schemas.openxmlformats.org/officeDocument/2006/relationships/slide" Target="slides/slide132.xml"/><Relationship Id="rId156" Type="http://schemas.openxmlformats.org/officeDocument/2006/relationships/slide" Target="slides/slide153.xml"/><Relationship Id="rId177" Type="http://schemas.openxmlformats.org/officeDocument/2006/relationships/slide" Target="slides/slide174.xml"/><Relationship Id="rId198" Type="http://schemas.openxmlformats.org/officeDocument/2006/relationships/slide" Target="slides/slide195.xml"/><Relationship Id="rId202" Type="http://schemas.openxmlformats.org/officeDocument/2006/relationships/slide" Target="slides/slide199.xml"/><Relationship Id="rId18" Type="http://schemas.openxmlformats.org/officeDocument/2006/relationships/slide" Target="slides/slide15.xml"/><Relationship Id="rId39" Type="http://schemas.openxmlformats.org/officeDocument/2006/relationships/slide" Target="slides/slide36.xml"/><Relationship Id="rId50" Type="http://schemas.openxmlformats.org/officeDocument/2006/relationships/slide" Target="slides/slide47.xml"/><Relationship Id="rId104" Type="http://schemas.openxmlformats.org/officeDocument/2006/relationships/slide" Target="slides/slide101.xml"/><Relationship Id="rId125" Type="http://schemas.openxmlformats.org/officeDocument/2006/relationships/slide" Target="slides/slide122.xml"/><Relationship Id="rId146" Type="http://schemas.openxmlformats.org/officeDocument/2006/relationships/slide" Target="slides/slide143.xml"/><Relationship Id="rId167" Type="http://schemas.openxmlformats.org/officeDocument/2006/relationships/slide" Target="slides/slide164.xml"/><Relationship Id="rId188" Type="http://schemas.openxmlformats.org/officeDocument/2006/relationships/slide" Target="slides/slide185.xml"/><Relationship Id="rId71" Type="http://schemas.openxmlformats.org/officeDocument/2006/relationships/slide" Target="slides/slide68.xml"/><Relationship Id="rId92" Type="http://schemas.openxmlformats.org/officeDocument/2006/relationships/slide" Target="slides/slide89.xml"/><Relationship Id="rId213" Type="http://schemas.openxmlformats.org/officeDocument/2006/relationships/slide" Target="slides/slide21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6.xml"/><Relationship Id="rId40" Type="http://schemas.openxmlformats.org/officeDocument/2006/relationships/slide" Target="slides/slide37.xml"/><Relationship Id="rId115" Type="http://schemas.openxmlformats.org/officeDocument/2006/relationships/slide" Target="slides/slide112.xml"/><Relationship Id="rId136" Type="http://schemas.openxmlformats.org/officeDocument/2006/relationships/slide" Target="slides/slide133.xml"/><Relationship Id="rId157" Type="http://schemas.openxmlformats.org/officeDocument/2006/relationships/slide" Target="slides/slide154.xml"/><Relationship Id="rId178" Type="http://schemas.openxmlformats.org/officeDocument/2006/relationships/slide" Target="slides/slide175.xml"/><Relationship Id="rId61" Type="http://schemas.openxmlformats.org/officeDocument/2006/relationships/slide" Target="slides/slide58.xml"/><Relationship Id="rId82" Type="http://schemas.openxmlformats.org/officeDocument/2006/relationships/slide" Target="slides/slide79.xml"/><Relationship Id="rId199" Type="http://schemas.openxmlformats.org/officeDocument/2006/relationships/slide" Target="slides/slide196.xml"/><Relationship Id="rId203" Type="http://schemas.openxmlformats.org/officeDocument/2006/relationships/slide" Target="slides/slide200.xml"/><Relationship Id="rId19" Type="http://schemas.openxmlformats.org/officeDocument/2006/relationships/slide" Target="slides/slide16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7283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7284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7285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smtClean="0"/>
            </a:lvl1pPr>
          </a:lstStyle>
          <a:p>
            <a:pPr>
              <a:defRPr/>
            </a:pPr>
            <a:fld id="{873ACE12-AB9A-0340-81AA-5970AE19388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172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4101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102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103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smtClean="0"/>
            </a:lvl1pPr>
          </a:lstStyle>
          <a:p>
            <a:pPr>
              <a:defRPr/>
            </a:pPr>
            <a:fld id="{205842E7-94E1-B744-BD1D-EDDBDDE4D33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MS PGothic" pitchFamily="34" charset="-128"/>
        <a:cs typeface="MS PGothic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MS PGothic" pitchFamily="34" charset="-128"/>
        <a:cs typeface="MS PGothic" charset="0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MS PGothic" pitchFamily="34" charset="-128"/>
        <a:cs typeface="MS PGothic" charset="0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MS PGothic" pitchFamily="34" charset="-128"/>
        <a:cs typeface="MS PGothic" charset="0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MS PGothic" pitchFamily="34" charset="-128"/>
        <a:cs typeface="MS PGothic" charset="0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5" name="Shape 45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lIns="91425" tIns="91425" rIns="91425" bIns="91425" anchor="ctr"/>
          <a:lstStyle/>
          <a:p>
            <a:endParaRPr lang="en-US" altLang="en-US">
              <a:ea typeface="MS PGothic" charset="-128"/>
            </a:endParaRPr>
          </a:p>
        </p:txBody>
      </p:sp>
      <p:sp>
        <p:nvSpPr>
          <p:cNvPr id="11266" name="Shape 46"/>
          <p:cNvSpPr>
            <a:spLocks noGrp="1" noRot="1" noChangeAspect="1" noTextEdit="1"/>
          </p:cNvSpPr>
          <p:nvPr>
            <p:ph type="sldImg" idx="2"/>
          </p:nvPr>
        </p:nvSpPr>
        <p:spPr>
          <a:custGeom>
            <a:avLst/>
            <a:gdLst>
              <a:gd name="T0" fmla="*/ 0 w 120000"/>
              <a:gd name="T1" fmla="*/ 0 h 120000"/>
              <a:gd name="T2" fmla="*/ 2147483646 w 120000"/>
              <a:gd name="T3" fmla="*/ 0 h 120000"/>
              <a:gd name="T4" fmla="*/ 2147483646 w 120000"/>
              <a:gd name="T5" fmla="*/ 2147483646 h 120000"/>
              <a:gd name="T6" fmla="*/ 0 w 120000"/>
              <a:gd name="T7" fmla="*/ 2147483646 h 120000"/>
              <a:gd name="T8" fmla="*/ 0 w 120000"/>
              <a:gd name="T9" fmla="*/ 0 h 120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0000"/>
              <a:gd name="T16" fmla="*/ 0 h 120000"/>
              <a:gd name="T17" fmla="*/ 120000 w 120000"/>
              <a:gd name="T18" fmla="*/ 120000 h 12000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lnTo>
                  <a:pt x="0" y="0"/>
                </a:lnTo>
                <a:close/>
              </a:path>
            </a:pathLst>
          </a:custGeom>
          <a:noFill/>
          <a:ln>
            <a:round/>
          </a:ln>
        </p:spPr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04800" y="533400"/>
            <a:ext cx="3429000" cy="1143000"/>
          </a:xfrm>
        </p:spPr>
        <p:txBody>
          <a:bodyPr anchor="b"/>
          <a:lstStyle>
            <a:lvl1pPr>
              <a:defRPr sz="3200" b="0">
                <a:solidFill>
                  <a:srgbClr val="F5E985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04800" y="1828800"/>
            <a:ext cx="3429000" cy="1752600"/>
          </a:xfrm>
        </p:spPr>
        <p:txBody>
          <a:bodyPr/>
          <a:lstStyle>
            <a:lvl1pPr marL="0" indent="0">
              <a:buFontTx/>
              <a:buNone/>
              <a:defRPr sz="28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707343016"/>
      </p:ext>
    </p:extLst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993059272"/>
      </p:ext>
    </p:extLst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304800"/>
            <a:ext cx="2228850" cy="5867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304800"/>
            <a:ext cx="6534150" cy="5867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4280020"/>
      </p:ext>
    </p:extLst>
  </p:cSld>
  <p:clrMapOvr>
    <a:masterClrMapping/>
  </p:clrMapOvr>
  <p:transition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1_Blank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Shape 18"/>
          <p:cNvSpPr txBox="1">
            <a:spLocks noGrp="1"/>
          </p:cNvSpPr>
          <p:nvPr>
            <p:ph type="ctrTitle"/>
          </p:nvPr>
        </p:nvSpPr>
        <p:spPr>
          <a:xfrm>
            <a:off x="479425" y="1095375"/>
            <a:ext cx="8370899" cy="4295700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/>
          <a:lstStyle>
            <a:lvl1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endParaRPr/>
          </a:p>
        </p:txBody>
      </p:sp>
      <p:sp>
        <p:nvSpPr>
          <p:cNvPr id="19" name="Shape 19"/>
          <p:cNvSpPr txBox="1">
            <a:spLocks noGrp="1"/>
          </p:cNvSpPr>
          <p:nvPr>
            <p:ph type="title" idx="2"/>
          </p:nvPr>
        </p:nvSpPr>
        <p:spPr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/>
          <a:lstStyle>
            <a:lvl1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20" name="Shape 20"/>
          <p:cNvSpPr txBox="1">
            <a:spLocks noGrp="1"/>
          </p:cNvSpPr>
          <p:nvPr>
            <p:ph type="body" idx="1"/>
          </p:nvPr>
        </p:nvSpPr>
        <p:spPr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/>
          <a:lstStyle>
            <a:lvl1pPr marL="34290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3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74295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14300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600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0574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5146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9718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4290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886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5" name="Shape 21"/>
          <p:cNvSpPr txBox="1">
            <a:spLocks noGrp="1"/>
          </p:cNvSpPr>
          <p:nvPr>
            <p:ph type="dt" idx="10"/>
          </p:nvPr>
        </p:nvSpPr>
        <p:spPr>
          <a:xfrm>
            <a:off x="685800" y="6248400"/>
            <a:ext cx="1905000" cy="457200"/>
          </a:xfrm>
          <a:prstGeom prst="rect">
            <a:avLst/>
          </a:prstGeom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>
              <a:defRPr sz="1800">
                <a:solidFill>
                  <a:srgbClr val="000000"/>
                </a:solidFill>
                <a:latin typeface="Times New Roman" charset="0"/>
                <a:sym typeface="Times New Roman" charset="0"/>
              </a:defRPr>
            </a:lvl1pPr>
          </a:lstStyle>
          <a:p>
            <a:endParaRPr lang="en-US" altLang="en-US"/>
          </a:p>
        </p:txBody>
      </p:sp>
      <p:sp>
        <p:nvSpPr>
          <p:cNvPr id="6" name="Shape 22"/>
          <p:cNvSpPr txBox="1">
            <a:spLocks noGrp="1"/>
          </p:cNvSpPr>
          <p:nvPr>
            <p:ph type="ftr" idx="11"/>
          </p:nvPr>
        </p:nvSpPr>
        <p:spPr>
          <a:xfrm>
            <a:off x="3124200" y="6248400"/>
            <a:ext cx="2895600" cy="457200"/>
          </a:xfrm>
          <a:prstGeom prst="rect">
            <a:avLst/>
          </a:prstGeom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>
              <a:defRPr sz="1800">
                <a:solidFill>
                  <a:srgbClr val="000000"/>
                </a:solidFill>
                <a:latin typeface="Times New Roman" charset="0"/>
                <a:sym typeface="Times New Roman" charset="0"/>
              </a:defRPr>
            </a:lvl1pPr>
          </a:lstStyle>
          <a:p>
            <a:endParaRPr lang="en-US" altLang="en-US"/>
          </a:p>
        </p:txBody>
      </p:sp>
      <p:sp>
        <p:nvSpPr>
          <p:cNvPr id="7" name="Shape 23"/>
          <p:cNvSpPr txBox="1">
            <a:spLocks noGrp="1"/>
          </p:cNvSpPr>
          <p:nvPr>
            <p:ph type="sldNum" idx="12"/>
          </p:nvPr>
        </p:nvSpPr>
        <p:spPr>
          <a:xfrm>
            <a:off x="6553200" y="6248400"/>
            <a:ext cx="1905000" cy="457200"/>
          </a:xfrm>
          <a:prstGeom prst="rect">
            <a:avLst/>
          </a:prstGeom>
        </p:spPr>
        <p:txBody>
          <a:bodyPr lIns="91425" tIns="91425" rIns="91425" bIns="91425" anchor="t" anchorCtr="0"/>
          <a:lstStyle>
            <a:lvl1pPr marL="0" marR="0" indent="0" algn="r" rtl="0">
              <a:defRPr sz="1400" b="0" i="0" u="none" strike="noStrike" cap="none" baseline="0">
                <a:solidFill>
                  <a:srgbClr val="000000"/>
                </a:solidFill>
                <a:ea typeface="MS PGothic" charset="0"/>
                <a:cs typeface="MS PGothic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>
              <a:defRPr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1012938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Shape 15"/>
          <p:cNvSpPr txBox="1">
            <a:spLocks noGrp="1"/>
          </p:cNvSpPr>
          <p:nvPr>
            <p:ph type="ctrTitle"/>
          </p:nvPr>
        </p:nvSpPr>
        <p:spPr>
          <a:xfrm>
            <a:off x="685800" y="2130425"/>
            <a:ext cx="7772400" cy="1470000"/>
          </a:xfrm>
          <a:prstGeom prst="rect">
            <a:avLst/>
          </a:prstGeom>
          <a:noFill/>
          <a:ln>
            <a:noFill/>
          </a:ln>
        </p:spPr>
        <p:txBody>
          <a:bodyPr anchor="t"/>
          <a:lstStyle>
            <a:lvl1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16" name="Shape 16"/>
          <p:cNvSpPr txBox="1">
            <a:spLocks noGrp="1"/>
          </p:cNvSpPr>
          <p:nvPr>
            <p:ph type="subTitle" idx="1"/>
          </p:nvPr>
        </p:nvSpPr>
        <p:spPr>
          <a:xfrm>
            <a:off x="1371600" y="3886200"/>
            <a:ext cx="6400799" cy="1752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0" marR="0" indent="0" algn="ctr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32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457200" marR="0" indent="0" algn="ctr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8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914400" marR="0" indent="0" algn="ctr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4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3716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18288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2860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7432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2004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6576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9816768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Shape 18"/>
          <p:cNvSpPr txBox="1">
            <a:spLocks noGrp="1"/>
          </p:cNvSpPr>
          <p:nvPr>
            <p:ph type="ctrTitle"/>
          </p:nvPr>
        </p:nvSpPr>
        <p:spPr>
          <a:xfrm>
            <a:off x="479425" y="1095375"/>
            <a:ext cx="8370899" cy="42957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endParaRPr/>
          </a:p>
        </p:txBody>
      </p:sp>
      <p:sp>
        <p:nvSpPr>
          <p:cNvPr id="19" name="Shape 19"/>
          <p:cNvSpPr txBox="1">
            <a:spLocks noGrp="1"/>
          </p:cNvSpPr>
          <p:nvPr>
            <p:ph type="title" idx="2"/>
          </p:nvPr>
        </p:nvSpPr>
        <p:spPr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20" name="Shape 20"/>
          <p:cNvSpPr txBox="1">
            <a:spLocks noGrp="1"/>
          </p:cNvSpPr>
          <p:nvPr>
            <p:ph type="body" idx="1"/>
          </p:nvPr>
        </p:nvSpPr>
        <p:spPr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3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74295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14300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600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0574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5146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9718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4290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886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5" name="Shape 11"/>
          <p:cNvSpPr txBox="1">
            <a:spLocks noGrp="1"/>
          </p:cNvSpPr>
          <p:nvPr>
            <p:ph type="dt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hape 12"/>
          <p:cNvSpPr txBox="1">
            <a:spLocks noGrp="1"/>
          </p:cNvSpPr>
          <p:nvPr>
            <p:ph type="ft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hape 13"/>
          <p:cNvSpPr txBox="1">
            <a:spLocks noGrp="1"/>
          </p:cNvSpPr>
          <p:nvPr>
            <p:ph type="sldNum" idx="13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64018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Shape 25"/>
          <p:cNvSpPr txBox="1">
            <a:spLocks noGrp="1"/>
          </p:cNvSpPr>
          <p:nvPr>
            <p:ph type="title"/>
          </p:nvPr>
        </p:nvSpPr>
        <p:spPr>
          <a:xfrm>
            <a:off x="0" y="304800"/>
            <a:ext cx="9144000" cy="685799"/>
          </a:xfrm>
          <a:prstGeom prst="rect">
            <a:avLst/>
          </a:prstGeom>
          <a:noFill/>
          <a:ln>
            <a:noFill/>
          </a:ln>
        </p:spPr>
        <p:txBody>
          <a:bodyPr anchor="t"/>
          <a:lstStyle>
            <a:lvl1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6" name="Shape 26"/>
          <p:cNvSpPr txBox="1">
            <a:spLocks noGrp="1"/>
          </p:cNvSpPr>
          <p:nvPr>
            <p:ph type="body" idx="1"/>
          </p:nvPr>
        </p:nvSpPr>
        <p:spPr>
          <a:xfrm>
            <a:off x="609600" y="1219200"/>
            <a:ext cx="7924799" cy="495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905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•"/>
              <a:defRPr sz="24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742950" indent="-15875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▪"/>
              <a:defRPr sz="20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1430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•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6002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–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0574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5146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29718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4290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862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2133859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781980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BLANK_2">
    <p:spTree>
      <p:nvGrpSpPr>
        <p:cNvPr id="1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Shape 29"/>
          <p:cNvSpPr txBox="1"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30" name="Shape 30"/>
          <p:cNvSpPr txBox="1">
            <a:spLocks noGrp="1"/>
          </p:cNvSpPr>
          <p:nvPr>
            <p:ph type="body" idx="1"/>
          </p:nvPr>
        </p:nvSpPr>
        <p:spPr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3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74295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14300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600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0574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5146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9718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4290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886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4" name="Shape 11"/>
          <p:cNvSpPr txBox="1">
            <a:spLocks noGrp="1"/>
          </p:cNvSpPr>
          <p:nvPr>
            <p:ph type="dt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hape 12"/>
          <p:cNvSpPr txBox="1">
            <a:spLocks noGrp="1"/>
          </p:cNvSpPr>
          <p:nvPr>
            <p:ph type="ft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hape 13"/>
          <p:cNvSpPr txBox="1">
            <a:spLocks noGrp="1"/>
          </p:cNvSpPr>
          <p:nvPr>
            <p:ph type="sldNum" idx="13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295031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90333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6558742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992083767"/>
      </p:ext>
    </p:extLst>
  </p:cSld>
  <p:clrMapOvr>
    <a:masterClrMapping/>
  </p:clrMapOvr>
  <p:transition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4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5817531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5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4535814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6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742059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7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753926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8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9903454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9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7031110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0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9914113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1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9048728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2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0266830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3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4204093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681815239"/>
      </p:ext>
    </p:extLst>
  </p:cSld>
  <p:clrMapOvr>
    <a:masterClrMapping/>
  </p:clrMapOvr>
  <p:transition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5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56330357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7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80206662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8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66007698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9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1989509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1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4215414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2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8770164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4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2920832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5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9969296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04800" y="533400"/>
            <a:ext cx="3429000" cy="1143000"/>
          </a:xfrm>
        </p:spPr>
        <p:txBody>
          <a:bodyPr anchor="b"/>
          <a:lstStyle>
            <a:lvl1pPr>
              <a:defRPr sz="3200" b="0">
                <a:solidFill>
                  <a:srgbClr val="F5E985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04800" y="1828800"/>
            <a:ext cx="3429000" cy="1752600"/>
          </a:xfrm>
        </p:spPr>
        <p:txBody>
          <a:bodyPr/>
          <a:lstStyle>
            <a:lvl1pPr marL="0" indent="0">
              <a:buFontTx/>
              <a:buNone/>
              <a:defRPr sz="28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37521374"/>
      </p:ext>
    </p:extLst>
  </p:cSld>
  <p:clrMapOvr>
    <a:masterClrMapping/>
  </p:clrMapOvr>
  <p:transition/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997116692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219200"/>
            <a:ext cx="388620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219200"/>
            <a:ext cx="388620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88960059"/>
      </p:ext>
    </p:extLst>
  </p:cSld>
  <p:clrMapOvr>
    <a:masterClrMapping/>
  </p:clrMapOvr>
  <p:transition/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70839834"/>
      </p:ext>
    </p:extLst>
  </p:cSld>
  <p:clrMapOvr>
    <a:masterClrMapping/>
  </p:clrMapOvr>
  <p:transition/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219200"/>
            <a:ext cx="388620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219200"/>
            <a:ext cx="388620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707546444"/>
      </p:ext>
    </p:extLst>
  </p:cSld>
  <p:clrMapOvr>
    <a:masterClrMapping/>
  </p:clrMapOvr>
  <p:transition/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116130869"/>
      </p:ext>
    </p:extLst>
  </p:cSld>
  <p:clrMapOvr>
    <a:masterClrMapping/>
  </p:clrMapOvr>
  <p:transition/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541858738"/>
      </p:ext>
    </p:extLst>
  </p:cSld>
  <p:clrMapOvr>
    <a:masterClrMapping/>
  </p:clrMapOvr>
  <p:transition/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89146286"/>
      </p:ext>
    </p:extLst>
  </p:cSld>
  <p:clrMapOvr>
    <a:masterClrMapping/>
  </p:clrMapOvr>
  <p:transition/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895299109"/>
      </p:ext>
    </p:extLst>
  </p:cSld>
  <p:clrMapOvr>
    <a:masterClrMapping/>
  </p:clrMapOvr>
  <p:transition/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667189012"/>
      </p:ext>
    </p:extLst>
  </p:cSld>
  <p:clrMapOvr>
    <a:masterClrMapping/>
  </p:clrMapOvr>
  <p:transition/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433603697"/>
      </p:ext>
    </p:extLst>
  </p:cSld>
  <p:clrMapOvr>
    <a:masterClrMapping/>
  </p:clrMapOvr>
  <p:transition/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304800"/>
            <a:ext cx="2228850" cy="5867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304800"/>
            <a:ext cx="6534150" cy="5867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958299786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96071879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153438832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11567955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545580744"/>
      </p:ext>
    </p:extLst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613370296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slideLayout" Target="../slideLayouts/slideLayout25.xml"/><Relationship Id="rId18" Type="http://schemas.openxmlformats.org/officeDocument/2006/relationships/slideLayout" Target="../slideLayouts/slideLayout30.xml"/><Relationship Id="rId26" Type="http://schemas.openxmlformats.org/officeDocument/2006/relationships/theme" Target="../theme/theme2.xml"/><Relationship Id="rId3" Type="http://schemas.openxmlformats.org/officeDocument/2006/relationships/slideLayout" Target="../slideLayouts/slideLayout15.xml"/><Relationship Id="rId21" Type="http://schemas.openxmlformats.org/officeDocument/2006/relationships/slideLayout" Target="../slideLayouts/slideLayout33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17" Type="http://schemas.openxmlformats.org/officeDocument/2006/relationships/slideLayout" Target="../slideLayouts/slideLayout29.xml"/><Relationship Id="rId25" Type="http://schemas.openxmlformats.org/officeDocument/2006/relationships/slideLayout" Target="../slideLayouts/slideLayout37.xml"/><Relationship Id="rId2" Type="http://schemas.openxmlformats.org/officeDocument/2006/relationships/slideLayout" Target="../slideLayouts/slideLayout14.xml"/><Relationship Id="rId16" Type="http://schemas.openxmlformats.org/officeDocument/2006/relationships/slideLayout" Target="../slideLayouts/slideLayout28.xml"/><Relationship Id="rId20" Type="http://schemas.openxmlformats.org/officeDocument/2006/relationships/slideLayout" Target="../slideLayouts/slideLayout32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24" Type="http://schemas.openxmlformats.org/officeDocument/2006/relationships/slideLayout" Target="../slideLayouts/slideLayout36.xml"/><Relationship Id="rId5" Type="http://schemas.openxmlformats.org/officeDocument/2006/relationships/slideLayout" Target="../slideLayouts/slideLayout17.xml"/><Relationship Id="rId15" Type="http://schemas.openxmlformats.org/officeDocument/2006/relationships/slideLayout" Target="../slideLayouts/slideLayout27.xml"/><Relationship Id="rId23" Type="http://schemas.openxmlformats.org/officeDocument/2006/relationships/slideLayout" Target="../slideLayouts/slideLayout35.xml"/><Relationship Id="rId10" Type="http://schemas.openxmlformats.org/officeDocument/2006/relationships/slideLayout" Target="../slideLayouts/slideLayout22.xml"/><Relationship Id="rId19" Type="http://schemas.openxmlformats.org/officeDocument/2006/relationships/slideLayout" Target="../slideLayouts/slideLayout31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slideLayout" Target="../slideLayouts/slideLayout26.xml"/><Relationship Id="rId22" Type="http://schemas.openxmlformats.org/officeDocument/2006/relationships/slideLayout" Target="../slideLayouts/slideLayout34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5.xml"/><Relationship Id="rId3" Type="http://schemas.openxmlformats.org/officeDocument/2006/relationships/slideLayout" Target="../slideLayouts/slideLayout40.xml"/><Relationship Id="rId7" Type="http://schemas.openxmlformats.org/officeDocument/2006/relationships/slideLayout" Target="../slideLayouts/slideLayout44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39.xml"/><Relationship Id="rId1" Type="http://schemas.openxmlformats.org/officeDocument/2006/relationships/slideLayout" Target="../slideLayouts/slideLayout38.xml"/><Relationship Id="rId6" Type="http://schemas.openxmlformats.org/officeDocument/2006/relationships/slideLayout" Target="../slideLayouts/slideLayout43.xml"/><Relationship Id="rId11" Type="http://schemas.openxmlformats.org/officeDocument/2006/relationships/slideLayout" Target="../slideLayouts/slideLayout48.xml"/><Relationship Id="rId5" Type="http://schemas.openxmlformats.org/officeDocument/2006/relationships/slideLayout" Target="../slideLayouts/slideLayout42.xml"/><Relationship Id="rId10" Type="http://schemas.openxmlformats.org/officeDocument/2006/relationships/slideLayout" Target="../slideLayouts/slideLayout47.xml"/><Relationship Id="rId4" Type="http://schemas.openxmlformats.org/officeDocument/2006/relationships/slideLayout" Target="../slideLayouts/slideLayout41.xml"/><Relationship Id="rId9" Type="http://schemas.openxmlformats.org/officeDocument/2006/relationships/slideLayout" Target="../slideLayouts/slideLayout4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219200"/>
            <a:ext cx="792480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41" r:id="rId1"/>
    <p:sldLayoutId id="2147484242" r:id="rId2"/>
    <p:sldLayoutId id="2147484243" r:id="rId3"/>
    <p:sldLayoutId id="2147484244" r:id="rId4"/>
    <p:sldLayoutId id="2147484245" r:id="rId5"/>
    <p:sldLayoutId id="2147484246" r:id="rId6"/>
    <p:sldLayoutId id="2147484247" r:id="rId7"/>
    <p:sldLayoutId id="2147484248" r:id="rId8"/>
    <p:sldLayoutId id="2147484249" r:id="rId9"/>
    <p:sldLayoutId id="2147484250" r:id="rId10"/>
    <p:sldLayoutId id="2147484251" r:id="rId11"/>
    <p:sldLayoutId id="2147484265" r:id="rId12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+mj-lt"/>
          <a:ea typeface="MS PGothic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charset="2"/>
        <a:buChar char="§"/>
        <a:defRPr sz="2000"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Shape 9"/>
          <p:cNvSpPr txBox="1">
            <a:spLocks noGrp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25" tIns="91425" rIns="91425" bIns="91425" numCol="1" anchor="ctr" anchorCtr="0" compatLnSpc="1">
            <a:prstTxWarp prst="textNoShape">
              <a:avLst/>
            </a:prstTxWarp>
          </a:bodyPr>
          <a:lstStyle/>
          <a:p>
            <a:pPr lvl="0"/>
            <a:endParaRPr lang="en-US" altLang="en-US">
              <a:sym typeface="Arial" charset="0"/>
            </a:endParaRPr>
          </a:p>
        </p:txBody>
      </p:sp>
      <p:sp>
        <p:nvSpPr>
          <p:cNvPr id="3075" name="Shape 10"/>
          <p:cNvSpPr txBox="1">
            <a:spLocks noGrp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altLang="en-US">
              <a:sym typeface="Arial" charset="0"/>
            </a:endParaRPr>
          </a:p>
        </p:txBody>
      </p:sp>
      <p:sp>
        <p:nvSpPr>
          <p:cNvPr id="1028" name="Shape 11"/>
          <p:cNvSpPr txBox="1">
            <a:spLocks noGrp="1"/>
          </p:cNvSpPr>
          <p:nvPr>
            <p:ph type="dt" idx="10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xmlns="" val="1"/>
            </a:ext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800">
                <a:solidFill>
                  <a:srgbClr val="000000"/>
                </a:solidFill>
                <a:latin typeface="Times New Roman" charset="0"/>
                <a:ea typeface="ＭＳ Ｐゴシック" charset="0"/>
                <a:cs typeface="Times New Roman" charset="0"/>
                <a:sym typeface="Times New Roman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  <p:sp>
        <p:nvSpPr>
          <p:cNvPr id="1029" name="Shape 12"/>
          <p:cNvSpPr txBox="1">
            <a:spLocks noGrp="1"/>
          </p:cNvSpPr>
          <p:nvPr>
            <p:ph type="ftr" idx="11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xmlns="" val="1"/>
            </a:ext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800">
                <a:solidFill>
                  <a:srgbClr val="000000"/>
                </a:solidFill>
                <a:latin typeface="Times New Roman" charset="0"/>
                <a:ea typeface="ＭＳ Ｐゴシック" charset="0"/>
                <a:cs typeface="Times New Roman" charset="0"/>
                <a:sym typeface="Times New Roman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  <p:sp>
        <p:nvSpPr>
          <p:cNvPr id="1030" name="Shape 13"/>
          <p:cNvSpPr txBox="1">
            <a:spLocks noGrp="1"/>
          </p:cNvSpPr>
          <p:nvPr>
            <p:ph type="sldNum" idx="12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xmlns="" val="1"/>
            </a:ext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266" r:id="rId1"/>
    <p:sldLayoutId id="2147484252" r:id="rId2"/>
    <p:sldLayoutId id="2147484267" r:id="rId3"/>
    <p:sldLayoutId id="2147484268" r:id="rId4"/>
    <p:sldLayoutId id="2147484253" r:id="rId5"/>
    <p:sldLayoutId id="2147484269" r:id="rId6"/>
    <p:sldLayoutId id="2147484270" r:id="rId7"/>
    <p:sldLayoutId id="2147484271" r:id="rId8"/>
    <p:sldLayoutId id="2147484272" r:id="rId9"/>
    <p:sldLayoutId id="2147484273" r:id="rId10"/>
    <p:sldLayoutId id="2147484274" r:id="rId11"/>
    <p:sldLayoutId id="2147484275" r:id="rId12"/>
    <p:sldLayoutId id="2147484276" r:id="rId13"/>
    <p:sldLayoutId id="2147484277" r:id="rId14"/>
    <p:sldLayoutId id="2147484278" r:id="rId15"/>
    <p:sldLayoutId id="2147484279" r:id="rId16"/>
    <p:sldLayoutId id="2147484280" r:id="rId17"/>
    <p:sldLayoutId id="2147484281" r:id="rId18"/>
    <p:sldLayoutId id="2147484282" r:id="rId19"/>
    <p:sldLayoutId id="2147484283" r:id="rId20"/>
    <p:sldLayoutId id="2147484284" r:id="rId21"/>
    <p:sldLayoutId id="2147484285" r:id="rId22"/>
    <p:sldLayoutId id="2147484286" r:id="rId23"/>
    <p:sldLayoutId id="2147484287" r:id="rId24"/>
    <p:sldLayoutId id="2147484288" r:id="rId25"/>
  </p:sldLayoutIdLst>
  <p:txStyles>
    <p:title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ＭＳ Ｐゴシック" charset="0"/>
          <a:cs typeface="Arial"/>
          <a:sym typeface="Arial" charset="0"/>
          <a:rtl val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ＭＳ Ｐゴシック" charset="0"/>
          <a:cs typeface="Arial"/>
          <a:sym typeface="Arial" charset="0"/>
          <a:rtl val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5pPr>
      <a:lvl6pPr marL="4572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6pPr>
      <a:lvl7pPr marL="9144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7pPr>
      <a:lvl8pPr marL="1371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8pPr>
      <a:lvl9pPr marL="18288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9pPr>
    </p:titleStyle>
    <p:body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marL="342900" indent="-3429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ＭＳ Ｐゴシック" charset="0"/>
          <a:cs typeface="Arial"/>
          <a:sym typeface="Arial" charset="0"/>
          <a:rtl val="0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charset="0"/>
          <a:rtl val="0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charset="0"/>
          <a:rtl val="0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charset="0"/>
          <a:rtl val="0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charset="0"/>
          <a:rtl val="0"/>
        </a:defRPr>
      </a:lvl5pPr>
      <a:lvl6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6pPr>
      <a:lvl7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7pPr>
      <a:lvl8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8pPr>
      <a:lvl9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9pPr>
    </p:bodyStyle>
    <p:other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1pPr>
      <a:lvl2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2pPr>
      <a:lvl3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3pPr>
      <a:lvl4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4pPr>
      <a:lvl5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5pPr>
      <a:lvl6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6pPr>
      <a:lvl7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7pPr>
      <a:lvl8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8pPr>
      <a:lvl9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614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219200"/>
            <a:ext cx="792480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54" r:id="rId1"/>
    <p:sldLayoutId id="2147484255" r:id="rId2"/>
    <p:sldLayoutId id="2147484256" r:id="rId3"/>
    <p:sldLayoutId id="2147484257" r:id="rId4"/>
    <p:sldLayoutId id="2147484258" r:id="rId5"/>
    <p:sldLayoutId id="2147484259" r:id="rId6"/>
    <p:sldLayoutId id="2147484260" r:id="rId7"/>
    <p:sldLayoutId id="2147484261" r:id="rId8"/>
    <p:sldLayoutId id="2147484262" r:id="rId9"/>
    <p:sldLayoutId id="2147484263" r:id="rId10"/>
    <p:sldLayoutId id="2147484264" r:id="rId11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+mj-lt"/>
          <a:ea typeface="MS PGothic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charset="2"/>
        <a:buChar char="§"/>
        <a:defRPr sz="2000"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5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6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6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44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wmf"/><Relationship Id="rId1" Type="http://schemas.openxmlformats.org/officeDocument/2006/relationships/slideLayout" Target="../slideLayouts/slideLayout2.xml"/></Relationships>
</file>

<file path=ppt/slides/_rels/slide1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/Relationships>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44.xml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.xml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44.xml"/></Relationships>
</file>

<file path=ppt/slides/_rels/slide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2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.xml"/></Relationships>
</file>

<file path=ppt/slides/_rels/slide2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7.xml"/></Relationships>
</file>

<file path=ppt/slides/_rels/slide2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7.xml"/></Relationships>
</file>

<file path=ppt/slides/_rels/slide2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44.xml"/></Relationships>
</file>

<file path=ppt/slides/_rels/slide2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44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44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44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44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44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44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44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44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44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44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44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44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7" name="Picture 2" descr="Screen shot 2013-08-28 at 12.04.38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685800"/>
            <a:ext cx="2743200" cy="2365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6850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0" y="4648200"/>
            <a:ext cx="9144000" cy="1524000"/>
          </a:xfrm>
        </p:spPr>
        <p:txBody>
          <a:bodyPr/>
          <a:lstStyle/>
          <a:p>
            <a:pPr algn="ctr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None/>
            </a:pPr>
            <a:r>
              <a:rPr lang="en-US" altLang="en-US" sz="2800">
                <a:solidFill>
                  <a:srgbClr val="000000"/>
                </a:solidFill>
                <a:latin typeface="Arial" charset="0"/>
                <a:ea typeface="ＭＳ Ｐゴシック" charset="-128"/>
                <a:cs typeface="Arial" charset="0"/>
                <a:sym typeface="Arial" charset="0"/>
              </a:rPr>
              <a:t>Instructor: Alexander Stoytchev</a:t>
            </a:r>
          </a:p>
          <a:p>
            <a:pPr algn="ctr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None/>
            </a:pPr>
            <a:endParaRPr lang="en-US" altLang="en-US" sz="2800">
              <a:solidFill>
                <a:srgbClr val="000000"/>
              </a:solidFill>
              <a:latin typeface="Arial" charset="0"/>
              <a:ea typeface="ＭＳ Ｐゴシック" charset="-128"/>
              <a:cs typeface="Arial" charset="0"/>
              <a:sym typeface="Arial" charset="0"/>
            </a:endParaRPr>
          </a:p>
          <a:p>
            <a:pPr algn="ctr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Arial" charset="0"/>
                <a:ea typeface="ＭＳ Ｐゴシック" charset="-128"/>
                <a:cs typeface="Arial" charset="0"/>
                <a:sym typeface="Arial" charset="0"/>
              </a:rPr>
              <a:t>http://www.ece.iastate.edu/~alexs/classes/</a:t>
            </a:r>
          </a:p>
        </p:txBody>
      </p:sp>
      <p:sp>
        <p:nvSpPr>
          <p:cNvPr id="9219" name="Rectangle 4"/>
          <p:cNvSpPr>
            <a:spLocks noChangeArrowheads="1"/>
          </p:cNvSpPr>
          <p:nvPr/>
        </p:nvSpPr>
        <p:spPr bwMode="auto">
          <a:xfrm>
            <a:off x="3033713" y="877888"/>
            <a:ext cx="6108700" cy="177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3600" b="1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rPr>
              <a:t>CprE 281: </a:t>
            </a:r>
            <a:br>
              <a:rPr lang="en-US" altLang="en-US" sz="3600" b="1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rPr>
            </a:br>
            <a:r>
              <a:rPr lang="en-US" altLang="en-US" sz="3600" b="1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rPr>
              <a:t>Digital Logic</a:t>
            </a:r>
          </a:p>
        </p:txBody>
      </p:sp>
    </p:spTree>
  </p:cSld>
  <p:clrMapOvr>
    <a:masterClrMapping/>
  </p:clrMapOvr>
  <p:transition spd="slow"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sp>
        <p:nvSpPr>
          <p:cNvPr id="107522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  <a:ea typeface="ＭＳ Ｐゴシック" charset="-128"/>
              </a:rPr>
              <a:t>[ Figure 5.20 from the textbook ]</a:t>
            </a:r>
          </a:p>
        </p:txBody>
      </p:sp>
      <p:pic>
        <p:nvPicPr>
          <p:cNvPr id="107523" name="Picture 1" descr="Screen shot 2013-11-04 at 3.51.12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752600"/>
            <a:ext cx="7467600" cy="306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7524" name="TextBox 3"/>
          <p:cNvSpPr txBox="1">
            <a:spLocks noChangeArrowheads="1"/>
          </p:cNvSpPr>
          <p:nvPr/>
        </p:nvSpPr>
        <p:spPr bwMode="auto">
          <a:xfrm>
            <a:off x="247650" y="5241925"/>
            <a:ext cx="32416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first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on the positive edge of the clock</a:t>
            </a:r>
          </a:p>
        </p:txBody>
      </p:sp>
      <p:cxnSp>
        <p:nvCxnSpPr>
          <p:cNvPr id="107525" name="Straight Connector 5"/>
          <p:cNvCxnSpPr>
            <a:cxnSpLocks noChangeShapeType="1"/>
          </p:cNvCxnSpPr>
          <p:nvPr/>
        </p:nvCxnSpPr>
        <p:spPr bwMode="auto">
          <a:xfrm flipV="1">
            <a:off x="1938338" y="3494088"/>
            <a:ext cx="758825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526" name="Straight Connector 7"/>
          <p:cNvCxnSpPr>
            <a:cxnSpLocks noChangeShapeType="1"/>
          </p:cNvCxnSpPr>
          <p:nvPr/>
        </p:nvCxnSpPr>
        <p:spPr bwMode="auto">
          <a:xfrm flipV="1">
            <a:off x="3962400" y="3503613"/>
            <a:ext cx="796925" cy="1587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7527" name="Straight Connector 9"/>
          <p:cNvCxnSpPr>
            <a:cxnSpLocks noChangeShapeType="1"/>
          </p:cNvCxnSpPr>
          <p:nvPr/>
        </p:nvCxnSpPr>
        <p:spPr bwMode="auto">
          <a:xfrm flipV="1">
            <a:off x="3640138" y="2743200"/>
            <a:ext cx="358775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7528" name="Straight Connector 11"/>
          <p:cNvCxnSpPr>
            <a:cxnSpLocks noChangeShapeType="1"/>
          </p:cNvCxnSpPr>
          <p:nvPr/>
        </p:nvCxnSpPr>
        <p:spPr bwMode="auto">
          <a:xfrm flipV="1">
            <a:off x="3998913" y="2727325"/>
            <a:ext cx="0" cy="760413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107529" name="TextBox 8"/>
          <p:cNvSpPr txBox="1">
            <a:spLocks noChangeArrowheads="1"/>
          </p:cNvSpPr>
          <p:nvPr/>
        </p:nvSpPr>
        <p:spPr bwMode="auto">
          <a:xfrm>
            <a:off x="3541713" y="5257800"/>
            <a:ext cx="28448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The second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on the positive edge of Q</a:t>
            </a:r>
            <a:r>
              <a:rPr lang="en-US" altLang="en-US" sz="1800" b="0" baseline="-25000">
                <a:solidFill>
                  <a:srgbClr val="008000"/>
                </a:solidFill>
                <a:latin typeface="Times" charset="0"/>
              </a:rPr>
              <a:t>0</a:t>
            </a:r>
          </a:p>
        </p:txBody>
      </p:sp>
    </p:spTree>
    <p:extLst>
      <p:ext uri="{BB962C8B-B14F-4D97-AF65-F5344CB8AC3E}">
        <p14:creationId xmlns:p14="http://schemas.microsoft.com/office/powerpoint/2010/main" val="1190500241"/>
      </p:ext>
    </p:extLst>
  </p:cSld>
  <p:clrMapOvr>
    <a:masterClrMapping/>
  </p:clrMapOvr>
  <p:transition/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7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101378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379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101380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1381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101382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1383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1384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1385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1386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8</a:t>
            </a:r>
          </a:p>
        </p:txBody>
      </p:sp>
      <p:sp>
        <p:nvSpPr>
          <p:cNvPr id="101387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  <p:cxnSp>
        <p:nvCxnSpPr>
          <p:cNvPr id="101388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1389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1390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1391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</p:spTree>
  </p:cSld>
  <p:clrMapOvr>
    <a:masterClrMapping/>
  </p:clrMapOvr>
  <p:transition/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1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102402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03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102404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102405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cxnSp>
        <p:nvCxnSpPr>
          <p:cNvPr id="102406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2407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2408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2409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102410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  <p:sp>
        <p:nvSpPr>
          <p:cNvPr id="102411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  <p:cxnSp>
        <p:nvCxnSpPr>
          <p:cNvPr id="102412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2413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102414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102415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</p:spTree>
  </p:cSld>
  <p:clrMapOvr>
    <a:masterClrMapping/>
  </p:clrMapOvr>
  <p:transition/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5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103426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427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103428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103429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cxnSp>
        <p:nvCxnSpPr>
          <p:cNvPr id="103430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31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32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33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103434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  <p:sp>
        <p:nvSpPr>
          <p:cNvPr id="103435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  <p:cxnSp>
        <p:nvCxnSpPr>
          <p:cNvPr id="103436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37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103438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103439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  <p:sp>
        <p:nvSpPr>
          <p:cNvPr id="103440" name="TextBox 23"/>
          <p:cNvSpPr txBox="1">
            <a:spLocks noChangeArrowheads="1"/>
          </p:cNvSpPr>
          <p:nvPr/>
        </p:nvSpPr>
        <p:spPr bwMode="auto">
          <a:xfrm>
            <a:off x="6176963" y="6156325"/>
            <a:ext cx="3000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cxnSp>
        <p:nvCxnSpPr>
          <p:cNvPr id="103441" name="Straight Connector 24"/>
          <p:cNvCxnSpPr>
            <a:cxnSpLocks noChangeShapeType="1"/>
          </p:cNvCxnSpPr>
          <p:nvPr/>
        </p:nvCxnSpPr>
        <p:spPr bwMode="auto">
          <a:xfrm flipV="1">
            <a:off x="6172200" y="6243638"/>
            <a:ext cx="0" cy="274637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42" name="Straight Connector 25"/>
          <p:cNvCxnSpPr>
            <a:cxnSpLocks noChangeShapeType="1"/>
          </p:cNvCxnSpPr>
          <p:nvPr/>
        </p:nvCxnSpPr>
        <p:spPr bwMode="auto">
          <a:xfrm>
            <a:off x="3163888" y="6507163"/>
            <a:ext cx="30178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43" name="Straight Connector 26"/>
          <p:cNvCxnSpPr>
            <a:cxnSpLocks noChangeShapeType="1"/>
          </p:cNvCxnSpPr>
          <p:nvPr/>
        </p:nvCxnSpPr>
        <p:spPr bwMode="auto">
          <a:xfrm>
            <a:off x="3173413" y="5867400"/>
            <a:ext cx="285750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44" name="Straight Connector 27"/>
          <p:cNvCxnSpPr>
            <a:cxnSpLocks noChangeShapeType="1"/>
          </p:cNvCxnSpPr>
          <p:nvPr/>
        </p:nvCxnSpPr>
        <p:spPr bwMode="auto">
          <a:xfrm>
            <a:off x="3997325" y="5724525"/>
            <a:ext cx="344488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45" name="Straight Connector 28"/>
          <p:cNvCxnSpPr>
            <a:cxnSpLocks noChangeShapeType="1"/>
          </p:cNvCxnSpPr>
          <p:nvPr/>
        </p:nvCxnSpPr>
        <p:spPr bwMode="auto">
          <a:xfrm flipV="1">
            <a:off x="3179763" y="5838825"/>
            <a:ext cx="0" cy="690563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103446" name="TextBox 29"/>
          <p:cNvSpPr txBox="1">
            <a:spLocks noChangeArrowheads="1"/>
          </p:cNvSpPr>
          <p:nvPr/>
        </p:nvSpPr>
        <p:spPr bwMode="auto">
          <a:xfrm>
            <a:off x="4052888" y="5335588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4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104450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451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4452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4453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104454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55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56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57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4458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sp>
        <p:nvSpPr>
          <p:cNvPr id="104459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104460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61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4462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4463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sp>
        <p:nvSpPr>
          <p:cNvPr id="104464" name="TextBox 23"/>
          <p:cNvSpPr txBox="1">
            <a:spLocks noChangeArrowheads="1"/>
          </p:cNvSpPr>
          <p:nvPr/>
        </p:nvSpPr>
        <p:spPr bwMode="auto">
          <a:xfrm>
            <a:off x="6176963" y="6156325"/>
            <a:ext cx="3000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104465" name="Straight Connector 24"/>
          <p:cNvCxnSpPr>
            <a:cxnSpLocks noChangeShapeType="1"/>
          </p:cNvCxnSpPr>
          <p:nvPr/>
        </p:nvCxnSpPr>
        <p:spPr bwMode="auto">
          <a:xfrm flipV="1">
            <a:off x="6172200" y="6243638"/>
            <a:ext cx="0" cy="27463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66" name="Straight Connector 25"/>
          <p:cNvCxnSpPr>
            <a:cxnSpLocks noChangeShapeType="1"/>
          </p:cNvCxnSpPr>
          <p:nvPr/>
        </p:nvCxnSpPr>
        <p:spPr bwMode="auto">
          <a:xfrm>
            <a:off x="3163888" y="6507163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67" name="Straight Connector 26"/>
          <p:cNvCxnSpPr>
            <a:cxnSpLocks noChangeShapeType="1"/>
          </p:cNvCxnSpPr>
          <p:nvPr/>
        </p:nvCxnSpPr>
        <p:spPr bwMode="auto">
          <a:xfrm>
            <a:off x="3173413" y="5867400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68" name="Straight Connector 27"/>
          <p:cNvCxnSpPr>
            <a:cxnSpLocks noChangeShapeType="1"/>
          </p:cNvCxnSpPr>
          <p:nvPr/>
        </p:nvCxnSpPr>
        <p:spPr bwMode="auto">
          <a:xfrm>
            <a:off x="3997325" y="572452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69" name="Straight Connector 28"/>
          <p:cNvCxnSpPr>
            <a:cxnSpLocks noChangeShapeType="1"/>
          </p:cNvCxnSpPr>
          <p:nvPr/>
        </p:nvCxnSpPr>
        <p:spPr bwMode="auto">
          <a:xfrm flipV="1">
            <a:off x="3179763" y="5838825"/>
            <a:ext cx="0" cy="690563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4470" name="TextBox 29"/>
          <p:cNvSpPr txBox="1">
            <a:spLocks noChangeArrowheads="1"/>
          </p:cNvSpPr>
          <p:nvPr/>
        </p:nvSpPr>
        <p:spPr bwMode="auto">
          <a:xfrm>
            <a:off x="4052888" y="5335588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3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105474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75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5476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5477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105478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79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80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81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5482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  <p:sp>
        <p:nvSpPr>
          <p:cNvPr id="105483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105484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85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5486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5487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sp>
        <p:nvSpPr>
          <p:cNvPr id="105488" name="TextBox 23"/>
          <p:cNvSpPr txBox="1">
            <a:spLocks noChangeArrowheads="1"/>
          </p:cNvSpPr>
          <p:nvPr/>
        </p:nvSpPr>
        <p:spPr bwMode="auto">
          <a:xfrm>
            <a:off x="6176963" y="6156325"/>
            <a:ext cx="3000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105489" name="Straight Connector 24"/>
          <p:cNvCxnSpPr>
            <a:cxnSpLocks noChangeShapeType="1"/>
          </p:cNvCxnSpPr>
          <p:nvPr/>
        </p:nvCxnSpPr>
        <p:spPr bwMode="auto">
          <a:xfrm flipV="1">
            <a:off x="6172200" y="6243638"/>
            <a:ext cx="0" cy="27463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90" name="Straight Connector 25"/>
          <p:cNvCxnSpPr>
            <a:cxnSpLocks noChangeShapeType="1"/>
          </p:cNvCxnSpPr>
          <p:nvPr/>
        </p:nvCxnSpPr>
        <p:spPr bwMode="auto">
          <a:xfrm>
            <a:off x="3163888" y="6507163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91" name="Straight Connector 26"/>
          <p:cNvCxnSpPr>
            <a:cxnSpLocks noChangeShapeType="1"/>
          </p:cNvCxnSpPr>
          <p:nvPr/>
        </p:nvCxnSpPr>
        <p:spPr bwMode="auto">
          <a:xfrm>
            <a:off x="3173413" y="5867400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92" name="Straight Connector 27"/>
          <p:cNvCxnSpPr>
            <a:cxnSpLocks noChangeShapeType="1"/>
          </p:cNvCxnSpPr>
          <p:nvPr/>
        </p:nvCxnSpPr>
        <p:spPr bwMode="auto">
          <a:xfrm>
            <a:off x="3997325" y="572452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93" name="Straight Connector 28"/>
          <p:cNvCxnSpPr>
            <a:cxnSpLocks noChangeShapeType="1"/>
          </p:cNvCxnSpPr>
          <p:nvPr/>
        </p:nvCxnSpPr>
        <p:spPr bwMode="auto">
          <a:xfrm flipV="1">
            <a:off x="3179763" y="5838825"/>
            <a:ext cx="0" cy="690563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5494" name="TextBox 29"/>
          <p:cNvSpPr txBox="1">
            <a:spLocks noChangeArrowheads="1"/>
          </p:cNvSpPr>
          <p:nvPr/>
        </p:nvSpPr>
        <p:spPr bwMode="auto">
          <a:xfrm>
            <a:off x="4052888" y="5335588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6670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Ring Counter</a:t>
            </a:r>
          </a:p>
        </p:txBody>
      </p:sp>
    </p:spTree>
    <p:extLst>
      <p:ext uri="{BB962C8B-B14F-4D97-AF65-F5344CB8AC3E}">
        <p14:creationId xmlns:p14="http://schemas.microsoft.com/office/powerpoint/2010/main" val="130782813"/>
      </p:ext>
    </p:extLst>
  </p:cSld>
  <p:clrMapOvr>
    <a:masterClrMapping/>
  </p:clrMapOvr>
  <p:transition/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>
                <a:ea typeface="MS PGothic" charset="-128"/>
              </a:rPr>
              <a:t>How to build a 4-bit ring counter</a:t>
            </a:r>
            <a:endParaRPr lang="en-US" altLang="en-US" kern="0" dirty="0">
              <a:ea typeface="MS PGothic" charset="-128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515427" y="5469764"/>
            <a:ext cx="68666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To build a ring counter we start with a shift register.    </a:t>
            </a:r>
          </a:p>
        </p:txBody>
      </p:sp>
      <p:sp>
        <p:nvSpPr>
          <p:cNvPr id="37891" name="Rectangle 4"/>
          <p:cNvSpPr>
            <a:spLocks noChangeArrowheads="1"/>
          </p:cNvSpPr>
          <p:nvPr/>
        </p:nvSpPr>
        <p:spPr bwMode="auto">
          <a:xfrm>
            <a:off x="2290763" y="3162301"/>
            <a:ext cx="666750" cy="1068387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892" name="Rectangle 5"/>
          <p:cNvSpPr>
            <a:spLocks noChangeArrowheads="1"/>
          </p:cNvSpPr>
          <p:nvPr/>
        </p:nvSpPr>
        <p:spPr bwMode="auto">
          <a:xfrm>
            <a:off x="2357438" y="33416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D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893" name="Rectangle 6"/>
          <p:cNvSpPr>
            <a:spLocks noChangeArrowheads="1"/>
          </p:cNvSpPr>
          <p:nvPr/>
        </p:nvSpPr>
        <p:spPr bwMode="auto">
          <a:xfrm>
            <a:off x="2752725" y="3333751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894" name="Line 7"/>
          <p:cNvSpPr>
            <a:spLocks noChangeShapeType="1"/>
          </p:cNvSpPr>
          <p:nvPr/>
        </p:nvSpPr>
        <p:spPr bwMode="auto">
          <a:xfrm flipH="1">
            <a:off x="2767013" y="3867150"/>
            <a:ext cx="952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895" name="Freeform 8"/>
          <p:cNvSpPr>
            <a:spLocks/>
          </p:cNvSpPr>
          <p:nvPr/>
        </p:nvSpPr>
        <p:spPr bwMode="auto">
          <a:xfrm>
            <a:off x="4965700" y="4486275"/>
            <a:ext cx="57150" cy="57150"/>
          </a:xfrm>
          <a:custGeom>
            <a:avLst/>
            <a:gdLst>
              <a:gd name="T0" fmla="*/ 0 w 72"/>
              <a:gd name="T1" fmla="*/ 500251413 h 72"/>
              <a:gd name="T2" fmla="*/ 500251413 w 72"/>
              <a:gd name="T3" fmla="*/ 500251413 h 72"/>
              <a:gd name="T4" fmla="*/ 500251413 w 72"/>
              <a:gd name="T5" fmla="*/ 500251413 h 72"/>
              <a:gd name="T6" fmla="*/ 500251413 w 72"/>
              <a:gd name="T7" fmla="*/ 500251413 h 72"/>
              <a:gd name="T8" fmla="*/ 500251413 w 72"/>
              <a:gd name="T9" fmla="*/ 500251413 h 72"/>
              <a:gd name="T10" fmla="*/ 500251413 w 72"/>
              <a:gd name="T11" fmla="*/ 500251413 h 72"/>
              <a:gd name="T12" fmla="*/ 500251413 w 72"/>
              <a:gd name="T13" fmla="*/ 500251413 h 72"/>
              <a:gd name="T14" fmla="*/ 500251413 w 72"/>
              <a:gd name="T15" fmla="*/ 500251413 h 72"/>
              <a:gd name="T16" fmla="*/ 500251413 w 72"/>
              <a:gd name="T17" fmla="*/ 500251413 h 72"/>
              <a:gd name="T18" fmla="*/ 500251413 w 72"/>
              <a:gd name="T19" fmla="*/ 0 h 72"/>
              <a:gd name="T20" fmla="*/ 500251413 w 72"/>
              <a:gd name="T21" fmla="*/ 0 h 72"/>
              <a:gd name="T22" fmla="*/ 500251413 w 72"/>
              <a:gd name="T23" fmla="*/ 0 h 72"/>
              <a:gd name="T24" fmla="*/ 500251413 w 72"/>
              <a:gd name="T25" fmla="*/ 0 h 72"/>
              <a:gd name="T26" fmla="*/ 500251413 w 72"/>
              <a:gd name="T27" fmla="*/ 500251413 h 72"/>
              <a:gd name="T28" fmla="*/ 500251413 w 72"/>
              <a:gd name="T29" fmla="*/ 500251413 h 72"/>
              <a:gd name="T30" fmla="*/ 500251413 w 72"/>
              <a:gd name="T31" fmla="*/ 500251413 h 72"/>
              <a:gd name="T32" fmla="*/ 500251413 w 72"/>
              <a:gd name="T33" fmla="*/ 500251413 h 72"/>
              <a:gd name="T34" fmla="*/ 500251413 w 72"/>
              <a:gd name="T35" fmla="*/ 500251413 h 72"/>
              <a:gd name="T36" fmla="*/ 500251413 w 72"/>
              <a:gd name="T37" fmla="*/ 500251413 h 72"/>
              <a:gd name="T38" fmla="*/ 500251413 w 72"/>
              <a:gd name="T39" fmla="*/ 500251413 h 72"/>
              <a:gd name="T40" fmla="*/ 500251413 w 72"/>
              <a:gd name="T41" fmla="*/ 500251413 h 72"/>
              <a:gd name="T42" fmla="*/ 500251413 w 72"/>
              <a:gd name="T43" fmla="*/ 500251413 h 72"/>
              <a:gd name="T44" fmla="*/ 500251413 w 72"/>
              <a:gd name="T45" fmla="*/ 500251413 h 72"/>
              <a:gd name="T46" fmla="*/ 500251413 w 72"/>
              <a:gd name="T47" fmla="*/ 500251413 h 72"/>
              <a:gd name="T48" fmla="*/ 500251413 w 72"/>
              <a:gd name="T49" fmla="*/ 500251413 h 72"/>
              <a:gd name="T50" fmla="*/ 500251413 w 72"/>
              <a:gd name="T51" fmla="*/ 500251413 h 72"/>
              <a:gd name="T52" fmla="*/ 500251413 w 72"/>
              <a:gd name="T53" fmla="*/ 500251413 h 72"/>
              <a:gd name="T54" fmla="*/ 500251413 w 72"/>
              <a:gd name="T55" fmla="*/ 500251413 h 72"/>
              <a:gd name="T56" fmla="*/ 500251413 w 72"/>
              <a:gd name="T57" fmla="*/ 500251413 h 72"/>
              <a:gd name="T58" fmla="*/ 500251413 w 72"/>
              <a:gd name="T59" fmla="*/ 500251413 h 72"/>
              <a:gd name="T60" fmla="*/ 500251413 w 72"/>
              <a:gd name="T61" fmla="*/ 500251413 h 72"/>
              <a:gd name="T62" fmla="*/ 500251413 w 72"/>
              <a:gd name="T63" fmla="*/ 500251413 h 72"/>
              <a:gd name="T64" fmla="*/ 500251413 w 72"/>
              <a:gd name="T65" fmla="*/ 500251413 h 72"/>
              <a:gd name="T66" fmla="*/ 500251413 w 72"/>
              <a:gd name="T67" fmla="*/ 500251413 h 72"/>
              <a:gd name="T68" fmla="*/ 500251413 w 72"/>
              <a:gd name="T69" fmla="*/ 500251413 h 72"/>
              <a:gd name="T70" fmla="*/ 500251413 w 72"/>
              <a:gd name="T71" fmla="*/ 500251413 h 72"/>
              <a:gd name="T72" fmla="*/ 500251413 w 72"/>
              <a:gd name="T73" fmla="*/ 500251413 h 72"/>
              <a:gd name="T74" fmla="*/ 500251413 w 72"/>
              <a:gd name="T75" fmla="*/ 500251413 h 72"/>
              <a:gd name="T76" fmla="*/ 500251413 w 72"/>
              <a:gd name="T77" fmla="*/ 500251413 h 72"/>
              <a:gd name="T78" fmla="*/ 500251413 w 72"/>
              <a:gd name="T79" fmla="*/ 500251413 h 72"/>
              <a:gd name="T80" fmla="*/ 500251413 w 72"/>
              <a:gd name="T81" fmla="*/ 500251413 h 72"/>
              <a:gd name="T82" fmla="*/ 500251413 w 72"/>
              <a:gd name="T83" fmla="*/ 500251413 h 72"/>
              <a:gd name="T84" fmla="*/ 500251413 w 72"/>
              <a:gd name="T85" fmla="*/ 500251413 h 72"/>
              <a:gd name="T86" fmla="*/ 500251413 w 72"/>
              <a:gd name="T87" fmla="*/ 500251413 h 72"/>
              <a:gd name="T88" fmla="*/ 500251413 w 72"/>
              <a:gd name="T89" fmla="*/ 500251413 h 72"/>
              <a:gd name="T90" fmla="*/ 500251413 w 72"/>
              <a:gd name="T91" fmla="*/ 500251413 h 72"/>
              <a:gd name="T92" fmla="*/ 500251413 w 72"/>
              <a:gd name="T93" fmla="*/ 500251413 h 72"/>
              <a:gd name="T94" fmla="*/ 500251413 w 72"/>
              <a:gd name="T95" fmla="*/ 500251413 h 72"/>
              <a:gd name="T96" fmla="*/ 500251413 w 72"/>
              <a:gd name="T97" fmla="*/ 500251413 h 72"/>
              <a:gd name="T98" fmla="*/ 500251413 w 72"/>
              <a:gd name="T99" fmla="*/ 500251413 h 72"/>
              <a:gd name="T100" fmla="*/ 500251413 w 72"/>
              <a:gd name="T101" fmla="*/ 500251413 h 72"/>
              <a:gd name="T102" fmla="*/ 500251413 w 72"/>
              <a:gd name="T103" fmla="*/ 500251413 h 72"/>
              <a:gd name="T104" fmla="*/ 500251413 w 72"/>
              <a:gd name="T105" fmla="*/ 500251413 h 72"/>
              <a:gd name="T106" fmla="*/ 500251413 w 72"/>
              <a:gd name="T107" fmla="*/ 500251413 h 72"/>
              <a:gd name="T108" fmla="*/ 500251413 w 72"/>
              <a:gd name="T109" fmla="*/ 500251413 h 72"/>
              <a:gd name="T110" fmla="*/ 0 w 72"/>
              <a:gd name="T111" fmla="*/ 500251413 h 7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72"/>
              <a:gd name="T169" fmla="*/ 0 h 72"/>
              <a:gd name="T170" fmla="*/ 72 w 72"/>
              <a:gd name="T171" fmla="*/ 72 h 7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72" h="72">
                <a:moveTo>
                  <a:pt x="0" y="43"/>
                </a:move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1" y="24"/>
                </a:lnTo>
                <a:lnTo>
                  <a:pt x="1" y="23"/>
                </a:lnTo>
                <a:lnTo>
                  <a:pt x="1" y="22"/>
                </a:lnTo>
                <a:lnTo>
                  <a:pt x="1" y="20"/>
                </a:lnTo>
                <a:lnTo>
                  <a:pt x="2" y="19"/>
                </a:lnTo>
                <a:lnTo>
                  <a:pt x="2" y="18"/>
                </a:lnTo>
                <a:lnTo>
                  <a:pt x="3" y="17"/>
                </a:lnTo>
                <a:lnTo>
                  <a:pt x="3" y="14"/>
                </a:lnTo>
                <a:lnTo>
                  <a:pt x="5" y="13"/>
                </a:lnTo>
                <a:lnTo>
                  <a:pt x="5" y="12"/>
                </a:lnTo>
                <a:lnTo>
                  <a:pt x="6" y="12"/>
                </a:lnTo>
                <a:lnTo>
                  <a:pt x="7" y="11"/>
                </a:lnTo>
                <a:lnTo>
                  <a:pt x="8" y="10"/>
                </a:lnTo>
                <a:lnTo>
                  <a:pt x="8" y="8"/>
                </a:lnTo>
                <a:lnTo>
                  <a:pt x="9" y="7"/>
                </a:lnTo>
                <a:lnTo>
                  <a:pt x="11" y="6"/>
                </a:lnTo>
                <a:lnTo>
                  <a:pt x="12" y="6"/>
                </a:lnTo>
                <a:lnTo>
                  <a:pt x="13" y="5"/>
                </a:lnTo>
                <a:lnTo>
                  <a:pt x="14" y="4"/>
                </a:lnTo>
                <a:lnTo>
                  <a:pt x="15" y="4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9" y="0"/>
                </a:lnTo>
                <a:lnTo>
                  <a:pt x="43" y="0"/>
                </a:lnTo>
                <a:lnTo>
                  <a:pt x="44" y="0"/>
                </a:lnTo>
                <a:lnTo>
                  <a:pt x="47" y="0"/>
                </a:lnTo>
                <a:lnTo>
                  <a:pt x="48" y="0"/>
                </a:lnTo>
                <a:lnTo>
                  <a:pt x="49" y="0"/>
                </a:lnTo>
                <a:lnTo>
                  <a:pt x="50" y="1"/>
                </a:lnTo>
                <a:lnTo>
                  <a:pt x="51" y="1"/>
                </a:lnTo>
                <a:lnTo>
                  <a:pt x="53" y="1"/>
                </a:lnTo>
                <a:lnTo>
                  <a:pt x="55" y="2"/>
                </a:lnTo>
                <a:lnTo>
                  <a:pt x="56" y="2"/>
                </a:lnTo>
                <a:lnTo>
                  <a:pt x="57" y="4"/>
                </a:lnTo>
                <a:lnTo>
                  <a:pt x="59" y="4"/>
                </a:lnTo>
                <a:lnTo>
                  <a:pt x="60" y="5"/>
                </a:lnTo>
                <a:lnTo>
                  <a:pt x="61" y="6"/>
                </a:lnTo>
                <a:lnTo>
                  <a:pt x="62" y="7"/>
                </a:lnTo>
                <a:lnTo>
                  <a:pt x="63" y="8"/>
                </a:lnTo>
                <a:lnTo>
                  <a:pt x="65" y="10"/>
                </a:lnTo>
                <a:lnTo>
                  <a:pt x="66" y="11"/>
                </a:lnTo>
                <a:lnTo>
                  <a:pt x="66" y="12"/>
                </a:lnTo>
                <a:lnTo>
                  <a:pt x="67" y="12"/>
                </a:lnTo>
                <a:lnTo>
                  <a:pt x="68" y="13"/>
                </a:lnTo>
                <a:lnTo>
                  <a:pt x="68" y="14"/>
                </a:lnTo>
                <a:lnTo>
                  <a:pt x="69" y="17"/>
                </a:lnTo>
                <a:lnTo>
                  <a:pt x="69" y="18"/>
                </a:lnTo>
                <a:lnTo>
                  <a:pt x="71" y="19"/>
                </a:lnTo>
                <a:lnTo>
                  <a:pt x="71" y="20"/>
                </a:lnTo>
                <a:lnTo>
                  <a:pt x="72" y="22"/>
                </a:lnTo>
                <a:lnTo>
                  <a:pt x="72" y="23"/>
                </a:lnTo>
                <a:lnTo>
                  <a:pt x="72" y="24"/>
                </a:lnTo>
                <a:lnTo>
                  <a:pt x="72" y="26"/>
                </a:lnTo>
                <a:lnTo>
                  <a:pt x="72" y="28"/>
                </a:lnTo>
                <a:lnTo>
                  <a:pt x="72" y="29"/>
                </a:lnTo>
                <a:lnTo>
                  <a:pt x="72" y="43"/>
                </a:lnTo>
                <a:lnTo>
                  <a:pt x="72" y="44"/>
                </a:lnTo>
                <a:lnTo>
                  <a:pt x="72" y="46"/>
                </a:lnTo>
                <a:lnTo>
                  <a:pt x="72" y="47"/>
                </a:lnTo>
                <a:lnTo>
                  <a:pt x="72" y="48"/>
                </a:lnTo>
                <a:lnTo>
                  <a:pt x="72" y="50"/>
                </a:lnTo>
                <a:lnTo>
                  <a:pt x="71" y="52"/>
                </a:lnTo>
                <a:lnTo>
                  <a:pt x="71" y="53"/>
                </a:lnTo>
                <a:lnTo>
                  <a:pt x="69" y="54"/>
                </a:lnTo>
                <a:lnTo>
                  <a:pt x="69" y="55"/>
                </a:lnTo>
                <a:lnTo>
                  <a:pt x="68" y="56"/>
                </a:lnTo>
                <a:lnTo>
                  <a:pt x="68" y="58"/>
                </a:lnTo>
                <a:lnTo>
                  <a:pt x="67" y="59"/>
                </a:lnTo>
                <a:lnTo>
                  <a:pt x="66" y="60"/>
                </a:lnTo>
                <a:lnTo>
                  <a:pt x="66" y="61"/>
                </a:lnTo>
                <a:lnTo>
                  <a:pt x="65" y="62"/>
                </a:lnTo>
                <a:lnTo>
                  <a:pt x="63" y="64"/>
                </a:lnTo>
                <a:lnTo>
                  <a:pt x="62" y="65"/>
                </a:lnTo>
                <a:lnTo>
                  <a:pt x="61" y="65"/>
                </a:lnTo>
                <a:lnTo>
                  <a:pt x="61" y="66"/>
                </a:lnTo>
                <a:lnTo>
                  <a:pt x="60" y="67"/>
                </a:lnTo>
                <a:lnTo>
                  <a:pt x="59" y="67"/>
                </a:lnTo>
                <a:lnTo>
                  <a:pt x="57" y="68"/>
                </a:lnTo>
                <a:lnTo>
                  <a:pt x="56" y="68"/>
                </a:lnTo>
                <a:lnTo>
                  <a:pt x="55" y="70"/>
                </a:lnTo>
                <a:lnTo>
                  <a:pt x="53" y="70"/>
                </a:lnTo>
                <a:lnTo>
                  <a:pt x="51" y="71"/>
                </a:lnTo>
                <a:lnTo>
                  <a:pt x="50" y="71"/>
                </a:lnTo>
                <a:lnTo>
                  <a:pt x="49" y="71"/>
                </a:lnTo>
                <a:lnTo>
                  <a:pt x="48" y="72"/>
                </a:lnTo>
                <a:lnTo>
                  <a:pt x="47" y="72"/>
                </a:lnTo>
                <a:lnTo>
                  <a:pt x="44" y="72"/>
                </a:lnTo>
                <a:lnTo>
                  <a:pt x="43" y="72"/>
                </a:lnTo>
                <a:lnTo>
                  <a:pt x="29" y="72"/>
                </a:lnTo>
                <a:lnTo>
                  <a:pt x="27" y="72"/>
                </a:lnTo>
                <a:lnTo>
                  <a:pt x="26" y="72"/>
                </a:lnTo>
                <a:lnTo>
                  <a:pt x="25" y="72"/>
                </a:lnTo>
                <a:lnTo>
                  <a:pt x="24" y="71"/>
                </a:lnTo>
                <a:lnTo>
                  <a:pt x="21" y="71"/>
                </a:lnTo>
                <a:lnTo>
                  <a:pt x="20" y="71"/>
                </a:lnTo>
                <a:lnTo>
                  <a:pt x="19" y="70"/>
                </a:lnTo>
                <a:lnTo>
                  <a:pt x="18" y="70"/>
                </a:lnTo>
                <a:lnTo>
                  <a:pt x="17" y="68"/>
                </a:lnTo>
                <a:lnTo>
                  <a:pt x="15" y="68"/>
                </a:lnTo>
                <a:lnTo>
                  <a:pt x="14" y="67"/>
                </a:lnTo>
                <a:lnTo>
                  <a:pt x="13" y="67"/>
                </a:lnTo>
                <a:lnTo>
                  <a:pt x="12" y="66"/>
                </a:lnTo>
                <a:lnTo>
                  <a:pt x="11" y="65"/>
                </a:lnTo>
                <a:lnTo>
                  <a:pt x="9" y="65"/>
                </a:lnTo>
                <a:lnTo>
                  <a:pt x="8" y="64"/>
                </a:lnTo>
                <a:lnTo>
                  <a:pt x="8" y="62"/>
                </a:lnTo>
                <a:lnTo>
                  <a:pt x="7" y="61"/>
                </a:lnTo>
                <a:lnTo>
                  <a:pt x="6" y="60"/>
                </a:lnTo>
                <a:lnTo>
                  <a:pt x="5" y="59"/>
                </a:lnTo>
                <a:lnTo>
                  <a:pt x="5" y="58"/>
                </a:lnTo>
                <a:lnTo>
                  <a:pt x="3" y="56"/>
                </a:lnTo>
                <a:lnTo>
                  <a:pt x="3" y="55"/>
                </a:lnTo>
                <a:lnTo>
                  <a:pt x="2" y="54"/>
                </a:lnTo>
                <a:lnTo>
                  <a:pt x="2" y="53"/>
                </a:lnTo>
                <a:lnTo>
                  <a:pt x="1" y="52"/>
                </a:lnTo>
                <a:lnTo>
                  <a:pt x="1" y="50"/>
                </a:lnTo>
                <a:lnTo>
                  <a:pt x="1" y="48"/>
                </a:lnTo>
                <a:lnTo>
                  <a:pt x="1" y="47"/>
                </a:lnTo>
                <a:lnTo>
                  <a:pt x="0" y="46"/>
                </a:lnTo>
                <a:lnTo>
                  <a:pt x="0" y="44"/>
                </a:lnTo>
                <a:lnTo>
                  <a:pt x="0" y="43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896" name="Rectangle 9"/>
          <p:cNvSpPr>
            <a:spLocks noChangeArrowheads="1"/>
          </p:cNvSpPr>
          <p:nvPr/>
        </p:nvSpPr>
        <p:spPr bwMode="auto">
          <a:xfrm>
            <a:off x="2754313" y="3879850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897" name="Rectangle 10"/>
          <p:cNvSpPr>
            <a:spLocks noChangeArrowheads="1"/>
          </p:cNvSpPr>
          <p:nvPr/>
        </p:nvSpPr>
        <p:spPr bwMode="auto">
          <a:xfrm>
            <a:off x="3776663" y="3162301"/>
            <a:ext cx="666750" cy="1068387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898" name="Rectangle 11"/>
          <p:cNvSpPr>
            <a:spLocks noChangeArrowheads="1"/>
          </p:cNvSpPr>
          <p:nvPr/>
        </p:nvSpPr>
        <p:spPr bwMode="auto">
          <a:xfrm>
            <a:off x="949590" y="4408487"/>
            <a:ext cx="54292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Clock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899" name="Rectangle 12"/>
          <p:cNvSpPr>
            <a:spLocks noChangeArrowheads="1"/>
          </p:cNvSpPr>
          <p:nvPr/>
        </p:nvSpPr>
        <p:spPr bwMode="auto">
          <a:xfrm>
            <a:off x="3841750" y="33416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D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0" name="Rectangle 13"/>
          <p:cNvSpPr>
            <a:spLocks noChangeArrowheads="1"/>
          </p:cNvSpPr>
          <p:nvPr/>
        </p:nvSpPr>
        <p:spPr bwMode="auto">
          <a:xfrm>
            <a:off x="4238625" y="3333751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1" name="Line 14"/>
          <p:cNvSpPr>
            <a:spLocks noChangeShapeType="1"/>
          </p:cNvSpPr>
          <p:nvPr/>
        </p:nvSpPr>
        <p:spPr bwMode="auto">
          <a:xfrm flipH="1">
            <a:off x="4252913" y="3867150"/>
            <a:ext cx="952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02" name="Rectangle 15"/>
          <p:cNvSpPr>
            <a:spLocks noChangeArrowheads="1"/>
          </p:cNvSpPr>
          <p:nvPr/>
        </p:nvSpPr>
        <p:spPr bwMode="auto">
          <a:xfrm>
            <a:off x="5262563" y="3162301"/>
            <a:ext cx="668338" cy="1068387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3" name="Rectangle 16"/>
          <p:cNvSpPr>
            <a:spLocks noChangeArrowheads="1"/>
          </p:cNvSpPr>
          <p:nvPr/>
        </p:nvSpPr>
        <p:spPr bwMode="auto">
          <a:xfrm>
            <a:off x="4238625" y="3879850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4" name="Rectangle 17"/>
          <p:cNvSpPr>
            <a:spLocks noChangeArrowheads="1"/>
          </p:cNvSpPr>
          <p:nvPr/>
        </p:nvSpPr>
        <p:spPr bwMode="auto">
          <a:xfrm>
            <a:off x="5327650" y="33416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D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5" name="Rectangle 18"/>
          <p:cNvSpPr>
            <a:spLocks noChangeArrowheads="1"/>
          </p:cNvSpPr>
          <p:nvPr/>
        </p:nvSpPr>
        <p:spPr bwMode="auto">
          <a:xfrm>
            <a:off x="5722938" y="3333751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6" name="Line 19"/>
          <p:cNvSpPr>
            <a:spLocks noChangeShapeType="1"/>
          </p:cNvSpPr>
          <p:nvPr/>
        </p:nvSpPr>
        <p:spPr bwMode="auto">
          <a:xfrm flipH="1">
            <a:off x="5740400" y="3867150"/>
            <a:ext cx="952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07" name="Rectangle 20"/>
          <p:cNvSpPr>
            <a:spLocks noChangeArrowheads="1"/>
          </p:cNvSpPr>
          <p:nvPr/>
        </p:nvSpPr>
        <p:spPr bwMode="auto">
          <a:xfrm>
            <a:off x="6750050" y="3162301"/>
            <a:ext cx="666750" cy="1068387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8" name="Rectangle 21"/>
          <p:cNvSpPr>
            <a:spLocks noChangeArrowheads="1"/>
          </p:cNvSpPr>
          <p:nvPr/>
        </p:nvSpPr>
        <p:spPr bwMode="auto">
          <a:xfrm>
            <a:off x="5724525" y="3879850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9" name="Rectangle 22"/>
          <p:cNvSpPr>
            <a:spLocks noChangeArrowheads="1"/>
          </p:cNvSpPr>
          <p:nvPr/>
        </p:nvSpPr>
        <p:spPr bwMode="auto">
          <a:xfrm>
            <a:off x="6811963" y="33416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D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10" name="Rectangle 23"/>
          <p:cNvSpPr>
            <a:spLocks noChangeArrowheads="1"/>
          </p:cNvSpPr>
          <p:nvPr/>
        </p:nvSpPr>
        <p:spPr bwMode="auto">
          <a:xfrm>
            <a:off x="7208838" y="3333751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11" name="Line 24"/>
          <p:cNvSpPr>
            <a:spLocks noChangeShapeType="1"/>
          </p:cNvSpPr>
          <p:nvPr/>
        </p:nvSpPr>
        <p:spPr bwMode="auto">
          <a:xfrm flipH="1">
            <a:off x="7226300" y="3867150"/>
            <a:ext cx="952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2" name="Line 25"/>
          <p:cNvSpPr>
            <a:spLocks noChangeShapeType="1"/>
          </p:cNvSpPr>
          <p:nvPr/>
        </p:nvSpPr>
        <p:spPr bwMode="auto">
          <a:xfrm>
            <a:off x="1757363" y="3449638"/>
            <a:ext cx="5334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3" name="Line 26"/>
          <p:cNvSpPr>
            <a:spLocks noChangeShapeType="1"/>
          </p:cNvSpPr>
          <p:nvPr/>
        </p:nvSpPr>
        <p:spPr bwMode="auto">
          <a:xfrm flipH="1">
            <a:off x="2957513" y="3449638"/>
            <a:ext cx="8191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4" name="Line 27"/>
          <p:cNvSpPr>
            <a:spLocks noChangeShapeType="1"/>
          </p:cNvSpPr>
          <p:nvPr/>
        </p:nvSpPr>
        <p:spPr bwMode="auto">
          <a:xfrm flipH="1">
            <a:off x="4443413" y="3449638"/>
            <a:ext cx="8191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5" name="Line 28"/>
          <p:cNvSpPr>
            <a:spLocks noChangeShapeType="1"/>
          </p:cNvSpPr>
          <p:nvPr/>
        </p:nvSpPr>
        <p:spPr bwMode="auto">
          <a:xfrm flipH="1">
            <a:off x="5930900" y="3449638"/>
            <a:ext cx="8191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6" name="Line 29"/>
          <p:cNvSpPr>
            <a:spLocks noChangeShapeType="1"/>
          </p:cNvSpPr>
          <p:nvPr/>
        </p:nvSpPr>
        <p:spPr bwMode="auto">
          <a:xfrm flipH="1">
            <a:off x="7416800" y="3449638"/>
            <a:ext cx="4762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7" name="Freeform 30"/>
          <p:cNvSpPr>
            <a:spLocks/>
          </p:cNvSpPr>
          <p:nvPr/>
        </p:nvSpPr>
        <p:spPr bwMode="auto">
          <a:xfrm>
            <a:off x="2023973" y="3962400"/>
            <a:ext cx="4726078" cy="554038"/>
          </a:xfrm>
          <a:custGeom>
            <a:avLst/>
            <a:gdLst>
              <a:gd name="T0" fmla="*/ 0 w 6289"/>
              <a:gd name="T1" fmla="*/ 0 h 696"/>
              <a:gd name="T2" fmla="*/ 500410394 w 6289"/>
              <a:gd name="T3" fmla="*/ 0 h 696"/>
              <a:gd name="T4" fmla="*/ 500410394 w 6289"/>
              <a:gd name="T5" fmla="*/ 504398265 h 696"/>
              <a:gd name="T6" fmla="*/ 500410394 w 6289"/>
              <a:gd name="T7" fmla="*/ 504398265 h 696"/>
              <a:gd name="T8" fmla="*/ 500410394 w 6289"/>
              <a:gd name="T9" fmla="*/ 0 h 696"/>
              <a:gd name="T10" fmla="*/ 500410394 w 6289"/>
              <a:gd name="T11" fmla="*/ 0 h 69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6289"/>
              <a:gd name="T19" fmla="*/ 0 h 696"/>
              <a:gd name="T20" fmla="*/ 6289 w 6289"/>
              <a:gd name="T21" fmla="*/ 696 h 696"/>
              <a:gd name="connsiteX0" fmla="*/ 0 w 9466"/>
              <a:gd name="connsiteY0" fmla="*/ 0 h 10000"/>
              <a:gd name="connsiteX1" fmla="*/ 0 w 9466"/>
              <a:gd name="connsiteY1" fmla="*/ 10000 h 10000"/>
              <a:gd name="connsiteX2" fmla="*/ 8932 w 9466"/>
              <a:gd name="connsiteY2" fmla="*/ 10000 h 10000"/>
              <a:gd name="connsiteX3" fmla="*/ 8932 w 9466"/>
              <a:gd name="connsiteY3" fmla="*/ 0 h 10000"/>
              <a:gd name="connsiteX4" fmla="*/ 9466 w 9466"/>
              <a:gd name="connsiteY4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66" h="10000">
                <a:moveTo>
                  <a:pt x="0" y="0"/>
                </a:moveTo>
                <a:lnTo>
                  <a:pt x="0" y="10000"/>
                </a:lnTo>
                <a:lnTo>
                  <a:pt x="8932" y="10000"/>
                </a:lnTo>
                <a:lnTo>
                  <a:pt x="8932" y="0"/>
                </a:lnTo>
                <a:lnTo>
                  <a:pt x="9466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8" name="Freeform 31"/>
          <p:cNvSpPr>
            <a:spLocks/>
          </p:cNvSpPr>
          <p:nvPr/>
        </p:nvSpPr>
        <p:spPr bwMode="auto">
          <a:xfrm>
            <a:off x="4995863" y="3962400"/>
            <a:ext cx="266700" cy="55403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36" h="696">
                <a:moveTo>
                  <a:pt x="0" y="696"/>
                </a:moveTo>
                <a:lnTo>
                  <a:pt x="0" y="0"/>
                </a:lnTo>
                <a:lnTo>
                  <a:pt x="336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9" name="Freeform 32"/>
          <p:cNvSpPr>
            <a:spLocks/>
          </p:cNvSpPr>
          <p:nvPr/>
        </p:nvSpPr>
        <p:spPr bwMode="auto">
          <a:xfrm>
            <a:off x="3509963" y="3962400"/>
            <a:ext cx="266700" cy="55403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36" h="696">
                <a:moveTo>
                  <a:pt x="0" y="696"/>
                </a:moveTo>
                <a:lnTo>
                  <a:pt x="0" y="0"/>
                </a:lnTo>
                <a:lnTo>
                  <a:pt x="336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20" name="Freeform 33"/>
          <p:cNvSpPr>
            <a:spLocks/>
          </p:cNvSpPr>
          <p:nvPr/>
        </p:nvSpPr>
        <p:spPr bwMode="auto">
          <a:xfrm>
            <a:off x="3776663" y="3905250"/>
            <a:ext cx="133350" cy="133350"/>
          </a:xfrm>
          <a:custGeom>
            <a:avLst/>
            <a:gdLst>
              <a:gd name="T0" fmla="*/ 0 w 168"/>
              <a:gd name="T1" fmla="*/ 500251413 h 168"/>
              <a:gd name="T2" fmla="*/ 500251413 w 168"/>
              <a:gd name="T3" fmla="*/ 500251413 h 168"/>
              <a:gd name="T4" fmla="*/ 0 w 168"/>
              <a:gd name="T5" fmla="*/ 0 h 168"/>
              <a:gd name="T6" fmla="*/ 0 60000 65536"/>
              <a:gd name="T7" fmla="*/ 0 60000 65536"/>
              <a:gd name="T8" fmla="*/ 0 60000 65536"/>
              <a:gd name="T9" fmla="*/ 0 w 168"/>
              <a:gd name="T10" fmla="*/ 0 h 168"/>
              <a:gd name="T11" fmla="*/ 168 w 168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8" h="168">
                <a:moveTo>
                  <a:pt x="0" y="168"/>
                </a:moveTo>
                <a:lnTo>
                  <a:pt x="168" y="72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21" name="Freeform 34"/>
          <p:cNvSpPr>
            <a:spLocks/>
          </p:cNvSpPr>
          <p:nvPr/>
        </p:nvSpPr>
        <p:spPr bwMode="auto">
          <a:xfrm>
            <a:off x="5262563" y="3905250"/>
            <a:ext cx="133350" cy="133350"/>
          </a:xfrm>
          <a:custGeom>
            <a:avLst/>
            <a:gdLst>
              <a:gd name="T0" fmla="*/ 0 w 168"/>
              <a:gd name="T1" fmla="*/ 500251413 h 168"/>
              <a:gd name="T2" fmla="*/ 500251413 w 168"/>
              <a:gd name="T3" fmla="*/ 500251413 h 168"/>
              <a:gd name="T4" fmla="*/ 0 w 168"/>
              <a:gd name="T5" fmla="*/ 0 h 168"/>
              <a:gd name="T6" fmla="*/ 0 60000 65536"/>
              <a:gd name="T7" fmla="*/ 0 60000 65536"/>
              <a:gd name="T8" fmla="*/ 0 60000 65536"/>
              <a:gd name="T9" fmla="*/ 0 w 168"/>
              <a:gd name="T10" fmla="*/ 0 h 168"/>
              <a:gd name="T11" fmla="*/ 168 w 168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8" h="168">
                <a:moveTo>
                  <a:pt x="0" y="168"/>
                </a:moveTo>
                <a:lnTo>
                  <a:pt x="168" y="72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22" name="Freeform 35"/>
          <p:cNvSpPr>
            <a:spLocks/>
          </p:cNvSpPr>
          <p:nvPr/>
        </p:nvSpPr>
        <p:spPr bwMode="auto">
          <a:xfrm>
            <a:off x="6750050" y="3905250"/>
            <a:ext cx="133350" cy="133350"/>
          </a:xfrm>
          <a:custGeom>
            <a:avLst/>
            <a:gdLst>
              <a:gd name="T0" fmla="*/ 0 w 168"/>
              <a:gd name="T1" fmla="*/ 500251413 h 168"/>
              <a:gd name="T2" fmla="*/ 500251413 w 168"/>
              <a:gd name="T3" fmla="*/ 500251413 h 168"/>
              <a:gd name="T4" fmla="*/ 0 w 168"/>
              <a:gd name="T5" fmla="*/ 0 h 168"/>
              <a:gd name="T6" fmla="*/ 0 60000 65536"/>
              <a:gd name="T7" fmla="*/ 0 60000 65536"/>
              <a:gd name="T8" fmla="*/ 0 60000 65536"/>
              <a:gd name="T9" fmla="*/ 0 w 168"/>
              <a:gd name="T10" fmla="*/ 0 h 168"/>
              <a:gd name="T11" fmla="*/ 168 w 168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8" h="168">
                <a:moveTo>
                  <a:pt x="0" y="168"/>
                </a:moveTo>
                <a:lnTo>
                  <a:pt x="168" y="72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23" name="Freeform 36"/>
          <p:cNvSpPr>
            <a:spLocks/>
          </p:cNvSpPr>
          <p:nvPr/>
        </p:nvSpPr>
        <p:spPr bwMode="auto">
          <a:xfrm>
            <a:off x="2290763" y="3905250"/>
            <a:ext cx="133350" cy="133350"/>
          </a:xfrm>
          <a:custGeom>
            <a:avLst/>
            <a:gdLst>
              <a:gd name="T0" fmla="*/ 0 w 168"/>
              <a:gd name="T1" fmla="*/ 500251413 h 168"/>
              <a:gd name="T2" fmla="*/ 500251413 w 168"/>
              <a:gd name="T3" fmla="*/ 500251413 h 168"/>
              <a:gd name="T4" fmla="*/ 0 w 168"/>
              <a:gd name="T5" fmla="*/ 0 h 168"/>
              <a:gd name="T6" fmla="*/ 0 60000 65536"/>
              <a:gd name="T7" fmla="*/ 0 60000 65536"/>
              <a:gd name="T8" fmla="*/ 0 60000 65536"/>
              <a:gd name="T9" fmla="*/ 0 w 168"/>
              <a:gd name="T10" fmla="*/ 0 h 168"/>
              <a:gd name="T11" fmla="*/ 168 w 168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8" h="168">
                <a:moveTo>
                  <a:pt x="0" y="168"/>
                </a:moveTo>
                <a:lnTo>
                  <a:pt x="168" y="72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24" name="Line 37"/>
          <p:cNvSpPr>
            <a:spLocks noChangeShapeType="1"/>
          </p:cNvSpPr>
          <p:nvPr/>
        </p:nvSpPr>
        <p:spPr bwMode="auto">
          <a:xfrm>
            <a:off x="2024063" y="3962400"/>
            <a:ext cx="2667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25" name="Freeform 38"/>
          <p:cNvSpPr>
            <a:spLocks/>
          </p:cNvSpPr>
          <p:nvPr/>
        </p:nvSpPr>
        <p:spPr bwMode="auto">
          <a:xfrm>
            <a:off x="3479800" y="4484687"/>
            <a:ext cx="57150" cy="57150"/>
          </a:xfrm>
          <a:custGeom>
            <a:avLst/>
            <a:gdLst>
              <a:gd name="T0" fmla="*/ 0 w 72"/>
              <a:gd name="T1" fmla="*/ 500251413 h 72"/>
              <a:gd name="T2" fmla="*/ 500251413 w 72"/>
              <a:gd name="T3" fmla="*/ 500251413 h 72"/>
              <a:gd name="T4" fmla="*/ 500251413 w 72"/>
              <a:gd name="T5" fmla="*/ 500251413 h 72"/>
              <a:gd name="T6" fmla="*/ 500251413 w 72"/>
              <a:gd name="T7" fmla="*/ 500251413 h 72"/>
              <a:gd name="T8" fmla="*/ 500251413 w 72"/>
              <a:gd name="T9" fmla="*/ 500251413 h 72"/>
              <a:gd name="T10" fmla="*/ 500251413 w 72"/>
              <a:gd name="T11" fmla="*/ 500251413 h 72"/>
              <a:gd name="T12" fmla="*/ 500251413 w 72"/>
              <a:gd name="T13" fmla="*/ 500251413 h 72"/>
              <a:gd name="T14" fmla="*/ 500251413 w 72"/>
              <a:gd name="T15" fmla="*/ 500251413 h 72"/>
              <a:gd name="T16" fmla="*/ 500251413 w 72"/>
              <a:gd name="T17" fmla="*/ 500251413 h 72"/>
              <a:gd name="T18" fmla="*/ 500251413 w 72"/>
              <a:gd name="T19" fmla="*/ 0 h 72"/>
              <a:gd name="T20" fmla="*/ 500251413 w 72"/>
              <a:gd name="T21" fmla="*/ 0 h 72"/>
              <a:gd name="T22" fmla="*/ 500251413 w 72"/>
              <a:gd name="T23" fmla="*/ 0 h 72"/>
              <a:gd name="T24" fmla="*/ 500251413 w 72"/>
              <a:gd name="T25" fmla="*/ 0 h 72"/>
              <a:gd name="T26" fmla="*/ 500251413 w 72"/>
              <a:gd name="T27" fmla="*/ 500251413 h 72"/>
              <a:gd name="T28" fmla="*/ 500251413 w 72"/>
              <a:gd name="T29" fmla="*/ 500251413 h 72"/>
              <a:gd name="T30" fmla="*/ 500251413 w 72"/>
              <a:gd name="T31" fmla="*/ 500251413 h 72"/>
              <a:gd name="T32" fmla="*/ 500251413 w 72"/>
              <a:gd name="T33" fmla="*/ 500251413 h 72"/>
              <a:gd name="T34" fmla="*/ 500251413 w 72"/>
              <a:gd name="T35" fmla="*/ 500251413 h 72"/>
              <a:gd name="T36" fmla="*/ 500251413 w 72"/>
              <a:gd name="T37" fmla="*/ 500251413 h 72"/>
              <a:gd name="T38" fmla="*/ 500251413 w 72"/>
              <a:gd name="T39" fmla="*/ 500251413 h 72"/>
              <a:gd name="T40" fmla="*/ 500251413 w 72"/>
              <a:gd name="T41" fmla="*/ 500251413 h 72"/>
              <a:gd name="T42" fmla="*/ 500251413 w 72"/>
              <a:gd name="T43" fmla="*/ 500251413 h 72"/>
              <a:gd name="T44" fmla="*/ 500251413 w 72"/>
              <a:gd name="T45" fmla="*/ 500251413 h 72"/>
              <a:gd name="T46" fmla="*/ 500251413 w 72"/>
              <a:gd name="T47" fmla="*/ 500251413 h 72"/>
              <a:gd name="T48" fmla="*/ 500251413 w 72"/>
              <a:gd name="T49" fmla="*/ 500251413 h 72"/>
              <a:gd name="T50" fmla="*/ 500251413 w 72"/>
              <a:gd name="T51" fmla="*/ 500251413 h 72"/>
              <a:gd name="T52" fmla="*/ 500251413 w 72"/>
              <a:gd name="T53" fmla="*/ 500251413 h 72"/>
              <a:gd name="T54" fmla="*/ 500251413 w 72"/>
              <a:gd name="T55" fmla="*/ 500251413 h 72"/>
              <a:gd name="T56" fmla="*/ 500251413 w 72"/>
              <a:gd name="T57" fmla="*/ 500251413 h 72"/>
              <a:gd name="T58" fmla="*/ 500251413 w 72"/>
              <a:gd name="T59" fmla="*/ 500251413 h 72"/>
              <a:gd name="T60" fmla="*/ 500251413 w 72"/>
              <a:gd name="T61" fmla="*/ 500251413 h 72"/>
              <a:gd name="T62" fmla="*/ 500251413 w 72"/>
              <a:gd name="T63" fmla="*/ 500251413 h 72"/>
              <a:gd name="T64" fmla="*/ 500251413 w 72"/>
              <a:gd name="T65" fmla="*/ 500251413 h 72"/>
              <a:gd name="T66" fmla="*/ 500251413 w 72"/>
              <a:gd name="T67" fmla="*/ 500251413 h 72"/>
              <a:gd name="T68" fmla="*/ 500251413 w 72"/>
              <a:gd name="T69" fmla="*/ 500251413 h 72"/>
              <a:gd name="T70" fmla="*/ 500251413 w 72"/>
              <a:gd name="T71" fmla="*/ 500251413 h 72"/>
              <a:gd name="T72" fmla="*/ 500251413 w 72"/>
              <a:gd name="T73" fmla="*/ 500251413 h 72"/>
              <a:gd name="T74" fmla="*/ 500251413 w 72"/>
              <a:gd name="T75" fmla="*/ 500251413 h 72"/>
              <a:gd name="T76" fmla="*/ 500251413 w 72"/>
              <a:gd name="T77" fmla="*/ 500251413 h 72"/>
              <a:gd name="T78" fmla="*/ 500251413 w 72"/>
              <a:gd name="T79" fmla="*/ 500251413 h 72"/>
              <a:gd name="T80" fmla="*/ 500251413 w 72"/>
              <a:gd name="T81" fmla="*/ 500251413 h 72"/>
              <a:gd name="T82" fmla="*/ 500251413 w 72"/>
              <a:gd name="T83" fmla="*/ 500251413 h 72"/>
              <a:gd name="T84" fmla="*/ 500251413 w 72"/>
              <a:gd name="T85" fmla="*/ 500251413 h 72"/>
              <a:gd name="T86" fmla="*/ 500251413 w 72"/>
              <a:gd name="T87" fmla="*/ 500251413 h 72"/>
              <a:gd name="T88" fmla="*/ 500251413 w 72"/>
              <a:gd name="T89" fmla="*/ 500251413 h 72"/>
              <a:gd name="T90" fmla="*/ 500251413 w 72"/>
              <a:gd name="T91" fmla="*/ 500251413 h 72"/>
              <a:gd name="T92" fmla="*/ 500251413 w 72"/>
              <a:gd name="T93" fmla="*/ 500251413 h 72"/>
              <a:gd name="T94" fmla="*/ 500251413 w 72"/>
              <a:gd name="T95" fmla="*/ 500251413 h 72"/>
              <a:gd name="T96" fmla="*/ 500251413 w 72"/>
              <a:gd name="T97" fmla="*/ 500251413 h 72"/>
              <a:gd name="T98" fmla="*/ 500251413 w 72"/>
              <a:gd name="T99" fmla="*/ 500251413 h 72"/>
              <a:gd name="T100" fmla="*/ 500251413 w 72"/>
              <a:gd name="T101" fmla="*/ 500251413 h 72"/>
              <a:gd name="T102" fmla="*/ 500251413 w 72"/>
              <a:gd name="T103" fmla="*/ 500251413 h 72"/>
              <a:gd name="T104" fmla="*/ 500251413 w 72"/>
              <a:gd name="T105" fmla="*/ 500251413 h 72"/>
              <a:gd name="T106" fmla="*/ 500251413 w 72"/>
              <a:gd name="T107" fmla="*/ 500251413 h 72"/>
              <a:gd name="T108" fmla="*/ 500251413 w 72"/>
              <a:gd name="T109" fmla="*/ 500251413 h 72"/>
              <a:gd name="T110" fmla="*/ 0 w 72"/>
              <a:gd name="T111" fmla="*/ 500251413 h 7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72"/>
              <a:gd name="T169" fmla="*/ 0 h 72"/>
              <a:gd name="T170" fmla="*/ 72 w 72"/>
              <a:gd name="T171" fmla="*/ 72 h 7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72" h="72">
                <a:moveTo>
                  <a:pt x="0" y="43"/>
                </a:move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1" y="24"/>
                </a:lnTo>
                <a:lnTo>
                  <a:pt x="1" y="23"/>
                </a:lnTo>
                <a:lnTo>
                  <a:pt x="1" y="22"/>
                </a:lnTo>
                <a:lnTo>
                  <a:pt x="1" y="20"/>
                </a:lnTo>
                <a:lnTo>
                  <a:pt x="2" y="19"/>
                </a:lnTo>
                <a:lnTo>
                  <a:pt x="2" y="18"/>
                </a:lnTo>
                <a:lnTo>
                  <a:pt x="3" y="17"/>
                </a:lnTo>
                <a:lnTo>
                  <a:pt x="3" y="14"/>
                </a:lnTo>
                <a:lnTo>
                  <a:pt x="4" y="13"/>
                </a:lnTo>
                <a:lnTo>
                  <a:pt x="4" y="12"/>
                </a:lnTo>
                <a:lnTo>
                  <a:pt x="6" y="12"/>
                </a:lnTo>
                <a:lnTo>
                  <a:pt x="7" y="11"/>
                </a:lnTo>
                <a:lnTo>
                  <a:pt x="8" y="10"/>
                </a:lnTo>
                <a:lnTo>
                  <a:pt x="8" y="8"/>
                </a:lnTo>
                <a:lnTo>
                  <a:pt x="9" y="7"/>
                </a:lnTo>
                <a:lnTo>
                  <a:pt x="10" y="6"/>
                </a:lnTo>
                <a:lnTo>
                  <a:pt x="12" y="6"/>
                </a:lnTo>
                <a:lnTo>
                  <a:pt x="13" y="5"/>
                </a:lnTo>
                <a:lnTo>
                  <a:pt x="14" y="4"/>
                </a:lnTo>
                <a:lnTo>
                  <a:pt x="15" y="4"/>
                </a:lnTo>
                <a:lnTo>
                  <a:pt x="16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43" y="0"/>
                </a:lnTo>
                <a:lnTo>
                  <a:pt x="44" y="0"/>
                </a:lnTo>
                <a:lnTo>
                  <a:pt x="46" y="0"/>
                </a:lnTo>
                <a:lnTo>
                  <a:pt x="48" y="0"/>
                </a:lnTo>
                <a:lnTo>
                  <a:pt x="49" y="0"/>
                </a:lnTo>
                <a:lnTo>
                  <a:pt x="50" y="1"/>
                </a:lnTo>
                <a:lnTo>
                  <a:pt x="51" y="1"/>
                </a:lnTo>
                <a:lnTo>
                  <a:pt x="52" y="1"/>
                </a:lnTo>
                <a:lnTo>
                  <a:pt x="55" y="2"/>
                </a:lnTo>
                <a:lnTo>
                  <a:pt x="56" y="2"/>
                </a:lnTo>
                <a:lnTo>
                  <a:pt x="57" y="4"/>
                </a:lnTo>
                <a:lnTo>
                  <a:pt x="58" y="4"/>
                </a:lnTo>
                <a:lnTo>
                  <a:pt x="60" y="5"/>
                </a:lnTo>
                <a:lnTo>
                  <a:pt x="61" y="6"/>
                </a:lnTo>
                <a:lnTo>
                  <a:pt x="62" y="7"/>
                </a:lnTo>
                <a:lnTo>
                  <a:pt x="63" y="8"/>
                </a:lnTo>
                <a:lnTo>
                  <a:pt x="64" y="10"/>
                </a:lnTo>
                <a:lnTo>
                  <a:pt x="66" y="11"/>
                </a:lnTo>
                <a:lnTo>
                  <a:pt x="66" y="12"/>
                </a:lnTo>
                <a:lnTo>
                  <a:pt x="67" y="12"/>
                </a:lnTo>
                <a:lnTo>
                  <a:pt x="68" y="13"/>
                </a:lnTo>
                <a:lnTo>
                  <a:pt x="68" y="14"/>
                </a:lnTo>
                <a:lnTo>
                  <a:pt x="69" y="17"/>
                </a:lnTo>
                <a:lnTo>
                  <a:pt x="69" y="18"/>
                </a:lnTo>
                <a:lnTo>
                  <a:pt x="70" y="19"/>
                </a:lnTo>
                <a:lnTo>
                  <a:pt x="70" y="20"/>
                </a:lnTo>
                <a:lnTo>
                  <a:pt x="72" y="22"/>
                </a:lnTo>
                <a:lnTo>
                  <a:pt x="72" y="23"/>
                </a:lnTo>
                <a:lnTo>
                  <a:pt x="72" y="24"/>
                </a:lnTo>
                <a:lnTo>
                  <a:pt x="72" y="26"/>
                </a:lnTo>
                <a:lnTo>
                  <a:pt x="72" y="28"/>
                </a:lnTo>
                <a:lnTo>
                  <a:pt x="72" y="29"/>
                </a:lnTo>
                <a:lnTo>
                  <a:pt x="72" y="43"/>
                </a:lnTo>
                <a:lnTo>
                  <a:pt x="72" y="44"/>
                </a:lnTo>
                <a:lnTo>
                  <a:pt x="72" y="46"/>
                </a:lnTo>
                <a:lnTo>
                  <a:pt x="72" y="47"/>
                </a:lnTo>
                <a:lnTo>
                  <a:pt x="72" y="48"/>
                </a:lnTo>
                <a:lnTo>
                  <a:pt x="72" y="50"/>
                </a:lnTo>
                <a:lnTo>
                  <a:pt x="70" y="52"/>
                </a:lnTo>
                <a:lnTo>
                  <a:pt x="70" y="53"/>
                </a:lnTo>
                <a:lnTo>
                  <a:pt x="69" y="54"/>
                </a:lnTo>
                <a:lnTo>
                  <a:pt x="69" y="55"/>
                </a:lnTo>
                <a:lnTo>
                  <a:pt x="68" y="56"/>
                </a:lnTo>
                <a:lnTo>
                  <a:pt x="68" y="58"/>
                </a:lnTo>
                <a:lnTo>
                  <a:pt x="67" y="59"/>
                </a:lnTo>
                <a:lnTo>
                  <a:pt x="66" y="60"/>
                </a:lnTo>
                <a:lnTo>
                  <a:pt x="66" y="61"/>
                </a:lnTo>
                <a:lnTo>
                  <a:pt x="64" y="62"/>
                </a:lnTo>
                <a:lnTo>
                  <a:pt x="63" y="64"/>
                </a:lnTo>
                <a:lnTo>
                  <a:pt x="62" y="65"/>
                </a:lnTo>
                <a:lnTo>
                  <a:pt x="61" y="65"/>
                </a:lnTo>
                <a:lnTo>
                  <a:pt x="61" y="66"/>
                </a:lnTo>
                <a:lnTo>
                  <a:pt x="60" y="67"/>
                </a:lnTo>
                <a:lnTo>
                  <a:pt x="58" y="67"/>
                </a:lnTo>
                <a:lnTo>
                  <a:pt x="57" y="68"/>
                </a:lnTo>
                <a:lnTo>
                  <a:pt x="56" y="68"/>
                </a:lnTo>
                <a:lnTo>
                  <a:pt x="55" y="70"/>
                </a:lnTo>
                <a:lnTo>
                  <a:pt x="52" y="70"/>
                </a:lnTo>
                <a:lnTo>
                  <a:pt x="51" y="71"/>
                </a:lnTo>
                <a:lnTo>
                  <a:pt x="50" y="71"/>
                </a:lnTo>
                <a:lnTo>
                  <a:pt x="49" y="71"/>
                </a:lnTo>
                <a:lnTo>
                  <a:pt x="48" y="72"/>
                </a:lnTo>
                <a:lnTo>
                  <a:pt x="46" y="72"/>
                </a:lnTo>
                <a:lnTo>
                  <a:pt x="44" y="72"/>
                </a:lnTo>
                <a:lnTo>
                  <a:pt x="43" y="72"/>
                </a:lnTo>
                <a:lnTo>
                  <a:pt x="28" y="72"/>
                </a:lnTo>
                <a:lnTo>
                  <a:pt x="27" y="72"/>
                </a:lnTo>
                <a:lnTo>
                  <a:pt x="26" y="72"/>
                </a:lnTo>
                <a:lnTo>
                  <a:pt x="25" y="72"/>
                </a:lnTo>
                <a:lnTo>
                  <a:pt x="24" y="71"/>
                </a:lnTo>
                <a:lnTo>
                  <a:pt x="21" y="71"/>
                </a:lnTo>
                <a:lnTo>
                  <a:pt x="20" y="71"/>
                </a:lnTo>
                <a:lnTo>
                  <a:pt x="19" y="70"/>
                </a:lnTo>
                <a:lnTo>
                  <a:pt x="18" y="70"/>
                </a:lnTo>
                <a:lnTo>
                  <a:pt x="16" y="68"/>
                </a:lnTo>
                <a:lnTo>
                  <a:pt x="15" y="68"/>
                </a:lnTo>
                <a:lnTo>
                  <a:pt x="14" y="67"/>
                </a:lnTo>
                <a:lnTo>
                  <a:pt x="13" y="67"/>
                </a:lnTo>
                <a:lnTo>
                  <a:pt x="12" y="66"/>
                </a:lnTo>
                <a:lnTo>
                  <a:pt x="10" y="65"/>
                </a:lnTo>
                <a:lnTo>
                  <a:pt x="9" y="65"/>
                </a:lnTo>
                <a:lnTo>
                  <a:pt x="8" y="64"/>
                </a:lnTo>
                <a:lnTo>
                  <a:pt x="8" y="62"/>
                </a:lnTo>
                <a:lnTo>
                  <a:pt x="7" y="61"/>
                </a:lnTo>
                <a:lnTo>
                  <a:pt x="6" y="60"/>
                </a:lnTo>
                <a:lnTo>
                  <a:pt x="4" y="59"/>
                </a:lnTo>
                <a:lnTo>
                  <a:pt x="4" y="58"/>
                </a:lnTo>
                <a:lnTo>
                  <a:pt x="3" y="56"/>
                </a:lnTo>
                <a:lnTo>
                  <a:pt x="3" y="55"/>
                </a:lnTo>
                <a:lnTo>
                  <a:pt x="2" y="54"/>
                </a:lnTo>
                <a:lnTo>
                  <a:pt x="2" y="53"/>
                </a:lnTo>
                <a:lnTo>
                  <a:pt x="1" y="52"/>
                </a:lnTo>
                <a:lnTo>
                  <a:pt x="1" y="50"/>
                </a:lnTo>
                <a:lnTo>
                  <a:pt x="1" y="48"/>
                </a:lnTo>
                <a:lnTo>
                  <a:pt x="1" y="47"/>
                </a:lnTo>
                <a:lnTo>
                  <a:pt x="0" y="46"/>
                </a:lnTo>
                <a:lnTo>
                  <a:pt x="0" y="44"/>
                </a:lnTo>
                <a:lnTo>
                  <a:pt x="0" y="43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26" name="Rectangle 40"/>
          <p:cNvSpPr>
            <a:spLocks noChangeArrowheads="1"/>
          </p:cNvSpPr>
          <p:nvPr/>
        </p:nvSpPr>
        <p:spPr bwMode="auto">
          <a:xfrm>
            <a:off x="7208838" y="3879850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27" name="Rectangle 41"/>
          <p:cNvSpPr>
            <a:spLocks noChangeArrowheads="1"/>
          </p:cNvSpPr>
          <p:nvPr/>
        </p:nvSpPr>
        <p:spPr bwMode="auto">
          <a:xfrm>
            <a:off x="1524000" y="3324226"/>
            <a:ext cx="220663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In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28" name="Rectangle 42"/>
          <p:cNvSpPr>
            <a:spLocks noChangeArrowheads="1"/>
          </p:cNvSpPr>
          <p:nvPr/>
        </p:nvSpPr>
        <p:spPr bwMode="auto">
          <a:xfrm>
            <a:off x="7997825" y="3328988"/>
            <a:ext cx="3841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Out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29" name="Rectangle 112"/>
          <p:cNvSpPr>
            <a:spLocks noChangeArrowheads="1"/>
          </p:cNvSpPr>
          <p:nvPr/>
        </p:nvSpPr>
        <p:spPr bwMode="auto">
          <a:xfrm>
            <a:off x="3116263" y="314801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0" name="Rectangle 113"/>
          <p:cNvSpPr>
            <a:spLocks noChangeArrowheads="1"/>
          </p:cNvSpPr>
          <p:nvPr/>
        </p:nvSpPr>
        <p:spPr bwMode="auto">
          <a:xfrm>
            <a:off x="3244850" y="3235326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 dirty="0">
                <a:solidFill>
                  <a:srgbClr val="000000"/>
                </a:solidFill>
                <a:latin typeface="Times-Roman" charset="0"/>
              </a:rPr>
              <a:t>0 </a:t>
            </a:r>
            <a:endParaRPr lang="en-US" altLang="en-US" b="0" dirty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1" name="Rectangle 114"/>
          <p:cNvSpPr>
            <a:spLocks noChangeArrowheads="1"/>
          </p:cNvSpPr>
          <p:nvPr/>
        </p:nvSpPr>
        <p:spPr bwMode="auto">
          <a:xfrm>
            <a:off x="4589463" y="314801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2" name="Rectangle 115"/>
          <p:cNvSpPr>
            <a:spLocks noChangeArrowheads="1"/>
          </p:cNvSpPr>
          <p:nvPr/>
        </p:nvSpPr>
        <p:spPr bwMode="auto">
          <a:xfrm>
            <a:off x="4719638" y="3235326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 dirty="0">
                <a:solidFill>
                  <a:srgbClr val="000000"/>
                </a:solidFill>
                <a:latin typeface="Times-Roman" charset="0"/>
              </a:rPr>
              <a:t>1 </a:t>
            </a:r>
            <a:endParaRPr lang="en-US" altLang="en-US" b="0" dirty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3" name="Rectangle 116"/>
          <p:cNvSpPr>
            <a:spLocks noChangeArrowheads="1"/>
          </p:cNvSpPr>
          <p:nvPr/>
        </p:nvSpPr>
        <p:spPr bwMode="auto">
          <a:xfrm>
            <a:off x="6078538" y="314801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4" name="Rectangle 117"/>
          <p:cNvSpPr>
            <a:spLocks noChangeArrowheads="1"/>
          </p:cNvSpPr>
          <p:nvPr/>
        </p:nvSpPr>
        <p:spPr bwMode="auto">
          <a:xfrm>
            <a:off x="6208713" y="3235326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 dirty="0">
                <a:solidFill>
                  <a:srgbClr val="000000"/>
                </a:solidFill>
                <a:latin typeface="Times-Roman" charset="0"/>
              </a:rPr>
              <a:t>2 </a:t>
            </a:r>
            <a:endParaRPr lang="en-US" altLang="en-US" b="0" dirty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5" name="Rectangle 118"/>
          <p:cNvSpPr>
            <a:spLocks noChangeArrowheads="1"/>
          </p:cNvSpPr>
          <p:nvPr/>
        </p:nvSpPr>
        <p:spPr bwMode="auto">
          <a:xfrm>
            <a:off x="7575550" y="314801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6" name="Rectangle 119"/>
          <p:cNvSpPr>
            <a:spLocks noChangeArrowheads="1"/>
          </p:cNvSpPr>
          <p:nvPr/>
        </p:nvSpPr>
        <p:spPr bwMode="auto">
          <a:xfrm>
            <a:off x="7705725" y="3235326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 dirty="0">
                <a:solidFill>
                  <a:srgbClr val="000000"/>
                </a:solidFill>
                <a:latin typeface="Times-Roman" charset="0"/>
              </a:rPr>
              <a:t>3 </a:t>
            </a:r>
            <a:endParaRPr lang="en-US" altLang="en-US" b="0" dirty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7" name="Freeform 120"/>
          <p:cNvSpPr>
            <a:spLocks/>
          </p:cNvSpPr>
          <p:nvPr/>
        </p:nvSpPr>
        <p:spPr bwMode="auto">
          <a:xfrm>
            <a:off x="1995488" y="4477280"/>
            <a:ext cx="57150" cy="57150"/>
          </a:xfrm>
          <a:custGeom>
            <a:avLst/>
            <a:gdLst>
              <a:gd name="T0" fmla="*/ 0 w 72"/>
              <a:gd name="T1" fmla="*/ 500251413 h 72"/>
              <a:gd name="T2" fmla="*/ 500251413 w 72"/>
              <a:gd name="T3" fmla="*/ 500251413 h 72"/>
              <a:gd name="T4" fmla="*/ 500251413 w 72"/>
              <a:gd name="T5" fmla="*/ 500251413 h 72"/>
              <a:gd name="T6" fmla="*/ 500251413 w 72"/>
              <a:gd name="T7" fmla="*/ 500251413 h 72"/>
              <a:gd name="T8" fmla="*/ 500251413 w 72"/>
              <a:gd name="T9" fmla="*/ 500251413 h 72"/>
              <a:gd name="T10" fmla="*/ 500251413 w 72"/>
              <a:gd name="T11" fmla="*/ 500251413 h 72"/>
              <a:gd name="T12" fmla="*/ 500251413 w 72"/>
              <a:gd name="T13" fmla="*/ 500251413 h 72"/>
              <a:gd name="T14" fmla="*/ 500251413 w 72"/>
              <a:gd name="T15" fmla="*/ 500251413 h 72"/>
              <a:gd name="T16" fmla="*/ 500251413 w 72"/>
              <a:gd name="T17" fmla="*/ 500251413 h 72"/>
              <a:gd name="T18" fmla="*/ 500251413 w 72"/>
              <a:gd name="T19" fmla="*/ 0 h 72"/>
              <a:gd name="T20" fmla="*/ 500251413 w 72"/>
              <a:gd name="T21" fmla="*/ 0 h 72"/>
              <a:gd name="T22" fmla="*/ 500251413 w 72"/>
              <a:gd name="T23" fmla="*/ 0 h 72"/>
              <a:gd name="T24" fmla="*/ 500251413 w 72"/>
              <a:gd name="T25" fmla="*/ 0 h 72"/>
              <a:gd name="T26" fmla="*/ 500251413 w 72"/>
              <a:gd name="T27" fmla="*/ 500251413 h 72"/>
              <a:gd name="T28" fmla="*/ 500251413 w 72"/>
              <a:gd name="T29" fmla="*/ 500251413 h 72"/>
              <a:gd name="T30" fmla="*/ 500251413 w 72"/>
              <a:gd name="T31" fmla="*/ 500251413 h 72"/>
              <a:gd name="T32" fmla="*/ 500251413 w 72"/>
              <a:gd name="T33" fmla="*/ 500251413 h 72"/>
              <a:gd name="T34" fmla="*/ 500251413 w 72"/>
              <a:gd name="T35" fmla="*/ 500251413 h 72"/>
              <a:gd name="T36" fmla="*/ 500251413 w 72"/>
              <a:gd name="T37" fmla="*/ 500251413 h 72"/>
              <a:gd name="T38" fmla="*/ 500251413 w 72"/>
              <a:gd name="T39" fmla="*/ 500251413 h 72"/>
              <a:gd name="T40" fmla="*/ 500251413 w 72"/>
              <a:gd name="T41" fmla="*/ 500251413 h 72"/>
              <a:gd name="T42" fmla="*/ 500251413 w 72"/>
              <a:gd name="T43" fmla="*/ 500251413 h 72"/>
              <a:gd name="T44" fmla="*/ 500251413 w 72"/>
              <a:gd name="T45" fmla="*/ 500251413 h 72"/>
              <a:gd name="T46" fmla="*/ 500251413 w 72"/>
              <a:gd name="T47" fmla="*/ 500251413 h 72"/>
              <a:gd name="T48" fmla="*/ 500251413 w 72"/>
              <a:gd name="T49" fmla="*/ 500251413 h 72"/>
              <a:gd name="T50" fmla="*/ 500251413 w 72"/>
              <a:gd name="T51" fmla="*/ 500251413 h 72"/>
              <a:gd name="T52" fmla="*/ 500251413 w 72"/>
              <a:gd name="T53" fmla="*/ 500251413 h 72"/>
              <a:gd name="T54" fmla="*/ 500251413 w 72"/>
              <a:gd name="T55" fmla="*/ 500251413 h 72"/>
              <a:gd name="T56" fmla="*/ 500251413 w 72"/>
              <a:gd name="T57" fmla="*/ 500251413 h 72"/>
              <a:gd name="T58" fmla="*/ 500251413 w 72"/>
              <a:gd name="T59" fmla="*/ 500251413 h 72"/>
              <a:gd name="T60" fmla="*/ 500251413 w 72"/>
              <a:gd name="T61" fmla="*/ 500251413 h 72"/>
              <a:gd name="T62" fmla="*/ 500251413 w 72"/>
              <a:gd name="T63" fmla="*/ 500251413 h 72"/>
              <a:gd name="T64" fmla="*/ 500251413 w 72"/>
              <a:gd name="T65" fmla="*/ 500251413 h 72"/>
              <a:gd name="T66" fmla="*/ 500251413 w 72"/>
              <a:gd name="T67" fmla="*/ 500251413 h 72"/>
              <a:gd name="T68" fmla="*/ 500251413 w 72"/>
              <a:gd name="T69" fmla="*/ 500251413 h 72"/>
              <a:gd name="T70" fmla="*/ 500251413 w 72"/>
              <a:gd name="T71" fmla="*/ 500251413 h 72"/>
              <a:gd name="T72" fmla="*/ 500251413 w 72"/>
              <a:gd name="T73" fmla="*/ 500251413 h 72"/>
              <a:gd name="T74" fmla="*/ 500251413 w 72"/>
              <a:gd name="T75" fmla="*/ 500251413 h 72"/>
              <a:gd name="T76" fmla="*/ 500251413 w 72"/>
              <a:gd name="T77" fmla="*/ 500251413 h 72"/>
              <a:gd name="T78" fmla="*/ 500251413 w 72"/>
              <a:gd name="T79" fmla="*/ 500251413 h 72"/>
              <a:gd name="T80" fmla="*/ 500251413 w 72"/>
              <a:gd name="T81" fmla="*/ 500251413 h 72"/>
              <a:gd name="T82" fmla="*/ 500251413 w 72"/>
              <a:gd name="T83" fmla="*/ 500251413 h 72"/>
              <a:gd name="T84" fmla="*/ 500251413 w 72"/>
              <a:gd name="T85" fmla="*/ 500251413 h 72"/>
              <a:gd name="T86" fmla="*/ 500251413 w 72"/>
              <a:gd name="T87" fmla="*/ 500251413 h 72"/>
              <a:gd name="T88" fmla="*/ 500251413 w 72"/>
              <a:gd name="T89" fmla="*/ 500251413 h 72"/>
              <a:gd name="T90" fmla="*/ 500251413 w 72"/>
              <a:gd name="T91" fmla="*/ 500251413 h 72"/>
              <a:gd name="T92" fmla="*/ 500251413 w 72"/>
              <a:gd name="T93" fmla="*/ 500251413 h 72"/>
              <a:gd name="T94" fmla="*/ 500251413 w 72"/>
              <a:gd name="T95" fmla="*/ 500251413 h 72"/>
              <a:gd name="T96" fmla="*/ 500251413 w 72"/>
              <a:gd name="T97" fmla="*/ 500251413 h 72"/>
              <a:gd name="T98" fmla="*/ 500251413 w 72"/>
              <a:gd name="T99" fmla="*/ 500251413 h 72"/>
              <a:gd name="T100" fmla="*/ 500251413 w 72"/>
              <a:gd name="T101" fmla="*/ 500251413 h 72"/>
              <a:gd name="T102" fmla="*/ 500251413 w 72"/>
              <a:gd name="T103" fmla="*/ 500251413 h 72"/>
              <a:gd name="T104" fmla="*/ 500251413 w 72"/>
              <a:gd name="T105" fmla="*/ 500251413 h 72"/>
              <a:gd name="T106" fmla="*/ 500251413 w 72"/>
              <a:gd name="T107" fmla="*/ 500251413 h 72"/>
              <a:gd name="T108" fmla="*/ 500251413 w 72"/>
              <a:gd name="T109" fmla="*/ 500251413 h 72"/>
              <a:gd name="T110" fmla="*/ 0 w 72"/>
              <a:gd name="T111" fmla="*/ 500251413 h 7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72"/>
              <a:gd name="T169" fmla="*/ 0 h 72"/>
              <a:gd name="T170" fmla="*/ 72 w 72"/>
              <a:gd name="T171" fmla="*/ 72 h 7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72" h="72">
                <a:moveTo>
                  <a:pt x="0" y="43"/>
                </a:move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1" y="24"/>
                </a:lnTo>
                <a:lnTo>
                  <a:pt x="1" y="23"/>
                </a:lnTo>
                <a:lnTo>
                  <a:pt x="1" y="22"/>
                </a:lnTo>
                <a:lnTo>
                  <a:pt x="1" y="20"/>
                </a:lnTo>
                <a:lnTo>
                  <a:pt x="2" y="19"/>
                </a:lnTo>
                <a:lnTo>
                  <a:pt x="2" y="18"/>
                </a:lnTo>
                <a:lnTo>
                  <a:pt x="3" y="17"/>
                </a:lnTo>
                <a:lnTo>
                  <a:pt x="3" y="14"/>
                </a:lnTo>
                <a:lnTo>
                  <a:pt x="4" y="13"/>
                </a:lnTo>
                <a:lnTo>
                  <a:pt x="4" y="12"/>
                </a:lnTo>
                <a:lnTo>
                  <a:pt x="6" y="12"/>
                </a:lnTo>
                <a:lnTo>
                  <a:pt x="7" y="11"/>
                </a:lnTo>
                <a:lnTo>
                  <a:pt x="8" y="10"/>
                </a:lnTo>
                <a:lnTo>
                  <a:pt x="8" y="8"/>
                </a:lnTo>
                <a:lnTo>
                  <a:pt x="9" y="7"/>
                </a:lnTo>
                <a:lnTo>
                  <a:pt x="10" y="6"/>
                </a:lnTo>
                <a:lnTo>
                  <a:pt x="12" y="6"/>
                </a:lnTo>
                <a:lnTo>
                  <a:pt x="13" y="5"/>
                </a:lnTo>
                <a:lnTo>
                  <a:pt x="14" y="4"/>
                </a:lnTo>
                <a:lnTo>
                  <a:pt x="15" y="4"/>
                </a:lnTo>
                <a:lnTo>
                  <a:pt x="16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43" y="0"/>
                </a:lnTo>
                <a:lnTo>
                  <a:pt x="44" y="0"/>
                </a:lnTo>
                <a:lnTo>
                  <a:pt x="46" y="0"/>
                </a:lnTo>
                <a:lnTo>
                  <a:pt x="48" y="0"/>
                </a:lnTo>
                <a:lnTo>
                  <a:pt x="49" y="0"/>
                </a:lnTo>
                <a:lnTo>
                  <a:pt x="50" y="1"/>
                </a:lnTo>
                <a:lnTo>
                  <a:pt x="51" y="1"/>
                </a:lnTo>
                <a:lnTo>
                  <a:pt x="52" y="1"/>
                </a:lnTo>
                <a:lnTo>
                  <a:pt x="55" y="2"/>
                </a:lnTo>
                <a:lnTo>
                  <a:pt x="56" y="2"/>
                </a:lnTo>
                <a:lnTo>
                  <a:pt x="57" y="4"/>
                </a:lnTo>
                <a:lnTo>
                  <a:pt x="58" y="4"/>
                </a:lnTo>
                <a:lnTo>
                  <a:pt x="60" y="5"/>
                </a:lnTo>
                <a:lnTo>
                  <a:pt x="61" y="6"/>
                </a:lnTo>
                <a:lnTo>
                  <a:pt x="62" y="7"/>
                </a:lnTo>
                <a:lnTo>
                  <a:pt x="63" y="8"/>
                </a:lnTo>
                <a:lnTo>
                  <a:pt x="64" y="10"/>
                </a:lnTo>
                <a:lnTo>
                  <a:pt x="66" y="11"/>
                </a:lnTo>
                <a:lnTo>
                  <a:pt x="66" y="12"/>
                </a:lnTo>
                <a:lnTo>
                  <a:pt x="67" y="12"/>
                </a:lnTo>
                <a:lnTo>
                  <a:pt x="68" y="13"/>
                </a:lnTo>
                <a:lnTo>
                  <a:pt x="68" y="14"/>
                </a:lnTo>
                <a:lnTo>
                  <a:pt x="69" y="17"/>
                </a:lnTo>
                <a:lnTo>
                  <a:pt x="69" y="18"/>
                </a:lnTo>
                <a:lnTo>
                  <a:pt x="70" y="19"/>
                </a:lnTo>
                <a:lnTo>
                  <a:pt x="70" y="20"/>
                </a:lnTo>
                <a:lnTo>
                  <a:pt x="72" y="22"/>
                </a:lnTo>
                <a:lnTo>
                  <a:pt x="72" y="23"/>
                </a:lnTo>
                <a:lnTo>
                  <a:pt x="72" y="24"/>
                </a:lnTo>
                <a:lnTo>
                  <a:pt x="72" y="26"/>
                </a:lnTo>
                <a:lnTo>
                  <a:pt x="72" y="28"/>
                </a:lnTo>
                <a:lnTo>
                  <a:pt x="72" y="29"/>
                </a:lnTo>
                <a:lnTo>
                  <a:pt x="72" y="43"/>
                </a:lnTo>
                <a:lnTo>
                  <a:pt x="72" y="44"/>
                </a:lnTo>
                <a:lnTo>
                  <a:pt x="72" y="46"/>
                </a:lnTo>
                <a:lnTo>
                  <a:pt x="72" y="47"/>
                </a:lnTo>
                <a:lnTo>
                  <a:pt x="72" y="48"/>
                </a:lnTo>
                <a:lnTo>
                  <a:pt x="72" y="50"/>
                </a:lnTo>
                <a:lnTo>
                  <a:pt x="70" y="52"/>
                </a:lnTo>
                <a:lnTo>
                  <a:pt x="70" y="53"/>
                </a:lnTo>
                <a:lnTo>
                  <a:pt x="69" y="54"/>
                </a:lnTo>
                <a:lnTo>
                  <a:pt x="69" y="55"/>
                </a:lnTo>
                <a:lnTo>
                  <a:pt x="68" y="56"/>
                </a:lnTo>
                <a:lnTo>
                  <a:pt x="68" y="58"/>
                </a:lnTo>
                <a:lnTo>
                  <a:pt x="67" y="59"/>
                </a:lnTo>
                <a:lnTo>
                  <a:pt x="66" y="60"/>
                </a:lnTo>
                <a:lnTo>
                  <a:pt x="66" y="61"/>
                </a:lnTo>
                <a:lnTo>
                  <a:pt x="64" y="62"/>
                </a:lnTo>
                <a:lnTo>
                  <a:pt x="63" y="64"/>
                </a:lnTo>
                <a:lnTo>
                  <a:pt x="62" y="65"/>
                </a:lnTo>
                <a:lnTo>
                  <a:pt x="61" y="65"/>
                </a:lnTo>
                <a:lnTo>
                  <a:pt x="61" y="66"/>
                </a:lnTo>
                <a:lnTo>
                  <a:pt x="60" y="67"/>
                </a:lnTo>
                <a:lnTo>
                  <a:pt x="58" y="67"/>
                </a:lnTo>
                <a:lnTo>
                  <a:pt x="57" y="68"/>
                </a:lnTo>
                <a:lnTo>
                  <a:pt x="56" y="68"/>
                </a:lnTo>
                <a:lnTo>
                  <a:pt x="55" y="70"/>
                </a:lnTo>
                <a:lnTo>
                  <a:pt x="52" y="70"/>
                </a:lnTo>
                <a:lnTo>
                  <a:pt x="51" y="71"/>
                </a:lnTo>
                <a:lnTo>
                  <a:pt x="50" y="71"/>
                </a:lnTo>
                <a:lnTo>
                  <a:pt x="49" y="71"/>
                </a:lnTo>
                <a:lnTo>
                  <a:pt x="48" y="72"/>
                </a:lnTo>
                <a:lnTo>
                  <a:pt x="46" y="72"/>
                </a:lnTo>
                <a:lnTo>
                  <a:pt x="44" y="72"/>
                </a:lnTo>
                <a:lnTo>
                  <a:pt x="43" y="72"/>
                </a:lnTo>
                <a:lnTo>
                  <a:pt x="28" y="72"/>
                </a:lnTo>
                <a:lnTo>
                  <a:pt x="27" y="72"/>
                </a:lnTo>
                <a:lnTo>
                  <a:pt x="26" y="72"/>
                </a:lnTo>
                <a:lnTo>
                  <a:pt x="25" y="72"/>
                </a:lnTo>
                <a:lnTo>
                  <a:pt x="24" y="71"/>
                </a:lnTo>
                <a:lnTo>
                  <a:pt x="21" y="71"/>
                </a:lnTo>
                <a:lnTo>
                  <a:pt x="20" y="71"/>
                </a:lnTo>
                <a:lnTo>
                  <a:pt x="19" y="70"/>
                </a:lnTo>
                <a:lnTo>
                  <a:pt x="18" y="70"/>
                </a:lnTo>
                <a:lnTo>
                  <a:pt x="16" y="68"/>
                </a:lnTo>
                <a:lnTo>
                  <a:pt x="15" y="68"/>
                </a:lnTo>
                <a:lnTo>
                  <a:pt x="14" y="67"/>
                </a:lnTo>
                <a:lnTo>
                  <a:pt x="13" y="67"/>
                </a:lnTo>
                <a:lnTo>
                  <a:pt x="12" y="66"/>
                </a:lnTo>
                <a:lnTo>
                  <a:pt x="10" y="65"/>
                </a:lnTo>
                <a:lnTo>
                  <a:pt x="9" y="65"/>
                </a:lnTo>
                <a:lnTo>
                  <a:pt x="8" y="64"/>
                </a:lnTo>
                <a:lnTo>
                  <a:pt x="8" y="62"/>
                </a:lnTo>
                <a:lnTo>
                  <a:pt x="7" y="61"/>
                </a:lnTo>
                <a:lnTo>
                  <a:pt x="6" y="60"/>
                </a:lnTo>
                <a:lnTo>
                  <a:pt x="4" y="59"/>
                </a:lnTo>
                <a:lnTo>
                  <a:pt x="4" y="58"/>
                </a:lnTo>
                <a:lnTo>
                  <a:pt x="3" y="56"/>
                </a:lnTo>
                <a:lnTo>
                  <a:pt x="3" y="55"/>
                </a:lnTo>
                <a:lnTo>
                  <a:pt x="2" y="54"/>
                </a:lnTo>
                <a:lnTo>
                  <a:pt x="2" y="53"/>
                </a:lnTo>
                <a:lnTo>
                  <a:pt x="1" y="52"/>
                </a:lnTo>
                <a:lnTo>
                  <a:pt x="1" y="50"/>
                </a:lnTo>
                <a:lnTo>
                  <a:pt x="1" y="48"/>
                </a:lnTo>
                <a:lnTo>
                  <a:pt x="1" y="47"/>
                </a:lnTo>
                <a:lnTo>
                  <a:pt x="0" y="46"/>
                </a:lnTo>
                <a:lnTo>
                  <a:pt x="0" y="44"/>
                </a:lnTo>
                <a:lnTo>
                  <a:pt x="0" y="43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" name="Line 25"/>
          <p:cNvSpPr>
            <a:spLocks noChangeShapeType="1"/>
          </p:cNvSpPr>
          <p:nvPr/>
        </p:nvSpPr>
        <p:spPr bwMode="auto">
          <a:xfrm>
            <a:off x="1528763" y="4516438"/>
            <a:ext cx="5334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275402"/>
      </p:ext>
    </p:extLst>
  </p:cSld>
  <p:clrMapOvr>
    <a:masterClrMapping/>
  </p:clrMapOvr>
  <p:transition/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515427" y="5469764"/>
            <a:ext cx="69044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Next, add a loop from the last flip-flop to the first</a:t>
            </a:r>
            <a:r>
              <a:rPr lang="mr-IN" dirty="0">
                <a:solidFill>
                  <a:srgbClr val="FF0000"/>
                </a:solidFill>
              </a:rPr>
              <a:t>…</a:t>
            </a:r>
            <a:r>
              <a:rPr lang="en-US" dirty="0">
                <a:solidFill>
                  <a:srgbClr val="FF0000"/>
                </a:solidFill>
              </a:rPr>
              <a:t>    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949590" y="2832847"/>
            <a:ext cx="7432410" cy="1815353"/>
            <a:chOff x="949590" y="2832847"/>
            <a:chExt cx="7432410" cy="1815353"/>
          </a:xfrm>
        </p:grpSpPr>
        <p:grpSp>
          <p:nvGrpSpPr>
            <p:cNvPr id="3" name="Group 2"/>
            <p:cNvGrpSpPr/>
            <p:nvPr/>
          </p:nvGrpSpPr>
          <p:grpSpPr>
            <a:xfrm>
              <a:off x="949590" y="3148013"/>
              <a:ext cx="7432410" cy="1500187"/>
              <a:chOff x="797190" y="2895600"/>
              <a:chExt cx="7432410" cy="1500187"/>
            </a:xfrm>
          </p:grpSpPr>
          <p:sp>
            <p:nvSpPr>
              <p:cNvPr id="37891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2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3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4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5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6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7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8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54292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9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0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1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2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3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4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5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6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7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8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9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0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1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2" name="Line 25"/>
              <p:cNvSpPr>
                <a:spLocks noChangeShapeType="1"/>
              </p:cNvSpPr>
              <p:nvPr/>
            </p:nvSpPr>
            <p:spPr bwMode="auto">
              <a:xfrm>
                <a:off x="1604963" y="31972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3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4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5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6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7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8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9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0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1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2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3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4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5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6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7" name="Rectangle 41"/>
              <p:cNvSpPr>
                <a:spLocks noChangeArrowheads="1"/>
              </p:cNvSpPr>
              <p:nvPr/>
            </p:nvSpPr>
            <p:spPr bwMode="auto">
              <a:xfrm>
                <a:off x="1371600" y="3071813"/>
                <a:ext cx="220663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In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8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841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9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0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1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2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3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4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5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6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7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4" y="2832847"/>
              <a:ext cx="5743201" cy="617910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6" h="10000">
                  <a:moveTo>
                    <a:pt x="0" y="0"/>
                  </a:moveTo>
                  <a:lnTo>
                    <a:pt x="0" y="10000"/>
                  </a:lnTo>
                  <a:lnTo>
                    <a:pt x="9436" y="10000"/>
                  </a:lnTo>
                  <a:lnTo>
                    <a:pt x="9436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38"/>
            <p:cNvSpPr>
              <a:spLocks/>
            </p:cNvSpPr>
            <p:nvPr/>
          </p:nvSpPr>
          <p:spPr bwMode="auto">
            <a:xfrm>
              <a:off x="2003985" y="3411071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8"/>
            <p:cNvSpPr>
              <a:spLocks/>
            </p:cNvSpPr>
            <p:nvPr/>
          </p:nvSpPr>
          <p:spPr bwMode="auto">
            <a:xfrm>
              <a:off x="7764556" y="3411071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>
                <a:ea typeface="MS PGothic" charset="-128"/>
              </a:rPr>
              <a:t>How to build a 4-bit ring counter</a:t>
            </a:r>
            <a:endParaRPr lang="en-US" altLang="en-US" kern="0" dirty="0">
              <a:ea typeface="MS PGothic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562249556"/>
      </p:ext>
    </p:extLst>
  </p:cSld>
  <p:clrMapOvr>
    <a:masterClrMapping/>
  </p:clrMapOvr>
  <p:transition/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659529" y="5469764"/>
            <a:ext cx="435087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... and remove the In input line.    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949590" y="2832847"/>
            <a:ext cx="7432410" cy="1815353"/>
            <a:chOff x="949590" y="2832847"/>
            <a:chExt cx="7432410" cy="1815353"/>
          </a:xfrm>
        </p:grpSpPr>
        <p:grpSp>
          <p:nvGrpSpPr>
            <p:cNvPr id="3" name="Group 2"/>
            <p:cNvGrpSpPr/>
            <p:nvPr/>
          </p:nvGrpSpPr>
          <p:grpSpPr>
            <a:xfrm>
              <a:off x="949590" y="3148013"/>
              <a:ext cx="7432410" cy="1500187"/>
              <a:chOff x="797190" y="2895600"/>
              <a:chExt cx="7432410" cy="1500187"/>
            </a:xfrm>
          </p:grpSpPr>
          <p:sp>
            <p:nvSpPr>
              <p:cNvPr id="37891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2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3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4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5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6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7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8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54292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9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0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1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2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3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4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5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6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7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8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9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0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1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2" name="Line 25"/>
              <p:cNvSpPr>
                <a:spLocks noChangeShapeType="1"/>
              </p:cNvSpPr>
              <p:nvPr/>
            </p:nvSpPr>
            <p:spPr bwMode="auto">
              <a:xfrm flipV="1">
                <a:off x="1879600" y="3198813"/>
                <a:ext cx="258762" cy="31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3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4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5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6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7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8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9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0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1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2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3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4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5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6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8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841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9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0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1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2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3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4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5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6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7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4" y="2832847"/>
              <a:ext cx="5743201" cy="617910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6" h="10000">
                  <a:moveTo>
                    <a:pt x="0" y="0"/>
                  </a:moveTo>
                  <a:lnTo>
                    <a:pt x="0" y="10000"/>
                  </a:lnTo>
                  <a:lnTo>
                    <a:pt x="9436" y="10000"/>
                  </a:lnTo>
                  <a:lnTo>
                    <a:pt x="943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8"/>
            <p:cNvSpPr>
              <a:spLocks/>
            </p:cNvSpPr>
            <p:nvPr/>
          </p:nvSpPr>
          <p:spPr bwMode="auto">
            <a:xfrm>
              <a:off x="7764556" y="3411071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>
                <a:ea typeface="MS PGothic" charset="-128"/>
              </a:rPr>
              <a:t>How to build a 4-bit ring counter</a:t>
            </a:r>
            <a:endParaRPr lang="en-US" altLang="en-US" kern="0" dirty="0">
              <a:ea typeface="MS PGothic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001985954"/>
      </p:ext>
    </p:extLst>
  </p:cSld>
  <p:clrMapOvr>
    <a:masterClrMapping/>
  </p:clrMapOvr>
  <p:transition/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14138" y="5469764"/>
            <a:ext cx="77668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Also, add a start input that goes inverted to </a:t>
            </a:r>
            <a:r>
              <a:rPr lang="en-US" dirty="0" err="1">
                <a:solidFill>
                  <a:srgbClr val="FF0000"/>
                </a:solidFill>
              </a:rPr>
              <a:t>preset_n</a:t>
            </a:r>
            <a:r>
              <a:rPr lang="en-US" dirty="0">
                <a:solidFill>
                  <a:srgbClr val="FF0000"/>
                </a:solidFill>
              </a:rPr>
              <a:t>  of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the first flip=flop and to clear_n of all remaining flip-flops.    </a:t>
            </a:r>
          </a:p>
        </p:txBody>
      </p:sp>
      <p:sp>
        <p:nvSpPr>
          <p:cNvPr id="75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>
                <a:ea typeface="MS PGothic" charset="-128"/>
              </a:rPr>
              <a:t>How to build a 4-bit ring counter</a:t>
            </a:r>
            <a:endParaRPr lang="en-US" altLang="en-US" kern="0" dirty="0">
              <a:ea typeface="MS PGothic" charset="-128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393778" y="2295245"/>
            <a:ext cx="7988222" cy="2587159"/>
            <a:chOff x="393778" y="2295245"/>
            <a:chExt cx="7988222" cy="2587159"/>
          </a:xfrm>
        </p:grpSpPr>
        <p:grpSp>
          <p:nvGrpSpPr>
            <p:cNvPr id="3" name="Group 2"/>
            <p:cNvGrpSpPr/>
            <p:nvPr/>
          </p:nvGrpSpPr>
          <p:grpSpPr>
            <a:xfrm>
              <a:off x="949590" y="3148013"/>
              <a:ext cx="7432410" cy="1500187"/>
              <a:chOff x="797190" y="2895600"/>
              <a:chExt cx="7432410" cy="1500187"/>
            </a:xfrm>
          </p:grpSpPr>
          <p:sp>
            <p:nvSpPr>
              <p:cNvPr id="37891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2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3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4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5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6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7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8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54292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9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0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1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2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3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4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5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6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7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8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9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0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1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3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4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5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6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7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8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9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0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1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2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3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4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5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6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8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841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9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0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1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2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3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4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5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6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7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4" y="2832847"/>
              <a:ext cx="5743201" cy="617910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6" h="10000">
                  <a:moveTo>
                    <a:pt x="0" y="0"/>
                  </a:moveTo>
                  <a:lnTo>
                    <a:pt x="0" y="10000"/>
                  </a:lnTo>
                  <a:lnTo>
                    <a:pt x="9436" y="10000"/>
                  </a:lnTo>
                  <a:lnTo>
                    <a:pt x="943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8"/>
            <p:cNvSpPr>
              <a:spLocks/>
            </p:cNvSpPr>
            <p:nvPr/>
          </p:nvSpPr>
          <p:spPr bwMode="auto">
            <a:xfrm>
              <a:off x="7764556" y="3411071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30"/>
            <p:cNvSpPr>
              <a:spLocks/>
            </p:cNvSpPr>
            <p:nvPr/>
          </p:nvSpPr>
          <p:spPr bwMode="auto">
            <a:xfrm>
              <a:off x="1864659" y="2421492"/>
              <a:ext cx="5252198" cy="2428414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00"/>
                <a:gd name="connsiteY0" fmla="*/ 0 h 43076"/>
                <a:gd name="connsiteX1" fmla="*/ 0 w 10000"/>
                <a:gd name="connsiteY1" fmla="*/ 43076 h 43076"/>
                <a:gd name="connsiteX2" fmla="*/ 10000 w 10000"/>
                <a:gd name="connsiteY2" fmla="*/ 43076 h 43076"/>
                <a:gd name="connsiteX3" fmla="*/ 10000 w 10000"/>
                <a:gd name="connsiteY3" fmla="*/ 33076 h 43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43076">
                  <a:moveTo>
                    <a:pt x="0" y="0"/>
                  </a:moveTo>
                  <a:lnTo>
                    <a:pt x="0" y="43076"/>
                  </a:lnTo>
                  <a:lnTo>
                    <a:pt x="10000" y="43076"/>
                  </a:lnTo>
                  <a:lnTo>
                    <a:pt x="10000" y="33076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30"/>
            <p:cNvSpPr>
              <a:spLocks/>
            </p:cNvSpPr>
            <p:nvPr/>
          </p:nvSpPr>
          <p:spPr bwMode="auto">
            <a:xfrm flipV="1">
              <a:off x="949590" y="2456329"/>
              <a:ext cx="1677069" cy="654424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00"/>
                <a:gd name="connsiteY0" fmla="*/ 10000 h 10000"/>
                <a:gd name="connsiteX1" fmla="*/ 10000 w 10000"/>
                <a:gd name="connsiteY1" fmla="*/ 10000 h 10000"/>
                <a:gd name="connsiteX2" fmla="*/ 10000 w 10000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10000" y="10000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38"/>
            <p:cNvSpPr>
              <a:spLocks/>
            </p:cNvSpPr>
            <p:nvPr/>
          </p:nvSpPr>
          <p:spPr bwMode="auto">
            <a:xfrm>
              <a:off x="1833656" y="242495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0" name="Group 59"/>
            <p:cNvGrpSpPr>
              <a:grpSpLocks/>
            </p:cNvGrpSpPr>
            <p:nvPr/>
          </p:nvGrpSpPr>
          <p:grpSpPr bwMode="auto">
            <a:xfrm>
              <a:off x="1263463" y="2295245"/>
              <a:ext cx="444500" cy="320675"/>
              <a:chOff x="2438400" y="2667000"/>
              <a:chExt cx="444500" cy="320675"/>
            </a:xfrm>
            <a:solidFill>
              <a:schemeClr val="bg1"/>
            </a:solidFill>
          </p:grpSpPr>
          <p:sp>
            <p:nvSpPr>
              <p:cNvPr id="61" name="Freeform 5"/>
              <p:cNvSpPr>
                <a:spLocks/>
              </p:cNvSpPr>
              <p:nvPr/>
            </p:nvSpPr>
            <p:spPr bwMode="auto">
              <a:xfrm>
                <a:off x="2438400" y="2667000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grpFill/>
              <a:ln w="28575">
                <a:solidFill>
                  <a:srgbClr val="FF00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Freeform 7"/>
              <p:cNvSpPr>
                <a:spLocks/>
              </p:cNvSpPr>
              <p:nvPr/>
            </p:nvSpPr>
            <p:spPr bwMode="auto">
              <a:xfrm>
                <a:off x="2778125" y="2773363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grpFill/>
              <a:ln w="190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3" name="Rectangle 11"/>
            <p:cNvSpPr>
              <a:spLocks noChangeArrowheads="1"/>
            </p:cNvSpPr>
            <p:nvPr/>
          </p:nvSpPr>
          <p:spPr bwMode="auto">
            <a:xfrm>
              <a:off x="393778" y="2346604"/>
              <a:ext cx="38311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FF0000"/>
                  </a:solidFill>
                  <a:latin typeface="Times-Roman" charset="0"/>
                </a:rPr>
                <a:t>Start </a:t>
              </a:r>
              <a:endParaRPr lang="en-US" altLang="en-US" b="0" dirty="0">
                <a:solidFill>
                  <a:srgbClr val="FF0000"/>
                </a:solidFill>
                <a:latin typeface="Times" charset="0"/>
              </a:endParaRPr>
            </a:p>
          </p:txBody>
        </p:sp>
        <p:sp>
          <p:nvSpPr>
            <p:cNvPr id="64" name="Freeform 7"/>
            <p:cNvSpPr>
              <a:spLocks/>
            </p:cNvSpPr>
            <p:nvPr/>
          </p:nvSpPr>
          <p:spPr bwMode="auto">
            <a:xfrm>
              <a:off x="2571190" y="3056032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7"/>
            <p:cNvSpPr>
              <a:spLocks/>
            </p:cNvSpPr>
            <p:nvPr/>
          </p:nvSpPr>
          <p:spPr bwMode="auto">
            <a:xfrm>
              <a:off x="7062507" y="4248337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38"/>
            <p:cNvSpPr>
              <a:spLocks/>
            </p:cNvSpPr>
            <p:nvPr/>
          </p:nvSpPr>
          <p:spPr bwMode="auto">
            <a:xfrm>
              <a:off x="4065867" y="4815167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32"/>
            <p:cNvSpPr>
              <a:spLocks/>
            </p:cNvSpPr>
            <p:nvPr/>
          </p:nvSpPr>
          <p:spPr bwMode="auto">
            <a:xfrm>
              <a:off x="40950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38"/>
            <p:cNvSpPr>
              <a:spLocks/>
            </p:cNvSpPr>
            <p:nvPr/>
          </p:nvSpPr>
          <p:spPr bwMode="auto">
            <a:xfrm>
              <a:off x="5571938" y="4815168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7"/>
            <p:cNvSpPr>
              <a:spLocks/>
            </p:cNvSpPr>
            <p:nvPr/>
          </p:nvSpPr>
          <p:spPr bwMode="auto">
            <a:xfrm>
              <a:off x="404140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32"/>
            <p:cNvSpPr>
              <a:spLocks/>
            </p:cNvSpPr>
            <p:nvPr/>
          </p:nvSpPr>
          <p:spPr bwMode="auto">
            <a:xfrm>
              <a:off x="5601074" y="432836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7"/>
            <p:cNvSpPr>
              <a:spLocks/>
            </p:cNvSpPr>
            <p:nvPr/>
          </p:nvSpPr>
          <p:spPr bwMode="auto">
            <a:xfrm>
              <a:off x="554747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631662563"/>
      </p:ext>
    </p:extLst>
  </p:cSld>
  <p:clrMapOvr>
    <a:masterClrMapping/>
  </p:clrMapOvr>
  <p:transition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5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sp>
        <p:nvSpPr>
          <p:cNvPr id="108546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  <a:ea typeface="ＭＳ Ｐゴシック" charset="-128"/>
              </a:rPr>
              <a:t>[ Figure 5.20 from the textbook ]</a:t>
            </a:r>
          </a:p>
        </p:txBody>
      </p:sp>
      <p:pic>
        <p:nvPicPr>
          <p:cNvPr id="108547" name="Picture 1" descr="Screen shot 2013-11-04 at 3.51.12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752600"/>
            <a:ext cx="7467600" cy="306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8548" name="TextBox 3"/>
          <p:cNvSpPr txBox="1">
            <a:spLocks noChangeArrowheads="1"/>
          </p:cNvSpPr>
          <p:nvPr/>
        </p:nvSpPr>
        <p:spPr bwMode="auto">
          <a:xfrm>
            <a:off x="247650" y="5241925"/>
            <a:ext cx="32416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first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on the positive edge of the clock</a:t>
            </a:r>
          </a:p>
        </p:txBody>
      </p:sp>
      <p:cxnSp>
        <p:nvCxnSpPr>
          <p:cNvPr id="108549" name="Straight Connector 5"/>
          <p:cNvCxnSpPr>
            <a:cxnSpLocks noChangeShapeType="1"/>
          </p:cNvCxnSpPr>
          <p:nvPr/>
        </p:nvCxnSpPr>
        <p:spPr bwMode="auto">
          <a:xfrm flipV="1">
            <a:off x="1938338" y="3494088"/>
            <a:ext cx="758825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8550" name="TextBox 8"/>
          <p:cNvSpPr txBox="1">
            <a:spLocks noChangeArrowheads="1"/>
          </p:cNvSpPr>
          <p:nvPr/>
        </p:nvSpPr>
        <p:spPr bwMode="auto">
          <a:xfrm>
            <a:off x="3541713" y="5257800"/>
            <a:ext cx="28448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The second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on the positive edge of Q</a:t>
            </a:r>
            <a:r>
              <a:rPr lang="en-US" altLang="en-US" sz="1800" b="0" baseline="-25000">
                <a:solidFill>
                  <a:srgbClr val="008000"/>
                </a:solidFill>
                <a:latin typeface="Times" charset="0"/>
              </a:rPr>
              <a:t>0</a:t>
            </a:r>
          </a:p>
        </p:txBody>
      </p:sp>
      <p:sp>
        <p:nvSpPr>
          <p:cNvPr id="108551" name="TextBox 12"/>
          <p:cNvSpPr txBox="1">
            <a:spLocks noChangeArrowheads="1"/>
          </p:cNvSpPr>
          <p:nvPr/>
        </p:nvSpPr>
        <p:spPr bwMode="auto">
          <a:xfrm>
            <a:off x="6400800" y="5257800"/>
            <a:ext cx="264001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FF"/>
                </a:solidFill>
                <a:latin typeface="Times" charset="0"/>
              </a:rPr>
              <a:t>The third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FF"/>
                </a:solidFill>
                <a:latin typeface="Times" charset="0"/>
              </a:rPr>
              <a:t>on the positive edge of Q</a:t>
            </a:r>
            <a:r>
              <a:rPr lang="en-US" altLang="en-US" sz="1800" b="0" baseline="-25000">
                <a:solidFill>
                  <a:srgbClr val="0000FF"/>
                </a:solidFill>
                <a:latin typeface="Times" charset="0"/>
              </a:rPr>
              <a:t>1</a:t>
            </a:r>
          </a:p>
        </p:txBody>
      </p:sp>
      <p:pic>
        <p:nvPicPr>
          <p:cNvPr id="108552" name="Picture 10" descr="Screen shot 2013-11-04 at 3.51.12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752600"/>
            <a:ext cx="7467600" cy="306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08553" name="Straight Connector 11"/>
          <p:cNvCxnSpPr>
            <a:cxnSpLocks noChangeShapeType="1"/>
          </p:cNvCxnSpPr>
          <p:nvPr/>
        </p:nvCxnSpPr>
        <p:spPr bwMode="auto">
          <a:xfrm flipV="1">
            <a:off x="3962400" y="3503613"/>
            <a:ext cx="796925" cy="1587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8554" name="Straight Connector 12"/>
          <p:cNvCxnSpPr>
            <a:cxnSpLocks noChangeShapeType="1"/>
          </p:cNvCxnSpPr>
          <p:nvPr/>
        </p:nvCxnSpPr>
        <p:spPr bwMode="auto">
          <a:xfrm flipV="1">
            <a:off x="3640138" y="2743200"/>
            <a:ext cx="358775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8555" name="Straight Connector 13"/>
          <p:cNvCxnSpPr>
            <a:cxnSpLocks noChangeShapeType="1"/>
          </p:cNvCxnSpPr>
          <p:nvPr/>
        </p:nvCxnSpPr>
        <p:spPr bwMode="auto">
          <a:xfrm flipV="1">
            <a:off x="3998913" y="2727325"/>
            <a:ext cx="0" cy="760413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8556" name="Straight Connector 20"/>
          <p:cNvCxnSpPr>
            <a:cxnSpLocks noChangeShapeType="1"/>
          </p:cNvCxnSpPr>
          <p:nvPr/>
        </p:nvCxnSpPr>
        <p:spPr bwMode="auto">
          <a:xfrm flipV="1">
            <a:off x="6042025" y="2727325"/>
            <a:ext cx="0" cy="760413"/>
          </a:xfrm>
          <a:prstGeom prst="line">
            <a:avLst/>
          </a:prstGeom>
          <a:noFill/>
          <a:ln w="34925">
            <a:solidFill>
              <a:srgbClr val="0070C0"/>
            </a:solidFill>
            <a:round/>
            <a:headEnd/>
            <a:tailEnd/>
          </a:ln>
        </p:spPr>
      </p:cxnSp>
      <p:cxnSp>
        <p:nvCxnSpPr>
          <p:cNvPr id="108557" name="Straight Connector 21"/>
          <p:cNvCxnSpPr>
            <a:cxnSpLocks noChangeShapeType="1"/>
          </p:cNvCxnSpPr>
          <p:nvPr/>
        </p:nvCxnSpPr>
        <p:spPr bwMode="auto">
          <a:xfrm flipV="1">
            <a:off x="6015038" y="3494088"/>
            <a:ext cx="793750" cy="1587"/>
          </a:xfrm>
          <a:prstGeom prst="line">
            <a:avLst/>
          </a:prstGeom>
          <a:noFill/>
          <a:ln w="34925">
            <a:solidFill>
              <a:srgbClr val="0000FF"/>
            </a:solidFill>
            <a:round/>
            <a:headEnd/>
            <a:tailEnd/>
          </a:ln>
        </p:spPr>
      </p:cxnSp>
      <p:cxnSp>
        <p:nvCxnSpPr>
          <p:cNvPr id="108558" name="Straight Connector 23"/>
          <p:cNvCxnSpPr>
            <a:cxnSpLocks noChangeShapeType="1"/>
          </p:cNvCxnSpPr>
          <p:nvPr/>
        </p:nvCxnSpPr>
        <p:spPr bwMode="auto">
          <a:xfrm flipV="1">
            <a:off x="5675313" y="2743200"/>
            <a:ext cx="366712" cy="0"/>
          </a:xfrm>
          <a:prstGeom prst="line">
            <a:avLst/>
          </a:prstGeom>
          <a:noFill/>
          <a:ln w="34925">
            <a:solidFill>
              <a:srgbClr val="0000FF"/>
            </a:solidFill>
            <a:round/>
            <a:headEnd/>
            <a:tailEnd/>
          </a:ln>
        </p:spPr>
      </p:cxnSp>
      <p:cxnSp>
        <p:nvCxnSpPr>
          <p:cNvPr id="108559" name="Straight Connector 25"/>
          <p:cNvCxnSpPr>
            <a:cxnSpLocks noChangeShapeType="1"/>
          </p:cNvCxnSpPr>
          <p:nvPr/>
        </p:nvCxnSpPr>
        <p:spPr bwMode="auto">
          <a:xfrm flipH="1" flipV="1">
            <a:off x="6042025" y="2733675"/>
            <a:ext cx="0" cy="781050"/>
          </a:xfrm>
          <a:prstGeom prst="line">
            <a:avLst/>
          </a:prstGeom>
          <a:noFill/>
          <a:ln w="34925">
            <a:solidFill>
              <a:srgbClr val="0000FF"/>
            </a:solidFill>
            <a:round/>
            <a:headEnd/>
            <a:tailEnd/>
          </a:ln>
        </p:spPr>
      </p:cxnSp>
    </p:spTree>
    <p:extLst>
      <p:ext uri="{BB962C8B-B14F-4D97-AF65-F5344CB8AC3E}">
        <p14:creationId xmlns:p14="http://schemas.microsoft.com/office/powerpoint/2010/main" val="632411388"/>
      </p:ext>
    </p:extLst>
  </p:cSld>
  <p:clrMapOvr>
    <a:masterClrMapping/>
  </p:clrMapOvr>
  <p:transition/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050914" y="5469764"/>
            <a:ext cx="778828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Finally, extend the output lines that form the count number.    </a:t>
            </a:r>
          </a:p>
        </p:txBody>
      </p:sp>
      <p:sp>
        <p:nvSpPr>
          <p:cNvPr id="82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>
                <a:ea typeface="MS PGothic" charset="-128"/>
              </a:rPr>
              <a:t>How to build a 4-bit ring counter</a:t>
            </a:r>
            <a:endParaRPr lang="en-US" altLang="en-US" kern="0" dirty="0">
              <a:ea typeface="MS PGothic" charset="-128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393778" y="1906587"/>
            <a:ext cx="7988222" cy="2975817"/>
            <a:chOff x="393778" y="1906587"/>
            <a:chExt cx="7988222" cy="2975817"/>
          </a:xfrm>
        </p:grpSpPr>
        <p:grpSp>
          <p:nvGrpSpPr>
            <p:cNvPr id="4" name="Group 3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3" name="Group 2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37891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2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3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4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95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96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7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8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9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0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1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02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3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4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5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6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07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8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9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10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11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3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4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5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6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7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8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9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0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1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2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3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4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5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6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2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2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70532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3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0" name="Group 59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61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3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64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FF0000"/>
              </a:solidFill>
              <a:ln w="190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FF0000"/>
              </a:solidFill>
              <a:ln w="190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FF0000"/>
              </a:solidFill>
              <a:ln w="190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FF0000"/>
              </a:solidFill>
              <a:ln w="190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" name="Group 5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86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87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FF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grpSp>
          <p:nvGrpSpPr>
            <p:cNvPr id="5" name="Group 4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88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89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FF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grpSp>
          <p:nvGrpSpPr>
            <p:cNvPr id="7" name="Group 6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0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91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FF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grpSp>
          <p:nvGrpSpPr>
            <p:cNvPr id="8" name="Group 7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2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93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FF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sp>
          <p:nvSpPr>
            <p:cNvPr id="97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437578841"/>
      </p:ext>
    </p:extLst>
  </p:cSld>
  <p:clrMapOvr>
    <a:masterClrMapping/>
  </p:clrMapOvr>
  <p:transition/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743200" y="5469764"/>
            <a:ext cx="41264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This is </a:t>
            </a:r>
            <a:r>
              <a:rPr lang="en-US">
                <a:solidFill>
                  <a:srgbClr val="FF0000"/>
                </a:solidFill>
              </a:rPr>
              <a:t>the final circuit diagram.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95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>
                <a:ea typeface="MS PGothic" charset="-128"/>
              </a:rPr>
              <a:t>How to build a 4-bit ring counter</a:t>
            </a:r>
            <a:endParaRPr lang="en-US" altLang="en-US" kern="0" dirty="0">
              <a:ea typeface="MS PGothic" charset="-128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393778" y="1906587"/>
            <a:ext cx="7988222" cy="2975817"/>
            <a:chOff x="393778" y="1906587"/>
            <a:chExt cx="7988222" cy="2975817"/>
          </a:xfrm>
        </p:grpSpPr>
        <p:grpSp>
          <p:nvGrpSpPr>
            <p:cNvPr id="4" name="Group 3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3" name="Group 2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37891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2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3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4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95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96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7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8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9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0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1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02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3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4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5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6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07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8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9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10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11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3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4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5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6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7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8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9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0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1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2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3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4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5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6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2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2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3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0" name="Group 59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61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3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64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3" name="Group 82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84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85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86" name="Group 85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8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8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0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1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96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140452704"/>
      </p:ext>
    </p:extLst>
  </p:cSld>
  <p:clrMapOvr>
    <a:masterClrMapping/>
  </p:clrMapOvr>
  <p:transition/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>
                <a:ea typeface="MS PGothic" charset="-128"/>
              </a:rPr>
              <a:t>4-bit ring counter</a:t>
            </a:r>
          </a:p>
        </p:txBody>
      </p:sp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9600" y="1219200"/>
            <a:ext cx="8305800" cy="4953000"/>
          </a:xfrm>
        </p:spPr>
        <p:txBody>
          <a:bodyPr/>
          <a:lstStyle/>
          <a:p>
            <a:pPr lvl="1" eaLnBrk="1" hangingPunct="1"/>
            <a:r>
              <a:rPr lang="en-US" altLang="en-US" dirty="0">
                <a:ea typeface="MS PGothic" charset="-128"/>
              </a:rPr>
              <a:t>There is only one 1 on the outputs of the four flip-flops</a:t>
            </a:r>
          </a:p>
          <a:p>
            <a:pPr lvl="1" eaLnBrk="1" hangingPunct="1"/>
            <a:endParaRPr lang="en-US" altLang="en-US" dirty="0">
              <a:ea typeface="MS PGothic" charset="-128"/>
            </a:endParaRPr>
          </a:p>
          <a:p>
            <a:pPr lvl="1" eaLnBrk="1" hangingPunct="1"/>
            <a:r>
              <a:rPr lang="en-US" altLang="en-US" dirty="0">
                <a:ea typeface="MS PGothic" charset="-128"/>
              </a:rPr>
              <a:t>The counting sequence is: 1000, 0100, 0010, 0001, 1000, …</a:t>
            </a:r>
          </a:p>
          <a:p>
            <a:pPr lvl="1" eaLnBrk="1" hangingPunct="1"/>
            <a:endParaRPr lang="en-US" altLang="en-US" dirty="0">
              <a:ea typeface="MS PGothic" charset="-128"/>
            </a:endParaRPr>
          </a:p>
          <a:p>
            <a:pPr lvl="1" eaLnBrk="1" hangingPunct="1"/>
            <a:r>
              <a:rPr lang="en-US" altLang="en-US" dirty="0">
                <a:ea typeface="MS PGothic" charset="-128"/>
              </a:rPr>
              <a:t>To reset the counter</a:t>
            </a:r>
          </a:p>
          <a:p>
            <a:pPr lvl="2" eaLnBrk="1" hangingPunct="1"/>
            <a:r>
              <a:rPr lang="en-US" altLang="en-US" dirty="0">
                <a:ea typeface="MS PGothic" charset="-128"/>
              </a:rPr>
              <a:t>set start to 1 for a short period  of time</a:t>
            </a:r>
          </a:p>
          <a:p>
            <a:pPr lvl="2" eaLnBrk="1" hangingPunct="1"/>
            <a:r>
              <a:rPr lang="en-US" altLang="en-US" dirty="0">
                <a:ea typeface="MS PGothic" charset="-128"/>
              </a:rPr>
              <a:t>This sets the four outputs to 1000</a:t>
            </a:r>
          </a:p>
        </p:txBody>
      </p:sp>
    </p:spTree>
  </p:cSld>
  <p:clrMapOvr>
    <a:masterClrMapping/>
  </p:clrMapOvr>
  <p:transition/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sp>
        <p:nvSpPr>
          <p:cNvPr id="176" name="TextBox 175"/>
          <p:cNvSpPr txBox="1"/>
          <p:nvPr/>
        </p:nvSpPr>
        <p:spPr>
          <a:xfrm>
            <a:off x="2357920" y="5469764"/>
            <a:ext cx="488108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rgbClr val="FF0000"/>
                </a:solidFill>
              </a:rPr>
              <a:t>To initialize the counter set Start to 1. </a:t>
            </a:r>
            <a:endParaRPr lang="en-US" dirty="0">
              <a:solidFill>
                <a:srgbClr val="FF0000"/>
              </a:solidFill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393778" y="1906587"/>
            <a:ext cx="7988222" cy="2975817"/>
            <a:chOff x="393778" y="1906587"/>
            <a:chExt cx="7988222" cy="2975817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7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08490868"/>
      </p:ext>
    </p:extLst>
  </p:cSld>
  <p:clrMapOvr>
    <a:masterClrMapping/>
  </p:clrMapOvr>
  <p:transition/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sp>
        <p:nvSpPr>
          <p:cNvPr id="176" name="TextBox 175"/>
          <p:cNvSpPr txBox="1"/>
          <p:nvPr/>
        </p:nvSpPr>
        <p:spPr>
          <a:xfrm>
            <a:off x="714138" y="5469764"/>
            <a:ext cx="77668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After the NOT gate, this 1 goes as 0 to </a:t>
            </a:r>
            <a:r>
              <a:rPr lang="en-US" dirty="0" err="1">
                <a:solidFill>
                  <a:srgbClr val="FF0000"/>
                </a:solidFill>
              </a:rPr>
              <a:t>preset_n</a:t>
            </a:r>
            <a:r>
              <a:rPr lang="en-US" dirty="0">
                <a:solidFill>
                  <a:srgbClr val="FF0000"/>
                </a:solidFill>
              </a:rPr>
              <a:t>  of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the first flip-flop and to clear_n of all remaining flip-flops.    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393778" y="1906587"/>
            <a:ext cx="7988222" cy="2975817"/>
            <a:chOff x="393778" y="1906587"/>
            <a:chExt cx="7988222" cy="2975817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grpSp>
          <p:nvGrpSpPr>
            <p:cNvPr id="87" name="Group 86"/>
            <p:cNvGrpSpPr/>
            <p:nvPr/>
          </p:nvGrpSpPr>
          <p:grpSpPr>
            <a:xfrm>
              <a:off x="393778" y="1906587"/>
              <a:ext cx="7988222" cy="2975817"/>
              <a:chOff x="393778" y="1906587"/>
              <a:chExt cx="7988222" cy="2975817"/>
            </a:xfrm>
          </p:grpSpPr>
          <p:grpSp>
            <p:nvGrpSpPr>
              <p:cNvPr id="88" name="Group 87"/>
              <p:cNvGrpSpPr/>
              <p:nvPr/>
            </p:nvGrpSpPr>
            <p:grpSpPr>
              <a:xfrm>
                <a:off x="393778" y="2254624"/>
                <a:ext cx="7988222" cy="2627780"/>
                <a:chOff x="393778" y="2254624"/>
                <a:chExt cx="7988222" cy="2627780"/>
              </a:xfrm>
            </p:grpSpPr>
            <p:grpSp>
              <p:nvGrpSpPr>
                <p:cNvPr id="101" name="Group 100"/>
                <p:cNvGrpSpPr/>
                <p:nvPr/>
              </p:nvGrpSpPr>
              <p:grpSpPr>
                <a:xfrm>
                  <a:off x="949590" y="3148013"/>
                  <a:ext cx="7432410" cy="1500187"/>
                  <a:chOff x="797190" y="2895600"/>
                  <a:chExt cx="7432410" cy="1500187"/>
                </a:xfrm>
              </p:grpSpPr>
              <p:sp>
                <p:nvSpPr>
                  <p:cNvPr id="128" name="Rectangle 4"/>
                  <p:cNvSpPr>
                    <a:spLocks noChangeArrowheads="1"/>
                  </p:cNvSpPr>
                  <p:nvPr/>
                </p:nvSpPr>
                <p:spPr bwMode="auto">
                  <a:xfrm>
                    <a:off x="21383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29" name="Rectangle 5"/>
                  <p:cNvSpPr>
                    <a:spLocks noChangeArrowheads="1"/>
                  </p:cNvSpPr>
                  <p:nvPr/>
                </p:nvSpPr>
                <p:spPr bwMode="auto">
                  <a:xfrm>
                    <a:off x="2205038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0" name="Rectangle 6"/>
                  <p:cNvSpPr>
                    <a:spLocks noChangeArrowheads="1"/>
                  </p:cNvSpPr>
                  <p:nvPr/>
                </p:nvSpPr>
                <p:spPr bwMode="auto">
                  <a:xfrm>
                    <a:off x="2600325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1" name="Line 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6146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2" name="Freeform 8"/>
                  <p:cNvSpPr>
                    <a:spLocks/>
                  </p:cNvSpPr>
                  <p:nvPr/>
                </p:nvSpPr>
                <p:spPr bwMode="auto">
                  <a:xfrm>
                    <a:off x="4813300" y="4233862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5" y="13"/>
                        </a:lnTo>
                        <a:lnTo>
                          <a:pt x="5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1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7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9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7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3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9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5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1" y="19"/>
                        </a:lnTo>
                        <a:lnTo>
                          <a:pt x="71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1" y="52"/>
                        </a:lnTo>
                        <a:lnTo>
                          <a:pt x="71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5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9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3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7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9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7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1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5" y="59"/>
                        </a:lnTo>
                        <a:lnTo>
                          <a:pt x="5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" name="Rectangle 9"/>
                  <p:cNvSpPr>
                    <a:spLocks noChangeArrowheads="1"/>
                  </p:cNvSpPr>
                  <p:nvPr/>
                </p:nvSpPr>
                <p:spPr bwMode="auto">
                  <a:xfrm>
                    <a:off x="2601913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4" name="Rectangle 10"/>
                  <p:cNvSpPr>
                    <a:spLocks noChangeArrowheads="1"/>
                  </p:cNvSpPr>
                  <p:nvPr/>
                </p:nvSpPr>
                <p:spPr bwMode="auto">
                  <a:xfrm>
                    <a:off x="36242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5" name="Rectangle 11"/>
                  <p:cNvSpPr>
                    <a:spLocks noChangeArrowheads="1"/>
                  </p:cNvSpPr>
                  <p:nvPr/>
                </p:nvSpPr>
                <p:spPr bwMode="auto">
                  <a:xfrm>
                    <a:off x="797190" y="4156074"/>
                    <a:ext cx="54292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 dirty="0">
                        <a:solidFill>
                          <a:srgbClr val="000000"/>
                        </a:solidFill>
                        <a:latin typeface="Times-Roman" charset="0"/>
                      </a:rPr>
                      <a:t>Clock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6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3689350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7" name="Rectangle 13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8" name="Line 1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005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9" name="Rectangle 15"/>
                  <p:cNvSpPr>
                    <a:spLocks noChangeArrowheads="1"/>
                  </p:cNvSpPr>
                  <p:nvPr/>
                </p:nvSpPr>
                <p:spPr bwMode="auto">
                  <a:xfrm>
                    <a:off x="5110163" y="2909888"/>
                    <a:ext cx="668338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0" name="Rectangle 16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1" name="Rectangle 17"/>
                  <p:cNvSpPr>
                    <a:spLocks noChangeArrowheads="1"/>
                  </p:cNvSpPr>
                  <p:nvPr/>
                </p:nvSpPr>
                <p:spPr bwMode="auto">
                  <a:xfrm>
                    <a:off x="5175250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2" name="Rectangle 18"/>
                  <p:cNvSpPr>
                    <a:spLocks noChangeArrowheads="1"/>
                  </p:cNvSpPr>
                  <p:nvPr/>
                </p:nvSpPr>
                <p:spPr bwMode="auto">
                  <a:xfrm>
                    <a:off x="5570538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3" name="Line 1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5880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" name="Rectangle 20"/>
                  <p:cNvSpPr>
                    <a:spLocks noChangeArrowheads="1"/>
                  </p:cNvSpPr>
                  <p:nvPr/>
                </p:nvSpPr>
                <p:spPr bwMode="auto">
                  <a:xfrm>
                    <a:off x="6597650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5" name="Rectangle 21"/>
                  <p:cNvSpPr>
                    <a:spLocks noChangeArrowheads="1"/>
                  </p:cNvSpPr>
                  <p:nvPr/>
                </p:nvSpPr>
                <p:spPr bwMode="auto">
                  <a:xfrm>
                    <a:off x="5572125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6" name="Rectangle 22"/>
                  <p:cNvSpPr>
                    <a:spLocks noChangeArrowheads="1"/>
                  </p:cNvSpPr>
                  <p:nvPr/>
                </p:nvSpPr>
                <p:spPr bwMode="auto">
                  <a:xfrm>
                    <a:off x="6659563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7" name="Rectangle 23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8" name="Line 2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0739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0" name="Line 2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8051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1" name="Line 2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910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2" name="Line 2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78500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3" name="Line 2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264400" y="3197225"/>
                    <a:ext cx="476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" name="Freeform 30"/>
                  <p:cNvSpPr>
                    <a:spLocks/>
                  </p:cNvSpPr>
                  <p:nvPr/>
                </p:nvSpPr>
                <p:spPr bwMode="auto">
                  <a:xfrm>
                    <a:off x="1871573" y="3709987"/>
                    <a:ext cx="4726078" cy="554038"/>
                  </a:xfrm>
                  <a:custGeom>
                    <a:avLst/>
                    <a:gdLst>
                      <a:gd name="T0" fmla="*/ 0 w 6289"/>
                      <a:gd name="T1" fmla="*/ 0 h 696"/>
                      <a:gd name="T2" fmla="*/ 500410394 w 6289"/>
                      <a:gd name="T3" fmla="*/ 0 h 696"/>
                      <a:gd name="T4" fmla="*/ 500410394 w 6289"/>
                      <a:gd name="T5" fmla="*/ 504398265 h 696"/>
                      <a:gd name="T6" fmla="*/ 500410394 w 6289"/>
                      <a:gd name="T7" fmla="*/ 504398265 h 696"/>
                      <a:gd name="T8" fmla="*/ 500410394 w 6289"/>
                      <a:gd name="T9" fmla="*/ 0 h 696"/>
                      <a:gd name="T10" fmla="*/ 500410394 w 6289"/>
                      <a:gd name="T11" fmla="*/ 0 h 696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6289"/>
                      <a:gd name="T19" fmla="*/ 0 h 696"/>
                      <a:gd name="T20" fmla="*/ 6289 w 6289"/>
                      <a:gd name="T21" fmla="*/ 696 h 696"/>
                      <a:gd name="connsiteX0" fmla="*/ 0 w 9466"/>
                      <a:gd name="connsiteY0" fmla="*/ 0 h 10000"/>
                      <a:gd name="connsiteX1" fmla="*/ 0 w 9466"/>
                      <a:gd name="connsiteY1" fmla="*/ 10000 h 10000"/>
                      <a:gd name="connsiteX2" fmla="*/ 8932 w 9466"/>
                      <a:gd name="connsiteY2" fmla="*/ 10000 h 10000"/>
                      <a:gd name="connsiteX3" fmla="*/ 8932 w 9466"/>
                      <a:gd name="connsiteY3" fmla="*/ 0 h 10000"/>
                      <a:gd name="connsiteX4" fmla="*/ 9466 w 9466"/>
                      <a:gd name="connsiteY4" fmla="*/ 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66" h="10000">
                        <a:moveTo>
                          <a:pt x="0" y="0"/>
                        </a:moveTo>
                        <a:lnTo>
                          <a:pt x="0" y="10000"/>
                        </a:lnTo>
                        <a:lnTo>
                          <a:pt x="8932" y="10000"/>
                        </a:lnTo>
                        <a:lnTo>
                          <a:pt x="8932" y="0"/>
                        </a:lnTo>
                        <a:lnTo>
                          <a:pt x="946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5" name="Freeform 31"/>
                  <p:cNvSpPr>
                    <a:spLocks/>
                  </p:cNvSpPr>
                  <p:nvPr/>
                </p:nvSpPr>
                <p:spPr bwMode="auto">
                  <a:xfrm>
                    <a:off x="48434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6" name="Freeform 32"/>
                  <p:cNvSpPr>
                    <a:spLocks/>
                  </p:cNvSpPr>
                  <p:nvPr/>
                </p:nvSpPr>
                <p:spPr bwMode="auto">
                  <a:xfrm>
                    <a:off x="33575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" name="Freeform 33"/>
                  <p:cNvSpPr>
                    <a:spLocks/>
                  </p:cNvSpPr>
                  <p:nvPr/>
                </p:nvSpPr>
                <p:spPr bwMode="auto">
                  <a:xfrm>
                    <a:off x="36242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8" name="Freeform 34"/>
                  <p:cNvSpPr>
                    <a:spLocks/>
                  </p:cNvSpPr>
                  <p:nvPr/>
                </p:nvSpPr>
                <p:spPr bwMode="auto">
                  <a:xfrm>
                    <a:off x="51101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9" name="Freeform 35"/>
                  <p:cNvSpPr>
                    <a:spLocks/>
                  </p:cNvSpPr>
                  <p:nvPr/>
                </p:nvSpPr>
                <p:spPr bwMode="auto">
                  <a:xfrm>
                    <a:off x="6597650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" name="Freeform 36"/>
                  <p:cNvSpPr>
                    <a:spLocks/>
                  </p:cNvSpPr>
                  <p:nvPr/>
                </p:nvSpPr>
                <p:spPr bwMode="auto">
                  <a:xfrm>
                    <a:off x="21383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" name="Line 37"/>
                  <p:cNvSpPr>
                    <a:spLocks noChangeShapeType="1"/>
                  </p:cNvSpPr>
                  <p:nvPr/>
                </p:nvSpPr>
                <p:spPr bwMode="auto">
                  <a:xfrm>
                    <a:off x="1871663" y="3709987"/>
                    <a:ext cx="2667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2" name="Freeform 38"/>
                  <p:cNvSpPr>
                    <a:spLocks/>
                  </p:cNvSpPr>
                  <p:nvPr/>
                </p:nvSpPr>
                <p:spPr bwMode="auto">
                  <a:xfrm>
                    <a:off x="3327400" y="4232274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3" name="Rectangle 40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5" name="Rectangle 42"/>
                  <p:cNvSpPr>
                    <a:spLocks noChangeArrowheads="1"/>
                  </p:cNvSpPr>
                  <p:nvPr/>
                </p:nvSpPr>
                <p:spPr bwMode="auto">
                  <a:xfrm>
                    <a:off x="7845425" y="3076575"/>
                    <a:ext cx="3841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Out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6" name="Rectangle 112"/>
                  <p:cNvSpPr>
                    <a:spLocks noChangeArrowheads="1"/>
                  </p:cNvSpPr>
                  <p:nvPr/>
                </p:nvSpPr>
                <p:spPr bwMode="auto">
                  <a:xfrm>
                    <a:off x="2963863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7" name="Rectangle 113"/>
                  <p:cNvSpPr>
                    <a:spLocks noChangeArrowheads="1"/>
                  </p:cNvSpPr>
                  <p:nvPr/>
                </p:nvSpPr>
                <p:spPr bwMode="auto">
                  <a:xfrm>
                    <a:off x="3092450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0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8" name="Rectangle 114"/>
                  <p:cNvSpPr>
                    <a:spLocks noChangeArrowheads="1"/>
                  </p:cNvSpPr>
                  <p:nvPr/>
                </p:nvSpPr>
                <p:spPr bwMode="auto">
                  <a:xfrm>
                    <a:off x="4437063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9" name="Rectangle 115"/>
                  <p:cNvSpPr>
                    <a:spLocks noChangeArrowheads="1"/>
                  </p:cNvSpPr>
                  <p:nvPr/>
                </p:nvSpPr>
                <p:spPr bwMode="auto">
                  <a:xfrm>
                    <a:off x="4567238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1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0" name="Rectangle 116"/>
                  <p:cNvSpPr>
                    <a:spLocks noChangeArrowheads="1"/>
                  </p:cNvSpPr>
                  <p:nvPr/>
                </p:nvSpPr>
                <p:spPr bwMode="auto">
                  <a:xfrm>
                    <a:off x="5926138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1" name="Rectangle 117"/>
                  <p:cNvSpPr>
                    <a:spLocks noChangeArrowheads="1"/>
                  </p:cNvSpPr>
                  <p:nvPr/>
                </p:nvSpPr>
                <p:spPr bwMode="auto">
                  <a:xfrm>
                    <a:off x="6056313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2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2" name="Rectangle 118"/>
                  <p:cNvSpPr>
                    <a:spLocks noChangeArrowheads="1"/>
                  </p:cNvSpPr>
                  <p:nvPr/>
                </p:nvSpPr>
                <p:spPr bwMode="auto">
                  <a:xfrm>
                    <a:off x="7423150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3" name="Rectangle 119"/>
                  <p:cNvSpPr>
                    <a:spLocks noChangeArrowheads="1"/>
                  </p:cNvSpPr>
                  <p:nvPr/>
                </p:nvSpPr>
                <p:spPr bwMode="auto">
                  <a:xfrm>
                    <a:off x="7553325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3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4" name="Freeform 120"/>
                  <p:cNvSpPr>
                    <a:spLocks/>
                  </p:cNvSpPr>
                  <p:nvPr/>
                </p:nvSpPr>
                <p:spPr bwMode="auto">
                  <a:xfrm>
                    <a:off x="1843088" y="4224867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" name="Line 25"/>
                  <p:cNvSpPr>
                    <a:spLocks noChangeShapeType="1"/>
                  </p:cNvSpPr>
                  <p:nvPr/>
                </p:nvSpPr>
                <p:spPr bwMode="auto">
                  <a:xfrm>
                    <a:off x="1376363" y="4264025"/>
                    <a:ext cx="5334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2" name="Freeform 30"/>
                <p:cNvSpPr>
                  <a:spLocks/>
                </p:cNvSpPr>
                <p:nvPr/>
              </p:nvSpPr>
              <p:spPr bwMode="auto">
                <a:xfrm flipV="1">
                  <a:off x="2038164" y="2832847"/>
                  <a:ext cx="5743201" cy="617910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43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9436" y="10000"/>
                      </a:lnTo>
                      <a:lnTo>
                        <a:pt x="9436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" name="Freeform 38"/>
                <p:cNvSpPr>
                  <a:spLocks/>
                </p:cNvSpPr>
                <p:nvPr/>
              </p:nvSpPr>
              <p:spPr bwMode="auto">
                <a:xfrm>
                  <a:off x="7764556" y="3411071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" name="Freeform 30"/>
                <p:cNvSpPr>
                  <a:spLocks/>
                </p:cNvSpPr>
                <p:nvPr/>
              </p:nvSpPr>
              <p:spPr bwMode="auto">
                <a:xfrm>
                  <a:off x="1864659" y="2421492"/>
                  <a:ext cx="5252198" cy="242841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0 h 43076"/>
                    <a:gd name="connsiteX1" fmla="*/ 0 w 10000"/>
                    <a:gd name="connsiteY1" fmla="*/ 43076 h 43076"/>
                    <a:gd name="connsiteX2" fmla="*/ 10000 w 10000"/>
                    <a:gd name="connsiteY2" fmla="*/ 43076 h 43076"/>
                    <a:gd name="connsiteX3" fmla="*/ 10000 w 10000"/>
                    <a:gd name="connsiteY3" fmla="*/ 33076 h 43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00" h="43076">
                      <a:moveTo>
                        <a:pt x="0" y="0"/>
                      </a:moveTo>
                      <a:lnTo>
                        <a:pt x="0" y="43076"/>
                      </a:lnTo>
                      <a:lnTo>
                        <a:pt x="10000" y="43076"/>
                      </a:lnTo>
                      <a:lnTo>
                        <a:pt x="10000" y="33076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" name="Freeform 30"/>
                <p:cNvSpPr>
                  <a:spLocks/>
                </p:cNvSpPr>
                <p:nvPr/>
              </p:nvSpPr>
              <p:spPr bwMode="auto">
                <a:xfrm flipV="1">
                  <a:off x="949590" y="2456329"/>
                  <a:ext cx="1677069" cy="65442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10000 h 10000"/>
                    <a:gd name="connsiteX1" fmla="*/ 10000 w 10000"/>
                    <a:gd name="connsiteY1" fmla="*/ 10000 h 10000"/>
                    <a:gd name="connsiteX2" fmla="*/ 10000 w 10000"/>
                    <a:gd name="connsiteY2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00" y="10000"/>
                      </a:lnTo>
                      <a:lnTo>
                        <a:pt x="1000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Freeform 38"/>
                <p:cNvSpPr>
                  <a:spLocks/>
                </p:cNvSpPr>
                <p:nvPr/>
              </p:nvSpPr>
              <p:spPr bwMode="auto">
                <a:xfrm>
                  <a:off x="1833656" y="24249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08" name="Group 107"/>
                <p:cNvGrpSpPr>
                  <a:grpSpLocks/>
                </p:cNvGrpSpPr>
                <p:nvPr/>
              </p:nvGrpSpPr>
              <p:grpSpPr bwMode="auto">
                <a:xfrm>
                  <a:off x="1263463" y="2295245"/>
                  <a:ext cx="444500" cy="320675"/>
                  <a:chOff x="2438400" y="2667000"/>
                  <a:chExt cx="444500" cy="320675"/>
                </a:xfrm>
                <a:solidFill>
                  <a:schemeClr val="bg1"/>
                </a:solidFill>
              </p:grpSpPr>
              <p:sp>
                <p:nvSpPr>
                  <p:cNvPr id="126" name="Freeform 5"/>
                  <p:cNvSpPr>
                    <a:spLocks/>
                  </p:cNvSpPr>
                  <p:nvPr/>
                </p:nvSpPr>
                <p:spPr bwMode="auto">
                  <a:xfrm>
                    <a:off x="2438400" y="2667000"/>
                    <a:ext cx="319088" cy="320675"/>
                  </a:xfrm>
                  <a:custGeom>
                    <a:avLst/>
                    <a:gdLst>
                      <a:gd name="T0" fmla="*/ 2147483646 w 403"/>
                      <a:gd name="T1" fmla="*/ 2147483646 h 402"/>
                      <a:gd name="T2" fmla="*/ 0 w 403"/>
                      <a:gd name="T3" fmla="*/ 2147483646 h 402"/>
                      <a:gd name="T4" fmla="*/ 0 w 403"/>
                      <a:gd name="T5" fmla="*/ 0 h 402"/>
                      <a:gd name="T6" fmla="*/ 2147483646 w 403"/>
                      <a:gd name="T7" fmla="*/ 2147483646 h 40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03"/>
                      <a:gd name="T13" fmla="*/ 0 h 402"/>
                      <a:gd name="T14" fmla="*/ 403 w 403"/>
                      <a:gd name="T15" fmla="*/ 402 h 40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03" h="402">
                        <a:moveTo>
                          <a:pt x="403" y="201"/>
                        </a:moveTo>
                        <a:lnTo>
                          <a:pt x="0" y="402"/>
                        </a:lnTo>
                        <a:lnTo>
                          <a:pt x="0" y="0"/>
                        </a:lnTo>
                        <a:lnTo>
                          <a:pt x="403" y="201"/>
                        </a:lnTo>
                        <a:close/>
                      </a:path>
                    </a:pathLst>
                  </a:custGeom>
                  <a:grp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7" name="Freeform 7"/>
                  <p:cNvSpPr>
                    <a:spLocks/>
                  </p:cNvSpPr>
                  <p:nvPr/>
                </p:nvSpPr>
                <p:spPr bwMode="auto">
                  <a:xfrm>
                    <a:off x="2778125" y="2773363"/>
                    <a:ext cx="104775" cy="103187"/>
                  </a:xfrm>
                  <a:custGeom>
                    <a:avLst/>
                    <a:gdLst>
                      <a:gd name="T0" fmla="*/ 2147483646 w 130"/>
                      <a:gd name="T1" fmla="*/ 2147483646 h 131"/>
                      <a:gd name="T2" fmla="*/ 2147483646 w 130"/>
                      <a:gd name="T3" fmla="*/ 2147483646 h 131"/>
                      <a:gd name="T4" fmla="*/ 2147483646 w 130"/>
                      <a:gd name="T5" fmla="*/ 2147483646 h 131"/>
                      <a:gd name="T6" fmla="*/ 2147483646 w 130"/>
                      <a:gd name="T7" fmla="*/ 2147483646 h 131"/>
                      <a:gd name="T8" fmla="*/ 2147483646 w 130"/>
                      <a:gd name="T9" fmla="*/ 2147483646 h 131"/>
                      <a:gd name="T10" fmla="*/ 2147483646 w 130"/>
                      <a:gd name="T11" fmla="*/ 2147483646 h 131"/>
                      <a:gd name="T12" fmla="*/ 2147483646 w 130"/>
                      <a:gd name="T13" fmla="*/ 2147483646 h 131"/>
                      <a:gd name="T14" fmla="*/ 2147483646 w 130"/>
                      <a:gd name="T15" fmla="*/ 2147483646 h 131"/>
                      <a:gd name="T16" fmla="*/ 2147483646 w 130"/>
                      <a:gd name="T17" fmla="*/ 2147483646 h 131"/>
                      <a:gd name="T18" fmla="*/ 0 w 130"/>
                      <a:gd name="T19" fmla="*/ 2147483646 h 131"/>
                      <a:gd name="T20" fmla="*/ 0 w 130"/>
                      <a:gd name="T21" fmla="*/ 2147483646 h 131"/>
                      <a:gd name="T22" fmla="*/ 0 w 130"/>
                      <a:gd name="T23" fmla="*/ 2147483646 h 131"/>
                      <a:gd name="T24" fmla="*/ 2147483646 w 130"/>
                      <a:gd name="T25" fmla="*/ 2147483646 h 131"/>
                      <a:gd name="T26" fmla="*/ 2147483646 w 130"/>
                      <a:gd name="T27" fmla="*/ 2147483646 h 131"/>
                      <a:gd name="T28" fmla="*/ 2147483646 w 130"/>
                      <a:gd name="T29" fmla="*/ 2147483646 h 131"/>
                      <a:gd name="T30" fmla="*/ 2147483646 w 130"/>
                      <a:gd name="T31" fmla="*/ 2147483646 h 131"/>
                      <a:gd name="T32" fmla="*/ 2147483646 w 130"/>
                      <a:gd name="T33" fmla="*/ 2147483646 h 131"/>
                      <a:gd name="T34" fmla="*/ 2147483646 w 130"/>
                      <a:gd name="T35" fmla="*/ 2147483646 h 131"/>
                      <a:gd name="T36" fmla="*/ 2147483646 w 130"/>
                      <a:gd name="T37" fmla="*/ 2147483646 h 131"/>
                      <a:gd name="T38" fmla="*/ 2147483646 w 130"/>
                      <a:gd name="T39" fmla="*/ 2147483646 h 131"/>
                      <a:gd name="T40" fmla="*/ 2147483646 w 130"/>
                      <a:gd name="T41" fmla="*/ 2147483646 h 131"/>
                      <a:gd name="T42" fmla="*/ 2147483646 w 130"/>
                      <a:gd name="T43" fmla="*/ 2147483646 h 131"/>
                      <a:gd name="T44" fmla="*/ 2147483646 w 130"/>
                      <a:gd name="T45" fmla="*/ 2147483646 h 131"/>
                      <a:gd name="T46" fmla="*/ 2147483646 w 130"/>
                      <a:gd name="T47" fmla="*/ 2147483646 h 131"/>
                      <a:gd name="T48" fmla="*/ 2147483646 w 130"/>
                      <a:gd name="T49" fmla="*/ 2147483646 h 131"/>
                      <a:gd name="T50" fmla="*/ 2147483646 w 130"/>
                      <a:gd name="T51" fmla="*/ 2147483646 h 131"/>
                      <a:gd name="T52" fmla="*/ 2147483646 w 130"/>
                      <a:gd name="T53" fmla="*/ 2147483646 h 131"/>
                      <a:gd name="T54" fmla="*/ 2147483646 w 130"/>
                      <a:gd name="T55" fmla="*/ 2147483646 h 131"/>
                      <a:gd name="T56" fmla="*/ 2147483646 w 130"/>
                      <a:gd name="T57" fmla="*/ 2147483646 h 131"/>
                      <a:gd name="T58" fmla="*/ 2147483646 w 130"/>
                      <a:gd name="T59" fmla="*/ 2147483646 h 131"/>
                      <a:gd name="T60" fmla="*/ 2147483646 w 130"/>
                      <a:gd name="T61" fmla="*/ 2147483646 h 131"/>
                      <a:gd name="T62" fmla="*/ 2147483646 w 130"/>
                      <a:gd name="T63" fmla="*/ 2147483646 h 131"/>
                      <a:gd name="T64" fmla="*/ 2147483646 w 130"/>
                      <a:gd name="T65" fmla="*/ 2147483646 h 131"/>
                      <a:gd name="T66" fmla="*/ 2147483646 w 130"/>
                      <a:gd name="T67" fmla="*/ 2147483646 h 131"/>
                      <a:gd name="T68" fmla="*/ 2147483646 w 130"/>
                      <a:gd name="T69" fmla="*/ 2147483646 h 131"/>
                      <a:gd name="T70" fmla="*/ 2147483646 w 130"/>
                      <a:gd name="T71" fmla="*/ 2147483646 h 131"/>
                      <a:gd name="T72" fmla="*/ 2147483646 w 130"/>
                      <a:gd name="T73" fmla="*/ 2147483646 h 131"/>
                      <a:gd name="T74" fmla="*/ 2147483646 w 130"/>
                      <a:gd name="T75" fmla="*/ 2147483646 h 131"/>
                      <a:gd name="T76" fmla="*/ 2147483646 w 130"/>
                      <a:gd name="T77" fmla="*/ 2147483646 h 131"/>
                      <a:gd name="T78" fmla="*/ 2147483646 w 130"/>
                      <a:gd name="T79" fmla="*/ 2147483646 h 131"/>
                      <a:gd name="T80" fmla="*/ 2147483646 w 130"/>
                      <a:gd name="T81" fmla="*/ 2147483646 h 131"/>
                      <a:gd name="T82" fmla="*/ 2147483646 w 130"/>
                      <a:gd name="T83" fmla="*/ 2147483646 h 131"/>
                      <a:gd name="T84" fmla="*/ 2147483646 w 130"/>
                      <a:gd name="T85" fmla="*/ 2147483646 h 131"/>
                      <a:gd name="T86" fmla="*/ 2147483646 w 130"/>
                      <a:gd name="T87" fmla="*/ 0 h 131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30"/>
                      <a:gd name="T133" fmla="*/ 0 h 131"/>
                      <a:gd name="T134" fmla="*/ 130 w 130"/>
                      <a:gd name="T135" fmla="*/ 131 h 131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30" h="131">
                        <a:moveTo>
                          <a:pt x="64" y="0"/>
                        </a:moveTo>
                        <a:lnTo>
                          <a:pt x="61" y="0"/>
                        </a:lnTo>
                        <a:lnTo>
                          <a:pt x="58" y="2"/>
                        </a:lnTo>
                        <a:lnTo>
                          <a:pt x="54" y="2"/>
                        </a:lnTo>
                        <a:lnTo>
                          <a:pt x="51" y="2"/>
                        </a:lnTo>
                        <a:lnTo>
                          <a:pt x="48" y="3"/>
                        </a:lnTo>
                        <a:lnTo>
                          <a:pt x="46" y="3"/>
                        </a:lnTo>
                        <a:lnTo>
                          <a:pt x="43" y="5"/>
                        </a:lnTo>
                        <a:lnTo>
                          <a:pt x="40" y="6"/>
                        </a:lnTo>
                        <a:lnTo>
                          <a:pt x="37" y="7"/>
                        </a:lnTo>
                        <a:lnTo>
                          <a:pt x="34" y="9"/>
                        </a:lnTo>
                        <a:lnTo>
                          <a:pt x="31" y="10"/>
                        </a:lnTo>
                        <a:lnTo>
                          <a:pt x="28" y="12"/>
                        </a:lnTo>
                        <a:lnTo>
                          <a:pt x="25" y="13"/>
                        </a:lnTo>
                        <a:lnTo>
                          <a:pt x="23" y="16"/>
                        </a:lnTo>
                        <a:lnTo>
                          <a:pt x="21" y="17"/>
                        </a:lnTo>
                        <a:lnTo>
                          <a:pt x="18" y="20"/>
                        </a:lnTo>
                        <a:lnTo>
                          <a:pt x="17" y="22"/>
                        </a:lnTo>
                        <a:lnTo>
                          <a:pt x="14" y="25"/>
                        </a:lnTo>
                        <a:lnTo>
                          <a:pt x="12" y="28"/>
                        </a:lnTo>
                        <a:lnTo>
                          <a:pt x="11" y="29"/>
                        </a:lnTo>
                        <a:lnTo>
                          <a:pt x="8" y="32"/>
                        </a:lnTo>
                        <a:lnTo>
                          <a:pt x="7" y="35"/>
                        </a:lnTo>
                        <a:lnTo>
                          <a:pt x="5" y="38"/>
                        </a:lnTo>
                        <a:lnTo>
                          <a:pt x="4" y="40"/>
                        </a:lnTo>
                        <a:lnTo>
                          <a:pt x="4" y="43"/>
                        </a:lnTo>
                        <a:lnTo>
                          <a:pt x="2" y="46"/>
                        </a:lnTo>
                        <a:lnTo>
                          <a:pt x="1" y="49"/>
                        </a:lnTo>
                        <a:lnTo>
                          <a:pt x="1" y="53"/>
                        </a:lnTo>
                        <a:lnTo>
                          <a:pt x="0" y="56"/>
                        </a:lnTo>
                        <a:lnTo>
                          <a:pt x="0" y="59"/>
                        </a:lnTo>
                        <a:lnTo>
                          <a:pt x="0" y="62"/>
                        </a:lnTo>
                        <a:lnTo>
                          <a:pt x="0" y="66"/>
                        </a:lnTo>
                        <a:lnTo>
                          <a:pt x="0" y="69"/>
                        </a:lnTo>
                        <a:lnTo>
                          <a:pt x="0" y="72"/>
                        </a:lnTo>
                        <a:lnTo>
                          <a:pt x="0" y="76"/>
                        </a:lnTo>
                        <a:lnTo>
                          <a:pt x="1" y="79"/>
                        </a:lnTo>
                        <a:lnTo>
                          <a:pt x="1" y="82"/>
                        </a:lnTo>
                        <a:lnTo>
                          <a:pt x="2" y="85"/>
                        </a:lnTo>
                        <a:lnTo>
                          <a:pt x="4" y="88"/>
                        </a:lnTo>
                        <a:lnTo>
                          <a:pt x="4" y="91"/>
                        </a:lnTo>
                        <a:lnTo>
                          <a:pt x="5" y="94"/>
                        </a:lnTo>
                        <a:lnTo>
                          <a:pt x="7" y="96"/>
                        </a:lnTo>
                        <a:lnTo>
                          <a:pt x="8" y="99"/>
                        </a:lnTo>
                        <a:lnTo>
                          <a:pt x="11" y="102"/>
                        </a:lnTo>
                        <a:lnTo>
                          <a:pt x="12" y="105"/>
                        </a:lnTo>
                        <a:lnTo>
                          <a:pt x="14" y="108"/>
                        </a:lnTo>
                        <a:lnTo>
                          <a:pt x="17" y="109"/>
                        </a:lnTo>
                        <a:lnTo>
                          <a:pt x="18" y="112"/>
                        </a:lnTo>
                        <a:lnTo>
                          <a:pt x="21" y="114"/>
                        </a:lnTo>
                        <a:lnTo>
                          <a:pt x="23" y="117"/>
                        </a:lnTo>
                        <a:lnTo>
                          <a:pt x="25" y="118"/>
                        </a:lnTo>
                        <a:lnTo>
                          <a:pt x="28" y="119"/>
                        </a:lnTo>
                        <a:lnTo>
                          <a:pt x="31" y="122"/>
                        </a:lnTo>
                        <a:lnTo>
                          <a:pt x="34" y="124"/>
                        </a:lnTo>
                        <a:lnTo>
                          <a:pt x="37" y="125"/>
                        </a:lnTo>
                        <a:lnTo>
                          <a:pt x="40" y="127"/>
                        </a:lnTo>
                        <a:lnTo>
                          <a:pt x="43" y="127"/>
                        </a:lnTo>
                        <a:lnTo>
                          <a:pt x="46" y="128"/>
                        </a:lnTo>
                        <a:lnTo>
                          <a:pt x="48" y="130"/>
                        </a:lnTo>
                        <a:lnTo>
                          <a:pt x="51" y="130"/>
                        </a:lnTo>
                        <a:lnTo>
                          <a:pt x="54" y="131"/>
                        </a:lnTo>
                        <a:lnTo>
                          <a:pt x="58" y="131"/>
                        </a:lnTo>
                        <a:lnTo>
                          <a:pt x="61" y="131"/>
                        </a:lnTo>
                        <a:lnTo>
                          <a:pt x="64" y="131"/>
                        </a:lnTo>
                        <a:lnTo>
                          <a:pt x="69" y="131"/>
                        </a:lnTo>
                        <a:lnTo>
                          <a:pt x="71" y="131"/>
                        </a:lnTo>
                        <a:lnTo>
                          <a:pt x="74" y="131"/>
                        </a:lnTo>
                        <a:lnTo>
                          <a:pt x="77" y="130"/>
                        </a:lnTo>
                        <a:lnTo>
                          <a:pt x="81" y="130"/>
                        </a:lnTo>
                        <a:lnTo>
                          <a:pt x="84" y="128"/>
                        </a:lnTo>
                        <a:lnTo>
                          <a:pt x="87" y="127"/>
                        </a:lnTo>
                        <a:lnTo>
                          <a:pt x="90" y="127"/>
                        </a:lnTo>
                        <a:lnTo>
                          <a:pt x="93" y="125"/>
                        </a:lnTo>
                        <a:lnTo>
                          <a:pt x="96" y="124"/>
                        </a:lnTo>
                        <a:lnTo>
                          <a:pt x="99" y="122"/>
                        </a:lnTo>
                        <a:lnTo>
                          <a:pt x="102" y="119"/>
                        </a:lnTo>
                        <a:lnTo>
                          <a:pt x="103" y="118"/>
                        </a:lnTo>
                        <a:lnTo>
                          <a:pt x="106" y="117"/>
                        </a:lnTo>
                        <a:lnTo>
                          <a:pt x="109" y="114"/>
                        </a:lnTo>
                        <a:lnTo>
                          <a:pt x="110" y="112"/>
                        </a:lnTo>
                        <a:lnTo>
                          <a:pt x="113" y="109"/>
                        </a:lnTo>
                        <a:lnTo>
                          <a:pt x="115" y="108"/>
                        </a:lnTo>
                        <a:lnTo>
                          <a:pt x="117" y="105"/>
                        </a:lnTo>
                        <a:lnTo>
                          <a:pt x="119" y="102"/>
                        </a:lnTo>
                        <a:lnTo>
                          <a:pt x="120" y="99"/>
                        </a:lnTo>
                        <a:lnTo>
                          <a:pt x="122" y="96"/>
                        </a:lnTo>
                        <a:lnTo>
                          <a:pt x="123" y="94"/>
                        </a:lnTo>
                        <a:lnTo>
                          <a:pt x="125" y="91"/>
                        </a:lnTo>
                        <a:lnTo>
                          <a:pt x="126" y="88"/>
                        </a:lnTo>
                        <a:lnTo>
                          <a:pt x="128" y="85"/>
                        </a:lnTo>
                        <a:lnTo>
                          <a:pt x="128" y="82"/>
                        </a:lnTo>
                        <a:lnTo>
                          <a:pt x="129" y="79"/>
                        </a:lnTo>
                        <a:lnTo>
                          <a:pt x="129" y="76"/>
                        </a:lnTo>
                        <a:lnTo>
                          <a:pt x="129" y="72"/>
                        </a:lnTo>
                        <a:lnTo>
                          <a:pt x="130" y="69"/>
                        </a:lnTo>
                        <a:lnTo>
                          <a:pt x="130" y="66"/>
                        </a:lnTo>
                        <a:lnTo>
                          <a:pt x="130" y="62"/>
                        </a:lnTo>
                        <a:lnTo>
                          <a:pt x="129" y="59"/>
                        </a:lnTo>
                        <a:lnTo>
                          <a:pt x="129" y="56"/>
                        </a:lnTo>
                        <a:lnTo>
                          <a:pt x="129" y="53"/>
                        </a:lnTo>
                        <a:lnTo>
                          <a:pt x="128" y="49"/>
                        </a:lnTo>
                        <a:lnTo>
                          <a:pt x="128" y="46"/>
                        </a:lnTo>
                        <a:lnTo>
                          <a:pt x="126" y="43"/>
                        </a:lnTo>
                        <a:lnTo>
                          <a:pt x="125" y="40"/>
                        </a:lnTo>
                        <a:lnTo>
                          <a:pt x="123" y="38"/>
                        </a:lnTo>
                        <a:lnTo>
                          <a:pt x="122" y="35"/>
                        </a:lnTo>
                        <a:lnTo>
                          <a:pt x="120" y="32"/>
                        </a:lnTo>
                        <a:lnTo>
                          <a:pt x="119" y="29"/>
                        </a:lnTo>
                        <a:lnTo>
                          <a:pt x="117" y="28"/>
                        </a:lnTo>
                        <a:lnTo>
                          <a:pt x="115" y="25"/>
                        </a:lnTo>
                        <a:lnTo>
                          <a:pt x="113" y="22"/>
                        </a:lnTo>
                        <a:lnTo>
                          <a:pt x="110" y="20"/>
                        </a:lnTo>
                        <a:lnTo>
                          <a:pt x="109" y="17"/>
                        </a:lnTo>
                        <a:lnTo>
                          <a:pt x="106" y="16"/>
                        </a:lnTo>
                        <a:lnTo>
                          <a:pt x="103" y="13"/>
                        </a:lnTo>
                        <a:lnTo>
                          <a:pt x="102" y="12"/>
                        </a:lnTo>
                        <a:lnTo>
                          <a:pt x="99" y="10"/>
                        </a:lnTo>
                        <a:lnTo>
                          <a:pt x="96" y="9"/>
                        </a:lnTo>
                        <a:lnTo>
                          <a:pt x="93" y="7"/>
                        </a:lnTo>
                        <a:lnTo>
                          <a:pt x="90" y="6"/>
                        </a:lnTo>
                        <a:lnTo>
                          <a:pt x="87" y="5"/>
                        </a:lnTo>
                        <a:lnTo>
                          <a:pt x="84" y="3"/>
                        </a:lnTo>
                        <a:lnTo>
                          <a:pt x="81" y="3"/>
                        </a:lnTo>
                        <a:lnTo>
                          <a:pt x="77" y="2"/>
                        </a:lnTo>
                        <a:lnTo>
                          <a:pt x="74" y="2"/>
                        </a:lnTo>
                        <a:lnTo>
                          <a:pt x="71" y="2"/>
                        </a:lnTo>
                        <a:lnTo>
                          <a:pt x="69" y="0"/>
                        </a:lnTo>
                        <a:lnTo>
                          <a:pt x="64" y="0"/>
                        </a:lnTo>
                      </a:path>
                    </a:pathLst>
                  </a:custGeom>
                  <a:grp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9" name="Rectangle 11"/>
                <p:cNvSpPr>
                  <a:spLocks noChangeArrowheads="1"/>
                </p:cNvSpPr>
                <p:nvPr/>
              </p:nvSpPr>
              <p:spPr bwMode="auto">
                <a:xfrm>
                  <a:off x="393778" y="2346604"/>
                  <a:ext cx="38311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Start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10" name="Freeform 7"/>
                <p:cNvSpPr>
                  <a:spLocks/>
                </p:cNvSpPr>
                <p:nvPr/>
              </p:nvSpPr>
              <p:spPr bwMode="auto">
                <a:xfrm>
                  <a:off x="2571190" y="3056032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1" name="Freeform 7"/>
                <p:cNvSpPr>
                  <a:spLocks/>
                </p:cNvSpPr>
                <p:nvPr/>
              </p:nvSpPr>
              <p:spPr bwMode="auto">
                <a:xfrm>
                  <a:off x="7062507" y="4248337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" name="Freeform 38"/>
                <p:cNvSpPr>
                  <a:spLocks/>
                </p:cNvSpPr>
                <p:nvPr/>
              </p:nvSpPr>
              <p:spPr bwMode="auto">
                <a:xfrm>
                  <a:off x="4065867" y="48151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" name="Freeform 32"/>
                <p:cNvSpPr>
                  <a:spLocks/>
                </p:cNvSpPr>
                <p:nvPr/>
              </p:nvSpPr>
              <p:spPr bwMode="auto">
                <a:xfrm>
                  <a:off x="4095003" y="429250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" name="Freeform 38"/>
                <p:cNvSpPr>
                  <a:spLocks/>
                </p:cNvSpPr>
                <p:nvPr/>
              </p:nvSpPr>
              <p:spPr bwMode="auto">
                <a:xfrm>
                  <a:off x="5571938" y="481516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" name="Freeform 7"/>
                <p:cNvSpPr>
                  <a:spLocks/>
                </p:cNvSpPr>
                <p:nvPr/>
              </p:nvSpPr>
              <p:spPr bwMode="auto">
                <a:xfrm>
                  <a:off x="404140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" name="Freeform 32"/>
                <p:cNvSpPr>
                  <a:spLocks/>
                </p:cNvSpPr>
                <p:nvPr/>
              </p:nvSpPr>
              <p:spPr bwMode="auto">
                <a:xfrm>
                  <a:off x="5601074" y="432836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" name="Freeform 7"/>
                <p:cNvSpPr>
                  <a:spLocks/>
                </p:cNvSpPr>
                <p:nvPr/>
              </p:nvSpPr>
              <p:spPr bwMode="auto">
                <a:xfrm>
                  <a:off x="554747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" name="Freeform 117"/>
                <p:cNvSpPr>
                  <a:spLocks/>
                </p:cNvSpPr>
                <p:nvPr/>
              </p:nvSpPr>
              <p:spPr bwMode="auto">
                <a:xfrm>
                  <a:off x="3494367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" name="Freeform 32"/>
                <p:cNvSpPr>
                  <a:spLocks/>
                </p:cNvSpPr>
                <p:nvPr/>
              </p:nvSpPr>
              <p:spPr bwMode="auto">
                <a:xfrm>
                  <a:off x="5036296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" name="Freeform 32"/>
                <p:cNvSpPr>
                  <a:spLocks/>
                </p:cNvSpPr>
                <p:nvPr/>
              </p:nvSpPr>
              <p:spPr bwMode="auto">
                <a:xfrm>
                  <a:off x="6488578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" name="Freeform 32"/>
                <p:cNvSpPr>
                  <a:spLocks/>
                </p:cNvSpPr>
                <p:nvPr/>
              </p:nvSpPr>
              <p:spPr bwMode="auto">
                <a:xfrm>
                  <a:off x="7779496" y="2263589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" name="Freeform 38"/>
                <p:cNvSpPr>
                  <a:spLocks/>
                </p:cNvSpPr>
                <p:nvPr/>
              </p:nvSpPr>
              <p:spPr bwMode="auto">
                <a:xfrm>
                  <a:off x="7759326" y="281491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" name="Freeform 38"/>
                <p:cNvSpPr>
                  <a:spLocks/>
                </p:cNvSpPr>
                <p:nvPr/>
              </p:nvSpPr>
              <p:spPr bwMode="auto">
                <a:xfrm>
                  <a:off x="6468408" y="34155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" name="Freeform 123"/>
                <p:cNvSpPr>
                  <a:spLocks/>
                </p:cNvSpPr>
                <p:nvPr/>
              </p:nvSpPr>
              <p:spPr bwMode="auto">
                <a:xfrm>
                  <a:off x="5016126" y="3406589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" name="Freeform 38"/>
                <p:cNvSpPr>
                  <a:spLocks/>
                </p:cNvSpPr>
                <p:nvPr/>
              </p:nvSpPr>
              <p:spPr bwMode="auto">
                <a:xfrm>
                  <a:off x="3465232" y="342451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89" name="Group 88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0" name="Group 89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97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8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1" name="Group 90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95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96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2" name="Group 91"/>
              <p:cNvGrpSpPr/>
              <p:nvPr/>
            </p:nvGrpSpPr>
            <p:grpSpPr>
              <a:xfrm>
                <a:off x="7669106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93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4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</p:grpSp>
        <p:sp>
          <p:nvSpPr>
            <p:cNvPr id="177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58143016"/>
      </p:ext>
    </p:extLst>
  </p:cSld>
  <p:clrMapOvr>
    <a:masterClrMapping/>
  </p:clrMapOvr>
  <p:transition/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sp>
        <p:nvSpPr>
          <p:cNvPr id="184" name="TextBox 183"/>
          <p:cNvSpPr txBox="1"/>
          <p:nvPr/>
        </p:nvSpPr>
        <p:spPr>
          <a:xfrm>
            <a:off x="1536211" y="5469764"/>
            <a:ext cx="623760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This sets the output pattern to 1000,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i.e., only the first bit is one and the rest are zeros.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grpSp>
          <p:nvGrpSpPr>
            <p:cNvPr id="87" name="Group 86"/>
            <p:cNvGrpSpPr/>
            <p:nvPr/>
          </p:nvGrpSpPr>
          <p:grpSpPr>
            <a:xfrm>
              <a:off x="393778" y="1906587"/>
              <a:ext cx="7988222" cy="2975817"/>
              <a:chOff x="393778" y="1906587"/>
              <a:chExt cx="7988222" cy="2975817"/>
            </a:xfrm>
          </p:grpSpPr>
          <p:grpSp>
            <p:nvGrpSpPr>
              <p:cNvPr id="88" name="Group 87"/>
              <p:cNvGrpSpPr/>
              <p:nvPr/>
            </p:nvGrpSpPr>
            <p:grpSpPr>
              <a:xfrm>
                <a:off x="393778" y="2254624"/>
                <a:ext cx="7988222" cy="2627780"/>
                <a:chOff x="393778" y="2254624"/>
                <a:chExt cx="7988222" cy="2627780"/>
              </a:xfrm>
            </p:grpSpPr>
            <p:grpSp>
              <p:nvGrpSpPr>
                <p:cNvPr id="101" name="Group 100"/>
                <p:cNvGrpSpPr/>
                <p:nvPr/>
              </p:nvGrpSpPr>
              <p:grpSpPr>
                <a:xfrm>
                  <a:off x="949590" y="3148013"/>
                  <a:ext cx="7432410" cy="1500187"/>
                  <a:chOff x="797190" y="2895600"/>
                  <a:chExt cx="7432410" cy="1500187"/>
                </a:xfrm>
              </p:grpSpPr>
              <p:sp>
                <p:nvSpPr>
                  <p:cNvPr id="128" name="Rectangle 4"/>
                  <p:cNvSpPr>
                    <a:spLocks noChangeArrowheads="1"/>
                  </p:cNvSpPr>
                  <p:nvPr/>
                </p:nvSpPr>
                <p:spPr bwMode="auto">
                  <a:xfrm>
                    <a:off x="21383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29" name="Rectangle 5"/>
                  <p:cNvSpPr>
                    <a:spLocks noChangeArrowheads="1"/>
                  </p:cNvSpPr>
                  <p:nvPr/>
                </p:nvSpPr>
                <p:spPr bwMode="auto">
                  <a:xfrm>
                    <a:off x="2205038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0" name="Rectangle 6"/>
                  <p:cNvSpPr>
                    <a:spLocks noChangeArrowheads="1"/>
                  </p:cNvSpPr>
                  <p:nvPr/>
                </p:nvSpPr>
                <p:spPr bwMode="auto">
                  <a:xfrm>
                    <a:off x="2600325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1" name="Line 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6146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2" name="Freeform 8"/>
                  <p:cNvSpPr>
                    <a:spLocks/>
                  </p:cNvSpPr>
                  <p:nvPr/>
                </p:nvSpPr>
                <p:spPr bwMode="auto">
                  <a:xfrm>
                    <a:off x="4813300" y="4233862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5" y="13"/>
                        </a:lnTo>
                        <a:lnTo>
                          <a:pt x="5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1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7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9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7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3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9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5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1" y="19"/>
                        </a:lnTo>
                        <a:lnTo>
                          <a:pt x="71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1" y="52"/>
                        </a:lnTo>
                        <a:lnTo>
                          <a:pt x="71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5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9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3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7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9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7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1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5" y="59"/>
                        </a:lnTo>
                        <a:lnTo>
                          <a:pt x="5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" name="Rectangle 9"/>
                  <p:cNvSpPr>
                    <a:spLocks noChangeArrowheads="1"/>
                  </p:cNvSpPr>
                  <p:nvPr/>
                </p:nvSpPr>
                <p:spPr bwMode="auto">
                  <a:xfrm>
                    <a:off x="2601913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4" name="Rectangle 10"/>
                  <p:cNvSpPr>
                    <a:spLocks noChangeArrowheads="1"/>
                  </p:cNvSpPr>
                  <p:nvPr/>
                </p:nvSpPr>
                <p:spPr bwMode="auto">
                  <a:xfrm>
                    <a:off x="36242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5" name="Rectangle 11"/>
                  <p:cNvSpPr>
                    <a:spLocks noChangeArrowheads="1"/>
                  </p:cNvSpPr>
                  <p:nvPr/>
                </p:nvSpPr>
                <p:spPr bwMode="auto">
                  <a:xfrm>
                    <a:off x="797190" y="4156074"/>
                    <a:ext cx="54292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 dirty="0">
                        <a:solidFill>
                          <a:srgbClr val="000000"/>
                        </a:solidFill>
                        <a:latin typeface="Times-Roman" charset="0"/>
                      </a:rPr>
                      <a:t>Clock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6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3689350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7" name="Rectangle 13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8" name="Line 1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005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9" name="Rectangle 15"/>
                  <p:cNvSpPr>
                    <a:spLocks noChangeArrowheads="1"/>
                  </p:cNvSpPr>
                  <p:nvPr/>
                </p:nvSpPr>
                <p:spPr bwMode="auto">
                  <a:xfrm>
                    <a:off x="5110163" y="2909888"/>
                    <a:ext cx="668338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0" name="Rectangle 16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1" name="Rectangle 17"/>
                  <p:cNvSpPr>
                    <a:spLocks noChangeArrowheads="1"/>
                  </p:cNvSpPr>
                  <p:nvPr/>
                </p:nvSpPr>
                <p:spPr bwMode="auto">
                  <a:xfrm>
                    <a:off x="5175250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2" name="Rectangle 18"/>
                  <p:cNvSpPr>
                    <a:spLocks noChangeArrowheads="1"/>
                  </p:cNvSpPr>
                  <p:nvPr/>
                </p:nvSpPr>
                <p:spPr bwMode="auto">
                  <a:xfrm>
                    <a:off x="5570538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3" name="Line 1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5880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" name="Rectangle 20"/>
                  <p:cNvSpPr>
                    <a:spLocks noChangeArrowheads="1"/>
                  </p:cNvSpPr>
                  <p:nvPr/>
                </p:nvSpPr>
                <p:spPr bwMode="auto">
                  <a:xfrm>
                    <a:off x="6597650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5" name="Rectangle 21"/>
                  <p:cNvSpPr>
                    <a:spLocks noChangeArrowheads="1"/>
                  </p:cNvSpPr>
                  <p:nvPr/>
                </p:nvSpPr>
                <p:spPr bwMode="auto">
                  <a:xfrm>
                    <a:off x="5572125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6" name="Rectangle 22"/>
                  <p:cNvSpPr>
                    <a:spLocks noChangeArrowheads="1"/>
                  </p:cNvSpPr>
                  <p:nvPr/>
                </p:nvSpPr>
                <p:spPr bwMode="auto">
                  <a:xfrm>
                    <a:off x="6659563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7" name="Rectangle 23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8" name="Line 2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0739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0" name="Line 2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8051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1" name="Line 2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910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2" name="Line 2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78500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3" name="Line 2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264400" y="3197225"/>
                    <a:ext cx="476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" name="Freeform 30"/>
                  <p:cNvSpPr>
                    <a:spLocks/>
                  </p:cNvSpPr>
                  <p:nvPr/>
                </p:nvSpPr>
                <p:spPr bwMode="auto">
                  <a:xfrm>
                    <a:off x="1871573" y="3709987"/>
                    <a:ext cx="4726078" cy="554038"/>
                  </a:xfrm>
                  <a:custGeom>
                    <a:avLst/>
                    <a:gdLst>
                      <a:gd name="T0" fmla="*/ 0 w 6289"/>
                      <a:gd name="T1" fmla="*/ 0 h 696"/>
                      <a:gd name="T2" fmla="*/ 500410394 w 6289"/>
                      <a:gd name="T3" fmla="*/ 0 h 696"/>
                      <a:gd name="T4" fmla="*/ 500410394 w 6289"/>
                      <a:gd name="T5" fmla="*/ 504398265 h 696"/>
                      <a:gd name="T6" fmla="*/ 500410394 w 6289"/>
                      <a:gd name="T7" fmla="*/ 504398265 h 696"/>
                      <a:gd name="T8" fmla="*/ 500410394 w 6289"/>
                      <a:gd name="T9" fmla="*/ 0 h 696"/>
                      <a:gd name="T10" fmla="*/ 500410394 w 6289"/>
                      <a:gd name="T11" fmla="*/ 0 h 696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6289"/>
                      <a:gd name="T19" fmla="*/ 0 h 696"/>
                      <a:gd name="T20" fmla="*/ 6289 w 6289"/>
                      <a:gd name="T21" fmla="*/ 696 h 696"/>
                      <a:gd name="connsiteX0" fmla="*/ 0 w 9466"/>
                      <a:gd name="connsiteY0" fmla="*/ 0 h 10000"/>
                      <a:gd name="connsiteX1" fmla="*/ 0 w 9466"/>
                      <a:gd name="connsiteY1" fmla="*/ 10000 h 10000"/>
                      <a:gd name="connsiteX2" fmla="*/ 8932 w 9466"/>
                      <a:gd name="connsiteY2" fmla="*/ 10000 h 10000"/>
                      <a:gd name="connsiteX3" fmla="*/ 8932 w 9466"/>
                      <a:gd name="connsiteY3" fmla="*/ 0 h 10000"/>
                      <a:gd name="connsiteX4" fmla="*/ 9466 w 9466"/>
                      <a:gd name="connsiteY4" fmla="*/ 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66" h="10000">
                        <a:moveTo>
                          <a:pt x="0" y="0"/>
                        </a:moveTo>
                        <a:lnTo>
                          <a:pt x="0" y="10000"/>
                        </a:lnTo>
                        <a:lnTo>
                          <a:pt x="8932" y="10000"/>
                        </a:lnTo>
                        <a:lnTo>
                          <a:pt x="8932" y="0"/>
                        </a:lnTo>
                        <a:lnTo>
                          <a:pt x="946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5" name="Freeform 31"/>
                  <p:cNvSpPr>
                    <a:spLocks/>
                  </p:cNvSpPr>
                  <p:nvPr/>
                </p:nvSpPr>
                <p:spPr bwMode="auto">
                  <a:xfrm>
                    <a:off x="48434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6" name="Freeform 32"/>
                  <p:cNvSpPr>
                    <a:spLocks/>
                  </p:cNvSpPr>
                  <p:nvPr/>
                </p:nvSpPr>
                <p:spPr bwMode="auto">
                  <a:xfrm>
                    <a:off x="33575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" name="Freeform 33"/>
                  <p:cNvSpPr>
                    <a:spLocks/>
                  </p:cNvSpPr>
                  <p:nvPr/>
                </p:nvSpPr>
                <p:spPr bwMode="auto">
                  <a:xfrm>
                    <a:off x="36242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8" name="Freeform 34"/>
                  <p:cNvSpPr>
                    <a:spLocks/>
                  </p:cNvSpPr>
                  <p:nvPr/>
                </p:nvSpPr>
                <p:spPr bwMode="auto">
                  <a:xfrm>
                    <a:off x="51101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9" name="Freeform 35"/>
                  <p:cNvSpPr>
                    <a:spLocks/>
                  </p:cNvSpPr>
                  <p:nvPr/>
                </p:nvSpPr>
                <p:spPr bwMode="auto">
                  <a:xfrm>
                    <a:off x="6597650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" name="Freeform 36"/>
                  <p:cNvSpPr>
                    <a:spLocks/>
                  </p:cNvSpPr>
                  <p:nvPr/>
                </p:nvSpPr>
                <p:spPr bwMode="auto">
                  <a:xfrm>
                    <a:off x="21383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" name="Line 37"/>
                  <p:cNvSpPr>
                    <a:spLocks noChangeShapeType="1"/>
                  </p:cNvSpPr>
                  <p:nvPr/>
                </p:nvSpPr>
                <p:spPr bwMode="auto">
                  <a:xfrm>
                    <a:off x="1871663" y="3709987"/>
                    <a:ext cx="2667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2" name="Freeform 38"/>
                  <p:cNvSpPr>
                    <a:spLocks/>
                  </p:cNvSpPr>
                  <p:nvPr/>
                </p:nvSpPr>
                <p:spPr bwMode="auto">
                  <a:xfrm>
                    <a:off x="3327400" y="4232274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3" name="Rectangle 40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5" name="Rectangle 42"/>
                  <p:cNvSpPr>
                    <a:spLocks noChangeArrowheads="1"/>
                  </p:cNvSpPr>
                  <p:nvPr/>
                </p:nvSpPr>
                <p:spPr bwMode="auto">
                  <a:xfrm>
                    <a:off x="7845425" y="3076575"/>
                    <a:ext cx="3841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Out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6" name="Rectangle 112"/>
                  <p:cNvSpPr>
                    <a:spLocks noChangeArrowheads="1"/>
                  </p:cNvSpPr>
                  <p:nvPr/>
                </p:nvSpPr>
                <p:spPr bwMode="auto">
                  <a:xfrm>
                    <a:off x="2963863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7" name="Rectangle 113"/>
                  <p:cNvSpPr>
                    <a:spLocks noChangeArrowheads="1"/>
                  </p:cNvSpPr>
                  <p:nvPr/>
                </p:nvSpPr>
                <p:spPr bwMode="auto">
                  <a:xfrm>
                    <a:off x="3092450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0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8" name="Rectangle 114"/>
                  <p:cNvSpPr>
                    <a:spLocks noChangeArrowheads="1"/>
                  </p:cNvSpPr>
                  <p:nvPr/>
                </p:nvSpPr>
                <p:spPr bwMode="auto">
                  <a:xfrm>
                    <a:off x="4437063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9" name="Rectangle 115"/>
                  <p:cNvSpPr>
                    <a:spLocks noChangeArrowheads="1"/>
                  </p:cNvSpPr>
                  <p:nvPr/>
                </p:nvSpPr>
                <p:spPr bwMode="auto">
                  <a:xfrm>
                    <a:off x="4567238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1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0" name="Rectangle 116"/>
                  <p:cNvSpPr>
                    <a:spLocks noChangeArrowheads="1"/>
                  </p:cNvSpPr>
                  <p:nvPr/>
                </p:nvSpPr>
                <p:spPr bwMode="auto">
                  <a:xfrm>
                    <a:off x="5926138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1" name="Rectangle 117"/>
                  <p:cNvSpPr>
                    <a:spLocks noChangeArrowheads="1"/>
                  </p:cNvSpPr>
                  <p:nvPr/>
                </p:nvSpPr>
                <p:spPr bwMode="auto">
                  <a:xfrm>
                    <a:off x="6056313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2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2" name="Rectangle 118"/>
                  <p:cNvSpPr>
                    <a:spLocks noChangeArrowheads="1"/>
                  </p:cNvSpPr>
                  <p:nvPr/>
                </p:nvSpPr>
                <p:spPr bwMode="auto">
                  <a:xfrm>
                    <a:off x="7423150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3" name="Rectangle 119"/>
                  <p:cNvSpPr>
                    <a:spLocks noChangeArrowheads="1"/>
                  </p:cNvSpPr>
                  <p:nvPr/>
                </p:nvSpPr>
                <p:spPr bwMode="auto">
                  <a:xfrm>
                    <a:off x="7553325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3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4" name="Freeform 120"/>
                  <p:cNvSpPr>
                    <a:spLocks/>
                  </p:cNvSpPr>
                  <p:nvPr/>
                </p:nvSpPr>
                <p:spPr bwMode="auto">
                  <a:xfrm>
                    <a:off x="1843088" y="4224867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" name="Line 25"/>
                  <p:cNvSpPr>
                    <a:spLocks noChangeShapeType="1"/>
                  </p:cNvSpPr>
                  <p:nvPr/>
                </p:nvSpPr>
                <p:spPr bwMode="auto">
                  <a:xfrm>
                    <a:off x="1376363" y="4264025"/>
                    <a:ext cx="5334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2" name="Freeform 30"/>
                <p:cNvSpPr>
                  <a:spLocks/>
                </p:cNvSpPr>
                <p:nvPr/>
              </p:nvSpPr>
              <p:spPr bwMode="auto">
                <a:xfrm flipV="1">
                  <a:off x="2038164" y="2832847"/>
                  <a:ext cx="5743201" cy="617910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43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9436" y="10000"/>
                      </a:lnTo>
                      <a:lnTo>
                        <a:pt x="9436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" name="Freeform 38"/>
                <p:cNvSpPr>
                  <a:spLocks/>
                </p:cNvSpPr>
                <p:nvPr/>
              </p:nvSpPr>
              <p:spPr bwMode="auto">
                <a:xfrm>
                  <a:off x="7764556" y="3411071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" name="Freeform 30"/>
                <p:cNvSpPr>
                  <a:spLocks/>
                </p:cNvSpPr>
                <p:nvPr/>
              </p:nvSpPr>
              <p:spPr bwMode="auto">
                <a:xfrm>
                  <a:off x="1864659" y="2421492"/>
                  <a:ext cx="5252198" cy="242841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0 h 43076"/>
                    <a:gd name="connsiteX1" fmla="*/ 0 w 10000"/>
                    <a:gd name="connsiteY1" fmla="*/ 43076 h 43076"/>
                    <a:gd name="connsiteX2" fmla="*/ 10000 w 10000"/>
                    <a:gd name="connsiteY2" fmla="*/ 43076 h 43076"/>
                    <a:gd name="connsiteX3" fmla="*/ 10000 w 10000"/>
                    <a:gd name="connsiteY3" fmla="*/ 33076 h 43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00" h="43076">
                      <a:moveTo>
                        <a:pt x="0" y="0"/>
                      </a:moveTo>
                      <a:lnTo>
                        <a:pt x="0" y="43076"/>
                      </a:lnTo>
                      <a:lnTo>
                        <a:pt x="10000" y="43076"/>
                      </a:lnTo>
                      <a:lnTo>
                        <a:pt x="10000" y="33076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" name="Freeform 30"/>
                <p:cNvSpPr>
                  <a:spLocks/>
                </p:cNvSpPr>
                <p:nvPr/>
              </p:nvSpPr>
              <p:spPr bwMode="auto">
                <a:xfrm flipV="1">
                  <a:off x="949590" y="2456329"/>
                  <a:ext cx="1677069" cy="65442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10000 h 10000"/>
                    <a:gd name="connsiteX1" fmla="*/ 10000 w 10000"/>
                    <a:gd name="connsiteY1" fmla="*/ 10000 h 10000"/>
                    <a:gd name="connsiteX2" fmla="*/ 10000 w 10000"/>
                    <a:gd name="connsiteY2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00" y="10000"/>
                      </a:lnTo>
                      <a:lnTo>
                        <a:pt x="1000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Freeform 38"/>
                <p:cNvSpPr>
                  <a:spLocks/>
                </p:cNvSpPr>
                <p:nvPr/>
              </p:nvSpPr>
              <p:spPr bwMode="auto">
                <a:xfrm>
                  <a:off x="1833656" y="24249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08" name="Group 107"/>
                <p:cNvGrpSpPr>
                  <a:grpSpLocks/>
                </p:cNvGrpSpPr>
                <p:nvPr/>
              </p:nvGrpSpPr>
              <p:grpSpPr bwMode="auto">
                <a:xfrm>
                  <a:off x="1263463" y="2295245"/>
                  <a:ext cx="444500" cy="320675"/>
                  <a:chOff x="2438400" y="2667000"/>
                  <a:chExt cx="444500" cy="320675"/>
                </a:xfrm>
                <a:solidFill>
                  <a:schemeClr val="bg1"/>
                </a:solidFill>
              </p:grpSpPr>
              <p:sp>
                <p:nvSpPr>
                  <p:cNvPr id="126" name="Freeform 5"/>
                  <p:cNvSpPr>
                    <a:spLocks/>
                  </p:cNvSpPr>
                  <p:nvPr/>
                </p:nvSpPr>
                <p:spPr bwMode="auto">
                  <a:xfrm>
                    <a:off x="2438400" y="2667000"/>
                    <a:ext cx="319088" cy="320675"/>
                  </a:xfrm>
                  <a:custGeom>
                    <a:avLst/>
                    <a:gdLst>
                      <a:gd name="T0" fmla="*/ 2147483646 w 403"/>
                      <a:gd name="T1" fmla="*/ 2147483646 h 402"/>
                      <a:gd name="T2" fmla="*/ 0 w 403"/>
                      <a:gd name="T3" fmla="*/ 2147483646 h 402"/>
                      <a:gd name="T4" fmla="*/ 0 w 403"/>
                      <a:gd name="T5" fmla="*/ 0 h 402"/>
                      <a:gd name="T6" fmla="*/ 2147483646 w 403"/>
                      <a:gd name="T7" fmla="*/ 2147483646 h 40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03"/>
                      <a:gd name="T13" fmla="*/ 0 h 402"/>
                      <a:gd name="T14" fmla="*/ 403 w 403"/>
                      <a:gd name="T15" fmla="*/ 402 h 40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03" h="402">
                        <a:moveTo>
                          <a:pt x="403" y="201"/>
                        </a:moveTo>
                        <a:lnTo>
                          <a:pt x="0" y="402"/>
                        </a:lnTo>
                        <a:lnTo>
                          <a:pt x="0" y="0"/>
                        </a:lnTo>
                        <a:lnTo>
                          <a:pt x="403" y="201"/>
                        </a:lnTo>
                        <a:close/>
                      </a:path>
                    </a:pathLst>
                  </a:custGeom>
                  <a:grp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7" name="Freeform 7"/>
                  <p:cNvSpPr>
                    <a:spLocks/>
                  </p:cNvSpPr>
                  <p:nvPr/>
                </p:nvSpPr>
                <p:spPr bwMode="auto">
                  <a:xfrm>
                    <a:off x="2778125" y="2773363"/>
                    <a:ext cx="104775" cy="103187"/>
                  </a:xfrm>
                  <a:custGeom>
                    <a:avLst/>
                    <a:gdLst>
                      <a:gd name="T0" fmla="*/ 2147483646 w 130"/>
                      <a:gd name="T1" fmla="*/ 2147483646 h 131"/>
                      <a:gd name="T2" fmla="*/ 2147483646 w 130"/>
                      <a:gd name="T3" fmla="*/ 2147483646 h 131"/>
                      <a:gd name="T4" fmla="*/ 2147483646 w 130"/>
                      <a:gd name="T5" fmla="*/ 2147483646 h 131"/>
                      <a:gd name="T6" fmla="*/ 2147483646 w 130"/>
                      <a:gd name="T7" fmla="*/ 2147483646 h 131"/>
                      <a:gd name="T8" fmla="*/ 2147483646 w 130"/>
                      <a:gd name="T9" fmla="*/ 2147483646 h 131"/>
                      <a:gd name="T10" fmla="*/ 2147483646 w 130"/>
                      <a:gd name="T11" fmla="*/ 2147483646 h 131"/>
                      <a:gd name="T12" fmla="*/ 2147483646 w 130"/>
                      <a:gd name="T13" fmla="*/ 2147483646 h 131"/>
                      <a:gd name="T14" fmla="*/ 2147483646 w 130"/>
                      <a:gd name="T15" fmla="*/ 2147483646 h 131"/>
                      <a:gd name="T16" fmla="*/ 2147483646 w 130"/>
                      <a:gd name="T17" fmla="*/ 2147483646 h 131"/>
                      <a:gd name="T18" fmla="*/ 0 w 130"/>
                      <a:gd name="T19" fmla="*/ 2147483646 h 131"/>
                      <a:gd name="T20" fmla="*/ 0 w 130"/>
                      <a:gd name="T21" fmla="*/ 2147483646 h 131"/>
                      <a:gd name="T22" fmla="*/ 0 w 130"/>
                      <a:gd name="T23" fmla="*/ 2147483646 h 131"/>
                      <a:gd name="T24" fmla="*/ 2147483646 w 130"/>
                      <a:gd name="T25" fmla="*/ 2147483646 h 131"/>
                      <a:gd name="T26" fmla="*/ 2147483646 w 130"/>
                      <a:gd name="T27" fmla="*/ 2147483646 h 131"/>
                      <a:gd name="T28" fmla="*/ 2147483646 w 130"/>
                      <a:gd name="T29" fmla="*/ 2147483646 h 131"/>
                      <a:gd name="T30" fmla="*/ 2147483646 w 130"/>
                      <a:gd name="T31" fmla="*/ 2147483646 h 131"/>
                      <a:gd name="T32" fmla="*/ 2147483646 w 130"/>
                      <a:gd name="T33" fmla="*/ 2147483646 h 131"/>
                      <a:gd name="T34" fmla="*/ 2147483646 w 130"/>
                      <a:gd name="T35" fmla="*/ 2147483646 h 131"/>
                      <a:gd name="T36" fmla="*/ 2147483646 w 130"/>
                      <a:gd name="T37" fmla="*/ 2147483646 h 131"/>
                      <a:gd name="T38" fmla="*/ 2147483646 w 130"/>
                      <a:gd name="T39" fmla="*/ 2147483646 h 131"/>
                      <a:gd name="T40" fmla="*/ 2147483646 w 130"/>
                      <a:gd name="T41" fmla="*/ 2147483646 h 131"/>
                      <a:gd name="T42" fmla="*/ 2147483646 w 130"/>
                      <a:gd name="T43" fmla="*/ 2147483646 h 131"/>
                      <a:gd name="T44" fmla="*/ 2147483646 w 130"/>
                      <a:gd name="T45" fmla="*/ 2147483646 h 131"/>
                      <a:gd name="T46" fmla="*/ 2147483646 w 130"/>
                      <a:gd name="T47" fmla="*/ 2147483646 h 131"/>
                      <a:gd name="T48" fmla="*/ 2147483646 w 130"/>
                      <a:gd name="T49" fmla="*/ 2147483646 h 131"/>
                      <a:gd name="T50" fmla="*/ 2147483646 w 130"/>
                      <a:gd name="T51" fmla="*/ 2147483646 h 131"/>
                      <a:gd name="T52" fmla="*/ 2147483646 w 130"/>
                      <a:gd name="T53" fmla="*/ 2147483646 h 131"/>
                      <a:gd name="T54" fmla="*/ 2147483646 w 130"/>
                      <a:gd name="T55" fmla="*/ 2147483646 h 131"/>
                      <a:gd name="T56" fmla="*/ 2147483646 w 130"/>
                      <a:gd name="T57" fmla="*/ 2147483646 h 131"/>
                      <a:gd name="T58" fmla="*/ 2147483646 w 130"/>
                      <a:gd name="T59" fmla="*/ 2147483646 h 131"/>
                      <a:gd name="T60" fmla="*/ 2147483646 w 130"/>
                      <a:gd name="T61" fmla="*/ 2147483646 h 131"/>
                      <a:gd name="T62" fmla="*/ 2147483646 w 130"/>
                      <a:gd name="T63" fmla="*/ 2147483646 h 131"/>
                      <a:gd name="T64" fmla="*/ 2147483646 w 130"/>
                      <a:gd name="T65" fmla="*/ 2147483646 h 131"/>
                      <a:gd name="T66" fmla="*/ 2147483646 w 130"/>
                      <a:gd name="T67" fmla="*/ 2147483646 h 131"/>
                      <a:gd name="T68" fmla="*/ 2147483646 w 130"/>
                      <a:gd name="T69" fmla="*/ 2147483646 h 131"/>
                      <a:gd name="T70" fmla="*/ 2147483646 w 130"/>
                      <a:gd name="T71" fmla="*/ 2147483646 h 131"/>
                      <a:gd name="T72" fmla="*/ 2147483646 w 130"/>
                      <a:gd name="T73" fmla="*/ 2147483646 h 131"/>
                      <a:gd name="T74" fmla="*/ 2147483646 w 130"/>
                      <a:gd name="T75" fmla="*/ 2147483646 h 131"/>
                      <a:gd name="T76" fmla="*/ 2147483646 w 130"/>
                      <a:gd name="T77" fmla="*/ 2147483646 h 131"/>
                      <a:gd name="T78" fmla="*/ 2147483646 w 130"/>
                      <a:gd name="T79" fmla="*/ 2147483646 h 131"/>
                      <a:gd name="T80" fmla="*/ 2147483646 w 130"/>
                      <a:gd name="T81" fmla="*/ 2147483646 h 131"/>
                      <a:gd name="T82" fmla="*/ 2147483646 w 130"/>
                      <a:gd name="T83" fmla="*/ 2147483646 h 131"/>
                      <a:gd name="T84" fmla="*/ 2147483646 w 130"/>
                      <a:gd name="T85" fmla="*/ 2147483646 h 131"/>
                      <a:gd name="T86" fmla="*/ 2147483646 w 130"/>
                      <a:gd name="T87" fmla="*/ 0 h 131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30"/>
                      <a:gd name="T133" fmla="*/ 0 h 131"/>
                      <a:gd name="T134" fmla="*/ 130 w 130"/>
                      <a:gd name="T135" fmla="*/ 131 h 131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30" h="131">
                        <a:moveTo>
                          <a:pt x="64" y="0"/>
                        </a:moveTo>
                        <a:lnTo>
                          <a:pt x="61" y="0"/>
                        </a:lnTo>
                        <a:lnTo>
                          <a:pt x="58" y="2"/>
                        </a:lnTo>
                        <a:lnTo>
                          <a:pt x="54" y="2"/>
                        </a:lnTo>
                        <a:lnTo>
                          <a:pt x="51" y="2"/>
                        </a:lnTo>
                        <a:lnTo>
                          <a:pt x="48" y="3"/>
                        </a:lnTo>
                        <a:lnTo>
                          <a:pt x="46" y="3"/>
                        </a:lnTo>
                        <a:lnTo>
                          <a:pt x="43" y="5"/>
                        </a:lnTo>
                        <a:lnTo>
                          <a:pt x="40" y="6"/>
                        </a:lnTo>
                        <a:lnTo>
                          <a:pt x="37" y="7"/>
                        </a:lnTo>
                        <a:lnTo>
                          <a:pt x="34" y="9"/>
                        </a:lnTo>
                        <a:lnTo>
                          <a:pt x="31" y="10"/>
                        </a:lnTo>
                        <a:lnTo>
                          <a:pt x="28" y="12"/>
                        </a:lnTo>
                        <a:lnTo>
                          <a:pt x="25" y="13"/>
                        </a:lnTo>
                        <a:lnTo>
                          <a:pt x="23" y="16"/>
                        </a:lnTo>
                        <a:lnTo>
                          <a:pt x="21" y="17"/>
                        </a:lnTo>
                        <a:lnTo>
                          <a:pt x="18" y="20"/>
                        </a:lnTo>
                        <a:lnTo>
                          <a:pt x="17" y="22"/>
                        </a:lnTo>
                        <a:lnTo>
                          <a:pt x="14" y="25"/>
                        </a:lnTo>
                        <a:lnTo>
                          <a:pt x="12" y="28"/>
                        </a:lnTo>
                        <a:lnTo>
                          <a:pt x="11" y="29"/>
                        </a:lnTo>
                        <a:lnTo>
                          <a:pt x="8" y="32"/>
                        </a:lnTo>
                        <a:lnTo>
                          <a:pt x="7" y="35"/>
                        </a:lnTo>
                        <a:lnTo>
                          <a:pt x="5" y="38"/>
                        </a:lnTo>
                        <a:lnTo>
                          <a:pt x="4" y="40"/>
                        </a:lnTo>
                        <a:lnTo>
                          <a:pt x="4" y="43"/>
                        </a:lnTo>
                        <a:lnTo>
                          <a:pt x="2" y="46"/>
                        </a:lnTo>
                        <a:lnTo>
                          <a:pt x="1" y="49"/>
                        </a:lnTo>
                        <a:lnTo>
                          <a:pt x="1" y="53"/>
                        </a:lnTo>
                        <a:lnTo>
                          <a:pt x="0" y="56"/>
                        </a:lnTo>
                        <a:lnTo>
                          <a:pt x="0" y="59"/>
                        </a:lnTo>
                        <a:lnTo>
                          <a:pt x="0" y="62"/>
                        </a:lnTo>
                        <a:lnTo>
                          <a:pt x="0" y="66"/>
                        </a:lnTo>
                        <a:lnTo>
                          <a:pt x="0" y="69"/>
                        </a:lnTo>
                        <a:lnTo>
                          <a:pt x="0" y="72"/>
                        </a:lnTo>
                        <a:lnTo>
                          <a:pt x="0" y="76"/>
                        </a:lnTo>
                        <a:lnTo>
                          <a:pt x="1" y="79"/>
                        </a:lnTo>
                        <a:lnTo>
                          <a:pt x="1" y="82"/>
                        </a:lnTo>
                        <a:lnTo>
                          <a:pt x="2" y="85"/>
                        </a:lnTo>
                        <a:lnTo>
                          <a:pt x="4" y="88"/>
                        </a:lnTo>
                        <a:lnTo>
                          <a:pt x="4" y="91"/>
                        </a:lnTo>
                        <a:lnTo>
                          <a:pt x="5" y="94"/>
                        </a:lnTo>
                        <a:lnTo>
                          <a:pt x="7" y="96"/>
                        </a:lnTo>
                        <a:lnTo>
                          <a:pt x="8" y="99"/>
                        </a:lnTo>
                        <a:lnTo>
                          <a:pt x="11" y="102"/>
                        </a:lnTo>
                        <a:lnTo>
                          <a:pt x="12" y="105"/>
                        </a:lnTo>
                        <a:lnTo>
                          <a:pt x="14" y="108"/>
                        </a:lnTo>
                        <a:lnTo>
                          <a:pt x="17" y="109"/>
                        </a:lnTo>
                        <a:lnTo>
                          <a:pt x="18" y="112"/>
                        </a:lnTo>
                        <a:lnTo>
                          <a:pt x="21" y="114"/>
                        </a:lnTo>
                        <a:lnTo>
                          <a:pt x="23" y="117"/>
                        </a:lnTo>
                        <a:lnTo>
                          <a:pt x="25" y="118"/>
                        </a:lnTo>
                        <a:lnTo>
                          <a:pt x="28" y="119"/>
                        </a:lnTo>
                        <a:lnTo>
                          <a:pt x="31" y="122"/>
                        </a:lnTo>
                        <a:lnTo>
                          <a:pt x="34" y="124"/>
                        </a:lnTo>
                        <a:lnTo>
                          <a:pt x="37" y="125"/>
                        </a:lnTo>
                        <a:lnTo>
                          <a:pt x="40" y="127"/>
                        </a:lnTo>
                        <a:lnTo>
                          <a:pt x="43" y="127"/>
                        </a:lnTo>
                        <a:lnTo>
                          <a:pt x="46" y="128"/>
                        </a:lnTo>
                        <a:lnTo>
                          <a:pt x="48" y="130"/>
                        </a:lnTo>
                        <a:lnTo>
                          <a:pt x="51" y="130"/>
                        </a:lnTo>
                        <a:lnTo>
                          <a:pt x="54" y="131"/>
                        </a:lnTo>
                        <a:lnTo>
                          <a:pt x="58" y="131"/>
                        </a:lnTo>
                        <a:lnTo>
                          <a:pt x="61" y="131"/>
                        </a:lnTo>
                        <a:lnTo>
                          <a:pt x="64" y="131"/>
                        </a:lnTo>
                        <a:lnTo>
                          <a:pt x="69" y="131"/>
                        </a:lnTo>
                        <a:lnTo>
                          <a:pt x="71" y="131"/>
                        </a:lnTo>
                        <a:lnTo>
                          <a:pt x="74" y="131"/>
                        </a:lnTo>
                        <a:lnTo>
                          <a:pt x="77" y="130"/>
                        </a:lnTo>
                        <a:lnTo>
                          <a:pt x="81" y="130"/>
                        </a:lnTo>
                        <a:lnTo>
                          <a:pt x="84" y="128"/>
                        </a:lnTo>
                        <a:lnTo>
                          <a:pt x="87" y="127"/>
                        </a:lnTo>
                        <a:lnTo>
                          <a:pt x="90" y="127"/>
                        </a:lnTo>
                        <a:lnTo>
                          <a:pt x="93" y="125"/>
                        </a:lnTo>
                        <a:lnTo>
                          <a:pt x="96" y="124"/>
                        </a:lnTo>
                        <a:lnTo>
                          <a:pt x="99" y="122"/>
                        </a:lnTo>
                        <a:lnTo>
                          <a:pt x="102" y="119"/>
                        </a:lnTo>
                        <a:lnTo>
                          <a:pt x="103" y="118"/>
                        </a:lnTo>
                        <a:lnTo>
                          <a:pt x="106" y="117"/>
                        </a:lnTo>
                        <a:lnTo>
                          <a:pt x="109" y="114"/>
                        </a:lnTo>
                        <a:lnTo>
                          <a:pt x="110" y="112"/>
                        </a:lnTo>
                        <a:lnTo>
                          <a:pt x="113" y="109"/>
                        </a:lnTo>
                        <a:lnTo>
                          <a:pt x="115" y="108"/>
                        </a:lnTo>
                        <a:lnTo>
                          <a:pt x="117" y="105"/>
                        </a:lnTo>
                        <a:lnTo>
                          <a:pt x="119" y="102"/>
                        </a:lnTo>
                        <a:lnTo>
                          <a:pt x="120" y="99"/>
                        </a:lnTo>
                        <a:lnTo>
                          <a:pt x="122" y="96"/>
                        </a:lnTo>
                        <a:lnTo>
                          <a:pt x="123" y="94"/>
                        </a:lnTo>
                        <a:lnTo>
                          <a:pt x="125" y="91"/>
                        </a:lnTo>
                        <a:lnTo>
                          <a:pt x="126" y="88"/>
                        </a:lnTo>
                        <a:lnTo>
                          <a:pt x="128" y="85"/>
                        </a:lnTo>
                        <a:lnTo>
                          <a:pt x="128" y="82"/>
                        </a:lnTo>
                        <a:lnTo>
                          <a:pt x="129" y="79"/>
                        </a:lnTo>
                        <a:lnTo>
                          <a:pt x="129" y="76"/>
                        </a:lnTo>
                        <a:lnTo>
                          <a:pt x="129" y="72"/>
                        </a:lnTo>
                        <a:lnTo>
                          <a:pt x="130" y="69"/>
                        </a:lnTo>
                        <a:lnTo>
                          <a:pt x="130" y="66"/>
                        </a:lnTo>
                        <a:lnTo>
                          <a:pt x="130" y="62"/>
                        </a:lnTo>
                        <a:lnTo>
                          <a:pt x="129" y="59"/>
                        </a:lnTo>
                        <a:lnTo>
                          <a:pt x="129" y="56"/>
                        </a:lnTo>
                        <a:lnTo>
                          <a:pt x="129" y="53"/>
                        </a:lnTo>
                        <a:lnTo>
                          <a:pt x="128" y="49"/>
                        </a:lnTo>
                        <a:lnTo>
                          <a:pt x="128" y="46"/>
                        </a:lnTo>
                        <a:lnTo>
                          <a:pt x="126" y="43"/>
                        </a:lnTo>
                        <a:lnTo>
                          <a:pt x="125" y="40"/>
                        </a:lnTo>
                        <a:lnTo>
                          <a:pt x="123" y="38"/>
                        </a:lnTo>
                        <a:lnTo>
                          <a:pt x="122" y="35"/>
                        </a:lnTo>
                        <a:lnTo>
                          <a:pt x="120" y="32"/>
                        </a:lnTo>
                        <a:lnTo>
                          <a:pt x="119" y="29"/>
                        </a:lnTo>
                        <a:lnTo>
                          <a:pt x="117" y="28"/>
                        </a:lnTo>
                        <a:lnTo>
                          <a:pt x="115" y="25"/>
                        </a:lnTo>
                        <a:lnTo>
                          <a:pt x="113" y="22"/>
                        </a:lnTo>
                        <a:lnTo>
                          <a:pt x="110" y="20"/>
                        </a:lnTo>
                        <a:lnTo>
                          <a:pt x="109" y="17"/>
                        </a:lnTo>
                        <a:lnTo>
                          <a:pt x="106" y="16"/>
                        </a:lnTo>
                        <a:lnTo>
                          <a:pt x="103" y="13"/>
                        </a:lnTo>
                        <a:lnTo>
                          <a:pt x="102" y="12"/>
                        </a:lnTo>
                        <a:lnTo>
                          <a:pt x="99" y="10"/>
                        </a:lnTo>
                        <a:lnTo>
                          <a:pt x="96" y="9"/>
                        </a:lnTo>
                        <a:lnTo>
                          <a:pt x="93" y="7"/>
                        </a:lnTo>
                        <a:lnTo>
                          <a:pt x="90" y="6"/>
                        </a:lnTo>
                        <a:lnTo>
                          <a:pt x="87" y="5"/>
                        </a:lnTo>
                        <a:lnTo>
                          <a:pt x="84" y="3"/>
                        </a:lnTo>
                        <a:lnTo>
                          <a:pt x="81" y="3"/>
                        </a:lnTo>
                        <a:lnTo>
                          <a:pt x="77" y="2"/>
                        </a:lnTo>
                        <a:lnTo>
                          <a:pt x="74" y="2"/>
                        </a:lnTo>
                        <a:lnTo>
                          <a:pt x="71" y="2"/>
                        </a:lnTo>
                        <a:lnTo>
                          <a:pt x="69" y="0"/>
                        </a:lnTo>
                        <a:lnTo>
                          <a:pt x="64" y="0"/>
                        </a:lnTo>
                      </a:path>
                    </a:pathLst>
                  </a:custGeom>
                  <a:grp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9" name="Rectangle 11"/>
                <p:cNvSpPr>
                  <a:spLocks noChangeArrowheads="1"/>
                </p:cNvSpPr>
                <p:nvPr/>
              </p:nvSpPr>
              <p:spPr bwMode="auto">
                <a:xfrm>
                  <a:off x="393778" y="2346604"/>
                  <a:ext cx="38311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Start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10" name="Freeform 7"/>
                <p:cNvSpPr>
                  <a:spLocks/>
                </p:cNvSpPr>
                <p:nvPr/>
              </p:nvSpPr>
              <p:spPr bwMode="auto">
                <a:xfrm>
                  <a:off x="2571190" y="3056032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1" name="Freeform 7"/>
                <p:cNvSpPr>
                  <a:spLocks/>
                </p:cNvSpPr>
                <p:nvPr/>
              </p:nvSpPr>
              <p:spPr bwMode="auto">
                <a:xfrm>
                  <a:off x="7062507" y="4248337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" name="Freeform 38"/>
                <p:cNvSpPr>
                  <a:spLocks/>
                </p:cNvSpPr>
                <p:nvPr/>
              </p:nvSpPr>
              <p:spPr bwMode="auto">
                <a:xfrm>
                  <a:off x="4065867" y="48151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" name="Freeform 32"/>
                <p:cNvSpPr>
                  <a:spLocks/>
                </p:cNvSpPr>
                <p:nvPr/>
              </p:nvSpPr>
              <p:spPr bwMode="auto">
                <a:xfrm>
                  <a:off x="4095003" y="429250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" name="Freeform 38"/>
                <p:cNvSpPr>
                  <a:spLocks/>
                </p:cNvSpPr>
                <p:nvPr/>
              </p:nvSpPr>
              <p:spPr bwMode="auto">
                <a:xfrm>
                  <a:off x="5571938" y="481516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" name="Freeform 7"/>
                <p:cNvSpPr>
                  <a:spLocks/>
                </p:cNvSpPr>
                <p:nvPr/>
              </p:nvSpPr>
              <p:spPr bwMode="auto">
                <a:xfrm>
                  <a:off x="404140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" name="Freeform 32"/>
                <p:cNvSpPr>
                  <a:spLocks/>
                </p:cNvSpPr>
                <p:nvPr/>
              </p:nvSpPr>
              <p:spPr bwMode="auto">
                <a:xfrm>
                  <a:off x="5601074" y="432836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" name="Freeform 7"/>
                <p:cNvSpPr>
                  <a:spLocks/>
                </p:cNvSpPr>
                <p:nvPr/>
              </p:nvSpPr>
              <p:spPr bwMode="auto">
                <a:xfrm>
                  <a:off x="554747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" name="Freeform 117"/>
                <p:cNvSpPr>
                  <a:spLocks/>
                </p:cNvSpPr>
                <p:nvPr/>
              </p:nvSpPr>
              <p:spPr bwMode="auto">
                <a:xfrm>
                  <a:off x="3494367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" name="Freeform 32"/>
                <p:cNvSpPr>
                  <a:spLocks/>
                </p:cNvSpPr>
                <p:nvPr/>
              </p:nvSpPr>
              <p:spPr bwMode="auto">
                <a:xfrm>
                  <a:off x="5036296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" name="Freeform 32"/>
                <p:cNvSpPr>
                  <a:spLocks/>
                </p:cNvSpPr>
                <p:nvPr/>
              </p:nvSpPr>
              <p:spPr bwMode="auto">
                <a:xfrm>
                  <a:off x="6488578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" name="Freeform 32"/>
                <p:cNvSpPr>
                  <a:spLocks/>
                </p:cNvSpPr>
                <p:nvPr/>
              </p:nvSpPr>
              <p:spPr bwMode="auto">
                <a:xfrm>
                  <a:off x="7779496" y="2263589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" name="Freeform 38"/>
                <p:cNvSpPr>
                  <a:spLocks/>
                </p:cNvSpPr>
                <p:nvPr/>
              </p:nvSpPr>
              <p:spPr bwMode="auto">
                <a:xfrm>
                  <a:off x="7759326" y="281491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" name="Freeform 38"/>
                <p:cNvSpPr>
                  <a:spLocks/>
                </p:cNvSpPr>
                <p:nvPr/>
              </p:nvSpPr>
              <p:spPr bwMode="auto">
                <a:xfrm>
                  <a:off x="6468408" y="34155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" name="Freeform 123"/>
                <p:cNvSpPr>
                  <a:spLocks/>
                </p:cNvSpPr>
                <p:nvPr/>
              </p:nvSpPr>
              <p:spPr bwMode="auto">
                <a:xfrm>
                  <a:off x="5016126" y="3406589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" name="Freeform 38"/>
                <p:cNvSpPr>
                  <a:spLocks/>
                </p:cNvSpPr>
                <p:nvPr/>
              </p:nvSpPr>
              <p:spPr bwMode="auto">
                <a:xfrm>
                  <a:off x="3465232" y="342451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89" name="Group 88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0" name="Group 89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97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8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1" name="Group 90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95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96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2" name="Group 91"/>
              <p:cNvGrpSpPr/>
              <p:nvPr/>
            </p:nvGrpSpPr>
            <p:grpSpPr>
              <a:xfrm>
                <a:off x="7669106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93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4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5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890966323"/>
      </p:ext>
    </p:extLst>
  </p:cSld>
  <p:clrMapOvr>
    <a:masterClrMapping/>
  </p:clrMapOvr>
  <p:transition/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sp>
        <p:nvSpPr>
          <p:cNvPr id="184" name="TextBox 183"/>
          <p:cNvSpPr txBox="1"/>
          <p:nvPr/>
        </p:nvSpPr>
        <p:spPr>
          <a:xfrm>
            <a:off x="951126" y="5469764"/>
            <a:ext cx="740779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Setting Start to 0 has no effect on the outputs,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because both </a:t>
            </a:r>
            <a:r>
              <a:rPr lang="en-US" dirty="0" err="1">
                <a:solidFill>
                  <a:srgbClr val="FF0000"/>
                </a:solidFill>
              </a:rPr>
              <a:t>preset_n</a:t>
            </a:r>
            <a:r>
              <a:rPr lang="en-US" dirty="0">
                <a:solidFill>
                  <a:srgbClr val="FF0000"/>
                </a:solidFill>
              </a:rPr>
              <a:t> and clear_n are sensitive only to 0.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grpSp>
          <p:nvGrpSpPr>
            <p:cNvPr id="87" name="Group 86"/>
            <p:cNvGrpSpPr/>
            <p:nvPr/>
          </p:nvGrpSpPr>
          <p:grpSpPr>
            <a:xfrm>
              <a:off x="393778" y="1906587"/>
              <a:ext cx="7988222" cy="2975817"/>
              <a:chOff x="393778" y="1906587"/>
              <a:chExt cx="7988222" cy="2975817"/>
            </a:xfrm>
          </p:grpSpPr>
          <p:grpSp>
            <p:nvGrpSpPr>
              <p:cNvPr id="88" name="Group 87"/>
              <p:cNvGrpSpPr/>
              <p:nvPr/>
            </p:nvGrpSpPr>
            <p:grpSpPr>
              <a:xfrm>
                <a:off x="393778" y="2254624"/>
                <a:ext cx="7988222" cy="2627780"/>
                <a:chOff x="393778" y="2254624"/>
                <a:chExt cx="7988222" cy="2627780"/>
              </a:xfrm>
            </p:grpSpPr>
            <p:grpSp>
              <p:nvGrpSpPr>
                <p:cNvPr id="101" name="Group 100"/>
                <p:cNvGrpSpPr/>
                <p:nvPr/>
              </p:nvGrpSpPr>
              <p:grpSpPr>
                <a:xfrm>
                  <a:off x="949590" y="3148013"/>
                  <a:ext cx="7432410" cy="1500187"/>
                  <a:chOff x="797190" y="2895600"/>
                  <a:chExt cx="7432410" cy="1500187"/>
                </a:xfrm>
              </p:grpSpPr>
              <p:sp>
                <p:nvSpPr>
                  <p:cNvPr id="128" name="Rectangle 4"/>
                  <p:cNvSpPr>
                    <a:spLocks noChangeArrowheads="1"/>
                  </p:cNvSpPr>
                  <p:nvPr/>
                </p:nvSpPr>
                <p:spPr bwMode="auto">
                  <a:xfrm>
                    <a:off x="21383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29" name="Rectangle 5"/>
                  <p:cNvSpPr>
                    <a:spLocks noChangeArrowheads="1"/>
                  </p:cNvSpPr>
                  <p:nvPr/>
                </p:nvSpPr>
                <p:spPr bwMode="auto">
                  <a:xfrm>
                    <a:off x="2205038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0" name="Rectangle 6"/>
                  <p:cNvSpPr>
                    <a:spLocks noChangeArrowheads="1"/>
                  </p:cNvSpPr>
                  <p:nvPr/>
                </p:nvSpPr>
                <p:spPr bwMode="auto">
                  <a:xfrm>
                    <a:off x="2600325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1" name="Line 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6146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2" name="Freeform 8"/>
                  <p:cNvSpPr>
                    <a:spLocks/>
                  </p:cNvSpPr>
                  <p:nvPr/>
                </p:nvSpPr>
                <p:spPr bwMode="auto">
                  <a:xfrm>
                    <a:off x="4813300" y="4233862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5" y="13"/>
                        </a:lnTo>
                        <a:lnTo>
                          <a:pt x="5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1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7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9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7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3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9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5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1" y="19"/>
                        </a:lnTo>
                        <a:lnTo>
                          <a:pt x="71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1" y="52"/>
                        </a:lnTo>
                        <a:lnTo>
                          <a:pt x="71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5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9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3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7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9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7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1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5" y="59"/>
                        </a:lnTo>
                        <a:lnTo>
                          <a:pt x="5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" name="Rectangle 9"/>
                  <p:cNvSpPr>
                    <a:spLocks noChangeArrowheads="1"/>
                  </p:cNvSpPr>
                  <p:nvPr/>
                </p:nvSpPr>
                <p:spPr bwMode="auto">
                  <a:xfrm>
                    <a:off x="2601913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4" name="Rectangle 10"/>
                  <p:cNvSpPr>
                    <a:spLocks noChangeArrowheads="1"/>
                  </p:cNvSpPr>
                  <p:nvPr/>
                </p:nvSpPr>
                <p:spPr bwMode="auto">
                  <a:xfrm>
                    <a:off x="36242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5" name="Rectangle 11"/>
                  <p:cNvSpPr>
                    <a:spLocks noChangeArrowheads="1"/>
                  </p:cNvSpPr>
                  <p:nvPr/>
                </p:nvSpPr>
                <p:spPr bwMode="auto">
                  <a:xfrm>
                    <a:off x="797190" y="4156074"/>
                    <a:ext cx="54292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 dirty="0">
                        <a:solidFill>
                          <a:srgbClr val="000000"/>
                        </a:solidFill>
                        <a:latin typeface="Times-Roman" charset="0"/>
                      </a:rPr>
                      <a:t>Clock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6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3689350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7" name="Rectangle 13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8" name="Line 1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005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9" name="Rectangle 15"/>
                  <p:cNvSpPr>
                    <a:spLocks noChangeArrowheads="1"/>
                  </p:cNvSpPr>
                  <p:nvPr/>
                </p:nvSpPr>
                <p:spPr bwMode="auto">
                  <a:xfrm>
                    <a:off x="5110163" y="2909888"/>
                    <a:ext cx="668338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0" name="Rectangle 16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1" name="Rectangle 17"/>
                  <p:cNvSpPr>
                    <a:spLocks noChangeArrowheads="1"/>
                  </p:cNvSpPr>
                  <p:nvPr/>
                </p:nvSpPr>
                <p:spPr bwMode="auto">
                  <a:xfrm>
                    <a:off x="5175250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2" name="Rectangle 18"/>
                  <p:cNvSpPr>
                    <a:spLocks noChangeArrowheads="1"/>
                  </p:cNvSpPr>
                  <p:nvPr/>
                </p:nvSpPr>
                <p:spPr bwMode="auto">
                  <a:xfrm>
                    <a:off x="5570538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3" name="Line 1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5880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" name="Rectangle 20"/>
                  <p:cNvSpPr>
                    <a:spLocks noChangeArrowheads="1"/>
                  </p:cNvSpPr>
                  <p:nvPr/>
                </p:nvSpPr>
                <p:spPr bwMode="auto">
                  <a:xfrm>
                    <a:off x="6597650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5" name="Rectangle 21"/>
                  <p:cNvSpPr>
                    <a:spLocks noChangeArrowheads="1"/>
                  </p:cNvSpPr>
                  <p:nvPr/>
                </p:nvSpPr>
                <p:spPr bwMode="auto">
                  <a:xfrm>
                    <a:off x="5572125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6" name="Rectangle 22"/>
                  <p:cNvSpPr>
                    <a:spLocks noChangeArrowheads="1"/>
                  </p:cNvSpPr>
                  <p:nvPr/>
                </p:nvSpPr>
                <p:spPr bwMode="auto">
                  <a:xfrm>
                    <a:off x="6659563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7" name="Rectangle 23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8" name="Line 2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0739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0" name="Line 2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8051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1" name="Line 2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910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2" name="Line 2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78500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3" name="Line 2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264400" y="3197225"/>
                    <a:ext cx="476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" name="Freeform 30"/>
                  <p:cNvSpPr>
                    <a:spLocks/>
                  </p:cNvSpPr>
                  <p:nvPr/>
                </p:nvSpPr>
                <p:spPr bwMode="auto">
                  <a:xfrm>
                    <a:off x="1871573" y="3709987"/>
                    <a:ext cx="4726078" cy="554038"/>
                  </a:xfrm>
                  <a:custGeom>
                    <a:avLst/>
                    <a:gdLst>
                      <a:gd name="T0" fmla="*/ 0 w 6289"/>
                      <a:gd name="T1" fmla="*/ 0 h 696"/>
                      <a:gd name="T2" fmla="*/ 500410394 w 6289"/>
                      <a:gd name="T3" fmla="*/ 0 h 696"/>
                      <a:gd name="T4" fmla="*/ 500410394 w 6289"/>
                      <a:gd name="T5" fmla="*/ 504398265 h 696"/>
                      <a:gd name="T6" fmla="*/ 500410394 w 6289"/>
                      <a:gd name="T7" fmla="*/ 504398265 h 696"/>
                      <a:gd name="T8" fmla="*/ 500410394 w 6289"/>
                      <a:gd name="T9" fmla="*/ 0 h 696"/>
                      <a:gd name="T10" fmla="*/ 500410394 w 6289"/>
                      <a:gd name="T11" fmla="*/ 0 h 696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6289"/>
                      <a:gd name="T19" fmla="*/ 0 h 696"/>
                      <a:gd name="T20" fmla="*/ 6289 w 6289"/>
                      <a:gd name="T21" fmla="*/ 696 h 696"/>
                      <a:gd name="connsiteX0" fmla="*/ 0 w 9466"/>
                      <a:gd name="connsiteY0" fmla="*/ 0 h 10000"/>
                      <a:gd name="connsiteX1" fmla="*/ 0 w 9466"/>
                      <a:gd name="connsiteY1" fmla="*/ 10000 h 10000"/>
                      <a:gd name="connsiteX2" fmla="*/ 8932 w 9466"/>
                      <a:gd name="connsiteY2" fmla="*/ 10000 h 10000"/>
                      <a:gd name="connsiteX3" fmla="*/ 8932 w 9466"/>
                      <a:gd name="connsiteY3" fmla="*/ 0 h 10000"/>
                      <a:gd name="connsiteX4" fmla="*/ 9466 w 9466"/>
                      <a:gd name="connsiteY4" fmla="*/ 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66" h="10000">
                        <a:moveTo>
                          <a:pt x="0" y="0"/>
                        </a:moveTo>
                        <a:lnTo>
                          <a:pt x="0" y="10000"/>
                        </a:lnTo>
                        <a:lnTo>
                          <a:pt x="8932" y="10000"/>
                        </a:lnTo>
                        <a:lnTo>
                          <a:pt x="8932" y="0"/>
                        </a:lnTo>
                        <a:lnTo>
                          <a:pt x="946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5" name="Freeform 31"/>
                  <p:cNvSpPr>
                    <a:spLocks/>
                  </p:cNvSpPr>
                  <p:nvPr/>
                </p:nvSpPr>
                <p:spPr bwMode="auto">
                  <a:xfrm>
                    <a:off x="48434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6" name="Freeform 32"/>
                  <p:cNvSpPr>
                    <a:spLocks/>
                  </p:cNvSpPr>
                  <p:nvPr/>
                </p:nvSpPr>
                <p:spPr bwMode="auto">
                  <a:xfrm>
                    <a:off x="33575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" name="Freeform 33"/>
                  <p:cNvSpPr>
                    <a:spLocks/>
                  </p:cNvSpPr>
                  <p:nvPr/>
                </p:nvSpPr>
                <p:spPr bwMode="auto">
                  <a:xfrm>
                    <a:off x="36242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8" name="Freeform 34"/>
                  <p:cNvSpPr>
                    <a:spLocks/>
                  </p:cNvSpPr>
                  <p:nvPr/>
                </p:nvSpPr>
                <p:spPr bwMode="auto">
                  <a:xfrm>
                    <a:off x="51101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9" name="Freeform 35"/>
                  <p:cNvSpPr>
                    <a:spLocks/>
                  </p:cNvSpPr>
                  <p:nvPr/>
                </p:nvSpPr>
                <p:spPr bwMode="auto">
                  <a:xfrm>
                    <a:off x="6597650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" name="Freeform 36"/>
                  <p:cNvSpPr>
                    <a:spLocks/>
                  </p:cNvSpPr>
                  <p:nvPr/>
                </p:nvSpPr>
                <p:spPr bwMode="auto">
                  <a:xfrm>
                    <a:off x="21383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" name="Line 37"/>
                  <p:cNvSpPr>
                    <a:spLocks noChangeShapeType="1"/>
                  </p:cNvSpPr>
                  <p:nvPr/>
                </p:nvSpPr>
                <p:spPr bwMode="auto">
                  <a:xfrm>
                    <a:off x="1871663" y="3709987"/>
                    <a:ext cx="2667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2" name="Freeform 38"/>
                  <p:cNvSpPr>
                    <a:spLocks/>
                  </p:cNvSpPr>
                  <p:nvPr/>
                </p:nvSpPr>
                <p:spPr bwMode="auto">
                  <a:xfrm>
                    <a:off x="3327400" y="4232274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3" name="Rectangle 40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5" name="Rectangle 42"/>
                  <p:cNvSpPr>
                    <a:spLocks noChangeArrowheads="1"/>
                  </p:cNvSpPr>
                  <p:nvPr/>
                </p:nvSpPr>
                <p:spPr bwMode="auto">
                  <a:xfrm>
                    <a:off x="7845425" y="3076575"/>
                    <a:ext cx="3841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Out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6" name="Rectangle 112"/>
                  <p:cNvSpPr>
                    <a:spLocks noChangeArrowheads="1"/>
                  </p:cNvSpPr>
                  <p:nvPr/>
                </p:nvSpPr>
                <p:spPr bwMode="auto">
                  <a:xfrm>
                    <a:off x="2963863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7" name="Rectangle 113"/>
                  <p:cNvSpPr>
                    <a:spLocks noChangeArrowheads="1"/>
                  </p:cNvSpPr>
                  <p:nvPr/>
                </p:nvSpPr>
                <p:spPr bwMode="auto">
                  <a:xfrm>
                    <a:off x="3092450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0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8" name="Rectangle 114"/>
                  <p:cNvSpPr>
                    <a:spLocks noChangeArrowheads="1"/>
                  </p:cNvSpPr>
                  <p:nvPr/>
                </p:nvSpPr>
                <p:spPr bwMode="auto">
                  <a:xfrm>
                    <a:off x="4437063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9" name="Rectangle 115"/>
                  <p:cNvSpPr>
                    <a:spLocks noChangeArrowheads="1"/>
                  </p:cNvSpPr>
                  <p:nvPr/>
                </p:nvSpPr>
                <p:spPr bwMode="auto">
                  <a:xfrm>
                    <a:off x="4567238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1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0" name="Rectangle 116"/>
                  <p:cNvSpPr>
                    <a:spLocks noChangeArrowheads="1"/>
                  </p:cNvSpPr>
                  <p:nvPr/>
                </p:nvSpPr>
                <p:spPr bwMode="auto">
                  <a:xfrm>
                    <a:off x="5926138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1" name="Rectangle 117"/>
                  <p:cNvSpPr>
                    <a:spLocks noChangeArrowheads="1"/>
                  </p:cNvSpPr>
                  <p:nvPr/>
                </p:nvSpPr>
                <p:spPr bwMode="auto">
                  <a:xfrm>
                    <a:off x="6056313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2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2" name="Rectangle 118"/>
                  <p:cNvSpPr>
                    <a:spLocks noChangeArrowheads="1"/>
                  </p:cNvSpPr>
                  <p:nvPr/>
                </p:nvSpPr>
                <p:spPr bwMode="auto">
                  <a:xfrm>
                    <a:off x="7423150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3" name="Rectangle 119"/>
                  <p:cNvSpPr>
                    <a:spLocks noChangeArrowheads="1"/>
                  </p:cNvSpPr>
                  <p:nvPr/>
                </p:nvSpPr>
                <p:spPr bwMode="auto">
                  <a:xfrm>
                    <a:off x="7553325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3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4" name="Freeform 120"/>
                  <p:cNvSpPr>
                    <a:spLocks/>
                  </p:cNvSpPr>
                  <p:nvPr/>
                </p:nvSpPr>
                <p:spPr bwMode="auto">
                  <a:xfrm>
                    <a:off x="1843088" y="4224867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" name="Line 25"/>
                  <p:cNvSpPr>
                    <a:spLocks noChangeShapeType="1"/>
                  </p:cNvSpPr>
                  <p:nvPr/>
                </p:nvSpPr>
                <p:spPr bwMode="auto">
                  <a:xfrm>
                    <a:off x="1376363" y="4264025"/>
                    <a:ext cx="5334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2" name="Freeform 30"/>
                <p:cNvSpPr>
                  <a:spLocks/>
                </p:cNvSpPr>
                <p:nvPr/>
              </p:nvSpPr>
              <p:spPr bwMode="auto">
                <a:xfrm flipV="1">
                  <a:off x="2038164" y="2832847"/>
                  <a:ext cx="5743201" cy="617910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43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9436" y="10000"/>
                      </a:lnTo>
                      <a:lnTo>
                        <a:pt x="9436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" name="Freeform 38"/>
                <p:cNvSpPr>
                  <a:spLocks/>
                </p:cNvSpPr>
                <p:nvPr/>
              </p:nvSpPr>
              <p:spPr bwMode="auto">
                <a:xfrm>
                  <a:off x="7764556" y="3411071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" name="Freeform 30"/>
                <p:cNvSpPr>
                  <a:spLocks/>
                </p:cNvSpPr>
                <p:nvPr/>
              </p:nvSpPr>
              <p:spPr bwMode="auto">
                <a:xfrm>
                  <a:off x="1864659" y="2421492"/>
                  <a:ext cx="5252198" cy="242841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0 h 43076"/>
                    <a:gd name="connsiteX1" fmla="*/ 0 w 10000"/>
                    <a:gd name="connsiteY1" fmla="*/ 43076 h 43076"/>
                    <a:gd name="connsiteX2" fmla="*/ 10000 w 10000"/>
                    <a:gd name="connsiteY2" fmla="*/ 43076 h 43076"/>
                    <a:gd name="connsiteX3" fmla="*/ 10000 w 10000"/>
                    <a:gd name="connsiteY3" fmla="*/ 33076 h 43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00" h="43076">
                      <a:moveTo>
                        <a:pt x="0" y="0"/>
                      </a:moveTo>
                      <a:lnTo>
                        <a:pt x="0" y="43076"/>
                      </a:lnTo>
                      <a:lnTo>
                        <a:pt x="10000" y="43076"/>
                      </a:lnTo>
                      <a:lnTo>
                        <a:pt x="10000" y="33076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" name="Freeform 30"/>
                <p:cNvSpPr>
                  <a:spLocks/>
                </p:cNvSpPr>
                <p:nvPr/>
              </p:nvSpPr>
              <p:spPr bwMode="auto">
                <a:xfrm flipV="1">
                  <a:off x="949590" y="2456329"/>
                  <a:ext cx="1677069" cy="65442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10000 h 10000"/>
                    <a:gd name="connsiteX1" fmla="*/ 10000 w 10000"/>
                    <a:gd name="connsiteY1" fmla="*/ 10000 h 10000"/>
                    <a:gd name="connsiteX2" fmla="*/ 10000 w 10000"/>
                    <a:gd name="connsiteY2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00" y="10000"/>
                      </a:lnTo>
                      <a:lnTo>
                        <a:pt x="1000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Freeform 38"/>
                <p:cNvSpPr>
                  <a:spLocks/>
                </p:cNvSpPr>
                <p:nvPr/>
              </p:nvSpPr>
              <p:spPr bwMode="auto">
                <a:xfrm>
                  <a:off x="1833656" y="24249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08" name="Group 107"/>
                <p:cNvGrpSpPr>
                  <a:grpSpLocks/>
                </p:cNvGrpSpPr>
                <p:nvPr/>
              </p:nvGrpSpPr>
              <p:grpSpPr bwMode="auto">
                <a:xfrm>
                  <a:off x="1263463" y="2295245"/>
                  <a:ext cx="444500" cy="320675"/>
                  <a:chOff x="2438400" y="2667000"/>
                  <a:chExt cx="444500" cy="320675"/>
                </a:xfrm>
                <a:solidFill>
                  <a:schemeClr val="bg1"/>
                </a:solidFill>
              </p:grpSpPr>
              <p:sp>
                <p:nvSpPr>
                  <p:cNvPr id="126" name="Freeform 5"/>
                  <p:cNvSpPr>
                    <a:spLocks/>
                  </p:cNvSpPr>
                  <p:nvPr/>
                </p:nvSpPr>
                <p:spPr bwMode="auto">
                  <a:xfrm>
                    <a:off x="2438400" y="2667000"/>
                    <a:ext cx="319088" cy="320675"/>
                  </a:xfrm>
                  <a:custGeom>
                    <a:avLst/>
                    <a:gdLst>
                      <a:gd name="T0" fmla="*/ 2147483646 w 403"/>
                      <a:gd name="T1" fmla="*/ 2147483646 h 402"/>
                      <a:gd name="T2" fmla="*/ 0 w 403"/>
                      <a:gd name="T3" fmla="*/ 2147483646 h 402"/>
                      <a:gd name="T4" fmla="*/ 0 w 403"/>
                      <a:gd name="T5" fmla="*/ 0 h 402"/>
                      <a:gd name="T6" fmla="*/ 2147483646 w 403"/>
                      <a:gd name="T7" fmla="*/ 2147483646 h 40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03"/>
                      <a:gd name="T13" fmla="*/ 0 h 402"/>
                      <a:gd name="T14" fmla="*/ 403 w 403"/>
                      <a:gd name="T15" fmla="*/ 402 h 40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03" h="402">
                        <a:moveTo>
                          <a:pt x="403" y="201"/>
                        </a:moveTo>
                        <a:lnTo>
                          <a:pt x="0" y="402"/>
                        </a:lnTo>
                        <a:lnTo>
                          <a:pt x="0" y="0"/>
                        </a:lnTo>
                        <a:lnTo>
                          <a:pt x="403" y="201"/>
                        </a:lnTo>
                        <a:close/>
                      </a:path>
                    </a:pathLst>
                  </a:custGeom>
                  <a:grp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7" name="Freeform 7"/>
                  <p:cNvSpPr>
                    <a:spLocks/>
                  </p:cNvSpPr>
                  <p:nvPr/>
                </p:nvSpPr>
                <p:spPr bwMode="auto">
                  <a:xfrm>
                    <a:off x="2778125" y="2773363"/>
                    <a:ext cx="104775" cy="103187"/>
                  </a:xfrm>
                  <a:custGeom>
                    <a:avLst/>
                    <a:gdLst>
                      <a:gd name="T0" fmla="*/ 2147483646 w 130"/>
                      <a:gd name="T1" fmla="*/ 2147483646 h 131"/>
                      <a:gd name="T2" fmla="*/ 2147483646 w 130"/>
                      <a:gd name="T3" fmla="*/ 2147483646 h 131"/>
                      <a:gd name="T4" fmla="*/ 2147483646 w 130"/>
                      <a:gd name="T5" fmla="*/ 2147483646 h 131"/>
                      <a:gd name="T6" fmla="*/ 2147483646 w 130"/>
                      <a:gd name="T7" fmla="*/ 2147483646 h 131"/>
                      <a:gd name="T8" fmla="*/ 2147483646 w 130"/>
                      <a:gd name="T9" fmla="*/ 2147483646 h 131"/>
                      <a:gd name="T10" fmla="*/ 2147483646 w 130"/>
                      <a:gd name="T11" fmla="*/ 2147483646 h 131"/>
                      <a:gd name="T12" fmla="*/ 2147483646 w 130"/>
                      <a:gd name="T13" fmla="*/ 2147483646 h 131"/>
                      <a:gd name="T14" fmla="*/ 2147483646 w 130"/>
                      <a:gd name="T15" fmla="*/ 2147483646 h 131"/>
                      <a:gd name="T16" fmla="*/ 2147483646 w 130"/>
                      <a:gd name="T17" fmla="*/ 2147483646 h 131"/>
                      <a:gd name="T18" fmla="*/ 0 w 130"/>
                      <a:gd name="T19" fmla="*/ 2147483646 h 131"/>
                      <a:gd name="T20" fmla="*/ 0 w 130"/>
                      <a:gd name="T21" fmla="*/ 2147483646 h 131"/>
                      <a:gd name="T22" fmla="*/ 0 w 130"/>
                      <a:gd name="T23" fmla="*/ 2147483646 h 131"/>
                      <a:gd name="T24" fmla="*/ 2147483646 w 130"/>
                      <a:gd name="T25" fmla="*/ 2147483646 h 131"/>
                      <a:gd name="T26" fmla="*/ 2147483646 w 130"/>
                      <a:gd name="T27" fmla="*/ 2147483646 h 131"/>
                      <a:gd name="T28" fmla="*/ 2147483646 w 130"/>
                      <a:gd name="T29" fmla="*/ 2147483646 h 131"/>
                      <a:gd name="T30" fmla="*/ 2147483646 w 130"/>
                      <a:gd name="T31" fmla="*/ 2147483646 h 131"/>
                      <a:gd name="T32" fmla="*/ 2147483646 w 130"/>
                      <a:gd name="T33" fmla="*/ 2147483646 h 131"/>
                      <a:gd name="T34" fmla="*/ 2147483646 w 130"/>
                      <a:gd name="T35" fmla="*/ 2147483646 h 131"/>
                      <a:gd name="T36" fmla="*/ 2147483646 w 130"/>
                      <a:gd name="T37" fmla="*/ 2147483646 h 131"/>
                      <a:gd name="T38" fmla="*/ 2147483646 w 130"/>
                      <a:gd name="T39" fmla="*/ 2147483646 h 131"/>
                      <a:gd name="T40" fmla="*/ 2147483646 w 130"/>
                      <a:gd name="T41" fmla="*/ 2147483646 h 131"/>
                      <a:gd name="T42" fmla="*/ 2147483646 w 130"/>
                      <a:gd name="T43" fmla="*/ 2147483646 h 131"/>
                      <a:gd name="T44" fmla="*/ 2147483646 w 130"/>
                      <a:gd name="T45" fmla="*/ 2147483646 h 131"/>
                      <a:gd name="T46" fmla="*/ 2147483646 w 130"/>
                      <a:gd name="T47" fmla="*/ 2147483646 h 131"/>
                      <a:gd name="T48" fmla="*/ 2147483646 w 130"/>
                      <a:gd name="T49" fmla="*/ 2147483646 h 131"/>
                      <a:gd name="T50" fmla="*/ 2147483646 w 130"/>
                      <a:gd name="T51" fmla="*/ 2147483646 h 131"/>
                      <a:gd name="T52" fmla="*/ 2147483646 w 130"/>
                      <a:gd name="T53" fmla="*/ 2147483646 h 131"/>
                      <a:gd name="T54" fmla="*/ 2147483646 w 130"/>
                      <a:gd name="T55" fmla="*/ 2147483646 h 131"/>
                      <a:gd name="T56" fmla="*/ 2147483646 w 130"/>
                      <a:gd name="T57" fmla="*/ 2147483646 h 131"/>
                      <a:gd name="T58" fmla="*/ 2147483646 w 130"/>
                      <a:gd name="T59" fmla="*/ 2147483646 h 131"/>
                      <a:gd name="T60" fmla="*/ 2147483646 w 130"/>
                      <a:gd name="T61" fmla="*/ 2147483646 h 131"/>
                      <a:gd name="T62" fmla="*/ 2147483646 w 130"/>
                      <a:gd name="T63" fmla="*/ 2147483646 h 131"/>
                      <a:gd name="T64" fmla="*/ 2147483646 w 130"/>
                      <a:gd name="T65" fmla="*/ 2147483646 h 131"/>
                      <a:gd name="T66" fmla="*/ 2147483646 w 130"/>
                      <a:gd name="T67" fmla="*/ 2147483646 h 131"/>
                      <a:gd name="T68" fmla="*/ 2147483646 w 130"/>
                      <a:gd name="T69" fmla="*/ 2147483646 h 131"/>
                      <a:gd name="T70" fmla="*/ 2147483646 w 130"/>
                      <a:gd name="T71" fmla="*/ 2147483646 h 131"/>
                      <a:gd name="T72" fmla="*/ 2147483646 w 130"/>
                      <a:gd name="T73" fmla="*/ 2147483646 h 131"/>
                      <a:gd name="T74" fmla="*/ 2147483646 w 130"/>
                      <a:gd name="T75" fmla="*/ 2147483646 h 131"/>
                      <a:gd name="T76" fmla="*/ 2147483646 w 130"/>
                      <a:gd name="T77" fmla="*/ 2147483646 h 131"/>
                      <a:gd name="T78" fmla="*/ 2147483646 w 130"/>
                      <a:gd name="T79" fmla="*/ 2147483646 h 131"/>
                      <a:gd name="T80" fmla="*/ 2147483646 w 130"/>
                      <a:gd name="T81" fmla="*/ 2147483646 h 131"/>
                      <a:gd name="T82" fmla="*/ 2147483646 w 130"/>
                      <a:gd name="T83" fmla="*/ 2147483646 h 131"/>
                      <a:gd name="T84" fmla="*/ 2147483646 w 130"/>
                      <a:gd name="T85" fmla="*/ 2147483646 h 131"/>
                      <a:gd name="T86" fmla="*/ 2147483646 w 130"/>
                      <a:gd name="T87" fmla="*/ 0 h 131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30"/>
                      <a:gd name="T133" fmla="*/ 0 h 131"/>
                      <a:gd name="T134" fmla="*/ 130 w 130"/>
                      <a:gd name="T135" fmla="*/ 131 h 131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30" h="131">
                        <a:moveTo>
                          <a:pt x="64" y="0"/>
                        </a:moveTo>
                        <a:lnTo>
                          <a:pt x="61" y="0"/>
                        </a:lnTo>
                        <a:lnTo>
                          <a:pt x="58" y="2"/>
                        </a:lnTo>
                        <a:lnTo>
                          <a:pt x="54" y="2"/>
                        </a:lnTo>
                        <a:lnTo>
                          <a:pt x="51" y="2"/>
                        </a:lnTo>
                        <a:lnTo>
                          <a:pt x="48" y="3"/>
                        </a:lnTo>
                        <a:lnTo>
                          <a:pt x="46" y="3"/>
                        </a:lnTo>
                        <a:lnTo>
                          <a:pt x="43" y="5"/>
                        </a:lnTo>
                        <a:lnTo>
                          <a:pt x="40" y="6"/>
                        </a:lnTo>
                        <a:lnTo>
                          <a:pt x="37" y="7"/>
                        </a:lnTo>
                        <a:lnTo>
                          <a:pt x="34" y="9"/>
                        </a:lnTo>
                        <a:lnTo>
                          <a:pt x="31" y="10"/>
                        </a:lnTo>
                        <a:lnTo>
                          <a:pt x="28" y="12"/>
                        </a:lnTo>
                        <a:lnTo>
                          <a:pt x="25" y="13"/>
                        </a:lnTo>
                        <a:lnTo>
                          <a:pt x="23" y="16"/>
                        </a:lnTo>
                        <a:lnTo>
                          <a:pt x="21" y="17"/>
                        </a:lnTo>
                        <a:lnTo>
                          <a:pt x="18" y="20"/>
                        </a:lnTo>
                        <a:lnTo>
                          <a:pt x="17" y="22"/>
                        </a:lnTo>
                        <a:lnTo>
                          <a:pt x="14" y="25"/>
                        </a:lnTo>
                        <a:lnTo>
                          <a:pt x="12" y="28"/>
                        </a:lnTo>
                        <a:lnTo>
                          <a:pt x="11" y="29"/>
                        </a:lnTo>
                        <a:lnTo>
                          <a:pt x="8" y="32"/>
                        </a:lnTo>
                        <a:lnTo>
                          <a:pt x="7" y="35"/>
                        </a:lnTo>
                        <a:lnTo>
                          <a:pt x="5" y="38"/>
                        </a:lnTo>
                        <a:lnTo>
                          <a:pt x="4" y="40"/>
                        </a:lnTo>
                        <a:lnTo>
                          <a:pt x="4" y="43"/>
                        </a:lnTo>
                        <a:lnTo>
                          <a:pt x="2" y="46"/>
                        </a:lnTo>
                        <a:lnTo>
                          <a:pt x="1" y="49"/>
                        </a:lnTo>
                        <a:lnTo>
                          <a:pt x="1" y="53"/>
                        </a:lnTo>
                        <a:lnTo>
                          <a:pt x="0" y="56"/>
                        </a:lnTo>
                        <a:lnTo>
                          <a:pt x="0" y="59"/>
                        </a:lnTo>
                        <a:lnTo>
                          <a:pt x="0" y="62"/>
                        </a:lnTo>
                        <a:lnTo>
                          <a:pt x="0" y="66"/>
                        </a:lnTo>
                        <a:lnTo>
                          <a:pt x="0" y="69"/>
                        </a:lnTo>
                        <a:lnTo>
                          <a:pt x="0" y="72"/>
                        </a:lnTo>
                        <a:lnTo>
                          <a:pt x="0" y="76"/>
                        </a:lnTo>
                        <a:lnTo>
                          <a:pt x="1" y="79"/>
                        </a:lnTo>
                        <a:lnTo>
                          <a:pt x="1" y="82"/>
                        </a:lnTo>
                        <a:lnTo>
                          <a:pt x="2" y="85"/>
                        </a:lnTo>
                        <a:lnTo>
                          <a:pt x="4" y="88"/>
                        </a:lnTo>
                        <a:lnTo>
                          <a:pt x="4" y="91"/>
                        </a:lnTo>
                        <a:lnTo>
                          <a:pt x="5" y="94"/>
                        </a:lnTo>
                        <a:lnTo>
                          <a:pt x="7" y="96"/>
                        </a:lnTo>
                        <a:lnTo>
                          <a:pt x="8" y="99"/>
                        </a:lnTo>
                        <a:lnTo>
                          <a:pt x="11" y="102"/>
                        </a:lnTo>
                        <a:lnTo>
                          <a:pt x="12" y="105"/>
                        </a:lnTo>
                        <a:lnTo>
                          <a:pt x="14" y="108"/>
                        </a:lnTo>
                        <a:lnTo>
                          <a:pt x="17" y="109"/>
                        </a:lnTo>
                        <a:lnTo>
                          <a:pt x="18" y="112"/>
                        </a:lnTo>
                        <a:lnTo>
                          <a:pt x="21" y="114"/>
                        </a:lnTo>
                        <a:lnTo>
                          <a:pt x="23" y="117"/>
                        </a:lnTo>
                        <a:lnTo>
                          <a:pt x="25" y="118"/>
                        </a:lnTo>
                        <a:lnTo>
                          <a:pt x="28" y="119"/>
                        </a:lnTo>
                        <a:lnTo>
                          <a:pt x="31" y="122"/>
                        </a:lnTo>
                        <a:lnTo>
                          <a:pt x="34" y="124"/>
                        </a:lnTo>
                        <a:lnTo>
                          <a:pt x="37" y="125"/>
                        </a:lnTo>
                        <a:lnTo>
                          <a:pt x="40" y="127"/>
                        </a:lnTo>
                        <a:lnTo>
                          <a:pt x="43" y="127"/>
                        </a:lnTo>
                        <a:lnTo>
                          <a:pt x="46" y="128"/>
                        </a:lnTo>
                        <a:lnTo>
                          <a:pt x="48" y="130"/>
                        </a:lnTo>
                        <a:lnTo>
                          <a:pt x="51" y="130"/>
                        </a:lnTo>
                        <a:lnTo>
                          <a:pt x="54" y="131"/>
                        </a:lnTo>
                        <a:lnTo>
                          <a:pt x="58" y="131"/>
                        </a:lnTo>
                        <a:lnTo>
                          <a:pt x="61" y="131"/>
                        </a:lnTo>
                        <a:lnTo>
                          <a:pt x="64" y="131"/>
                        </a:lnTo>
                        <a:lnTo>
                          <a:pt x="69" y="131"/>
                        </a:lnTo>
                        <a:lnTo>
                          <a:pt x="71" y="131"/>
                        </a:lnTo>
                        <a:lnTo>
                          <a:pt x="74" y="131"/>
                        </a:lnTo>
                        <a:lnTo>
                          <a:pt x="77" y="130"/>
                        </a:lnTo>
                        <a:lnTo>
                          <a:pt x="81" y="130"/>
                        </a:lnTo>
                        <a:lnTo>
                          <a:pt x="84" y="128"/>
                        </a:lnTo>
                        <a:lnTo>
                          <a:pt x="87" y="127"/>
                        </a:lnTo>
                        <a:lnTo>
                          <a:pt x="90" y="127"/>
                        </a:lnTo>
                        <a:lnTo>
                          <a:pt x="93" y="125"/>
                        </a:lnTo>
                        <a:lnTo>
                          <a:pt x="96" y="124"/>
                        </a:lnTo>
                        <a:lnTo>
                          <a:pt x="99" y="122"/>
                        </a:lnTo>
                        <a:lnTo>
                          <a:pt x="102" y="119"/>
                        </a:lnTo>
                        <a:lnTo>
                          <a:pt x="103" y="118"/>
                        </a:lnTo>
                        <a:lnTo>
                          <a:pt x="106" y="117"/>
                        </a:lnTo>
                        <a:lnTo>
                          <a:pt x="109" y="114"/>
                        </a:lnTo>
                        <a:lnTo>
                          <a:pt x="110" y="112"/>
                        </a:lnTo>
                        <a:lnTo>
                          <a:pt x="113" y="109"/>
                        </a:lnTo>
                        <a:lnTo>
                          <a:pt x="115" y="108"/>
                        </a:lnTo>
                        <a:lnTo>
                          <a:pt x="117" y="105"/>
                        </a:lnTo>
                        <a:lnTo>
                          <a:pt x="119" y="102"/>
                        </a:lnTo>
                        <a:lnTo>
                          <a:pt x="120" y="99"/>
                        </a:lnTo>
                        <a:lnTo>
                          <a:pt x="122" y="96"/>
                        </a:lnTo>
                        <a:lnTo>
                          <a:pt x="123" y="94"/>
                        </a:lnTo>
                        <a:lnTo>
                          <a:pt x="125" y="91"/>
                        </a:lnTo>
                        <a:lnTo>
                          <a:pt x="126" y="88"/>
                        </a:lnTo>
                        <a:lnTo>
                          <a:pt x="128" y="85"/>
                        </a:lnTo>
                        <a:lnTo>
                          <a:pt x="128" y="82"/>
                        </a:lnTo>
                        <a:lnTo>
                          <a:pt x="129" y="79"/>
                        </a:lnTo>
                        <a:lnTo>
                          <a:pt x="129" y="76"/>
                        </a:lnTo>
                        <a:lnTo>
                          <a:pt x="129" y="72"/>
                        </a:lnTo>
                        <a:lnTo>
                          <a:pt x="130" y="69"/>
                        </a:lnTo>
                        <a:lnTo>
                          <a:pt x="130" y="66"/>
                        </a:lnTo>
                        <a:lnTo>
                          <a:pt x="130" y="62"/>
                        </a:lnTo>
                        <a:lnTo>
                          <a:pt x="129" y="59"/>
                        </a:lnTo>
                        <a:lnTo>
                          <a:pt x="129" y="56"/>
                        </a:lnTo>
                        <a:lnTo>
                          <a:pt x="129" y="53"/>
                        </a:lnTo>
                        <a:lnTo>
                          <a:pt x="128" y="49"/>
                        </a:lnTo>
                        <a:lnTo>
                          <a:pt x="128" y="46"/>
                        </a:lnTo>
                        <a:lnTo>
                          <a:pt x="126" y="43"/>
                        </a:lnTo>
                        <a:lnTo>
                          <a:pt x="125" y="40"/>
                        </a:lnTo>
                        <a:lnTo>
                          <a:pt x="123" y="38"/>
                        </a:lnTo>
                        <a:lnTo>
                          <a:pt x="122" y="35"/>
                        </a:lnTo>
                        <a:lnTo>
                          <a:pt x="120" y="32"/>
                        </a:lnTo>
                        <a:lnTo>
                          <a:pt x="119" y="29"/>
                        </a:lnTo>
                        <a:lnTo>
                          <a:pt x="117" y="28"/>
                        </a:lnTo>
                        <a:lnTo>
                          <a:pt x="115" y="25"/>
                        </a:lnTo>
                        <a:lnTo>
                          <a:pt x="113" y="22"/>
                        </a:lnTo>
                        <a:lnTo>
                          <a:pt x="110" y="20"/>
                        </a:lnTo>
                        <a:lnTo>
                          <a:pt x="109" y="17"/>
                        </a:lnTo>
                        <a:lnTo>
                          <a:pt x="106" y="16"/>
                        </a:lnTo>
                        <a:lnTo>
                          <a:pt x="103" y="13"/>
                        </a:lnTo>
                        <a:lnTo>
                          <a:pt x="102" y="12"/>
                        </a:lnTo>
                        <a:lnTo>
                          <a:pt x="99" y="10"/>
                        </a:lnTo>
                        <a:lnTo>
                          <a:pt x="96" y="9"/>
                        </a:lnTo>
                        <a:lnTo>
                          <a:pt x="93" y="7"/>
                        </a:lnTo>
                        <a:lnTo>
                          <a:pt x="90" y="6"/>
                        </a:lnTo>
                        <a:lnTo>
                          <a:pt x="87" y="5"/>
                        </a:lnTo>
                        <a:lnTo>
                          <a:pt x="84" y="3"/>
                        </a:lnTo>
                        <a:lnTo>
                          <a:pt x="81" y="3"/>
                        </a:lnTo>
                        <a:lnTo>
                          <a:pt x="77" y="2"/>
                        </a:lnTo>
                        <a:lnTo>
                          <a:pt x="74" y="2"/>
                        </a:lnTo>
                        <a:lnTo>
                          <a:pt x="71" y="2"/>
                        </a:lnTo>
                        <a:lnTo>
                          <a:pt x="69" y="0"/>
                        </a:lnTo>
                        <a:lnTo>
                          <a:pt x="64" y="0"/>
                        </a:lnTo>
                      </a:path>
                    </a:pathLst>
                  </a:custGeom>
                  <a:grp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9" name="Rectangle 11"/>
                <p:cNvSpPr>
                  <a:spLocks noChangeArrowheads="1"/>
                </p:cNvSpPr>
                <p:nvPr/>
              </p:nvSpPr>
              <p:spPr bwMode="auto">
                <a:xfrm>
                  <a:off x="393778" y="2346604"/>
                  <a:ext cx="38311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Start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10" name="Freeform 7"/>
                <p:cNvSpPr>
                  <a:spLocks/>
                </p:cNvSpPr>
                <p:nvPr/>
              </p:nvSpPr>
              <p:spPr bwMode="auto">
                <a:xfrm>
                  <a:off x="2571190" y="3056032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1" name="Freeform 7"/>
                <p:cNvSpPr>
                  <a:spLocks/>
                </p:cNvSpPr>
                <p:nvPr/>
              </p:nvSpPr>
              <p:spPr bwMode="auto">
                <a:xfrm>
                  <a:off x="7062507" y="4248337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" name="Freeform 38"/>
                <p:cNvSpPr>
                  <a:spLocks/>
                </p:cNvSpPr>
                <p:nvPr/>
              </p:nvSpPr>
              <p:spPr bwMode="auto">
                <a:xfrm>
                  <a:off x="4065867" y="48151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" name="Freeform 32"/>
                <p:cNvSpPr>
                  <a:spLocks/>
                </p:cNvSpPr>
                <p:nvPr/>
              </p:nvSpPr>
              <p:spPr bwMode="auto">
                <a:xfrm>
                  <a:off x="4095003" y="429250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" name="Freeform 38"/>
                <p:cNvSpPr>
                  <a:spLocks/>
                </p:cNvSpPr>
                <p:nvPr/>
              </p:nvSpPr>
              <p:spPr bwMode="auto">
                <a:xfrm>
                  <a:off x="5571938" y="481516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" name="Freeform 7"/>
                <p:cNvSpPr>
                  <a:spLocks/>
                </p:cNvSpPr>
                <p:nvPr/>
              </p:nvSpPr>
              <p:spPr bwMode="auto">
                <a:xfrm>
                  <a:off x="404140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" name="Freeform 32"/>
                <p:cNvSpPr>
                  <a:spLocks/>
                </p:cNvSpPr>
                <p:nvPr/>
              </p:nvSpPr>
              <p:spPr bwMode="auto">
                <a:xfrm>
                  <a:off x="5601074" y="432836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" name="Freeform 7"/>
                <p:cNvSpPr>
                  <a:spLocks/>
                </p:cNvSpPr>
                <p:nvPr/>
              </p:nvSpPr>
              <p:spPr bwMode="auto">
                <a:xfrm>
                  <a:off x="554747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" name="Freeform 117"/>
                <p:cNvSpPr>
                  <a:spLocks/>
                </p:cNvSpPr>
                <p:nvPr/>
              </p:nvSpPr>
              <p:spPr bwMode="auto">
                <a:xfrm>
                  <a:off x="3494367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" name="Freeform 32"/>
                <p:cNvSpPr>
                  <a:spLocks/>
                </p:cNvSpPr>
                <p:nvPr/>
              </p:nvSpPr>
              <p:spPr bwMode="auto">
                <a:xfrm>
                  <a:off x="5036296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" name="Freeform 32"/>
                <p:cNvSpPr>
                  <a:spLocks/>
                </p:cNvSpPr>
                <p:nvPr/>
              </p:nvSpPr>
              <p:spPr bwMode="auto">
                <a:xfrm>
                  <a:off x="6488578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" name="Freeform 32"/>
                <p:cNvSpPr>
                  <a:spLocks/>
                </p:cNvSpPr>
                <p:nvPr/>
              </p:nvSpPr>
              <p:spPr bwMode="auto">
                <a:xfrm>
                  <a:off x="7779496" y="2263589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" name="Freeform 38"/>
                <p:cNvSpPr>
                  <a:spLocks/>
                </p:cNvSpPr>
                <p:nvPr/>
              </p:nvSpPr>
              <p:spPr bwMode="auto">
                <a:xfrm>
                  <a:off x="7759326" y="281491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" name="Freeform 38"/>
                <p:cNvSpPr>
                  <a:spLocks/>
                </p:cNvSpPr>
                <p:nvPr/>
              </p:nvSpPr>
              <p:spPr bwMode="auto">
                <a:xfrm>
                  <a:off x="6468408" y="34155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" name="Freeform 123"/>
                <p:cNvSpPr>
                  <a:spLocks/>
                </p:cNvSpPr>
                <p:nvPr/>
              </p:nvSpPr>
              <p:spPr bwMode="auto">
                <a:xfrm>
                  <a:off x="5016126" y="3406589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" name="Freeform 38"/>
                <p:cNvSpPr>
                  <a:spLocks/>
                </p:cNvSpPr>
                <p:nvPr/>
              </p:nvSpPr>
              <p:spPr bwMode="auto">
                <a:xfrm>
                  <a:off x="3465232" y="342451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89" name="Group 88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0" name="Group 89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97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8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1" name="Group 90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95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96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2" name="Group 91"/>
              <p:cNvGrpSpPr/>
              <p:nvPr/>
            </p:nvGrpSpPr>
            <p:grpSpPr>
              <a:xfrm>
                <a:off x="7669106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93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4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5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122290371"/>
      </p:ext>
    </p:extLst>
  </p:cSld>
  <p:clrMapOvr>
    <a:masterClrMapping/>
  </p:clrMapOvr>
  <p:transition/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sp>
        <p:nvSpPr>
          <p:cNvPr id="184" name="TextBox 183"/>
          <p:cNvSpPr txBox="1"/>
          <p:nvPr/>
        </p:nvSpPr>
        <p:spPr>
          <a:xfrm>
            <a:off x="362042" y="5469764"/>
            <a:ext cx="858600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The initialization does not depend on the clock since both </a:t>
            </a:r>
          </a:p>
          <a:p>
            <a:pPr algn="ctr"/>
            <a:r>
              <a:rPr lang="en-US" dirty="0" err="1">
                <a:solidFill>
                  <a:srgbClr val="FF0000"/>
                </a:solidFill>
              </a:rPr>
              <a:t>preset_n</a:t>
            </a:r>
            <a:r>
              <a:rPr lang="en-US" dirty="0">
                <a:solidFill>
                  <a:srgbClr val="FF0000"/>
                </a:solidFill>
              </a:rPr>
              <a:t> and clear_n bypass the gates of the latches in the flip-flops.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7" name="Group 86"/>
            <p:cNvGrpSpPr/>
            <p:nvPr/>
          </p:nvGrpSpPr>
          <p:grpSpPr>
            <a:xfrm>
              <a:off x="393778" y="1906587"/>
              <a:ext cx="7988222" cy="2975817"/>
              <a:chOff x="393778" y="1906587"/>
              <a:chExt cx="7988222" cy="2975817"/>
            </a:xfrm>
          </p:grpSpPr>
          <p:grpSp>
            <p:nvGrpSpPr>
              <p:cNvPr id="88" name="Group 87"/>
              <p:cNvGrpSpPr/>
              <p:nvPr/>
            </p:nvGrpSpPr>
            <p:grpSpPr>
              <a:xfrm>
                <a:off x="393778" y="2254624"/>
                <a:ext cx="7988222" cy="2627780"/>
                <a:chOff x="393778" y="2254624"/>
                <a:chExt cx="7988222" cy="2627780"/>
              </a:xfrm>
            </p:grpSpPr>
            <p:grpSp>
              <p:nvGrpSpPr>
                <p:cNvPr id="101" name="Group 100"/>
                <p:cNvGrpSpPr/>
                <p:nvPr/>
              </p:nvGrpSpPr>
              <p:grpSpPr>
                <a:xfrm>
                  <a:off x="949590" y="3148013"/>
                  <a:ext cx="7432410" cy="1500187"/>
                  <a:chOff x="797190" y="2895600"/>
                  <a:chExt cx="7432410" cy="1500187"/>
                </a:xfrm>
              </p:grpSpPr>
              <p:sp>
                <p:nvSpPr>
                  <p:cNvPr id="128" name="Rectangle 4"/>
                  <p:cNvSpPr>
                    <a:spLocks noChangeArrowheads="1"/>
                  </p:cNvSpPr>
                  <p:nvPr/>
                </p:nvSpPr>
                <p:spPr bwMode="auto">
                  <a:xfrm>
                    <a:off x="21383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29" name="Rectangle 5"/>
                  <p:cNvSpPr>
                    <a:spLocks noChangeArrowheads="1"/>
                  </p:cNvSpPr>
                  <p:nvPr/>
                </p:nvSpPr>
                <p:spPr bwMode="auto">
                  <a:xfrm>
                    <a:off x="2205038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0" name="Rectangle 6"/>
                  <p:cNvSpPr>
                    <a:spLocks noChangeArrowheads="1"/>
                  </p:cNvSpPr>
                  <p:nvPr/>
                </p:nvSpPr>
                <p:spPr bwMode="auto">
                  <a:xfrm>
                    <a:off x="2600325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1" name="Line 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6146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2" name="Freeform 8"/>
                  <p:cNvSpPr>
                    <a:spLocks/>
                  </p:cNvSpPr>
                  <p:nvPr/>
                </p:nvSpPr>
                <p:spPr bwMode="auto">
                  <a:xfrm>
                    <a:off x="4813300" y="4233862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5" y="13"/>
                        </a:lnTo>
                        <a:lnTo>
                          <a:pt x="5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1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7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9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7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3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9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5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1" y="19"/>
                        </a:lnTo>
                        <a:lnTo>
                          <a:pt x="71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1" y="52"/>
                        </a:lnTo>
                        <a:lnTo>
                          <a:pt x="71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5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9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3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7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9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7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1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5" y="59"/>
                        </a:lnTo>
                        <a:lnTo>
                          <a:pt x="5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" name="Rectangle 9"/>
                  <p:cNvSpPr>
                    <a:spLocks noChangeArrowheads="1"/>
                  </p:cNvSpPr>
                  <p:nvPr/>
                </p:nvSpPr>
                <p:spPr bwMode="auto">
                  <a:xfrm>
                    <a:off x="2601913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4" name="Rectangle 10"/>
                  <p:cNvSpPr>
                    <a:spLocks noChangeArrowheads="1"/>
                  </p:cNvSpPr>
                  <p:nvPr/>
                </p:nvSpPr>
                <p:spPr bwMode="auto">
                  <a:xfrm>
                    <a:off x="36242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5" name="Rectangle 11"/>
                  <p:cNvSpPr>
                    <a:spLocks noChangeArrowheads="1"/>
                  </p:cNvSpPr>
                  <p:nvPr/>
                </p:nvSpPr>
                <p:spPr bwMode="auto">
                  <a:xfrm>
                    <a:off x="797190" y="4156074"/>
                    <a:ext cx="54292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 dirty="0">
                        <a:solidFill>
                          <a:srgbClr val="000000"/>
                        </a:solidFill>
                        <a:latin typeface="Times-Roman" charset="0"/>
                      </a:rPr>
                      <a:t>Clock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6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3689350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7" name="Rectangle 13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8" name="Line 1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005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9" name="Rectangle 15"/>
                  <p:cNvSpPr>
                    <a:spLocks noChangeArrowheads="1"/>
                  </p:cNvSpPr>
                  <p:nvPr/>
                </p:nvSpPr>
                <p:spPr bwMode="auto">
                  <a:xfrm>
                    <a:off x="5110163" y="2909888"/>
                    <a:ext cx="668338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0" name="Rectangle 16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1" name="Rectangle 17"/>
                  <p:cNvSpPr>
                    <a:spLocks noChangeArrowheads="1"/>
                  </p:cNvSpPr>
                  <p:nvPr/>
                </p:nvSpPr>
                <p:spPr bwMode="auto">
                  <a:xfrm>
                    <a:off x="5175250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2" name="Rectangle 18"/>
                  <p:cNvSpPr>
                    <a:spLocks noChangeArrowheads="1"/>
                  </p:cNvSpPr>
                  <p:nvPr/>
                </p:nvSpPr>
                <p:spPr bwMode="auto">
                  <a:xfrm>
                    <a:off x="5570538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3" name="Line 1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5880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" name="Rectangle 20"/>
                  <p:cNvSpPr>
                    <a:spLocks noChangeArrowheads="1"/>
                  </p:cNvSpPr>
                  <p:nvPr/>
                </p:nvSpPr>
                <p:spPr bwMode="auto">
                  <a:xfrm>
                    <a:off x="6597650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5" name="Rectangle 21"/>
                  <p:cNvSpPr>
                    <a:spLocks noChangeArrowheads="1"/>
                  </p:cNvSpPr>
                  <p:nvPr/>
                </p:nvSpPr>
                <p:spPr bwMode="auto">
                  <a:xfrm>
                    <a:off x="5572125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6" name="Rectangle 22"/>
                  <p:cNvSpPr>
                    <a:spLocks noChangeArrowheads="1"/>
                  </p:cNvSpPr>
                  <p:nvPr/>
                </p:nvSpPr>
                <p:spPr bwMode="auto">
                  <a:xfrm>
                    <a:off x="6659563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7" name="Rectangle 23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8" name="Line 2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0739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0" name="Line 2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8051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1" name="Line 2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910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2" name="Line 2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78500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3" name="Line 2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264400" y="3197225"/>
                    <a:ext cx="476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" name="Freeform 30"/>
                  <p:cNvSpPr>
                    <a:spLocks/>
                  </p:cNvSpPr>
                  <p:nvPr/>
                </p:nvSpPr>
                <p:spPr bwMode="auto">
                  <a:xfrm>
                    <a:off x="1871573" y="3709987"/>
                    <a:ext cx="4726078" cy="554038"/>
                  </a:xfrm>
                  <a:custGeom>
                    <a:avLst/>
                    <a:gdLst>
                      <a:gd name="T0" fmla="*/ 0 w 6289"/>
                      <a:gd name="T1" fmla="*/ 0 h 696"/>
                      <a:gd name="T2" fmla="*/ 500410394 w 6289"/>
                      <a:gd name="T3" fmla="*/ 0 h 696"/>
                      <a:gd name="T4" fmla="*/ 500410394 w 6289"/>
                      <a:gd name="T5" fmla="*/ 504398265 h 696"/>
                      <a:gd name="T6" fmla="*/ 500410394 w 6289"/>
                      <a:gd name="T7" fmla="*/ 504398265 h 696"/>
                      <a:gd name="T8" fmla="*/ 500410394 w 6289"/>
                      <a:gd name="T9" fmla="*/ 0 h 696"/>
                      <a:gd name="T10" fmla="*/ 500410394 w 6289"/>
                      <a:gd name="T11" fmla="*/ 0 h 696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6289"/>
                      <a:gd name="T19" fmla="*/ 0 h 696"/>
                      <a:gd name="T20" fmla="*/ 6289 w 6289"/>
                      <a:gd name="T21" fmla="*/ 696 h 696"/>
                      <a:gd name="connsiteX0" fmla="*/ 0 w 9466"/>
                      <a:gd name="connsiteY0" fmla="*/ 0 h 10000"/>
                      <a:gd name="connsiteX1" fmla="*/ 0 w 9466"/>
                      <a:gd name="connsiteY1" fmla="*/ 10000 h 10000"/>
                      <a:gd name="connsiteX2" fmla="*/ 8932 w 9466"/>
                      <a:gd name="connsiteY2" fmla="*/ 10000 h 10000"/>
                      <a:gd name="connsiteX3" fmla="*/ 8932 w 9466"/>
                      <a:gd name="connsiteY3" fmla="*/ 0 h 10000"/>
                      <a:gd name="connsiteX4" fmla="*/ 9466 w 9466"/>
                      <a:gd name="connsiteY4" fmla="*/ 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66" h="10000">
                        <a:moveTo>
                          <a:pt x="0" y="0"/>
                        </a:moveTo>
                        <a:lnTo>
                          <a:pt x="0" y="10000"/>
                        </a:lnTo>
                        <a:lnTo>
                          <a:pt x="8932" y="10000"/>
                        </a:lnTo>
                        <a:lnTo>
                          <a:pt x="8932" y="0"/>
                        </a:lnTo>
                        <a:lnTo>
                          <a:pt x="946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5" name="Freeform 31"/>
                  <p:cNvSpPr>
                    <a:spLocks/>
                  </p:cNvSpPr>
                  <p:nvPr/>
                </p:nvSpPr>
                <p:spPr bwMode="auto">
                  <a:xfrm>
                    <a:off x="48434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6" name="Freeform 32"/>
                  <p:cNvSpPr>
                    <a:spLocks/>
                  </p:cNvSpPr>
                  <p:nvPr/>
                </p:nvSpPr>
                <p:spPr bwMode="auto">
                  <a:xfrm>
                    <a:off x="33575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" name="Freeform 33"/>
                  <p:cNvSpPr>
                    <a:spLocks/>
                  </p:cNvSpPr>
                  <p:nvPr/>
                </p:nvSpPr>
                <p:spPr bwMode="auto">
                  <a:xfrm>
                    <a:off x="36242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8" name="Freeform 34"/>
                  <p:cNvSpPr>
                    <a:spLocks/>
                  </p:cNvSpPr>
                  <p:nvPr/>
                </p:nvSpPr>
                <p:spPr bwMode="auto">
                  <a:xfrm>
                    <a:off x="51101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9" name="Freeform 35"/>
                  <p:cNvSpPr>
                    <a:spLocks/>
                  </p:cNvSpPr>
                  <p:nvPr/>
                </p:nvSpPr>
                <p:spPr bwMode="auto">
                  <a:xfrm>
                    <a:off x="6597650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" name="Freeform 36"/>
                  <p:cNvSpPr>
                    <a:spLocks/>
                  </p:cNvSpPr>
                  <p:nvPr/>
                </p:nvSpPr>
                <p:spPr bwMode="auto">
                  <a:xfrm>
                    <a:off x="21383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" name="Line 37"/>
                  <p:cNvSpPr>
                    <a:spLocks noChangeShapeType="1"/>
                  </p:cNvSpPr>
                  <p:nvPr/>
                </p:nvSpPr>
                <p:spPr bwMode="auto">
                  <a:xfrm>
                    <a:off x="1871663" y="3709987"/>
                    <a:ext cx="2667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2" name="Freeform 38"/>
                  <p:cNvSpPr>
                    <a:spLocks/>
                  </p:cNvSpPr>
                  <p:nvPr/>
                </p:nvSpPr>
                <p:spPr bwMode="auto">
                  <a:xfrm>
                    <a:off x="3327400" y="4232274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3" name="Rectangle 40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5" name="Rectangle 42"/>
                  <p:cNvSpPr>
                    <a:spLocks noChangeArrowheads="1"/>
                  </p:cNvSpPr>
                  <p:nvPr/>
                </p:nvSpPr>
                <p:spPr bwMode="auto">
                  <a:xfrm>
                    <a:off x="7845425" y="3076575"/>
                    <a:ext cx="3841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Out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6" name="Rectangle 112"/>
                  <p:cNvSpPr>
                    <a:spLocks noChangeArrowheads="1"/>
                  </p:cNvSpPr>
                  <p:nvPr/>
                </p:nvSpPr>
                <p:spPr bwMode="auto">
                  <a:xfrm>
                    <a:off x="2963863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7" name="Rectangle 113"/>
                  <p:cNvSpPr>
                    <a:spLocks noChangeArrowheads="1"/>
                  </p:cNvSpPr>
                  <p:nvPr/>
                </p:nvSpPr>
                <p:spPr bwMode="auto">
                  <a:xfrm>
                    <a:off x="3092450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0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8" name="Rectangle 114"/>
                  <p:cNvSpPr>
                    <a:spLocks noChangeArrowheads="1"/>
                  </p:cNvSpPr>
                  <p:nvPr/>
                </p:nvSpPr>
                <p:spPr bwMode="auto">
                  <a:xfrm>
                    <a:off x="4437063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9" name="Rectangle 115"/>
                  <p:cNvSpPr>
                    <a:spLocks noChangeArrowheads="1"/>
                  </p:cNvSpPr>
                  <p:nvPr/>
                </p:nvSpPr>
                <p:spPr bwMode="auto">
                  <a:xfrm>
                    <a:off x="4567238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1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0" name="Rectangle 116"/>
                  <p:cNvSpPr>
                    <a:spLocks noChangeArrowheads="1"/>
                  </p:cNvSpPr>
                  <p:nvPr/>
                </p:nvSpPr>
                <p:spPr bwMode="auto">
                  <a:xfrm>
                    <a:off x="5926138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1" name="Rectangle 117"/>
                  <p:cNvSpPr>
                    <a:spLocks noChangeArrowheads="1"/>
                  </p:cNvSpPr>
                  <p:nvPr/>
                </p:nvSpPr>
                <p:spPr bwMode="auto">
                  <a:xfrm>
                    <a:off x="6056313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2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2" name="Rectangle 118"/>
                  <p:cNvSpPr>
                    <a:spLocks noChangeArrowheads="1"/>
                  </p:cNvSpPr>
                  <p:nvPr/>
                </p:nvSpPr>
                <p:spPr bwMode="auto">
                  <a:xfrm>
                    <a:off x="7423150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3" name="Rectangle 119"/>
                  <p:cNvSpPr>
                    <a:spLocks noChangeArrowheads="1"/>
                  </p:cNvSpPr>
                  <p:nvPr/>
                </p:nvSpPr>
                <p:spPr bwMode="auto">
                  <a:xfrm>
                    <a:off x="7553325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3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4" name="Freeform 120"/>
                  <p:cNvSpPr>
                    <a:spLocks/>
                  </p:cNvSpPr>
                  <p:nvPr/>
                </p:nvSpPr>
                <p:spPr bwMode="auto">
                  <a:xfrm>
                    <a:off x="1843088" y="4224867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" name="Line 25"/>
                  <p:cNvSpPr>
                    <a:spLocks noChangeShapeType="1"/>
                  </p:cNvSpPr>
                  <p:nvPr/>
                </p:nvSpPr>
                <p:spPr bwMode="auto">
                  <a:xfrm>
                    <a:off x="1376363" y="4264025"/>
                    <a:ext cx="5334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2" name="Freeform 30"/>
                <p:cNvSpPr>
                  <a:spLocks/>
                </p:cNvSpPr>
                <p:nvPr/>
              </p:nvSpPr>
              <p:spPr bwMode="auto">
                <a:xfrm flipV="1">
                  <a:off x="2038164" y="2832847"/>
                  <a:ext cx="5743201" cy="617910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43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9436" y="10000"/>
                      </a:lnTo>
                      <a:lnTo>
                        <a:pt x="9436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" name="Freeform 38"/>
                <p:cNvSpPr>
                  <a:spLocks/>
                </p:cNvSpPr>
                <p:nvPr/>
              </p:nvSpPr>
              <p:spPr bwMode="auto">
                <a:xfrm>
                  <a:off x="7764556" y="3411071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" name="Freeform 30"/>
                <p:cNvSpPr>
                  <a:spLocks/>
                </p:cNvSpPr>
                <p:nvPr/>
              </p:nvSpPr>
              <p:spPr bwMode="auto">
                <a:xfrm>
                  <a:off x="1864659" y="2421492"/>
                  <a:ext cx="5252198" cy="242841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0 h 43076"/>
                    <a:gd name="connsiteX1" fmla="*/ 0 w 10000"/>
                    <a:gd name="connsiteY1" fmla="*/ 43076 h 43076"/>
                    <a:gd name="connsiteX2" fmla="*/ 10000 w 10000"/>
                    <a:gd name="connsiteY2" fmla="*/ 43076 h 43076"/>
                    <a:gd name="connsiteX3" fmla="*/ 10000 w 10000"/>
                    <a:gd name="connsiteY3" fmla="*/ 33076 h 43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00" h="43076">
                      <a:moveTo>
                        <a:pt x="0" y="0"/>
                      </a:moveTo>
                      <a:lnTo>
                        <a:pt x="0" y="43076"/>
                      </a:lnTo>
                      <a:lnTo>
                        <a:pt x="10000" y="43076"/>
                      </a:lnTo>
                      <a:lnTo>
                        <a:pt x="10000" y="33076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" name="Freeform 30"/>
                <p:cNvSpPr>
                  <a:spLocks/>
                </p:cNvSpPr>
                <p:nvPr/>
              </p:nvSpPr>
              <p:spPr bwMode="auto">
                <a:xfrm flipV="1">
                  <a:off x="949590" y="2456329"/>
                  <a:ext cx="1677069" cy="65442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10000 h 10000"/>
                    <a:gd name="connsiteX1" fmla="*/ 10000 w 10000"/>
                    <a:gd name="connsiteY1" fmla="*/ 10000 h 10000"/>
                    <a:gd name="connsiteX2" fmla="*/ 10000 w 10000"/>
                    <a:gd name="connsiteY2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00" y="10000"/>
                      </a:lnTo>
                      <a:lnTo>
                        <a:pt x="1000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Freeform 38"/>
                <p:cNvSpPr>
                  <a:spLocks/>
                </p:cNvSpPr>
                <p:nvPr/>
              </p:nvSpPr>
              <p:spPr bwMode="auto">
                <a:xfrm>
                  <a:off x="1833656" y="24249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08" name="Group 107"/>
                <p:cNvGrpSpPr>
                  <a:grpSpLocks/>
                </p:cNvGrpSpPr>
                <p:nvPr/>
              </p:nvGrpSpPr>
              <p:grpSpPr bwMode="auto">
                <a:xfrm>
                  <a:off x="1263463" y="2295245"/>
                  <a:ext cx="444500" cy="320675"/>
                  <a:chOff x="2438400" y="2667000"/>
                  <a:chExt cx="444500" cy="320675"/>
                </a:xfrm>
                <a:solidFill>
                  <a:schemeClr val="bg1"/>
                </a:solidFill>
              </p:grpSpPr>
              <p:sp>
                <p:nvSpPr>
                  <p:cNvPr id="126" name="Freeform 5"/>
                  <p:cNvSpPr>
                    <a:spLocks/>
                  </p:cNvSpPr>
                  <p:nvPr/>
                </p:nvSpPr>
                <p:spPr bwMode="auto">
                  <a:xfrm>
                    <a:off x="2438400" y="2667000"/>
                    <a:ext cx="319088" cy="320675"/>
                  </a:xfrm>
                  <a:custGeom>
                    <a:avLst/>
                    <a:gdLst>
                      <a:gd name="T0" fmla="*/ 2147483646 w 403"/>
                      <a:gd name="T1" fmla="*/ 2147483646 h 402"/>
                      <a:gd name="T2" fmla="*/ 0 w 403"/>
                      <a:gd name="T3" fmla="*/ 2147483646 h 402"/>
                      <a:gd name="T4" fmla="*/ 0 w 403"/>
                      <a:gd name="T5" fmla="*/ 0 h 402"/>
                      <a:gd name="T6" fmla="*/ 2147483646 w 403"/>
                      <a:gd name="T7" fmla="*/ 2147483646 h 40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03"/>
                      <a:gd name="T13" fmla="*/ 0 h 402"/>
                      <a:gd name="T14" fmla="*/ 403 w 403"/>
                      <a:gd name="T15" fmla="*/ 402 h 40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03" h="402">
                        <a:moveTo>
                          <a:pt x="403" y="201"/>
                        </a:moveTo>
                        <a:lnTo>
                          <a:pt x="0" y="402"/>
                        </a:lnTo>
                        <a:lnTo>
                          <a:pt x="0" y="0"/>
                        </a:lnTo>
                        <a:lnTo>
                          <a:pt x="403" y="201"/>
                        </a:lnTo>
                        <a:close/>
                      </a:path>
                    </a:pathLst>
                  </a:custGeom>
                  <a:grp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7" name="Freeform 7"/>
                  <p:cNvSpPr>
                    <a:spLocks/>
                  </p:cNvSpPr>
                  <p:nvPr/>
                </p:nvSpPr>
                <p:spPr bwMode="auto">
                  <a:xfrm>
                    <a:off x="2778125" y="2773363"/>
                    <a:ext cx="104775" cy="103187"/>
                  </a:xfrm>
                  <a:custGeom>
                    <a:avLst/>
                    <a:gdLst>
                      <a:gd name="T0" fmla="*/ 2147483646 w 130"/>
                      <a:gd name="T1" fmla="*/ 2147483646 h 131"/>
                      <a:gd name="T2" fmla="*/ 2147483646 w 130"/>
                      <a:gd name="T3" fmla="*/ 2147483646 h 131"/>
                      <a:gd name="T4" fmla="*/ 2147483646 w 130"/>
                      <a:gd name="T5" fmla="*/ 2147483646 h 131"/>
                      <a:gd name="T6" fmla="*/ 2147483646 w 130"/>
                      <a:gd name="T7" fmla="*/ 2147483646 h 131"/>
                      <a:gd name="T8" fmla="*/ 2147483646 w 130"/>
                      <a:gd name="T9" fmla="*/ 2147483646 h 131"/>
                      <a:gd name="T10" fmla="*/ 2147483646 w 130"/>
                      <a:gd name="T11" fmla="*/ 2147483646 h 131"/>
                      <a:gd name="T12" fmla="*/ 2147483646 w 130"/>
                      <a:gd name="T13" fmla="*/ 2147483646 h 131"/>
                      <a:gd name="T14" fmla="*/ 2147483646 w 130"/>
                      <a:gd name="T15" fmla="*/ 2147483646 h 131"/>
                      <a:gd name="T16" fmla="*/ 2147483646 w 130"/>
                      <a:gd name="T17" fmla="*/ 2147483646 h 131"/>
                      <a:gd name="T18" fmla="*/ 0 w 130"/>
                      <a:gd name="T19" fmla="*/ 2147483646 h 131"/>
                      <a:gd name="T20" fmla="*/ 0 w 130"/>
                      <a:gd name="T21" fmla="*/ 2147483646 h 131"/>
                      <a:gd name="T22" fmla="*/ 0 w 130"/>
                      <a:gd name="T23" fmla="*/ 2147483646 h 131"/>
                      <a:gd name="T24" fmla="*/ 2147483646 w 130"/>
                      <a:gd name="T25" fmla="*/ 2147483646 h 131"/>
                      <a:gd name="T26" fmla="*/ 2147483646 w 130"/>
                      <a:gd name="T27" fmla="*/ 2147483646 h 131"/>
                      <a:gd name="T28" fmla="*/ 2147483646 w 130"/>
                      <a:gd name="T29" fmla="*/ 2147483646 h 131"/>
                      <a:gd name="T30" fmla="*/ 2147483646 w 130"/>
                      <a:gd name="T31" fmla="*/ 2147483646 h 131"/>
                      <a:gd name="T32" fmla="*/ 2147483646 w 130"/>
                      <a:gd name="T33" fmla="*/ 2147483646 h 131"/>
                      <a:gd name="T34" fmla="*/ 2147483646 w 130"/>
                      <a:gd name="T35" fmla="*/ 2147483646 h 131"/>
                      <a:gd name="T36" fmla="*/ 2147483646 w 130"/>
                      <a:gd name="T37" fmla="*/ 2147483646 h 131"/>
                      <a:gd name="T38" fmla="*/ 2147483646 w 130"/>
                      <a:gd name="T39" fmla="*/ 2147483646 h 131"/>
                      <a:gd name="T40" fmla="*/ 2147483646 w 130"/>
                      <a:gd name="T41" fmla="*/ 2147483646 h 131"/>
                      <a:gd name="T42" fmla="*/ 2147483646 w 130"/>
                      <a:gd name="T43" fmla="*/ 2147483646 h 131"/>
                      <a:gd name="T44" fmla="*/ 2147483646 w 130"/>
                      <a:gd name="T45" fmla="*/ 2147483646 h 131"/>
                      <a:gd name="T46" fmla="*/ 2147483646 w 130"/>
                      <a:gd name="T47" fmla="*/ 2147483646 h 131"/>
                      <a:gd name="T48" fmla="*/ 2147483646 w 130"/>
                      <a:gd name="T49" fmla="*/ 2147483646 h 131"/>
                      <a:gd name="T50" fmla="*/ 2147483646 w 130"/>
                      <a:gd name="T51" fmla="*/ 2147483646 h 131"/>
                      <a:gd name="T52" fmla="*/ 2147483646 w 130"/>
                      <a:gd name="T53" fmla="*/ 2147483646 h 131"/>
                      <a:gd name="T54" fmla="*/ 2147483646 w 130"/>
                      <a:gd name="T55" fmla="*/ 2147483646 h 131"/>
                      <a:gd name="T56" fmla="*/ 2147483646 w 130"/>
                      <a:gd name="T57" fmla="*/ 2147483646 h 131"/>
                      <a:gd name="T58" fmla="*/ 2147483646 w 130"/>
                      <a:gd name="T59" fmla="*/ 2147483646 h 131"/>
                      <a:gd name="T60" fmla="*/ 2147483646 w 130"/>
                      <a:gd name="T61" fmla="*/ 2147483646 h 131"/>
                      <a:gd name="T62" fmla="*/ 2147483646 w 130"/>
                      <a:gd name="T63" fmla="*/ 2147483646 h 131"/>
                      <a:gd name="T64" fmla="*/ 2147483646 w 130"/>
                      <a:gd name="T65" fmla="*/ 2147483646 h 131"/>
                      <a:gd name="T66" fmla="*/ 2147483646 w 130"/>
                      <a:gd name="T67" fmla="*/ 2147483646 h 131"/>
                      <a:gd name="T68" fmla="*/ 2147483646 w 130"/>
                      <a:gd name="T69" fmla="*/ 2147483646 h 131"/>
                      <a:gd name="T70" fmla="*/ 2147483646 w 130"/>
                      <a:gd name="T71" fmla="*/ 2147483646 h 131"/>
                      <a:gd name="T72" fmla="*/ 2147483646 w 130"/>
                      <a:gd name="T73" fmla="*/ 2147483646 h 131"/>
                      <a:gd name="T74" fmla="*/ 2147483646 w 130"/>
                      <a:gd name="T75" fmla="*/ 2147483646 h 131"/>
                      <a:gd name="T76" fmla="*/ 2147483646 w 130"/>
                      <a:gd name="T77" fmla="*/ 2147483646 h 131"/>
                      <a:gd name="T78" fmla="*/ 2147483646 w 130"/>
                      <a:gd name="T79" fmla="*/ 2147483646 h 131"/>
                      <a:gd name="T80" fmla="*/ 2147483646 w 130"/>
                      <a:gd name="T81" fmla="*/ 2147483646 h 131"/>
                      <a:gd name="T82" fmla="*/ 2147483646 w 130"/>
                      <a:gd name="T83" fmla="*/ 2147483646 h 131"/>
                      <a:gd name="T84" fmla="*/ 2147483646 w 130"/>
                      <a:gd name="T85" fmla="*/ 2147483646 h 131"/>
                      <a:gd name="T86" fmla="*/ 2147483646 w 130"/>
                      <a:gd name="T87" fmla="*/ 0 h 131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30"/>
                      <a:gd name="T133" fmla="*/ 0 h 131"/>
                      <a:gd name="T134" fmla="*/ 130 w 130"/>
                      <a:gd name="T135" fmla="*/ 131 h 131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30" h="131">
                        <a:moveTo>
                          <a:pt x="64" y="0"/>
                        </a:moveTo>
                        <a:lnTo>
                          <a:pt x="61" y="0"/>
                        </a:lnTo>
                        <a:lnTo>
                          <a:pt x="58" y="2"/>
                        </a:lnTo>
                        <a:lnTo>
                          <a:pt x="54" y="2"/>
                        </a:lnTo>
                        <a:lnTo>
                          <a:pt x="51" y="2"/>
                        </a:lnTo>
                        <a:lnTo>
                          <a:pt x="48" y="3"/>
                        </a:lnTo>
                        <a:lnTo>
                          <a:pt x="46" y="3"/>
                        </a:lnTo>
                        <a:lnTo>
                          <a:pt x="43" y="5"/>
                        </a:lnTo>
                        <a:lnTo>
                          <a:pt x="40" y="6"/>
                        </a:lnTo>
                        <a:lnTo>
                          <a:pt x="37" y="7"/>
                        </a:lnTo>
                        <a:lnTo>
                          <a:pt x="34" y="9"/>
                        </a:lnTo>
                        <a:lnTo>
                          <a:pt x="31" y="10"/>
                        </a:lnTo>
                        <a:lnTo>
                          <a:pt x="28" y="12"/>
                        </a:lnTo>
                        <a:lnTo>
                          <a:pt x="25" y="13"/>
                        </a:lnTo>
                        <a:lnTo>
                          <a:pt x="23" y="16"/>
                        </a:lnTo>
                        <a:lnTo>
                          <a:pt x="21" y="17"/>
                        </a:lnTo>
                        <a:lnTo>
                          <a:pt x="18" y="20"/>
                        </a:lnTo>
                        <a:lnTo>
                          <a:pt x="17" y="22"/>
                        </a:lnTo>
                        <a:lnTo>
                          <a:pt x="14" y="25"/>
                        </a:lnTo>
                        <a:lnTo>
                          <a:pt x="12" y="28"/>
                        </a:lnTo>
                        <a:lnTo>
                          <a:pt x="11" y="29"/>
                        </a:lnTo>
                        <a:lnTo>
                          <a:pt x="8" y="32"/>
                        </a:lnTo>
                        <a:lnTo>
                          <a:pt x="7" y="35"/>
                        </a:lnTo>
                        <a:lnTo>
                          <a:pt x="5" y="38"/>
                        </a:lnTo>
                        <a:lnTo>
                          <a:pt x="4" y="40"/>
                        </a:lnTo>
                        <a:lnTo>
                          <a:pt x="4" y="43"/>
                        </a:lnTo>
                        <a:lnTo>
                          <a:pt x="2" y="46"/>
                        </a:lnTo>
                        <a:lnTo>
                          <a:pt x="1" y="49"/>
                        </a:lnTo>
                        <a:lnTo>
                          <a:pt x="1" y="53"/>
                        </a:lnTo>
                        <a:lnTo>
                          <a:pt x="0" y="56"/>
                        </a:lnTo>
                        <a:lnTo>
                          <a:pt x="0" y="59"/>
                        </a:lnTo>
                        <a:lnTo>
                          <a:pt x="0" y="62"/>
                        </a:lnTo>
                        <a:lnTo>
                          <a:pt x="0" y="66"/>
                        </a:lnTo>
                        <a:lnTo>
                          <a:pt x="0" y="69"/>
                        </a:lnTo>
                        <a:lnTo>
                          <a:pt x="0" y="72"/>
                        </a:lnTo>
                        <a:lnTo>
                          <a:pt x="0" y="76"/>
                        </a:lnTo>
                        <a:lnTo>
                          <a:pt x="1" y="79"/>
                        </a:lnTo>
                        <a:lnTo>
                          <a:pt x="1" y="82"/>
                        </a:lnTo>
                        <a:lnTo>
                          <a:pt x="2" y="85"/>
                        </a:lnTo>
                        <a:lnTo>
                          <a:pt x="4" y="88"/>
                        </a:lnTo>
                        <a:lnTo>
                          <a:pt x="4" y="91"/>
                        </a:lnTo>
                        <a:lnTo>
                          <a:pt x="5" y="94"/>
                        </a:lnTo>
                        <a:lnTo>
                          <a:pt x="7" y="96"/>
                        </a:lnTo>
                        <a:lnTo>
                          <a:pt x="8" y="99"/>
                        </a:lnTo>
                        <a:lnTo>
                          <a:pt x="11" y="102"/>
                        </a:lnTo>
                        <a:lnTo>
                          <a:pt x="12" y="105"/>
                        </a:lnTo>
                        <a:lnTo>
                          <a:pt x="14" y="108"/>
                        </a:lnTo>
                        <a:lnTo>
                          <a:pt x="17" y="109"/>
                        </a:lnTo>
                        <a:lnTo>
                          <a:pt x="18" y="112"/>
                        </a:lnTo>
                        <a:lnTo>
                          <a:pt x="21" y="114"/>
                        </a:lnTo>
                        <a:lnTo>
                          <a:pt x="23" y="117"/>
                        </a:lnTo>
                        <a:lnTo>
                          <a:pt x="25" y="118"/>
                        </a:lnTo>
                        <a:lnTo>
                          <a:pt x="28" y="119"/>
                        </a:lnTo>
                        <a:lnTo>
                          <a:pt x="31" y="122"/>
                        </a:lnTo>
                        <a:lnTo>
                          <a:pt x="34" y="124"/>
                        </a:lnTo>
                        <a:lnTo>
                          <a:pt x="37" y="125"/>
                        </a:lnTo>
                        <a:lnTo>
                          <a:pt x="40" y="127"/>
                        </a:lnTo>
                        <a:lnTo>
                          <a:pt x="43" y="127"/>
                        </a:lnTo>
                        <a:lnTo>
                          <a:pt x="46" y="128"/>
                        </a:lnTo>
                        <a:lnTo>
                          <a:pt x="48" y="130"/>
                        </a:lnTo>
                        <a:lnTo>
                          <a:pt x="51" y="130"/>
                        </a:lnTo>
                        <a:lnTo>
                          <a:pt x="54" y="131"/>
                        </a:lnTo>
                        <a:lnTo>
                          <a:pt x="58" y="131"/>
                        </a:lnTo>
                        <a:lnTo>
                          <a:pt x="61" y="131"/>
                        </a:lnTo>
                        <a:lnTo>
                          <a:pt x="64" y="131"/>
                        </a:lnTo>
                        <a:lnTo>
                          <a:pt x="69" y="131"/>
                        </a:lnTo>
                        <a:lnTo>
                          <a:pt x="71" y="131"/>
                        </a:lnTo>
                        <a:lnTo>
                          <a:pt x="74" y="131"/>
                        </a:lnTo>
                        <a:lnTo>
                          <a:pt x="77" y="130"/>
                        </a:lnTo>
                        <a:lnTo>
                          <a:pt x="81" y="130"/>
                        </a:lnTo>
                        <a:lnTo>
                          <a:pt x="84" y="128"/>
                        </a:lnTo>
                        <a:lnTo>
                          <a:pt x="87" y="127"/>
                        </a:lnTo>
                        <a:lnTo>
                          <a:pt x="90" y="127"/>
                        </a:lnTo>
                        <a:lnTo>
                          <a:pt x="93" y="125"/>
                        </a:lnTo>
                        <a:lnTo>
                          <a:pt x="96" y="124"/>
                        </a:lnTo>
                        <a:lnTo>
                          <a:pt x="99" y="122"/>
                        </a:lnTo>
                        <a:lnTo>
                          <a:pt x="102" y="119"/>
                        </a:lnTo>
                        <a:lnTo>
                          <a:pt x="103" y="118"/>
                        </a:lnTo>
                        <a:lnTo>
                          <a:pt x="106" y="117"/>
                        </a:lnTo>
                        <a:lnTo>
                          <a:pt x="109" y="114"/>
                        </a:lnTo>
                        <a:lnTo>
                          <a:pt x="110" y="112"/>
                        </a:lnTo>
                        <a:lnTo>
                          <a:pt x="113" y="109"/>
                        </a:lnTo>
                        <a:lnTo>
                          <a:pt x="115" y="108"/>
                        </a:lnTo>
                        <a:lnTo>
                          <a:pt x="117" y="105"/>
                        </a:lnTo>
                        <a:lnTo>
                          <a:pt x="119" y="102"/>
                        </a:lnTo>
                        <a:lnTo>
                          <a:pt x="120" y="99"/>
                        </a:lnTo>
                        <a:lnTo>
                          <a:pt x="122" y="96"/>
                        </a:lnTo>
                        <a:lnTo>
                          <a:pt x="123" y="94"/>
                        </a:lnTo>
                        <a:lnTo>
                          <a:pt x="125" y="91"/>
                        </a:lnTo>
                        <a:lnTo>
                          <a:pt x="126" y="88"/>
                        </a:lnTo>
                        <a:lnTo>
                          <a:pt x="128" y="85"/>
                        </a:lnTo>
                        <a:lnTo>
                          <a:pt x="128" y="82"/>
                        </a:lnTo>
                        <a:lnTo>
                          <a:pt x="129" y="79"/>
                        </a:lnTo>
                        <a:lnTo>
                          <a:pt x="129" y="76"/>
                        </a:lnTo>
                        <a:lnTo>
                          <a:pt x="129" y="72"/>
                        </a:lnTo>
                        <a:lnTo>
                          <a:pt x="130" y="69"/>
                        </a:lnTo>
                        <a:lnTo>
                          <a:pt x="130" y="66"/>
                        </a:lnTo>
                        <a:lnTo>
                          <a:pt x="130" y="62"/>
                        </a:lnTo>
                        <a:lnTo>
                          <a:pt x="129" y="59"/>
                        </a:lnTo>
                        <a:lnTo>
                          <a:pt x="129" y="56"/>
                        </a:lnTo>
                        <a:lnTo>
                          <a:pt x="129" y="53"/>
                        </a:lnTo>
                        <a:lnTo>
                          <a:pt x="128" y="49"/>
                        </a:lnTo>
                        <a:lnTo>
                          <a:pt x="128" y="46"/>
                        </a:lnTo>
                        <a:lnTo>
                          <a:pt x="126" y="43"/>
                        </a:lnTo>
                        <a:lnTo>
                          <a:pt x="125" y="40"/>
                        </a:lnTo>
                        <a:lnTo>
                          <a:pt x="123" y="38"/>
                        </a:lnTo>
                        <a:lnTo>
                          <a:pt x="122" y="35"/>
                        </a:lnTo>
                        <a:lnTo>
                          <a:pt x="120" y="32"/>
                        </a:lnTo>
                        <a:lnTo>
                          <a:pt x="119" y="29"/>
                        </a:lnTo>
                        <a:lnTo>
                          <a:pt x="117" y="28"/>
                        </a:lnTo>
                        <a:lnTo>
                          <a:pt x="115" y="25"/>
                        </a:lnTo>
                        <a:lnTo>
                          <a:pt x="113" y="22"/>
                        </a:lnTo>
                        <a:lnTo>
                          <a:pt x="110" y="20"/>
                        </a:lnTo>
                        <a:lnTo>
                          <a:pt x="109" y="17"/>
                        </a:lnTo>
                        <a:lnTo>
                          <a:pt x="106" y="16"/>
                        </a:lnTo>
                        <a:lnTo>
                          <a:pt x="103" y="13"/>
                        </a:lnTo>
                        <a:lnTo>
                          <a:pt x="102" y="12"/>
                        </a:lnTo>
                        <a:lnTo>
                          <a:pt x="99" y="10"/>
                        </a:lnTo>
                        <a:lnTo>
                          <a:pt x="96" y="9"/>
                        </a:lnTo>
                        <a:lnTo>
                          <a:pt x="93" y="7"/>
                        </a:lnTo>
                        <a:lnTo>
                          <a:pt x="90" y="6"/>
                        </a:lnTo>
                        <a:lnTo>
                          <a:pt x="87" y="5"/>
                        </a:lnTo>
                        <a:lnTo>
                          <a:pt x="84" y="3"/>
                        </a:lnTo>
                        <a:lnTo>
                          <a:pt x="81" y="3"/>
                        </a:lnTo>
                        <a:lnTo>
                          <a:pt x="77" y="2"/>
                        </a:lnTo>
                        <a:lnTo>
                          <a:pt x="74" y="2"/>
                        </a:lnTo>
                        <a:lnTo>
                          <a:pt x="71" y="2"/>
                        </a:lnTo>
                        <a:lnTo>
                          <a:pt x="69" y="0"/>
                        </a:lnTo>
                        <a:lnTo>
                          <a:pt x="64" y="0"/>
                        </a:lnTo>
                      </a:path>
                    </a:pathLst>
                  </a:custGeom>
                  <a:grp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9" name="Rectangle 11"/>
                <p:cNvSpPr>
                  <a:spLocks noChangeArrowheads="1"/>
                </p:cNvSpPr>
                <p:nvPr/>
              </p:nvSpPr>
              <p:spPr bwMode="auto">
                <a:xfrm>
                  <a:off x="393778" y="2346604"/>
                  <a:ext cx="38311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Start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10" name="Freeform 7"/>
                <p:cNvSpPr>
                  <a:spLocks/>
                </p:cNvSpPr>
                <p:nvPr/>
              </p:nvSpPr>
              <p:spPr bwMode="auto">
                <a:xfrm>
                  <a:off x="2571190" y="3056032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1" name="Freeform 7"/>
                <p:cNvSpPr>
                  <a:spLocks/>
                </p:cNvSpPr>
                <p:nvPr/>
              </p:nvSpPr>
              <p:spPr bwMode="auto">
                <a:xfrm>
                  <a:off x="7062507" y="4248337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" name="Freeform 38"/>
                <p:cNvSpPr>
                  <a:spLocks/>
                </p:cNvSpPr>
                <p:nvPr/>
              </p:nvSpPr>
              <p:spPr bwMode="auto">
                <a:xfrm>
                  <a:off x="4065867" y="48151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" name="Freeform 32"/>
                <p:cNvSpPr>
                  <a:spLocks/>
                </p:cNvSpPr>
                <p:nvPr/>
              </p:nvSpPr>
              <p:spPr bwMode="auto">
                <a:xfrm>
                  <a:off x="4095003" y="429250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" name="Freeform 38"/>
                <p:cNvSpPr>
                  <a:spLocks/>
                </p:cNvSpPr>
                <p:nvPr/>
              </p:nvSpPr>
              <p:spPr bwMode="auto">
                <a:xfrm>
                  <a:off x="5571938" y="481516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" name="Freeform 7"/>
                <p:cNvSpPr>
                  <a:spLocks/>
                </p:cNvSpPr>
                <p:nvPr/>
              </p:nvSpPr>
              <p:spPr bwMode="auto">
                <a:xfrm>
                  <a:off x="404140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" name="Freeform 32"/>
                <p:cNvSpPr>
                  <a:spLocks/>
                </p:cNvSpPr>
                <p:nvPr/>
              </p:nvSpPr>
              <p:spPr bwMode="auto">
                <a:xfrm>
                  <a:off x="5601074" y="432836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" name="Freeform 7"/>
                <p:cNvSpPr>
                  <a:spLocks/>
                </p:cNvSpPr>
                <p:nvPr/>
              </p:nvSpPr>
              <p:spPr bwMode="auto">
                <a:xfrm>
                  <a:off x="554747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" name="Freeform 117"/>
                <p:cNvSpPr>
                  <a:spLocks/>
                </p:cNvSpPr>
                <p:nvPr/>
              </p:nvSpPr>
              <p:spPr bwMode="auto">
                <a:xfrm>
                  <a:off x="3494367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" name="Freeform 32"/>
                <p:cNvSpPr>
                  <a:spLocks/>
                </p:cNvSpPr>
                <p:nvPr/>
              </p:nvSpPr>
              <p:spPr bwMode="auto">
                <a:xfrm>
                  <a:off x="5036296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" name="Freeform 32"/>
                <p:cNvSpPr>
                  <a:spLocks/>
                </p:cNvSpPr>
                <p:nvPr/>
              </p:nvSpPr>
              <p:spPr bwMode="auto">
                <a:xfrm>
                  <a:off x="6488578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" name="Freeform 32"/>
                <p:cNvSpPr>
                  <a:spLocks/>
                </p:cNvSpPr>
                <p:nvPr/>
              </p:nvSpPr>
              <p:spPr bwMode="auto">
                <a:xfrm>
                  <a:off x="7779496" y="2263589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" name="Freeform 38"/>
                <p:cNvSpPr>
                  <a:spLocks/>
                </p:cNvSpPr>
                <p:nvPr/>
              </p:nvSpPr>
              <p:spPr bwMode="auto">
                <a:xfrm>
                  <a:off x="7759326" y="281491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" name="Freeform 38"/>
                <p:cNvSpPr>
                  <a:spLocks/>
                </p:cNvSpPr>
                <p:nvPr/>
              </p:nvSpPr>
              <p:spPr bwMode="auto">
                <a:xfrm>
                  <a:off x="6468408" y="34155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" name="Freeform 123"/>
                <p:cNvSpPr>
                  <a:spLocks/>
                </p:cNvSpPr>
                <p:nvPr/>
              </p:nvSpPr>
              <p:spPr bwMode="auto">
                <a:xfrm>
                  <a:off x="5016126" y="3406589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" name="Freeform 38"/>
                <p:cNvSpPr>
                  <a:spLocks/>
                </p:cNvSpPr>
                <p:nvPr/>
              </p:nvSpPr>
              <p:spPr bwMode="auto">
                <a:xfrm>
                  <a:off x="3465232" y="342451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89" name="Group 88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0" name="Group 89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97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8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1" name="Group 90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95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96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2" name="Group 91"/>
              <p:cNvGrpSpPr/>
              <p:nvPr/>
            </p:nvGrpSpPr>
            <p:grpSpPr>
              <a:xfrm>
                <a:off x="7669106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93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4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5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994201768"/>
      </p:ext>
    </p:extLst>
  </p:cSld>
  <p:clrMapOvr>
    <a:masterClrMapping/>
  </p:clrMapOvr>
  <p:transition/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sp>
        <p:nvSpPr>
          <p:cNvPr id="184" name="TextBox 183"/>
          <p:cNvSpPr txBox="1"/>
          <p:nvPr/>
        </p:nvSpPr>
        <p:spPr>
          <a:xfrm>
            <a:off x="972798" y="5469764"/>
            <a:ext cx="736451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That last 0 loops back to the D input of the first flip-flop.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5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" name="TextBox 148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367620942"/>
      </p:ext>
    </p:extLst>
  </p:cSld>
  <p:clrMapOvr>
    <a:masterClrMapping/>
  </p:clrMapOvr>
  <p:transition/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9144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40"/>
              <a:ext cx="7020878" cy="390208"/>
              <a:chOff x="1163320" y="5694164"/>
              <a:chExt cx="7020878" cy="390208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4"/>
                <a:ext cx="3922077" cy="390208"/>
                <a:chOff x="1574679" y="5638800"/>
                <a:chExt cx="5283320" cy="389621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73609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>
                    <a:latin typeface="Times" charset="0"/>
                  </a:rPr>
                  <a:t>Start</a:t>
                </a: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2437727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89524529"/>
      </p:ext>
    </p:extLst>
  </p:cSld>
  <p:clrMapOvr>
    <a:masterClrMapping/>
  </p:clrMapOvr>
  <p:transition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sp>
        <p:nvSpPr>
          <p:cNvPr id="109570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  <a:ea typeface="ＭＳ Ｐゴシック" charset="-128"/>
              </a:rPr>
              <a:t>[ Figure 5.20 from the textbook ]</a:t>
            </a:r>
          </a:p>
        </p:txBody>
      </p:sp>
      <p:grpSp>
        <p:nvGrpSpPr>
          <p:cNvPr id="109571" name="Group 80"/>
          <p:cNvGrpSpPr>
            <a:grpSpLocks/>
          </p:cNvGrpSpPr>
          <p:nvPr/>
        </p:nvGrpSpPr>
        <p:grpSpPr bwMode="auto">
          <a:xfrm>
            <a:off x="1057275" y="1177925"/>
            <a:ext cx="6784975" cy="5603875"/>
            <a:chOff x="666" y="206"/>
            <a:chExt cx="4274" cy="3530"/>
          </a:xfrm>
        </p:grpSpPr>
        <p:sp>
          <p:nvSpPr>
            <p:cNvPr id="109572" name="Line 4"/>
            <p:cNvSpPr>
              <a:spLocks noChangeShapeType="1"/>
            </p:cNvSpPr>
            <p:nvPr/>
          </p:nvSpPr>
          <p:spPr bwMode="auto">
            <a:xfrm flipV="1">
              <a:off x="1697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3" name="Line 5"/>
            <p:cNvSpPr>
              <a:spLocks noChangeShapeType="1"/>
            </p:cNvSpPr>
            <p:nvPr/>
          </p:nvSpPr>
          <p:spPr bwMode="auto">
            <a:xfrm flipV="1">
              <a:off x="2166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4" name="Line 6"/>
            <p:cNvSpPr>
              <a:spLocks noChangeShapeType="1"/>
            </p:cNvSpPr>
            <p:nvPr/>
          </p:nvSpPr>
          <p:spPr bwMode="auto">
            <a:xfrm flipV="1">
              <a:off x="2622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5" name="Line 7"/>
            <p:cNvSpPr>
              <a:spLocks noChangeShapeType="1"/>
            </p:cNvSpPr>
            <p:nvPr/>
          </p:nvSpPr>
          <p:spPr bwMode="auto">
            <a:xfrm flipV="1">
              <a:off x="3090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6" name="Line 8"/>
            <p:cNvSpPr>
              <a:spLocks noChangeShapeType="1"/>
            </p:cNvSpPr>
            <p:nvPr/>
          </p:nvSpPr>
          <p:spPr bwMode="auto">
            <a:xfrm flipV="1">
              <a:off x="355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7" name="Line 9"/>
            <p:cNvSpPr>
              <a:spLocks noChangeShapeType="1"/>
            </p:cNvSpPr>
            <p:nvPr/>
          </p:nvSpPr>
          <p:spPr bwMode="auto">
            <a:xfrm flipV="1">
              <a:off x="4015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8" name="Line 10"/>
            <p:cNvSpPr>
              <a:spLocks noChangeShapeType="1"/>
            </p:cNvSpPr>
            <p:nvPr/>
          </p:nvSpPr>
          <p:spPr bwMode="auto">
            <a:xfrm flipV="1">
              <a:off x="4484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9" name="Line 11"/>
            <p:cNvSpPr>
              <a:spLocks noChangeShapeType="1"/>
            </p:cNvSpPr>
            <p:nvPr/>
          </p:nvSpPr>
          <p:spPr bwMode="auto">
            <a:xfrm flipV="1">
              <a:off x="122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0" name="Freeform 12"/>
            <p:cNvSpPr>
              <a:spLocks/>
            </p:cNvSpPr>
            <p:nvPr/>
          </p:nvSpPr>
          <p:spPr bwMode="auto">
            <a:xfrm>
              <a:off x="1001" y="1923"/>
              <a:ext cx="924" cy="169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1" name="Freeform 13"/>
            <p:cNvSpPr>
              <a:spLocks/>
            </p:cNvSpPr>
            <p:nvPr/>
          </p:nvSpPr>
          <p:spPr bwMode="auto">
            <a:xfrm>
              <a:off x="1925" y="1923"/>
              <a:ext cx="937" cy="169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2" name="Freeform 14"/>
            <p:cNvSpPr>
              <a:spLocks/>
            </p:cNvSpPr>
            <p:nvPr/>
          </p:nvSpPr>
          <p:spPr bwMode="auto">
            <a:xfrm>
              <a:off x="2862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3" name="Freeform 15"/>
            <p:cNvSpPr>
              <a:spLocks/>
            </p:cNvSpPr>
            <p:nvPr/>
          </p:nvSpPr>
          <p:spPr bwMode="auto">
            <a:xfrm>
              <a:off x="3787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4" name="Line 16"/>
            <p:cNvSpPr>
              <a:spLocks noChangeShapeType="1"/>
            </p:cNvSpPr>
            <p:nvPr/>
          </p:nvSpPr>
          <p:spPr bwMode="auto">
            <a:xfrm flipH="1">
              <a:off x="4712" y="2092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5" name="Freeform 17"/>
            <p:cNvSpPr>
              <a:spLocks/>
            </p:cNvSpPr>
            <p:nvPr/>
          </p:nvSpPr>
          <p:spPr bwMode="auto">
            <a:xfrm>
              <a:off x="1001" y="2260"/>
              <a:ext cx="1645" cy="168"/>
            </a:xfrm>
            <a:custGeom>
              <a:avLst/>
              <a:gdLst>
                <a:gd name="T0" fmla="*/ 0 w 3291"/>
                <a:gd name="T1" fmla="*/ 0 h 337"/>
                <a:gd name="T2" fmla="*/ 0 w 3291"/>
                <a:gd name="T3" fmla="*/ 0 h 337"/>
                <a:gd name="T4" fmla="*/ 0 w 3291"/>
                <a:gd name="T5" fmla="*/ 0 h 337"/>
                <a:gd name="T6" fmla="*/ 0 w 3291"/>
                <a:gd name="T7" fmla="*/ 0 h 337"/>
                <a:gd name="T8" fmla="*/ 0 w 3291"/>
                <a:gd name="T9" fmla="*/ 0 h 337"/>
                <a:gd name="T10" fmla="*/ 0 w 3291"/>
                <a:gd name="T11" fmla="*/ 0 h 337"/>
                <a:gd name="T12" fmla="*/ 0 w 3291"/>
                <a:gd name="T13" fmla="*/ 0 h 337"/>
                <a:gd name="T14" fmla="*/ 0 w 3291"/>
                <a:gd name="T15" fmla="*/ 0 h 337"/>
                <a:gd name="T16" fmla="*/ 0 w 3291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7"/>
                <a:gd name="T29" fmla="*/ 3291 w 3291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7">
                  <a:moveTo>
                    <a:pt x="3291" y="337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7"/>
                  </a:lnTo>
                  <a:lnTo>
                    <a:pt x="1441" y="337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6" name="Freeform 18"/>
            <p:cNvSpPr>
              <a:spLocks/>
            </p:cNvSpPr>
            <p:nvPr/>
          </p:nvSpPr>
          <p:spPr bwMode="auto">
            <a:xfrm>
              <a:off x="2646" y="2260"/>
              <a:ext cx="1862" cy="168"/>
            </a:xfrm>
            <a:custGeom>
              <a:avLst/>
              <a:gdLst>
                <a:gd name="T0" fmla="*/ 1 w 3723"/>
                <a:gd name="T1" fmla="*/ 0 h 337"/>
                <a:gd name="T2" fmla="*/ 1 w 3723"/>
                <a:gd name="T3" fmla="*/ 0 h 337"/>
                <a:gd name="T4" fmla="*/ 1 w 3723"/>
                <a:gd name="T5" fmla="*/ 0 h 337"/>
                <a:gd name="T6" fmla="*/ 1 w 3723"/>
                <a:gd name="T7" fmla="*/ 0 h 337"/>
                <a:gd name="T8" fmla="*/ 1 w 3723"/>
                <a:gd name="T9" fmla="*/ 0 h 337"/>
                <a:gd name="T10" fmla="*/ 1 w 3723"/>
                <a:gd name="T11" fmla="*/ 0 h 337"/>
                <a:gd name="T12" fmla="*/ 1 w 3723"/>
                <a:gd name="T13" fmla="*/ 0 h 337"/>
                <a:gd name="T14" fmla="*/ 1 w 3723"/>
                <a:gd name="T15" fmla="*/ 0 h 337"/>
                <a:gd name="T16" fmla="*/ 0 w 3723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7"/>
                <a:gd name="T29" fmla="*/ 3723 w 3723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7">
                  <a:moveTo>
                    <a:pt x="3723" y="337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7"/>
                  </a:lnTo>
                  <a:lnTo>
                    <a:pt x="1874" y="337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7" name="Line 19"/>
            <p:cNvSpPr>
              <a:spLocks noChangeShapeType="1"/>
            </p:cNvSpPr>
            <p:nvPr/>
          </p:nvSpPr>
          <p:spPr bwMode="auto">
            <a:xfrm flipH="1">
              <a:off x="4508" y="2428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8" name="Freeform 20"/>
            <p:cNvSpPr>
              <a:spLocks/>
            </p:cNvSpPr>
            <p:nvPr/>
          </p:nvSpPr>
          <p:spPr bwMode="auto">
            <a:xfrm>
              <a:off x="1001" y="2596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6149" y="360"/>
                  </a:lnTo>
                  <a:lnTo>
                    <a:pt x="6149" y="0"/>
                  </a:lnTo>
                  <a:lnTo>
                    <a:pt x="4276" y="0"/>
                  </a:lnTo>
                  <a:lnTo>
                    <a:pt x="4276" y="360"/>
                  </a:lnTo>
                  <a:lnTo>
                    <a:pt x="2426" y="360"/>
                  </a:lnTo>
                  <a:lnTo>
                    <a:pt x="2426" y="0"/>
                  </a:lnTo>
                  <a:lnTo>
                    <a:pt x="577" y="0"/>
                  </a:lnTo>
                  <a:lnTo>
                    <a:pt x="577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9" name="Freeform 21"/>
            <p:cNvSpPr>
              <a:spLocks/>
            </p:cNvSpPr>
            <p:nvPr/>
          </p:nvSpPr>
          <p:spPr bwMode="auto">
            <a:xfrm>
              <a:off x="1001" y="2944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4348" y="336"/>
                  </a:lnTo>
                  <a:lnTo>
                    <a:pt x="4348" y="0"/>
                  </a:lnTo>
                  <a:lnTo>
                    <a:pt x="625" y="0"/>
                  </a:lnTo>
                  <a:lnTo>
                    <a:pt x="625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0" name="Rectangle 22"/>
            <p:cNvSpPr>
              <a:spLocks noChangeArrowheads="1"/>
            </p:cNvSpPr>
            <p:nvPr/>
          </p:nvSpPr>
          <p:spPr bwMode="auto">
            <a:xfrm>
              <a:off x="1877" y="387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1" name="Rectangle 23"/>
            <p:cNvSpPr>
              <a:spLocks noChangeArrowheads="1"/>
            </p:cNvSpPr>
            <p:nvPr/>
          </p:nvSpPr>
          <p:spPr bwMode="auto">
            <a:xfrm>
              <a:off x="1915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2" name="Rectangle 24"/>
            <p:cNvSpPr>
              <a:spLocks noChangeArrowheads="1"/>
            </p:cNvSpPr>
            <p:nvPr/>
          </p:nvSpPr>
          <p:spPr bwMode="auto">
            <a:xfrm>
              <a:off x="2165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3" name="Line 25"/>
            <p:cNvSpPr>
              <a:spLocks noChangeShapeType="1"/>
            </p:cNvSpPr>
            <p:nvPr/>
          </p:nvSpPr>
          <p:spPr bwMode="auto">
            <a:xfrm flipH="1">
              <a:off x="2178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4" name="Freeform 26"/>
            <p:cNvSpPr>
              <a:spLocks/>
            </p:cNvSpPr>
            <p:nvPr/>
          </p:nvSpPr>
          <p:spPr bwMode="auto">
            <a:xfrm>
              <a:off x="2622" y="206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595" name="Rectangle 27"/>
            <p:cNvSpPr>
              <a:spLocks noChangeArrowheads="1"/>
            </p:cNvSpPr>
            <p:nvPr/>
          </p:nvSpPr>
          <p:spPr bwMode="auto">
            <a:xfrm>
              <a:off x="2166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6" name="Rectangle 28"/>
            <p:cNvSpPr>
              <a:spLocks noChangeArrowheads="1"/>
            </p:cNvSpPr>
            <p:nvPr/>
          </p:nvSpPr>
          <p:spPr bwMode="auto">
            <a:xfrm>
              <a:off x="2814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7" name="Rectangle 29"/>
            <p:cNvSpPr>
              <a:spLocks noChangeArrowheads="1"/>
            </p:cNvSpPr>
            <p:nvPr/>
          </p:nvSpPr>
          <p:spPr bwMode="auto">
            <a:xfrm>
              <a:off x="1210" y="833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8" name="Rectangle 30"/>
            <p:cNvSpPr>
              <a:spLocks noChangeArrowheads="1"/>
            </p:cNvSpPr>
            <p:nvPr/>
          </p:nvSpPr>
          <p:spPr bwMode="auto">
            <a:xfrm>
              <a:off x="2851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9" name="Rectangle 31"/>
            <p:cNvSpPr>
              <a:spLocks noChangeArrowheads="1"/>
            </p:cNvSpPr>
            <p:nvPr/>
          </p:nvSpPr>
          <p:spPr bwMode="auto">
            <a:xfrm>
              <a:off x="3101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0" name="Line 32"/>
            <p:cNvSpPr>
              <a:spLocks noChangeShapeType="1"/>
            </p:cNvSpPr>
            <p:nvPr/>
          </p:nvSpPr>
          <p:spPr bwMode="auto">
            <a:xfrm flipH="1">
              <a:off x="3114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1" name="Rectangle 33"/>
            <p:cNvSpPr>
              <a:spLocks noChangeArrowheads="1"/>
            </p:cNvSpPr>
            <p:nvPr/>
          </p:nvSpPr>
          <p:spPr bwMode="auto">
            <a:xfrm>
              <a:off x="3751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602" name="Rectangle 34"/>
            <p:cNvSpPr>
              <a:spLocks noChangeArrowheads="1"/>
            </p:cNvSpPr>
            <p:nvPr/>
          </p:nvSpPr>
          <p:spPr bwMode="auto">
            <a:xfrm>
              <a:off x="3102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3" name="Rectangle 35"/>
            <p:cNvSpPr>
              <a:spLocks noChangeArrowheads="1"/>
            </p:cNvSpPr>
            <p:nvPr/>
          </p:nvSpPr>
          <p:spPr bwMode="auto">
            <a:xfrm>
              <a:off x="3788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4" name="Rectangle 36"/>
            <p:cNvSpPr>
              <a:spLocks noChangeArrowheads="1"/>
            </p:cNvSpPr>
            <p:nvPr/>
          </p:nvSpPr>
          <p:spPr bwMode="auto">
            <a:xfrm>
              <a:off x="4037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5" name="Line 37"/>
            <p:cNvSpPr>
              <a:spLocks noChangeShapeType="1"/>
            </p:cNvSpPr>
            <p:nvPr/>
          </p:nvSpPr>
          <p:spPr bwMode="auto">
            <a:xfrm flipH="1">
              <a:off x="4051" y="843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6" name="Line 38"/>
            <p:cNvSpPr>
              <a:spLocks noChangeShapeType="1"/>
            </p:cNvSpPr>
            <p:nvPr/>
          </p:nvSpPr>
          <p:spPr bwMode="auto">
            <a:xfrm>
              <a:off x="1529" y="556"/>
              <a:ext cx="348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7" name="Freeform 39"/>
            <p:cNvSpPr>
              <a:spLocks/>
            </p:cNvSpPr>
            <p:nvPr/>
          </p:nvSpPr>
          <p:spPr bwMode="auto">
            <a:xfrm>
              <a:off x="2814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8" name="Freeform 40"/>
            <p:cNvSpPr>
              <a:spLocks/>
            </p:cNvSpPr>
            <p:nvPr/>
          </p:nvSpPr>
          <p:spPr bwMode="auto">
            <a:xfrm>
              <a:off x="3751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9" name="Freeform 41"/>
            <p:cNvSpPr>
              <a:spLocks/>
            </p:cNvSpPr>
            <p:nvPr/>
          </p:nvSpPr>
          <p:spPr bwMode="auto">
            <a:xfrm>
              <a:off x="1877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0" name="Line 42"/>
            <p:cNvSpPr>
              <a:spLocks noChangeShapeType="1"/>
            </p:cNvSpPr>
            <p:nvPr/>
          </p:nvSpPr>
          <p:spPr bwMode="auto">
            <a:xfrm>
              <a:off x="1529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1" name="Freeform 43"/>
            <p:cNvSpPr>
              <a:spLocks/>
            </p:cNvSpPr>
            <p:nvPr/>
          </p:nvSpPr>
          <p:spPr bwMode="auto">
            <a:xfrm>
              <a:off x="1679" y="532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3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49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5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1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12" name="Rectangle 44"/>
            <p:cNvSpPr>
              <a:spLocks noChangeArrowheads="1"/>
            </p:cNvSpPr>
            <p:nvPr/>
          </p:nvSpPr>
          <p:spPr bwMode="auto">
            <a:xfrm>
              <a:off x="4038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13" name="Line 45"/>
            <p:cNvSpPr>
              <a:spLocks noChangeShapeType="1"/>
            </p:cNvSpPr>
            <p:nvPr/>
          </p:nvSpPr>
          <p:spPr bwMode="auto">
            <a:xfrm flipH="1">
              <a:off x="2466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4" name="Line 46"/>
            <p:cNvSpPr>
              <a:spLocks noChangeShapeType="1"/>
            </p:cNvSpPr>
            <p:nvPr/>
          </p:nvSpPr>
          <p:spPr bwMode="auto">
            <a:xfrm flipH="1">
              <a:off x="3403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5" name="Freeform 47"/>
            <p:cNvSpPr>
              <a:spLocks/>
            </p:cNvSpPr>
            <p:nvPr/>
          </p:nvSpPr>
          <p:spPr bwMode="auto">
            <a:xfrm>
              <a:off x="2298" y="555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6" name="Freeform 48"/>
            <p:cNvSpPr>
              <a:spLocks/>
            </p:cNvSpPr>
            <p:nvPr/>
          </p:nvSpPr>
          <p:spPr bwMode="auto">
            <a:xfrm>
              <a:off x="3234" y="555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7" name="Freeform 49"/>
            <p:cNvSpPr>
              <a:spLocks/>
            </p:cNvSpPr>
            <p:nvPr/>
          </p:nvSpPr>
          <p:spPr bwMode="auto">
            <a:xfrm>
              <a:off x="4171" y="555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8" name="Freeform 50"/>
            <p:cNvSpPr>
              <a:spLocks/>
            </p:cNvSpPr>
            <p:nvPr/>
          </p:nvSpPr>
          <p:spPr bwMode="auto">
            <a:xfrm>
              <a:off x="1697" y="218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9" name="Freeform 51"/>
            <p:cNvSpPr>
              <a:spLocks/>
            </p:cNvSpPr>
            <p:nvPr/>
          </p:nvSpPr>
          <p:spPr bwMode="auto">
            <a:xfrm>
              <a:off x="2634" y="218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20" name="Rectangle 52"/>
            <p:cNvSpPr>
              <a:spLocks noChangeArrowheads="1"/>
            </p:cNvSpPr>
            <p:nvPr/>
          </p:nvSpPr>
          <p:spPr bwMode="auto">
            <a:xfrm>
              <a:off x="1414" y="495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1" name="Rectangle 53"/>
            <p:cNvSpPr>
              <a:spLocks noChangeArrowheads="1"/>
            </p:cNvSpPr>
            <p:nvPr/>
          </p:nvSpPr>
          <p:spPr bwMode="auto">
            <a:xfrm>
              <a:off x="2395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2" name="Rectangle 54"/>
            <p:cNvSpPr>
              <a:spLocks noChangeArrowheads="1"/>
            </p:cNvSpPr>
            <p:nvPr/>
          </p:nvSpPr>
          <p:spPr bwMode="auto">
            <a:xfrm>
              <a:off x="2477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3" name="Rectangle 55"/>
            <p:cNvSpPr>
              <a:spLocks noChangeArrowheads="1"/>
            </p:cNvSpPr>
            <p:nvPr/>
          </p:nvSpPr>
          <p:spPr bwMode="auto">
            <a:xfrm>
              <a:off x="3329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4" name="Rectangle 56"/>
            <p:cNvSpPr>
              <a:spLocks noChangeArrowheads="1"/>
            </p:cNvSpPr>
            <p:nvPr/>
          </p:nvSpPr>
          <p:spPr bwMode="auto">
            <a:xfrm>
              <a:off x="3412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5" name="Rectangle 57"/>
            <p:cNvSpPr>
              <a:spLocks noChangeArrowheads="1"/>
            </p:cNvSpPr>
            <p:nvPr/>
          </p:nvSpPr>
          <p:spPr bwMode="auto">
            <a:xfrm>
              <a:off x="4266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6" name="Rectangle 58"/>
            <p:cNvSpPr>
              <a:spLocks noChangeArrowheads="1"/>
            </p:cNvSpPr>
            <p:nvPr/>
          </p:nvSpPr>
          <p:spPr bwMode="auto">
            <a:xfrm>
              <a:off x="4348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7" name="Rectangle 59"/>
            <p:cNvSpPr>
              <a:spLocks noChangeArrowheads="1"/>
            </p:cNvSpPr>
            <p:nvPr/>
          </p:nvSpPr>
          <p:spPr bwMode="auto">
            <a:xfrm>
              <a:off x="2546" y="1566"/>
              <a:ext cx="646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8" name="Rectangle 60"/>
            <p:cNvSpPr>
              <a:spLocks noChangeArrowheads="1"/>
            </p:cNvSpPr>
            <p:nvPr/>
          </p:nvSpPr>
          <p:spPr bwMode="auto">
            <a:xfrm>
              <a:off x="672" y="1954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9" name="Rectangle 61"/>
            <p:cNvSpPr>
              <a:spLocks noChangeArrowheads="1"/>
            </p:cNvSpPr>
            <p:nvPr/>
          </p:nvSpPr>
          <p:spPr bwMode="auto">
            <a:xfrm>
              <a:off x="794" y="227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0" name="Rectangle 62"/>
            <p:cNvSpPr>
              <a:spLocks noChangeArrowheads="1"/>
            </p:cNvSpPr>
            <p:nvPr/>
          </p:nvSpPr>
          <p:spPr bwMode="auto">
            <a:xfrm>
              <a:off x="876" y="2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1" name="Rectangle 63"/>
            <p:cNvSpPr>
              <a:spLocks noChangeArrowheads="1"/>
            </p:cNvSpPr>
            <p:nvPr/>
          </p:nvSpPr>
          <p:spPr bwMode="auto">
            <a:xfrm>
              <a:off x="794" y="261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2" name="Rectangle 64"/>
            <p:cNvSpPr>
              <a:spLocks noChangeArrowheads="1"/>
            </p:cNvSpPr>
            <p:nvPr/>
          </p:nvSpPr>
          <p:spPr bwMode="auto">
            <a:xfrm>
              <a:off x="876" y="266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3" name="Rectangle 65"/>
            <p:cNvSpPr>
              <a:spLocks noChangeArrowheads="1"/>
            </p:cNvSpPr>
            <p:nvPr/>
          </p:nvSpPr>
          <p:spPr bwMode="auto">
            <a:xfrm>
              <a:off x="794" y="295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4" name="Rectangle 66"/>
            <p:cNvSpPr>
              <a:spLocks noChangeArrowheads="1"/>
            </p:cNvSpPr>
            <p:nvPr/>
          </p:nvSpPr>
          <p:spPr bwMode="auto">
            <a:xfrm>
              <a:off x="876" y="300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5" name="Rectangle 67"/>
            <p:cNvSpPr>
              <a:spLocks noChangeArrowheads="1"/>
            </p:cNvSpPr>
            <p:nvPr/>
          </p:nvSpPr>
          <p:spPr bwMode="auto">
            <a:xfrm>
              <a:off x="666" y="3267"/>
              <a:ext cx="34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6" name="Rectangle 68"/>
            <p:cNvSpPr>
              <a:spLocks noChangeArrowheads="1"/>
            </p:cNvSpPr>
            <p:nvPr/>
          </p:nvSpPr>
          <p:spPr bwMode="auto">
            <a:xfrm>
              <a:off x="111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09637" name="Rectangle 69"/>
            <p:cNvSpPr>
              <a:spLocks noChangeArrowheads="1"/>
            </p:cNvSpPr>
            <p:nvPr/>
          </p:nvSpPr>
          <p:spPr bwMode="auto">
            <a:xfrm>
              <a:off x="143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8" name="Rectangle 70"/>
            <p:cNvSpPr>
              <a:spLocks noChangeArrowheads="1"/>
            </p:cNvSpPr>
            <p:nvPr/>
          </p:nvSpPr>
          <p:spPr bwMode="auto">
            <a:xfrm>
              <a:off x="1907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9" name="Rectangle 71"/>
            <p:cNvSpPr>
              <a:spLocks noChangeArrowheads="1"/>
            </p:cNvSpPr>
            <p:nvPr/>
          </p:nvSpPr>
          <p:spPr bwMode="auto">
            <a:xfrm>
              <a:off x="2370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0" name="Rectangle 72"/>
            <p:cNvSpPr>
              <a:spLocks noChangeArrowheads="1"/>
            </p:cNvSpPr>
            <p:nvPr/>
          </p:nvSpPr>
          <p:spPr bwMode="auto">
            <a:xfrm>
              <a:off x="2835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1" name="Rectangle 73"/>
            <p:cNvSpPr>
              <a:spLocks noChangeArrowheads="1"/>
            </p:cNvSpPr>
            <p:nvPr/>
          </p:nvSpPr>
          <p:spPr bwMode="auto">
            <a:xfrm>
              <a:off x="3299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2" name="Rectangle 74"/>
            <p:cNvSpPr>
              <a:spLocks noChangeArrowheads="1"/>
            </p:cNvSpPr>
            <p:nvPr/>
          </p:nvSpPr>
          <p:spPr bwMode="auto">
            <a:xfrm>
              <a:off x="3764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3" name="Rectangle 75"/>
            <p:cNvSpPr>
              <a:spLocks noChangeArrowheads="1"/>
            </p:cNvSpPr>
            <p:nvPr/>
          </p:nvSpPr>
          <p:spPr bwMode="auto">
            <a:xfrm>
              <a:off x="4233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4" name="Rectangle 76"/>
            <p:cNvSpPr>
              <a:spLocks noChangeArrowheads="1"/>
            </p:cNvSpPr>
            <p:nvPr/>
          </p:nvSpPr>
          <p:spPr bwMode="auto">
            <a:xfrm>
              <a:off x="4691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5" name="Freeform 77"/>
            <p:cNvSpPr>
              <a:spLocks/>
            </p:cNvSpPr>
            <p:nvPr/>
          </p:nvSpPr>
          <p:spPr bwMode="auto">
            <a:xfrm>
              <a:off x="2454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9" y="40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6" name="Freeform 78"/>
            <p:cNvSpPr>
              <a:spLocks/>
            </p:cNvSpPr>
            <p:nvPr/>
          </p:nvSpPr>
          <p:spPr bwMode="auto">
            <a:xfrm>
              <a:off x="3391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4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4" y="4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7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7" y="26"/>
                  </a:lnTo>
                  <a:lnTo>
                    <a:pt x="47" y="27"/>
                  </a:lnTo>
                  <a:lnTo>
                    <a:pt x="47" y="30"/>
                  </a:lnTo>
                  <a:lnTo>
                    <a:pt x="46" y="31"/>
                  </a:lnTo>
                  <a:lnTo>
                    <a:pt x="46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1" y="39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9" y="46"/>
                  </a:lnTo>
                  <a:lnTo>
                    <a:pt x="28" y="46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1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4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7" name="Rectangle 79"/>
            <p:cNvSpPr>
              <a:spLocks noChangeArrowheads="1"/>
            </p:cNvSpPr>
            <p:nvPr/>
          </p:nvSpPr>
          <p:spPr bwMode="auto">
            <a:xfrm>
              <a:off x="2348" y="3566"/>
              <a:ext cx="1127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latin typeface="Times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41629113"/>
      </p:ext>
    </p:extLst>
  </p:cSld>
  <p:clrMapOvr>
    <a:masterClrMapping/>
  </p:clrMapOvr>
  <p:transition/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9144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40"/>
              <a:ext cx="7020878" cy="390208"/>
              <a:chOff x="1163320" y="5694164"/>
              <a:chExt cx="7020878" cy="390208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4"/>
                <a:ext cx="3922077" cy="390208"/>
                <a:chOff x="1574679" y="5638800"/>
                <a:chExt cx="5283320" cy="389621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73609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>
                    <a:latin typeface="Times" charset="0"/>
                  </a:rPr>
                  <a:t>Start</a:t>
                </a: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2590800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16571620"/>
      </p:ext>
    </p:extLst>
  </p:cSld>
  <p:clrMapOvr>
    <a:masterClrMapping/>
  </p:clrMapOvr>
  <p:transition/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9144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40"/>
              <a:ext cx="7020878" cy="390208"/>
              <a:chOff x="1163320" y="5694164"/>
              <a:chExt cx="7020878" cy="390208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4"/>
                <a:ext cx="3922077" cy="390208"/>
                <a:chOff x="1574679" y="5638800"/>
                <a:chExt cx="5283320" cy="389621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73609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>
                    <a:latin typeface="Times" charset="0"/>
                  </a:rPr>
                  <a:t>Start</a:t>
                </a: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3962400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078715835"/>
      </p:ext>
    </p:extLst>
  </p:cSld>
  <p:clrMapOvr>
    <a:masterClrMapping/>
  </p:clrMapOvr>
  <p:transition/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9144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40"/>
              <a:ext cx="7020878" cy="390208"/>
              <a:chOff x="1163320" y="5694164"/>
              <a:chExt cx="7020878" cy="390208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4"/>
                <a:ext cx="3922077" cy="390208"/>
                <a:chOff x="1574679" y="5638800"/>
                <a:chExt cx="5283320" cy="389621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73609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>
                    <a:latin typeface="Times" charset="0"/>
                  </a:rPr>
                  <a:t>Start</a:t>
                </a: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4114800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48246418"/>
      </p:ext>
    </p:extLst>
  </p:cSld>
  <p:clrMapOvr>
    <a:masterClrMapping/>
  </p:clrMapOvr>
  <p:transition/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9144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40"/>
              <a:ext cx="7020878" cy="390208"/>
              <a:chOff x="1163320" y="5694164"/>
              <a:chExt cx="7020878" cy="390208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4"/>
                <a:ext cx="3922077" cy="390208"/>
                <a:chOff x="1574679" y="5638800"/>
                <a:chExt cx="5283320" cy="389621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73609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>
                    <a:latin typeface="Times" charset="0"/>
                  </a:rPr>
                  <a:t>Start</a:t>
                </a: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5562600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533050190"/>
      </p:ext>
    </p:extLst>
  </p:cSld>
  <p:clrMapOvr>
    <a:masterClrMapping/>
  </p:clrMapOvr>
  <p:transition/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9144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40"/>
              <a:ext cx="7020878" cy="390208"/>
              <a:chOff x="1163320" y="5694164"/>
              <a:chExt cx="7020878" cy="390208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4"/>
                <a:ext cx="3922077" cy="390208"/>
                <a:chOff x="1574679" y="5638800"/>
                <a:chExt cx="5283320" cy="389621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73609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>
                    <a:latin typeface="Times" charset="0"/>
                  </a:rPr>
                  <a:t>Start</a:t>
                </a: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5715000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5590681"/>
      </p:ext>
    </p:extLst>
  </p:cSld>
  <p:clrMapOvr>
    <a:masterClrMapping/>
  </p:clrMapOvr>
  <p:transition/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9144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40"/>
              <a:ext cx="7020878" cy="390208"/>
              <a:chOff x="1163320" y="5694164"/>
              <a:chExt cx="7020878" cy="390208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4"/>
                <a:ext cx="3922077" cy="390208"/>
                <a:chOff x="1574679" y="5638800"/>
                <a:chExt cx="5283320" cy="389621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73609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>
                    <a:latin typeface="Times" charset="0"/>
                  </a:rPr>
                  <a:t>Start</a:t>
                </a: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7086600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26298013"/>
      </p:ext>
    </p:extLst>
  </p:cSld>
  <p:clrMapOvr>
    <a:masterClrMapping/>
  </p:clrMapOvr>
  <p:transition/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9144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40"/>
              <a:ext cx="7020878" cy="390208"/>
              <a:chOff x="1163320" y="5694164"/>
              <a:chExt cx="7020878" cy="390208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4"/>
                <a:ext cx="3922077" cy="390208"/>
                <a:chOff x="1574679" y="5638800"/>
                <a:chExt cx="5283320" cy="389621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73609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>
                    <a:latin typeface="Times" charset="0"/>
                  </a:rPr>
                  <a:t>Start</a:t>
                </a: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7239000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77559637"/>
      </p:ext>
    </p:extLst>
  </p:cSld>
  <p:clrMapOvr>
    <a:masterClrMapping/>
  </p:clrMapOvr>
  <p:transition/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1861279" y="5558678"/>
            <a:ext cx="606608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>
                <a:solidFill>
                  <a:srgbClr val="FF0000"/>
                </a:solidFill>
              </a:rPr>
              <a:t>It </a:t>
            </a:r>
            <a:r>
              <a:rPr lang="en-US" dirty="0">
                <a:solidFill>
                  <a:srgbClr val="FF0000"/>
                </a:solidFill>
              </a:rPr>
              <a:t>is back to the start of the counting sequence,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which is: 1000, 0100, 0010, 0001.</a:t>
            </a:r>
          </a:p>
        </p:txBody>
      </p:sp>
    </p:spTree>
    <p:extLst>
      <p:ext uri="{BB962C8B-B14F-4D97-AF65-F5344CB8AC3E}">
        <p14:creationId xmlns:p14="http://schemas.microsoft.com/office/powerpoint/2010/main" val="1856976838"/>
      </p:ext>
    </p:extLst>
  </p:cSld>
  <p:clrMapOvr>
    <a:masterClrMapping/>
  </p:clrMapOvr>
  <p:transition/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/>
              <a:t>n-bit ring counter</a:t>
            </a:r>
          </a:p>
        </p:txBody>
      </p:sp>
      <p:sp>
        <p:nvSpPr>
          <p:cNvPr id="107522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5.28a from the textbook ]</a:t>
            </a:r>
          </a:p>
        </p:txBody>
      </p:sp>
      <p:pic>
        <p:nvPicPr>
          <p:cNvPr id="107523" name="Picture 1" descr="Screen shot 2013-10-31 at 3.33.32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600200"/>
            <a:ext cx="8763000" cy="3754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6670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Ring Counter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(alternative implementation)</a:t>
            </a:r>
          </a:p>
        </p:txBody>
      </p:sp>
    </p:spTree>
    <p:extLst>
      <p:ext uri="{BB962C8B-B14F-4D97-AF65-F5344CB8AC3E}">
        <p14:creationId xmlns:p14="http://schemas.microsoft.com/office/powerpoint/2010/main" val="608870668"/>
      </p:ext>
    </p:extLst>
  </p:cSld>
  <p:clrMapOvr>
    <a:masterClrMapping/>
  </p:clrMapOvr>
  <p:transition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157039" y="1177925"/>
            <a:ext cx="7685211" cy="5603875"/>
            <a:chOff x="157039" y="1177925"/>
            <a:chExt cx="7685211" cy="5603875"/>
          </a:xfrm>
        </p:grpSpPr>
        <p:grpSp>
          <p:nvGrpSpPr>
            <p:cNvPr id="109571" name="Group 80"/>
            <p:cNvGrpSpPr>
              <a:grpSpLocks/>
            </p:cNvGrpSpPr>
            <p:nvPr/>
          </p:nvGrpSpPr>
          <p:grpSpPr bwMode="auto">
            <a:xfrm>
              <a:off x="1057275" y="1177925"/>
              <a:ext cx="6784975" cy="5603875"/>
              <a:chOff x="666" y="206"/>
              <a:chExt cx="4274" cy="3530"/>
            </a:xfrm>
          </p:grpSpPr>
          <p:sp>
            <p:nvSpPr>
              <p:cNvPr id="109572" name="Line 4"/>
              <p:cNvSpPr>
                <a:spLocks noChangeShapeType="1"/>
              </p:cNvSpPr>
              <p:nvPr/>
            </p:nvSpPr>
            <p:spPr bwMode="auto">
              <a:xfrm flipV="1">
                <a:off x="1697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73" name="Line 5"/>
              <p:cNvSpPr>
                <a:spLocks noChangeShapeType="1"/>
              </p:cNvSpPr>
              <p:nvPr/>
            </p:nvSpPr>
            <p:spPr bwMode="auto">
              <a:xfrm flipV="1">
                <a:off x="2166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74" name="Line 6"/>
              <p:cNvSpPr>
                <a:spLocks noChangeShapeType="1"/>
              </p:cNvSpPr>
              <p:nvPr/>
            </p:nvSpPr>
            <p:spPr bwMode="auto">
              <a:xfrm flipV="1">
                <a:off x="2622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75" name="Line 7"/>
              <p:cNvSpPr>
                <a:spLocks noChangeShapeType="1"/>
              </p:cNvSpPr>
              <p:nvPr/>
            </p:nvSpPr>
            <p:spPr bwMode="auto">
              <a:xfrm flipV="1">
                <a:off x="3090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76" name="Line 8"/>
              <p:cNvSpPr>
                <a:spLocks noChangeShapeType="1"/>
              </p:cNvSpPr>
              <p:nvPr/>
            </p:nvSpPr>
            <p:spPr bwMode="auto">
              <a:xfrm flipV="1">
                <a:off x="3559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77" name="Line 9"/>
              <p:cNvSpPr>
                <a:spLocks noChangeShapeType="1"/>
              </p:cNvSpPr>
              <p:nvPr/>
            </p:nvSpPr>
            <p:spPr bwMode="auto">
              <a:xfrm flipV="1">
                <a:off x="4015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78" name="Line 10"/>
              <p:cNvSpPr>
                <a:spLocks noChangeShapeType="1"/>
              </p:cNvSpPr>
              <p:nvPr/>
            </p:nvSpPr>
            <p:spPr bwMode="auto">
              <a:xfrm flipV="1">
                <a:off x="4484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79" name="Line 11"/>
              <p:cNvSpPr>
                <a:spLocks noChangeShapeType="1"/>
              </p:cNvSpPr>
              <p:nvPr/>
            </p:nvSpPr>
            <p:spPr bwMode="auto">
              <a:xfrm flipV="1">
                <a:off x="1229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0" name="Freeform 12"/>
              <p:cNvSpPr>
                <a:spLocks/>
              </p:cNvSpPr>
              <p:nvPr/>
            </p:nvSpPr>
            <p:spPr bwMode="auto">
              <a:xfrm>
                <a:off x="1001" y="1923"/>
                <a:ext cx="924" cy="169"/>
              </a:xfrm>
              <a:custGeom>
                <a:avLst/>
                <a:gdLst>
                  <a:gd name="T0" fmla="*/ 0 w 1850"/>
                  <a:gd name="T1" fmla="*/ 1 h 336"/>
                  <a:gd name="T2" fmla="*/ 0 w 1850"/>
                  <a:gd name="T3" fmla="*/ 0 h 336"/>
                  <a:gd name="T4" fmla="*/ 0 w 1850"/>
                  <a:gd name="T5" fmla="*/ 0 h 336"/>
                  <a:gd name="T6" fmla="*/ 0 w 1850"/>
                  <a:gd name="T7" fmla="*/ 1 h 336"/>
                  <a:gd name="T8" fmla="*/ 0 w 1850"/>
                  <a:gd name="T9" fmla="*/ 1 h 336"/>
                  <a:gd name="T10" fmla="*/ 0 w 1850"/>
                  <a:gd name="T11" fmla="*/ 0 h 336"/>
                  <a:gd name="T12" fmla="*/ 0 w 1850"/>
                  <a:gd name="T13" fmla="*/ 0 h 336"/>
                  <a:gd name="T14" fmla="*/ 0 w 1850"/>
                  <a:gd name="T15" fmla="*/ 1 h 336"/>
                  <a:gd name="T16" fmla="*/ 0 w 1850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50"/>
                  <a:gd name="T28" fmla="*/ 0 h 336"/>
                  <a:gd name="T29" fmla="*/ 1850 w 1850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50" h="336">
                    <a:moveTo>
                      <a:pt x="1850" y="336"/>
                    </a:moveTo>
                    <a:lnTo>
                      <a:pt x="1850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7" y="336"/>
                    </a:lnTo>
                    <a:lnTo>
                      <a:pt x="937" y="0"/>
                    </a:lnTo>
                    <a:lnTo>
                      <a:pt x="456" y="0"/>
                    </a:lnTo>
                    <a:lnTo>
                      <a:pt x="456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1" name="Freeform 13"/>
              <p:cNvSpPr>
                <a:spLocks/>
              </p:cNvSpPr>
              <p:nvPr/>
            </p:nvSpPr>
            <p:spPr bwMode="auto">
              <a:xfrm>
                <a:off x="1925" y="1923"/>
                <a:ext cx="937" cy="169"/>
              </a:xfrm>
              <a:custGeom>
                <a:avLst/>
                <a:gdLst>
                  <a:gd name="T0" fmla="*/ 1 w 1873"/>
                  <a:gd name="T1" fmla="*/ 1 h 336"/>
                  <a:gd name="T2" fmla="*/ 1 w 1873"/>
                  <a:gd name="T3" fmla="*/ 0 h 336"/>
                  <a:gd name="T4" fmla="*/ 1 w 1873"/>
                  <a:gd name="T5" fmla="*/ 0 h 336"/>
                  <a:gd name="T6" fmla="*/ 1 w 1873"/>
                  <a:gd name="T7" fmla="*/ 1 h 336"/>
                  <a:gd name="T8" fmla="*/ 1 w 1873"/>
                  <a:gd name="T9" fmla="*/ 1 h 336"/>
                  <a:gd name="T10" fmla="*/ 1 w 1873"/>
                  <a:gd name="T11" fmla="*/ 0 h 336"/>
                  <a:gd name="T12" fmla="*/ 1 w 1873"/>
                  <a:gd name="T13" fmla="*/ 0 h 336"/>
                  <a:gd name="T14" fmla="*/ 1 w 1873"/>
                  <a:gd name="T15" fmla="*/ 1 h 336"/>
                  <a:gd name="T16" fmla="*/ 0 w 1873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2" name="Freeform 14"/>
              <p:cNvSpPr>
                <a:spLocks/>
              </p:cNvSpPr>
              <p:nvPr/>
            </p:nvSpPr>
            <p:spPr bwMode="auto">
              <a:xfrm>
                <a:off x="2862" y="1923"/>
                <a:ext cx="925" cy="169"/>
              </a:xfrm>
              <a:custGeom>
                <a:avLst/>
                <a:gdLst>
                  <a:gd name="T0" fmla="*/ 1 w 1850"/>
                  <a:gd name="T1" fmla="*/ 1 h 336"/>
                  <a:gd name="T2" fmla="*/ 1 w 1850"/>
                  <a:gd name="T3" fmla="*/ 0 h 336"/>
                  <a:gd name="T4" fmla="*/ 1 w 1850"/>
                  <a:gd name="T5" fmla="*/ 0 h 336"/>
                  <a:gd name="T6" fmla="*/ 1 w 1850"/>
                  <a:gd name="T7" fmla="*/ 1 h 336"/>
                  <a:gd name="T8" fmla="*/ 1 w 1850"/>
                  <a:gd name="T9" fmla="*/ 1 h 336"/>
                  <a:gd name="T10" fmla="*/ 1 w 1850"/>
                  <a:gd name="T11" fmla="*/ 0 h 336"/>
                  <a:gd name="T12" fmla="*/ 1 w 1850"/>
                  <a:gd name="T13" fmla="*/ 0 h 336"/>
                  <a:gd name="T14" fmla="*/ 1 w 1850"/>
                  <a:gd name="T15" fmla="*/ 1 h 336"/>
                  <a:gd name="T16" fmla="*/ 0 w 1850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50"/>
                  <a:gd name="T28" fmla="*/ 0 h 336"/>
                  <a:gd name="T29" fmla="*/ 1850 w 1850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50" h="336">
                    <a:moveTo>
                      <a:pt x="1850" y="336"/>
                    </a:moveTo>
                    <a:lnTo>
                      <a:pt x="1850" y="0"/>
                    </a:lnTo>
                    <a:lnTo>
                      <a:pt x="1394" y="0"/>
                    </a:lnTo>
                    <a:lnTo>
                      <a:pt x="1394" y="336"/>
                    </a:lnTo>
                    <a:lnTo>
                      <a:pt x="913" y="336"/>
                    </a:lnTo>
                    <a:lnTo>
                      <a:pt x="913" y="0"/>
                    </a:lnTo>
                    <a:lnTo>
                      <a:pt x="457" y="0"/>
                    </a:lnTo>
                    <a:lnTo>
                      <a:pt x="457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3" name="Freeform 15"/>
              <p:cNvSpPr>
                <a:spLocks/>
              </p:cNvSpPr>
              <p:nvPr/>
            </p:nvSpPr>
            <p:spPr bwMode="auto">
              <a:xfrm>
                <a:off x="3787" y="1923"/>
                <a:ext cx="925" cy="169"/>
              </a:xfrm>
              <a:custGeom>
                <a:avLst/>
                <a:gdLst>
                  <a:gd name="T0" fmla="*/ 1 w 1850"/>
                  <a:gd name="T1" fmla="*/ 1 h 336"/>
                  <a:gd name="T2" fmla="*/ 1 w 1850"/>
                  <a:gd name="T3" fmla="*/ 0 h 336"/>
                  <a:gd name="T4" fmla="*/ 1 w 1850"/>
                  <a:gd name="T5" fmla="*/ 0 h 336"/>
                  <a:gd name="T6" fmla="*/ 1 w 1850"/>
                  <a:gd name="T7" fmla="*/ 1 h 336"/>
                  <a:gd name="T8" fmla="*/ 1 w 1850"/>
                  <a:gd name="T9" fmla="*/ 1 h 336"/>
                  <a:gd name="T10" fmla="*/ 1 w 1850"/>
                  <a:gd name="T11" fmla="*/ 0 h 336"/>
                  <a:gd name="T12" fmla="*/ 1 w 1850"/>
                  <a:gd name="T13" fmla="*/ 0 h 336"/>
                  <a:gd name="T14" fmla="*/ 1 w 1850"/>
                  <a:gd name="T15" fmla="*/ 1 h 336"/>
                  <a:gd name="T16" fmla="*/ 0 w 1850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50"/>
                  <a:gd name="T28" fmla="*/ 0 h 336"/>
                  <a:gd name="T29" fmla="*/ 1850 w 1850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50" h="336">
                    <a:moveTo>
                      <a:pt x="1850" y="336"/>
                    </a:moveTo>
                    <a:lnTo>
                      <a:pt x="1850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13" y="336"/>
                    </a:lnTo>
                    <a:lnTo>
                      <a:pt x="913" y="0"/>
                    </a:lnTo>
                    <a:lnTo>
                      <a:pt x="456" y="0"/>
                    </a:lnTo>
                    <a:lnTo>
                      <a:pt x="456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4" name="Line 16"/>
              <p:cNvSpPr>
                <a:spLocks noChangeShapeType="1"/>
              </p:cNvSpPr>
              <p:nvPr/>
            </p:nvSpPr>
            <p:spPr bwMode="auto">
              <a:xfrm flipH="1">
                <a:off x="4712" y="2092"/>
                <a:ext cx="228" cy="1"/>
              </a:xfrm>
              <a:prstGeom prst="line">
                <a:avLst/>
              </a:pr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5" name="Freeform 17"/>
              <p:cNvSpPr>
                <a:spLocks/>
              </p:cNvSpPr>
              <p:nvPr/>
            </p:nvSpPr>
            <p:spPr bwMode="auto">
              <a:xfrm>
                <a:off x="1001" y="2260"/>
                <a:ext cx="1645" cy="168"/>
              </a:xfrm>
              <a:custGeom>
                <a:avLst/>
                <a:gdLst>
                  <a:gd name="T0" fmla="*/ 0 w 3291"/>
                  <a:gd name="T1" fmla="*/ 0 h 337"/>
                  <a:gd name="T2" fmla="*/ 0 w 3291"/>
                  <a:gd name="T3" fmla="*/ 0 h 337"/>
                  <a:gd name="T4" fmla="*/ 0 w 3291"/>
                  <a:gd name="T5" fmla="*/ 0 h 337"/>
                  <a:gd name="T6" fmla="*/ 0 w 3291"/>
                  <a:gd name="T7" fmla="*/ 0 h 337"/>
                  <a:gd name="T8" fmla="*/ 0 w 3291"/>
                  <a:gd name="T9" fmla="*/ 0 h 337"/>
                  <a:gd name="T10" fmla="*/ 0 w 3291"/>
                  <a:gd name="T11" fmla="*/ 0 h 337"/>
                  <a:gd name="T12" fmla="*/ 0 w 3291"/>
                  <a:gd name="T13" fmla="*/ 0 h 337"/>
                  <a:gd name="T14" fmla="*/ 0 w 3291"/>
                  <a:gd name="T15" fmla="*/ 0 h 337"/>
                  <a:gd name="T16" fmla="*/ 0 w 3291"/>
                  <a:gd name="T17" fmla="*/ 0 h 3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291"/>
                  <a:gd name="T28" fmla="*/ 0 h 337"/>
                  <a:gd name="T29" fmla="*/ 3291 w 3291"/>
                  <a:gd name="T30" fmla="*/ 337 h 3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291" h="337">
                    <a:moveTo>
                      <a:pt x="3291" y="337"/>
                    </a:moveTo>
                    <a:lnTo>
                      <a:pt x="3291" y="0"/>
                    </a:lnTo>
                    <a:lnTo>
                      <a:pt x="2378" y="0"/>
                    </a:lnTo>
                    <a:lnTo>
                      <a:pt x="2378" y="337"/>
                    </a:lnTo>
                    <a:lnTo>
                      <a:pt x="1441" y="337"/>
                    </a:lnTo>
                    <a:lnTo>
                      <a:pt x="1441" y="0"/>
                    </a:lnTo>
                    <a:lnTo>
                      <a:pt x="528" y="0"/>
                    </a:lnTo>
                    <a:lnTo>
                      <a:pt x="528" y="337"/>
                    </a:lnTo>
                    <a:lnTo>
                      <a:pt x="0" y="337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6" name="Freeform 18"/>
              <p:cNvSpPr>
                <a:spLocks/>
              </p:cNvSpPr>
              <p:nvPr/>
            </p:nvSpPr>
            <p:spPr bwMode="auto">
              <a:xfrm>
                <a:off x="2646" y="2260"/>
                <a:ext cx="1862" cy="168"/>
              </a:xfrm>
              <a:custGeom>
                <a:avLst/>
                <a:gdLst>
                  <a:gd name="T0" fmla="*/ 1 w 3723"/>
                  <a:gd name="T1" fmla="*/ 0 h 337"/>
                  <a:gd name="T2" fmla="*/ 1 w 3723"/>
                  <a:gd name="T3" fmla="*/ 0 h 337"/>
                  <a:gd name="T4" fmla="*/ 1 w 3723"/>
                  <a:gd name="T5" fmla="*/ 0 h 337"/>
                  <a:gd name="T6" fmla="*/ 1 w 3723"/>
                  <a:gd name="T7" fmla="*/ 0 h 337"/>
                  <a:gd name="T8" fmla="*/ 1 w 3723"/>
                  <a:gd name="T9" fmla="*/ 0 h 337"/>
                  <a:gd name="T10" fmla="*/ 1 w 3723"/>
                  <a:gd name="T11" fmla="*/ 0 h 337"/>
                  <a:gd name="T12" fmla="*/ 1 w 3723"/>
                  <a:gd name="T13" fmla="*/ 0 h 337"/>
                  <a:gd name="T14" fmla="*/ 1 w 3723"/>
                  <a:gd name="T15" fmla="*/ 0 h 337"/>
                  <a:gd name="T16" fmla="*/ 0 w 3723"/>
                  <a:gd name="T17" fmla="*/ 0 h 3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723"/>
                  <a:gd name="T28" fmla="*/ 0 h 337"/>
                  <a:gd name="T29" fmla="*/ 3723 w 3723"/>
                  <a:gd name="T30" fmla="*/ 337 h 3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723" h="337">
                    <a:moveTo>
                      <a:pt x="3723" y="337"/>
                    </a:moveTo>
                    <a:lnTo>
                      <a:pt x="3723" y="0"/>
                    </a:lnTo>
                    <a:lnTo>
                      <a:pt x="2786" y="0"/>
                    </a:lnTo>
                    <a:lnTo>
                      <a:pt x="2786" y="337"/>
                    </a:lnTo>
                    <a:lnTo>
                      <a:pt x="1874" y="337"/>
                    </a:lnTo>
                    <a:lnTo>
                      <a:pt x="1874" y="0"/>
                    </a:lnTo>
                    <a:lnTo>
                      <a:pt x="937" y="0"/>
                    </a:lnTo>
                    <a:lnTo>
                      <a:pt x="937" y="337"/>
                    </a:lnTo>
                    <a:lnTo>
                      <a:pt x="0" y="337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7" name="Line 19"/>
              <p:cNvSpPr>
                <a:spLocks noChangeShapeType="1"/>
              </p:cNvSpPr>
              <p:nvPr/>
            </p:nvSpPr>
            <p:spPr bwMode="auto">
              <a:xfrm flipH="1">
                <a:off x="4508" y="2428"/>
                <a:ext cx="432" cy="1"/>
              </a:xfrm>
              <a:prstGeom prst="line">
                <a:avLst/>
              </a:pr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8" name="Freeform 20"/>
              <p:cNvSpPr>
                <a:spLocks/>
              </p:cNvSpPr>
              <p:nvPr/>
            </p:nvSpPr>
            <p:spPr bwMode="auto">
              <a:xfrm>
                <a:off x="1001" y="2596"/>
                <a:ext cx="3939" cy="180"/>
              </a:xfrm>
              <a:custGeom>
                <a:avLst/>
                <a:gdLst>
                  <a:gd name="T0" fmla="*/ 0 w 7879"/>
                  <a:gd name="T1" fmla="*/ 1 h 360"/>
                  <a:gd name="T2" fmla="*/ 0 w 7879"/>
                  <a:gd name="T3" fmla="*/ 1 h 360"/>
                  <a:gd name="T4" fmla="*/ 0 w 7879"/>
                  <a:gd name="T5" fmla="*/ 0 h 360"/>
                  <a:gd name="T6" fmla="*/ 0 w 7879"/>
                  <a:gd name="T7" fmla="*/ 0 h 360"/>
                  <a:gd name="T8" fmla="*/ 0 w 7879"/>
                  <a:gd name="T9" fmla="*/ 1 h 360"/>
                  <a:gd name="T10" fmla="*/ 0 w 7879"/>
                  <a:gd name="T11" fmla="*/ 1 h 360"/>
                  <a:gd name="T12" fmla="*/ 0 w 7879"/>
                  <a:gd name="T13" fmla="*/ 0 h 360"/>
                  <a:gd name="T14" fmla="*/ 0 w 7879"/>
                  <a:gd name="T15" fmla="*/ 0 h 360"/>
                  <a:gd name="T16" fmla="*/ 0 w 7879"/>
                  <a:gd name="T17" fmla="*/ 1 h 360"/>
                  <a:gd name="T18" fmla="*/ 0 w 7879"/>
                  <a:gd name="T19" fmla="*/ 1 h 36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879"/>
                  <a:gd name="T31" fmla="*/ 0 h 360"/>
                  <a:gd name="T32" fmla="*/ 7879 w 7879"/>
                  <a:gd name="T33" fmla="*/ 360 h 36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879" h="360">
                    <a:moveTo>
                      <a:pt x="7879" y="360"/>
                    </a:moveTo>
                    <a:lnTo>
                      <a:pt x="6149" y="360"/>
                    </a:lnTo>
                    <a:lnTo>
                      <a:pt x="6149" y="0"/>
                    </a:lnTo>
                    <a:lnTo>
                      <a:pt x="4276" y="0"/>
                    </a:lnTo>
                    <a:lnTo>
                      <a:pt x="4276" y="360"/>
                    </a:lnTo>
                    <a:lnTo>
                      <a:pt x="2426" y="360"/>
                    </a:lnTo>
                    <a:lnTo>
                      <a:pt x="2426" y="0"/>
                    </a:lnTo>
                    <a:lnTo>
                      <a:pt x="577" y="0"/>
                    </a:lnTo>
                    <a:lnTo>
                      <a:pt x="577" y="360"/>
                    </a:lnTo>
                    <a:lnTo>
                      <a:pt x="0" y="36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9" name="Freeform 21"/>
              <p:cNvSpPr>
                <a:spLocks/>
              </p:cNvSpPr>
              <p:nvPr/>
            </p:nvSpPr>
            <p:spPr bwMode="auto">
              <a:xfrm>
                <a:off x="1001" y="2944"/>
                <a:ext cx="3939" cy="168"/>
              </a:xfrm>
              <a:custGeom>
                <a:avLst/>
                <a:gdLst>
                  <a:gd name="T0" fmla="*/ 0 w 7879"/>
                  <a:gd name="T1" fmla="*/ 1 h 336"/>
                  <a:gd name="T2" fmla="*/ 0 w 7879"/>
                  <a:gd name="T3" fmla="*/ 1 h 336"/>
                  <a:gd name="T4" fmla="*/ 0 w 7879"/>
                  <a:gd name="T5" fmla="*/ 0 h 336"/>
                  <a:gd name="T6" fmla="*/ 0 w 7879"/>
                  <a:gd name="T7" fmla="*/ 0 h 336"/>
                  <a:gd name="T8" fmla="*/ 0 w 7879"/>
                  <a:gd name="T9" fmla="*/ 1 h 336"/>
                  <a:gd name="T10" fmla="*/ 0 w 7879"/>
                  <a:gd name="T11" fmla="*/ 1 h 3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879"/>
                  <a:gd name="T19" fmla="*/ 0 h 336"/>
                  <a:gd name="T20" fmla="*/ 7879 w 7879"/>
                  <a:gd name="T21" fmla="*/ 336 h 3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879" h="336">
                    <a:moveTo>
                      <a:pt x="7879" y="336"/>
                    </a:moveTo>
                    <a:lnTo>
                      <a:pt x="4348" y="336"/>
                    </a:lnTo>
                    <a:lnTo>
                      <a:pt x="4348" y="0"/>
                    </a:lnTo>
                    <a:lnTo>
                      <a:pt x="625" y="0"/>
                    </a:lnTo>
                    <a:lnTo>
                      <a:pt x="625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90" name="Rectangle 22"/>
              <p:cNvSpPr>
                <a:spLocks noChangeArrowheads="1"/>
              </p:cNvSpPr>
              <p:nvPr/>
            </p:nvSpPr>
            <p:spPr bwMode="auto">
              <a:xfrm>
                <a:off x="1877" y="387"/>
                <a:ext cx="421" cy="684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591" name="Rectangle 23"/>
              <p:cNvSpPr>
                <a:spLocks noChangeArrowheads="1"/>
              </p:cNvSpPr>
              <p:nvPr/>
            </p:nvSpPr>
            <p:spPr bwMode="auto">
              <a:xfrm>
                <a:off x="1915" y="505"/>
                <a:ext cx="1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T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592" name="Rectangle 24"/>
              <p:cNvSpPr>
                <a:spLocks noChangeArrowheads="1"/>
              </p:cNvSpPr>
              <p:nvPr/>
            </p:nvSpPr>
            <p:spPr bwMode="auto">
              <a:xfrm>
                <a:off x="2165" y="501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593" name="Line 25"/>
              <p:cNvSpPr>
                <a:spLocks noChangeShapeType="1"/>
              </p:cNvSpPr>
              <p:nvPr/>
            </p:nvSpPr>
            <p:spPr bwMode="auto">
              <a:xfrm flipH="1">
                <a:off x="2178" y="843"/>
                <a:ext cx="60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94" name="Freeform 26"/>
              <p:cNvSpPr>
                <a:spLocks/>
              </p:cNvSpPr>
              <p:nvPr/>
            </p:nvSpPr>
            <p:spPr bwMode="auto">
              <a:xfrm>
                <a:off x="2622" y="206"/>
                <a:ext cx="36" cy="24"/>
              </a:xfrm>
              <a:custGeom>
                <a:avLst/>
                <a:gdLst>
                  <a:gd name="T0" fmla="*/ 0 w 72"/>
                  <a:gd name="T1" fmla="*/ 1 h 48"/>
                  <a:gd name="T2" fmla="*/ 1 w 72"/>
                  <a:gd name="T3" fmla="*/ 1 h 48"/>
                  <a:gd name="T4" fmla="*/ 1 w 72"/>
                  <a:gd name="T5" fmla="*/ 1 h 48"/>
                  <a:gd name="T6" fmla="*/ 1 w 72"/>
                  <a:gd name="T7" fmla="*/ 1 h 48"/>
                  <a:gd name="T8" fmla="*/ 1 w 72"/>
                  <a:gd name="T9" fmla="*/ 1 h 48"/>
                  <a:gd name="T10" fmla="*/ 1 w 72"/>
                  <a:gd name="T11" fmla="*/ 1 h 48"/>
                  <a:gd name="T12" fmla="*/ 1 w 72"/>
                  <a:gd name="T13" fmla="*/ 1 h 48"/>
                  <a:gd name="T14" fmla="*/ 1 w 72"/>
                  <a:gd name="T15" fmla="*/ 1 h 48"/>
                  <a:gd name="T16" fmla="*/ 1 w 72"/>
                  <a:gd name="T17" fmla="*/ 1 h 48"/>
                  <a:gd name="T18" fmla="*/ 1 w 72"/>
                  <a:gd name="T19" fmla="*/ 1 h 48"/>
                  <a:gd name="T20" fmla="*/ 1 w 72"/>
                  <a:gd name="T21" fmla="*/ 1 h 48"/>
                  <a:gd name="T22" fmla="*/ 1 w 72"/>
                  <a:gd name="T23" fmla="*/ 0 h 48"/>
                  <a:gd name="T24" fmla="*/ 1 w 72"/>
                  <a:gd name="T25" fmla="*/ 1 h 48"/>
                  <a:gd name="T26" fmla="*/ 1 w 72"/>
                  <a:gd name="T27" fmla="*/ 1 h 48"/>
                  <a:gd name="T28" fmla="*/ 1 w 72"/>
                  <a:gd name="T29" fmla="*/ 1 h 48"/>
                  <a:gd name="T30" fmla="*/ 1 w 72"/>
                  <a:gd name="T31" fmla="*/ 1 h 48"/>
                  <a:gd name="T32" fmla="*/ 1 w 72"/>
                  <a:gd name="T33" fmla="*/ 1 h 48"/>
                  <a:gd name="T34" fmla="*/ 1 w 72"/>
                  <a:gd name="T35" fmla="*/ 1 h 48"/>
                  <a:gd name="T36" fmla="*/ 1 w 72"/>
                  <a:gd name="T37" fmla="*/ 1 h 48"/>
                  <a:gd name="T38" fmla="*/ 1 w 72"/>
                  <a:gd name="T39" fmla="*/ 1 h 48"/>
                  <a:gd name="T40" fmla="*/ 1 w 72"/>
                  <a:gd name="T41" fmla="*/ 1 h 48"/>
                  <a:gd name="T42" fmla="*/ 1 w 72"/>
                  <a:gd name="T43" fmla="*/ 1 h 48"/>
                  <a:gd name="T44" fmla="*/ 1 w 72"/>
                  <a:gd name="T45" fmla="*/ 1 h 48"/>
                  <a:gd name="T46" fmla="*/ 1 w 72"/>
                  <a:gd name="T47" fmla="*/ 1 h 48"/>
                  <a:gd name="T48" fmla="*/ 1 w 72"/>
                  <a:gd name="T49" fmla="*/ 1 h 48"/>
                  <a:gd name="T50" fmla="*/ 1 w 72"/>
                  <a:gd name="T51" fmla="*/ 1 h 48"/>
                  <a:gd name="T52" fmla="*/ 1 w 72"/>
                  <a:gd name="T53" fmla="*/ 1 h 48"/>
                  <a:gd name="T54" fmla="*/ 1 w 72"/>
                  <a:gd name="T55" fmla="*/ 1 h 48"/>
                  <a:gd name="T56" fmla="*/ 1 w 72"/>
                  <a:gd name="T57" fmla="*/ 1 h 48"/>
                  <a:gd name="T58" fmla="*/ 1 w 72"/>
                  <a:gd name="T59" fmla="*/ 1 h 48"/>
                  <a:gd name="T60" fmla="*/ 1 w 72"/>
                  <a:gd name="T61" fmla="*/ 1 h 48"/>
                  <a:gd name="T62" fmla="*/ 1 w 72"/>
                  <a:gd name="T63" fmla="*/ 1 h 48"/>
                  <a:gd name="T64" fmla="*/ 1 w 72"/>
                  <a:gd name="T65" fmla="*/ 1 h 48"/>
                  <a:gd name="T66" fmla="*/ 1 w 72"/>
                  <a:gd name="T67" fmla="*/ 1 h 48"/>
                  <a:gd name="T68" fmla="*/ 1 w 72"/>
                  <a:gd name="T69" fmla="*/ 1 h 48"/>
                  <a:gd name="T70" fmla="*/ 1 w 72"/>
                  <a:gd name="T71" fmla="*/ 1 h 48"/>
                  <a:gd name="T72" fmla="*/ 1 w 72"/>
                  <a:gd name="T73" fmla="*/ 1 h 48"/>
                  <a:gd name="T74" fmla="*/ 1 w 72"/>
                  <a:gd name="T75" fmla="*/ 1 h 48"/>
                  <a:gd name="T76" fmla="*/ 1 w 72"/>
                  <a:gd name="T77" fmla="*/ 1 h 48"/>
                  <a:gd name="T78" fmla="*/ 1 w 72"/>
                  <a:gd name="T79" fmla="*/ 1 h 48"/>
                  <a:gd name="T80" fmla="*/ 1 w 72"/>
                  <a:gd name="T81" fmla="*/ 1 h 48"/>
                  <a:gd name="T82" fmla="*/ 1 w 72"/>
                  <a:gd name="T83" fmla="*/ 1 h 48"/>
                  <a:gd name="T84" fmla="*/ 1 w 72"/>
                  <a:gd name="T85" fmla="*/ 1 h 48"/>
                  <a:gd name="T86" fmla="*/ 1 w 72"/>
                  <a:gd name="T87" fmla="*/ 1 h 48"/>
                  <a:gd name="T88" fmla="*/ 1 w 72"/>
                  <a:gd name="T89" fmla="*/ 1 h 48"/>
                  <a:gd name="T90" fmla="*/ 1 w 72"/>
                  <a:gd name="T91" fmla="*/ 1 h 48"/>
                  <a:gd name="T92" fmla="*/ 1 w 72"/>
                  <a:gd name="T93" fmla="*/ 1 h 48"/>
                  <a:gd name="T94" fmla="*/ 1 w 72"/>
                  <a:gd name="T95" fmla="*/ 1 h 48"/>
                  <a:gd name="T96" fmla="*/ 1 w 72"/>
                  <a:gd name="T97" fmla="*/ 1 h 48"/>
                  <a:gd name="T98" fmla="*/ 1 w 72"/>
                  <a:gd name="T99" fmla="*/ 1 h 48"/>
                  <a:gd name="T100" fmla="*/ 1 w 72"/>
                  <a:gd name="T101" fmla="*/ 1 h 48"/>
                  <a:gd name="T102" fmla="*/ 1 w 72"/>
                  <a:gd name="T103" fmla="*/ 1 h 48"/>
                  <a:gd name="T104" fmla="*/ 1 w 72"/>
                  <a:gd name="T105" fmla="*/ 1 h 48"/>
                  <a:gd name="T106" fmla="*/ 1 w 72"/>
                  <a:gd name="T107" fmla="*/ 1 h 48"/>
                  <a:gd name="T108" fmla="*/ 1 w 72"/>
                  <a:gd name="T109" fmla="*/ 1 h 48"/>
                  <a:gd name="T110" fmla="*/ 0 w 72"/>
                  <a:gd name="T111" fmla="*/ 1 h 4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48"/>
                  <a:gd name="T170" fmla="*/ 72 w 72"/>
                  <a:gd name="T171" fmla="*/ 48 h 4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48">
                    <a:moveTo>
                      <a:pt x="0" y="19"/>
                    </a:moveTo>
                    <a:lnTo>
                      <a:pt x="0" y="30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1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3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6" y="3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8" y="1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1"/>
                    </a:lnTo>
                    <a:lnTo>
                      <a:pt x="46" y="1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50" y="1"/>
                    </a:lnTo>
                    <a:lnTo>
                      <a:pt x="52" y="2"/>
                    </a:lnTo>
                    <a:lnTo>
                      <a:pt x="53" y="2"/>
                    </a:lnTo>
                    <a:lnTo>
                      <a:pt x="54" y="2"/>
                    </a:lnTo>
                    <a:lnTo>
                      <a:pt x="55" y="3"/>
                    </a:lnTo>
                    <a:lnTo>
                      <a:pt x="56" y="3"/>
                    </a:lnTo>
                    <a:lnTo>
                      <a:pt x="58" y="5"/>
                    </a:lnTo>
                    <a:lnTo>
                      <a:pt x="59" y="6"/>
                    </a:lnTo>
                    <a:lnTo>
                      <a:pt x="60" y="6"/>
                    </a:lnTo>
                    <a:lnTo>
                      <a:pt x="61" y="7"/>
                    </a:lnTo>
                    <a:lnTo>
                      <a:pt x="62" y="8"/>
                    </a:lnTo>
                    <a:lnTo>
                      <a:pt x="64" y="9"/>
                    </a:lnTo>
                    <a:lnTo>
                      <a:pt x="65" y="9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3"/>
                    </a:lnTo>
                    <a:lnTo>
                      <a:pt x="68" y="14"/>
                    </a:lnTo>
                    <a:lnTo>
                      <a:pt x="68" y="15"/>
                    </a:lnTo>
                    <a:lnTo>
                      <a:pt x="70" y="17"/>
                    </a:lnTo>
                    <a:lnTo>
                      <a:pt x="70" y="18"/>
                    </a:lnTo>
                    <a:lnTo>
                      <a:pt x="71" y="19"/>
                    </a:lnTo>
                    <a:lnTo>
                      <a:pt x="71" y="21"/>
                    </a:lnTo>
                    <a:lnTo>
                      <a:pt x="71" y="23"/>
                    </a:lnTo>
                    <a:lnTo>
                      <a:pt x="72" y="24"/>
                    </a:lnTo>
                    <a:lnTo>
                      <a:pt x="72" y="25"/>
                    </a:lnTo>
                    <a:lnTo>
                      <a:pt x="72" y="26"/>
                    </a:lnTo>
                    <a:lnTo>
                      <a:pt x="72" y="27"/>
                    </a:lnTo>
                    <a:lnTo>
                      <a:pt x="72" y="30"/>
                    </a:lnTo>
                    <a:lnTo>
                      <a:pt x="72" y="19"/>
                    </a:lnTo>
                    <a:lnTo>
                      <a:pt x="72" y="21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5"/>
                    </a:lnTo>
                    <a:lnTo>
                      <a:pt x="71" y="26"/>
                    </a:lnTo>
                    <a:lnTo>
                      <a:pt x="71" y="27"/>
                    </a:lnTo>
                    <a:lnTo>
                      <a:pt x="71" y="30"/>
                    </a:lnTo>
                    <a:lnTo>
                      <a:pt x="70" y="31"/>
                    </a:lnTo>
                    <a:lnTo>
                      <a:pt x="70" y="32"/>
                    </a:lnTo>
                    <a:lnTo>
                      <a:pt x="68" y="33"/>
                    </a:lnTo>
                    <a:lnTo>
                      <a:pt x="68" y="35"/>
                    </a:lnTo>
                    <a:lnTo>
                      <a:pt x="67" y="36"/>
                    </a:lnTo>
                    <a:lnTo>
                      <a:pt x="66" y="37"/>
                    </a:lnTo>
                    <a:lnTo>
                      <a:pt x="66" y="38"/>
                    </a:lnTo>
                    <a:lnTo>
                      <a:pt x="65" y="39"/>
                    </a:lnTo>
                    <a:lnTo>
                      <a:pt x="64" y="39"/>
                    </a:lnTo>
                    <a:lnTo>
                      <a:pt x="62" y="41"/>
                    </a:lnTo>
                    <a:lnTo>
                      <a:pt x="61" y="42"/>
                    </a:lnTo>
                    <a:lnTo>
                      <a:pt x="60" y="43"/>
                    </a:lnTo>
                    <a:lnTo>
                      <a:pt x="59" y="43"/>
                    </a:lnTo>
                    <a:lnTo>
                      <a:pt x="58" y="44"/>
                    </a:lnTo>
                    <a:lnTo>
                      <a:pt x="56" y="45"/>
                    </a:lnTo>
                    <a:lnTo>
                      <a:pt x="55" y="45"/>
                    </a:lnTo>
                    <a:lnTo>
                      <a:pt x="54" y="47"/>
                    </a:lnTo>
                    <a:lnTo>
                      <a:pt x="53" y="47"/>
                    </a:lnTo>
                    <a:lnTo>
                      <a:pt x="52" y="47"/>
                    </a:lnTo>
                    <a:lnTo>
                      <a:pt x="50" y="48"/>
                    </a:lnTo>
                    <a:lnTo>
                      <a:pt x="49" y="48"/>
                    </a:lnTo>
                    <a:lnTo>
                      <a:pt x="48" y="48"/>
                    </a:lnTo>
                    <a:lnTo>
                      <a:pt x="46" y="48"/>
                    </a:lnTo>
                    <a:lnTo>
                      <a:pt x="44" y="48"/>
                    </a:lnTo>
                    <a:lnTo>
                      <a:pt x="43" y="48"/>
                    </a:lnTo>
                    <a:lnTo>
                      <a:pt x="29" y="48"/>
                    </a:lnTo>
                    <a:lnTo>
                      <a:pt x="28" y="48"/>
                    </a:lnTo>
                    <a:lnTo>
                      <a:pt x="26" y="48"/>
                    </a:lnTo>
                    <a:lnTo>
                      <a:pt x="25" y="48"/>
                    </a:lnTo>
                    <a:lnTo>
                      <a:pt x="23" y="48"/>
                    </a:lnTo>
                    <a:lnTo>
                      <a:pt x="22" y="48"/>
                    </a:lnTo>
                    <a:lnTo>
                      <a:pt x="20" y="47"/>
                    </a:lnTo>
                    <a:lnTo>
                      <a:pt x="19" y="47"/>
                    </a:lnTo>
                    <a:lnTo>
                      <a:pt x="18" y="47"/>
                    </a:lnTo>
                    <a:lnTo>
                      <a:pt x="17" y="45"/>
                    </a:lnTo>
                    <a:lnTo>
                      <a:pt x="16" y="45"/>
                    </a:lnTo>
                    <a:lnTo>
                      <a:pt x="14" y="44"/>
                    </a:lnTo>
                    <a:lnTo>
                      <a:pt x="13" y="43"/>
                    </a:lnTo>
                    <a:lnTo>
                      <a:pt x="12" y="43"/>
                    </a:lnTo>
                    <a:lnTo>
                      <a:pt x="11" y="42"/>
                    </a:lnTo>
                    <a:lnTo>
                      <a:pt x="10" y="41"/>
                    </a:lnTo>
                    <a:lnTo>
                      <a:pt x="8" y="39"/>
                    </a:lnTo>
                    <a:lnTo>
                      <a:pt x="7" y="39"/>
                    </a:lnTo>
                    <a:lnTo>
                      <a:pt x="7" y="38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5" y="35"/>
                    </a:lnTo>
                    <a:lnTo>
                      <a:pt x="3" y="33"/>
                    </a:lnTo>
                    <a:lnTo>
                      <a:pt x="2" y="32"/>
                    </a:lnTo>
                    <a:lnTo>
                      <a:pt x="2" y="31"/>
                    </a:lnTo>
                    <a:lnTo>
                      <a:pt x="2" y="30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74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95" name="Rectangle 27"/>
              <p:cNvSpPr>
                <a:spLocks noChangeArrowheads="1"/>
              </p:cNvSpPr>
              <p:nvPr/>
            </p:nvSpPr>
            <p:spPr bwMode="auto">
              <a:xfrm>
                <a:off x="2166" y="845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596" name="Rectangle 28"/>
              <p:cNvSpPr>
                <a:spLocks noChangeArrowheads="1"/>
              </p:cNvSpPr>
              <p:nvPr/>
            </p:nvSpPr>
            <p:spPr bwMode="auto">
              <a:xfrm>
                <a:off x="2814" y="387"/>
                <a:ext cx="420" cy="684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597" name="Rectangle 29"/>
              <p:cNvSpPr>
                <a:spLocks noChangeArrowheads="1"/>
              </p:cNvSpPr>
              <p:nvPr/>
            </p:nvSpPr>
            <p:spPr bwMode="auto">
              <a:xfrm>
                <a:off x="1210" y="833"/>
                <a:ext cx="3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598" name="Rectangle 30"/>
              <p:cNvSpPr>
                <a:spLocks noChangeArrowheads="1"/>
              </p:cNvSpPr>
              <p:nvPr/>
            </p:nvSpPr>
            <p:spPr bwMode="auto">
              <a:xfrm>
                <a:off x="2851" y="505"/>
                <a:ext cx="1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T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599" name="Rectangle 31"/>
              <p:cNvSpPr>
                <a:spLocks noChangeArrowheads="1"/>
              </p:cNvSpPr>
              <p:nvPr/>
            </p:nvSpPr>
            <p:spPr bwMode="auto">
              <a:xfrm>
                <a:off x="3101" y="501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00" name="Line 32"/>
              <p:cNvSpPr>
                <a:spLocks noChangeShapeType="1"/>
              </p:cNvSpPr>
              <p:nvPr/>
            </p:nvSpPr>
            <p:spPr bwMode="auto">
              <a:xfrm flipH="1">
                <a:off x="3114" y="843"/>
                <a:ext cx="60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01" name="Rectangle 33"/>
              <p:cNvSpPr>
                <a:spLocks noChangeArrowheads="1"/>
              </p:cNvSpPr>
              <p:nvPr/>
            </p:nvSpPr>
            <p:spPr bwMode="auto">
              <a:xfrm>
                <a:off x="3751" y="387"/>
                <a:ext cx="420" cy="684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02" name="Rectangle 34"/>
              <p:cNvSpPr>
                <a:spLocks noChangeArrowheads="1"/>
              </p:cNvSpPr>
              <p:nvPr/>
            </p:nvSpPr>
            <p:spPr bwMode="auto">
              <a:xfrm>
                <a:off x="3102" y="845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03" name="Rectangle 35"/>
              <p:cNvSpPr>
                <a:spLocks noChangeArrowheads="1"/>
              </p:cNvSpPr>
              <p:nvPr/>
            </p:nvSpPr>
            <p:spPr bwMode="auto">
              <a:xfrm>
                <a:off x="3788" y="505"/>
                <a:ext cx="1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T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04" name="Rectangle 36"/>
              <p:cNvSpPr>
                <a:spLocks noChangeArrowheads="1"/>
              </p:cNvSpPr>
              <p:nvPr/>
            </p:nvSpPr>
            <p:spPr bwMode="auto">
              <a:xfrm>
                <a:off x="4037" y="501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05" name="Line 37"/>
              <p:cNvSpPr>
                <a:spLocks noChangeShapeType="1"/>
              </p:cNvSpPr>
              <p:nvPr/>
            </p:nvSpPr>
            <p:spPr bwMode="auto">
              <a:xfrm flipH="1">
                <a:off x="4051" y="843"/>
                <a:ext cx="48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06" name="Line 38"/>
              <p:cNvSpPr>
                <a:spLocks noChangeShapeType="1"/>
              </p:cNvSpPr>
              <p:nvPr/>
            </p:nvSpPr>
            <p:spPr bwMode="auto">
              <a:xfrm>
                <a:off x="1529" y="556"/>
                <a:ext cx="348" cy="0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07" name="Freeform 39"/>
              <p:cNvSpPr>
                <a:spLocks/>
              </p:cNvSpPr>
              <p:nvPr/>
            </p:nvSpPr>
            <p:spPr bwMode="auto">
              <a:xfrm>
                <a:off x="2814" y="855"/>
                <a:ext cx="84" cy="84"/>
              </a:xfrm>
              <a:custGeom>
                <a:avLst/>
                <a:gdLst>
                  <a:gd name="T0" fmla="*/ 0 w 168"/>
                  <a:gd name="T1" fmla="*/ 1 h 168"/>
                  <a:gd name="T2" fmla="*/ 1 w 168"/>
                  <a:gd name="T3" fmla="*/ 1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96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08" name="Freeform 40"/>
              <p:cNvSpPr>
                <a:spLocks/>
              </p:cNvSpPr>
              <p:nvPr/>
            </p:nvSpPr>
            <p:spPr bwMode="auto">
              <a:xfrm>
                <a:off x="3751" y="855"/>
                <a:ext cx="84" cy="84"/>
              </a:xfrm>
              <a:custGeom>
                <a:avLst/>
                <a:gdLst>
                  <a:gd name="T0" fmla="*/ 0 w 168"/>
                  <a:gd name="T1" fmla="*/ 1 h 168"/>
                  <a:gd name="T2" fmla="*/ 1 w 168"/>
                  <a:gd name="T3" fmla="*/ 1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96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09" name="Freeform 41"/>
              <p:cNvSpPr>
                <a:spLocks/>
              </p:cNvSpPr>
              <p:nvPr/>
            </p:nvSpPr>
            <p:spPr bwMode="auto">
              <a:xfrm>
                <a:off x="1877" y="855"/>
                <a:ext cx="84" cy="84"/>
              </a:xfrm>
              <a:custGeom>
                <a:avLst/>
                <a:gdLst>
                  <a:gd name="T0" fmla="*/ 0 w 168"/>
                  <a:gd name="T1" fmla="*/ 1 h 168"/>
                  <a:gd name="T2" fmla="*/ 1 w 168"/>
                  <a:gd name="T3" fmla="*/ 1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96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0" name="Line 42"/>
              <p:cNvSpPr>
                <a:spLocks noChangeShapeType="1"/>
              </p:cNvSpPr>
              <p:nvPr/>
            </p:nvSpPr>
            <p:spPr bwMode="auto">
              <a:xfrm>
                <a:off x="1529" y="903"/>
                <a:ext cx="348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1" name="Freeform 43"/>
              <p:cNvSpPr>
                <a:spLocks/>
              </p:cNvSpPr>
              <p:nvPr/>
            </p:nvSpPr>
            <p:spPr bwMode="auto">
              <a:xfrm>
                <a:off x="1679" y="532"/>
                <a:ext cx="36" cy="36"/>
              </a:xfrm>
              <a:custGeom>
                <a:avLst/>
                <a:gdLst>
                  <a:gd name="T0" fmla="*/ 0 w 72"/>
                  <a:gd name="T1" fmla="*/ 1 h 72"/>
                  <a:gd name="T2" fmla="*/ 1 w 72"/>
                  <a:gd name="T3" fmla="*/ 1 h 72"/>
                  <a:gd name="T4" fmla="*/ 1 w 72"/>
                  <a:gd name="T5" fmla="*/ 1 h 72"/>
                  <a:gd name="T6" fmla="*/ 1 w 72"/>
                  <a:gd name="T7" fmla="*/ 1 h 72"/>
                  <a:gd name="T8" fmla="*/ 1 w 72"/>
                  <a:gd name="T9" fmla="*/ 1 h 72"/>
                  <a:gd name="T10" fmla="*/ 1 w 72"/>
                  <a:gd name="T11" fmla="*/ 1 h 72"/>
                  <a:gd name="T12" fmla="*/ 1 w 72"/>
                  <a:gd name="T13" fmla="*/ 1 h 72"/>
                  <a:gd name="T14" fmla="*/ 1 w 72"/>
                  <a:gd name="T15" fmla="*/ 1 h 72"/>
                  <a:gd name="T16" fmla="*/ 1 w 72"/>
                  <a:gd name="T17" fmla="*/ 1 h 72"/>
                  <a:gd name="T18" fmla="*/ 1 w 72"/>
                  <a:gd name="T19" fmla="*/ 1 h 72"/>
                  <a:gd name="T20" fmla="*/ 1 w 72"/>
                  <a:gd name="T21" fmla="*/ 1 h 72"/>
                  <a:gd name="T22" fmla="*/ 1 w 72"/>
                  <a:gd name="T23" fmla="*/ 0 h 72"/>
                  <a:gd name="T24" fmla="*/ 1 w 72"/>
                  <a:gd name="T25" fmla="*/ 1 h 72"/>
                  <a:gd name="T26" fmla="*/ 1 w 72"/>
                  <a:gd name="T27" fmla="*/ 1 h 72"/>
                  <a:gd name="T28" fmla="*/ 1 w 72"/>
                  <a:gd name="T29" fmla="*/ 1 h 72"/>
                  <a:gd name="T30" fmla="*/ 1 w 72"/>
                  <a:gd name="T31" fmla="*/ 1 h 72"/>
                  <a:gd name="T32" fmla="*/ 1 w 72"/>
                  <a:gd name="T33" fmla="*/ 1 h 72"/>
                  <a:gd name="T34" fmla="*/ 1 w 72"/>
                  <a:gd name="T35" fmla="*/ 1 h 72"/>
                  <a:gd name="T36" fmla="*/ 1 w 72"/>
                  <a:gd name="T37" fmla="*/ 1 h 72"/>
                  <a:gd name="T38" fmla="*/ 1 w 72"/>
                  <a:gd name="T39" fmla="*/ 1 h 72"/>
                  <a:gd name="T40" fmla="*/ 1 w 72"/>
                  <a:gd name="T41" fmla="*/ 1 h 72"/>
                  <a:gd name="T42" fmla="*/ 1 w 72"/>
                  <a:gd name="T43" fmla="*/ 1 h 72"/>
                  <a:gd name="T44" fmla="*/ 1 w 72"/>
                  <a:gd name="T45" fmla="*/ 1 h 72"/>
                  <a:gd name="T46" fmla="*/ 1 w 72"/>
                  <a:gd name="T47" fmla="*/ 1 h 72"/>
                  <a:gd name="T48" fmla="*/ 1 w 72"/>
                  <a:gd name="T49" fmla="*/ 1 h 72"/>
                  <a:gd name="T50" fmla="*/ 1 w 72"/>
                  <a:gd name="T51" fmla="*/ 1 h 72"/>
                  <a:gd name="T52" fmla="*/ 1 w 72"/>
                  <a:gd name="T53" fmla="*/ 1 h 72"/>
                  <a:gd name="T54" fmla="*/ 1 w 72"/>
                  <a:gd name="T55" fmla="*/ 1 h 72"/>
                  <a:gd name="T56" fmla="*/ 1 w 72"/>
                  <a:gd name="T57" fmla="*/ 1 h 72"/>
                  <a:gd name="T58" fmla="*/ 1 w 72"/>
                  <a:gd name="T59" fmla="*/ 1 h 72"/>
                  <a:gd name="T60" fmla="*/ 1 w 72"/>
                  <a:gd name="T61" fmla="*/ 1 h 72"/>
                  <a:gd name="T62" fmla="*/ 1 w 72"/>
                  <a:gd name="T63" fmla="*/ 1 h 72"/>
                  <a:gd name="T64" fmla="*/ 1 w 72"/>
                  <a:gd name="T65" fmla="*/ 1 h 72"/>
                  <a:gd name="T66" fmla="*/ 1 w 72"/>
                  <a:gd name="T67" fmla="*/ 1 h 72"/>
                  <a:gd name="T68" fmla="*/ 1 w 72"/>
                  <a:gd name="T69" fmla="*/ 1 h 72"/>
                  <a:gd name="T70" fmla="*/ 1 w 72"/>
                  <a:gd name="T71" fmla="*/ 1 h 72"/>
                  <a:gd name="T72" fmla="*/ 1 w 72"/>
                  <a:gd name="T73" fmla="*/ 1 h 72"/>
                  <a:gd name="T74" fmla="*/ 1 w 72"/>
                  <a:gd name="T75" fmla="*/ 1 h 72"/>
                  <a:gd name="T76" fmla="*/ 1 w 72"/>
                  <a:gd name="T77" fmla="*/ 1 h 72"/>
                  <a:gd name="T78" fmla="*/ 1 w 72"/>
                  <a:gd name="T79" fmla="*/ 1 h 72"/>
                  <a:gd name="T80" fmla="*/ 1 w 72"/>
                  <a:gd name="T81" fmla="*/ 1 h 72"/>
                  <a:gd name="T82" fmla="*/ 1 w 72"/>
                  <a:gd name="T83" fmla="*/ 1 h 72"/>
                  <a:gd name="T84" fmla="*/ 1 w 72"/>
                  <a:gd name="T85" fmla="*/ 1 h 72"/>
                  <a:gd name="T86" fmla="*/ 1 w 72"/>
                  <a:gd name="T87" fmla="*/ 1 h 72"/>
                  <a:gd name="T88" fmla="*/ 1 w 72"/>
                  <a:gd name="T89" fmla="*/ 1 h 72"/>
                  <a:gd name="T90" fmla="*/ 1 w 72"/>
                  <a:gd name="T91" fmla="*/ 1 h 72"/>
                  <a:gd name="T92" fmla="*/ 1 w 72"/>
                  <a:gd name="T93" fmla="*/ 1 h 72"/>
                  <a:gd name="T94" fmla="*/ 1 w 72"/>
                  <a:gd name="T95" fmla="*/ 1 h 72"/>
                  <a:gd name="T96" fmla="*/ 1 w 72"/>
                  <a:gd name="T97" fmla="*/ 1 h 72"/>
                  <a:gd name="T98" fmla="*/ 1 w 72"/>
                  <a:gd name="T99" fmla="*/ 1 h 72"/>
                  <a:gd name="T100" fmla="*/ 1 w 72"/>
                  <a:gd name="T101" fmla="*/ 1 h 72"/>
                  <a:gd name="T102" fmla="*/ 1 w 72"/>
                  <a:gd name="T103" fmla="*/ 1 h 72"/>
                  <a:gd name="T104" fmla="*/ 1 w 72"/>
                  <a:gd name="T105" fmla="*/ 1 h 72"/>
                  <a:gd name="T106" fmla="*/ 1 w 72"/>
                  <a:gd name="T107" fmla="*/ 1 h 72"/>
                  <a:gd name="T108" fmla="*/ 1 w 72"/>
                  <a:gd name="T109" fmla="*/ 1 h 72"/>
                  <a:gd name="T110" fmla="*/ 0 w 72"/>
                  <a:gd name="T111" fmla="*/ 1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30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4" y="16"/>
                    </a:lnTo>
                    <a:lnTo>
                      <a:pt x="5" y="15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5" y="5"/>
                    </a:lnTo>
                    <a:lnTo>
                      <a:pt x="16" y="4"/>
                    </a:lnTo>
                    <a:lnTo>
                      <a:pt x="17" y="4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21" y="3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5" y="1"/>
                    </a:lnTo>
                    <a:lnTo>
                      <a:pt x="46" y="1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51" y="1"/>
                    </a:lnTo>
                    <a:lnTo>
                      <a:pt x="52" y="3"/>
                    </a:lnTo>
                    <a:lnTo>
                      <a:pt x="53" y="3"/>
                    </a:lnTo>
                    <a:lnTo>
                      <a:pt x="54" y="3"/>
                    </a:lnTo>
                    <a:lnTo>
                      <a:pt x="55" y="4"/>
                    </a:lnTo>
                    <a:lnTo>
                      <a:pt x="57" y="4"/>
                    </a:lnTo>
                    <a:lnTo>
                      <a:pt x="58" y="5"/>
                    </a:lnTo>
                    <a:lnTo>
                      <a:pt x="59" y="6"/>
                    </a:lnTo>
                    <a:lnTo>
                      <a:pt x="60" y="6"/>
                    </a:lnTo>
                    <a:lnTo>
                      <a:pt x="61" y="7"/>
                    </a:lnTo>
                    <a:lnTo>
                      <a:pt x="63" y="9"/>
                    </a:lnTo>
                    <a:lnTo>
                      <a:pt x="64" y="10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3"/>
                    </a:lnTo>
                    <a:lnTo>
                      <a:pt x="69" y="15"/>
                    </a:lnTo>
                    <a:lnTo>
                      <a:pt x="69" y="16"/>
                    </a:lnTo>
                    <a:lnTo>
                      <a:pt x="70" y="17"/>
                    </a:lnTo>
                    <a:lnTo>
                      <a:pt x="70" y="18"/>
                    </a:lnTo>
                    <a:lnTo>
                      <a:pt x="71" y="19"/>
                    </a:lnTo>
                    <a:lnTo>
                      <a:pt x="71" y="22"/>
                    </a:lnTo>
                    <a:lnTo>
                      <a:pt x="71" y="23"/>
                    </a:lnTo>
                    <a:lnTo>
                      <a:pt x="72" y="24"/>
                    </a:lnTo>
                    <a:lnTo>
                      <a:pt x="72" y="25"/>
                    </a:lnTo>
                    <a:lnTo>
                      <a:pt x="72" y="27"/>
                    </a:lnTo>
                    <a:lnTo>
                      <a:pt x="72" y="28"/>
                    </a:lnTo>
                    <a:lnTo>
                      <a:pt x="72" y="30"/>
                    </a:lnTo>
                    <a:lnTo>
                      <a:pt x="72" y="43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49"/>
                    </a:lnTo>
                    <a:lnTo>
                      <a:pt x="71" y="51"/>
                    </a:lnTo>
                    <a:lnTo>
                      <a:pt x="71" y="52"/>
                    </a:lnTo>
                    <a:lnTo>
                      <a:pt x="71" y="54"/>
                    </a:lnTo>
                    <a:lnTo>
                      <a:pt x="70" y="55"/>
                    </a:lnTo>
                    <a:lnTo>
                      <a:pt x="70" y="57"/>
                    </a:lnTo>
                    <a:lnTo>
                      <a:pt x="69" y="58"/>
                    </a:lnTo>
                    <a:lnTo>
                      <a:pt x="69" y="59"/>
                    </a:lnTo>
                    <a:lnTo>
                      <a:pt x="67" y="60"/>
                    </a:lnTo>
                    <a:lnTo>
                      <a:pt x="66" y="61"/>
                    </a:lnTo>
                    <a:lnTo>
                      <a:pt x="66" y="63"/>
                    </a:lnTo>
                    <a:lnTo>
                      <a:pt x="65" y="64"/>
                    </a:lnTo>
                    <a:lnTo>
                      <a:pt x="64" y="64"/>
                    </a:lnTo>
                    <a:lnTo>
                      <a:pt x="63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8" y="69"/>
                    </a:lnTo>
                    <a:lnTo>
                      <a:pt x="57" y="70"/>
                    </a:lnTo>
                    <a:lnTo>
                      <a:pt x="55" y="70"/>
                    </a:lnTo>
                    <a:lnTo>
                      <a:pt x="54" y="71"/>
                    </a:lnTo>
                    <a:lnTo>
                      <a:pt x="53" y="71"/>
                    </a:lnTo>
                    <a:lnTo>
                      <a:pt x="52" y="71"/>
                    </a:lnTo>
                    <a:lnTo>
                      <a:pt x="51" y="72"/>
                    </a:lnTo>
                    <a:lnTo>
                      <a:pt x="49" y="72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5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5" y="72"/>
                    </a:lnTo>
                    <a:lnTo>
                      <a:pt x="23" y="72"/>
                    </a:lnTo>
                    <a:lnTo>
                      <a:pt x="22" y="72"/>
                    </a:lnTo>
                    <a:lnTo>
                      <a:pt x="21" y="71"/>
                    </a:lnTo>
                    <a:lnTo>
                      <a:pt x="19" y="71"/>
                    </a:lnTo>
                    <a:lnTo>
                      <a:pt x="18" y="71"/>
                    </a:lnTo>
                    <a:lnTo>
                      <a:pt x="17" y="70"/>
                    </a:lnTo>
                    <a:lnTo>
                      <a:pt x="16" y="70"/>
                    </a:lnTo>
                    <a:lnTo>
                      <a:pt x="15" y="69"/>
                    </a:lnTo>
                    <a:lnTo>
                      <a:pt x="13" y="67"/>
                    </a:lnTo>
                    <a:lnTo>
                      <a:pt x="12" y="67"/>
                    </a:lnTo>
                    <a:lnTo>
                      <a:pt x="11" y="66"/>
                    </a:lnTo>
                    <a:lnTo>
                      <a:pt x="10" y="65"/>
                    </a:lnTo>
                    <a:lnTo>
                      <a:pt x="9" y="64"/>
                    </a:lnTo>
                    <a:lnTo>
                      <a:pt x="7" y="64"/>
                    </a:lnTo>
                    <a:lnTo>
                      <a:pt x="7" y="63"/>
                    </a:lnTo>
                    <a:lnTo>
                      <a:pt x="6" y="61"/>
                    </a:lnTo>
                    <a:lnTo>
                      <a:pt x="5" y="60"/>
                    </a:lnTo>
                    <a:lnTo>
                      <a:pt x="5" y="59"/>
                    </a:lnTo>
                    <a:lnTo>
                      <a:pt x="4" y="58"/>
                    </a:lnTo>
                    <a:lnTo>
                      <a:pt x="3" y="57"/>
                    </a:lnTo>
                    <a:lnTo>
                      <a:pt x="3" y="55"/>
                    </a:lnTo>
                    <a:lnTo>
                      <a:pt x="3" y="54"/>
                    </a:lnTo>
                    <a:lnTo>
                      <a:pt x="1" y="52"/>
                    </a:lnTo>
                    <a:lnTo>
                      <a:pt x="1" y="51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74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2" name="Rectangle 44"/>
              <p:cNvSpPr>
                <a:spLocks noChangeArrowheads="1"/>
              </p:cNvSpPr>
              <p:nvPr/>
            </p:nvSpPr>
            <p:spPr bwMode="auto">
              <a:xfrm>
                <a:off x="4038" y="845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13" name="Line 45"/>
              <p:cNvSpPr>
                <a:spLocks noChangeShapeType="1"/>
              </p:cNvSpPr>
              <p:nvPr/>
            </p:nvSpPr>
            <p:spPr bwMode="auto">
              <a:xfrm flipH="1">
                <a:off x="2466" y="903"/>
                <a:ext cx="348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4" name="Line 46"/>
              <p:cNvSpPr>
                <a:spLocks noChangeShapeType="1"/>
              </p:cNvSpPr>
              <p:nvPr/>
            </p:nvSpPr>
            <p:spPr bwMode="auto">
              <a:xfrm flipH="1">
                <a:off x="3403" y="903"/>
                <a:ext cx="348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5" name="Freeform 47"/>
              <p:cNvSpPr>
                <a:spLocks/>
              </p:cNvSpPr>
              <p:nvPr/>
            </p:nvSpPr>
            <p:spPr bwMode="auto">
              <a:xfrm>
                <a:off x="2298" y="555"/>
                <a:ext cx="168" cy="684"/>
              </a:xfrm>
              <a:custGeom>
                <a:avLst/>
                <a:gdLst>
                  <a:gd name="T0" fmla="*/ 0 w 337"/>
                  <a:gd name="T1" fmla="*/ 0 h 1369"/>
                  <a:gd name="T2" fmla="*/ 0 w 337"/>
                  <a:gd name="T3" fmla="*/ 0 h 1369"/>
                  <a:gd name="T4" fmla="*/ 0 w 337"/>
                  <a:gd name="T5" fmla="*/ 0 h 1369"/>
                  <a:gd name="T6" fmla="*/ 0 60000 65536"/>
                  <a:gd name="T7" fmla="*/ 0 60000 65536"/>
                  <a:gd name="T8" fmla="*/ 0 60000 65536"/>
                  <a:gd name="T9" fmla="*/ 0 w 337"/>
                  <a:gd name="T10" fmla="*/ 0 h 1369"/>
                  <a:gd name="T11" fmla="*/ 337 w 337"/>
                  <a:gd name="T12" fmla="*/ 1369 h 13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7" h="1369">
                    <a:moveTo>
                      <a:pt x="337" y="1369"/>
                    </a:moveTo>
                    <a:lnTo>
                      <a:pt x="337" y="0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6" name="Freeform 48"/>
              <p:cNvSpPr>
                <a:spLocks/>
              </p:cNvSpPr>
              <p:nvPr/>
            </p:nvSpPr>
            <p:spPr bwMode="auto">
              <a:xfrm>
                <a:off x="3234" y="555"/>
                <a:ext cx="169" cy="684"/>
              </a:xfrm>
              <a:custGeom>
                <a:avLst/>
                <a:gdLst>
                  <a:gd name="T0" fmla="*/ 1 w 336"/>
                  <a:gd name="T1" fmla="*/ 0 h 1369"/>
                  <a:gd name="T2" fmla="*/ 1 w 336"/>
                  <a:gd name="T3" fmla="*/ 0 h 1369"/>
                  <a:gd name="T4" fmla="*/ 0 w 336"/>
                  <a:gd name="T5" fmla="*/ 0 h 1369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1369"/>
                  <a:gd name="T11" fmla="*/ 336 w 336"/>
                  <a:gd name="T12" fmla="*/ 1369 h 13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1369">
                    <a:moveTo>
                      <a:pt x="336" y="1369"/>
                    </a:moveTo>
                    <a:lnTo>
                      <a:pt x="336" y="0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7" name="Freeform 49"/>
              <p:cNvSpPr>
                <a:spLocks/>
              </p:cNvSpPr>
              <p:nvPr/>
            </p:nvSpPr>
            <p:spPr bwMode="auto">
              <a:xfrm>
                <a:off x="4171" y="555"/>
                <a:ext cx="168" cy="684"/>
              </a:xfrm>
              <a:custGeom>
                <a:avLst/>
                <a:gdLst>
                  <a:gd name="T0" fmla="*/ 1 w 336"/>
                  <a:gd name="T1" fmla="*/ 0 h 1369"/>
                  <a:gd name="T2" fmla="*/ 1 w 336"/>
                  <a:gd name="T3" fmla="*/ 0 h 1369"/>
                  <a:gd name="T4" fmla="*/ 0 w 336"/>
                  <a:gd name="T5" fmla="*/ 0 h 1369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1369"/>
                  <a:gd name="T11" fmla="*/ 336 w 336"/>
                  <a:gd name="T12" fmla="*/ 1369 h 13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1369">
                    <a:moveTo>
                      <a:pt x="336" y="1369"/>
                    </a:moveTo>
                    <a:lnTo>
                      <a:pt x="336" y="0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8" name="Freeform 50"/>
              <p:cNvSpPr>
                <a:spLocks/>
              </p:cNvSpPr>
              <p:nvPr/>
            </p:nvSpPr>
            <p:spPr bwMode="auto">
              <a:xfrm>
                <a:off x="1697" y="218"/>
                <a:ext cx="2054" cy="337"/>
              </a:xfrm>
              <a:custGeom>
                <a:avLst/>
                <a:gdLst>
                  <a:gd name="T0" fmla="*/ 1 w 4108"/>
                  <a:gd name="T1" fmla="*/ 1 h 672"/>
                  <a:gd name="T2" fmla="*/ 1 w 4108"/>
                  <a:gd name="T3" fmla="*/ 1 h 672"/>
                  <a:gd name="T4" fmla="*/ 1 w 4108"/>
                  <a:gd name="T5" fmla="*/ 0 h 672"/>
                  <a:gd name="T6" fmla="*/ 0 w 4108"/>
                  <a:gd name="T7" fmla="*/ 0 h 672"/>
                  <a:gd name="T8" fmla="*/ 0 w 4108"/>
                  <a:gd name="T9" fmla="*/ 1 h 6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08"/>
                  <a:gd name="T16" fmla="*/ 0 h 672"/>
                  <a:gd name="T17" fmla="*/ 4108 w 4108"/>
                  <a:gd name="T18" fmla="*/ 672 h 6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08" h="672">
                    <a:moveTo>
                      <a:pt x="4108" y="672"/>
                    </a:moveTo>
                    <a:lnTo>
                      <a:pt x="3748" y="672"/>
                    </a:lnTo>
                    <a:lnTo>
                      <a:pt x="3748" y="0"/>
                    </a:lnTo>
                    <a:lnTo>
                      <a:pt x="0" y="0"/>
                    </a:lnTo>
                    <a:lnTo>
                      <a:pt x="0" y="672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9" name="Freeform 51"/>
              <p:cNvSpPr>
                <a:spLocks/>
              </p:cNvSpPr>
              <p:nvPr/>
            </p:nvSpPr>
            <p:spPr bwMode="auto">
              <a:xfrm>
                <a:off x="2634" y="218"/>
                <a:ext cx="180" cy="337"/>
              </a:xfrm>
              <a:custGeom>
                <a:avLst/>
                <a:gdLst>
                  <a:gd name="T0" fmla="*/ 1 w 360"/>
                  <a:gd name="T1" fmla="*/ 1 h 672"/>
                  <a:gd name="T2" fmla="*/ 0 w 360"/>
                  <a:gd name="T3" fmla="*/ 1 h 672"/>
                  <a:gd name="T4" fmla="*/ 0 w 360"/>
                  <a:gd name="T5" fmla="*/ 0 h 672"/>
                  <a:gd name="T6" fmla="*/ 0 60000 65536"/>
                  <a:gd name="T7" fmla="*/ 0 60000 65536"/>
                  <a:gd name="T8" fmla="*/ 0 60000 65536"/>
                  <a:gd name="T9" fmla="*/ 0 w 360"/>
                  <a:gd name="T10" fmla="*/ 0 h 672"/>
                  <a:gd name="T11" fmla="*/ 360 w 360"/>
                  <a:gd name="T12" fmla="*/ 672 h 67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60" h="672">
                    <a:moveTo>
                      <a:pt x="360" y="672"/>
                    </a:moveTo>
                    <a:lnTo>
                      <a:pt x="0" y="672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20" name="Rectangle 52"/>
              <p:cNvSpPr>
                <a:spLocks noChangeArrowheads="1"/>
              </p:cNvSpPr>
              <p:nvPr/>
            </p:nvSpPr>
            <p:spPr bwMode="auto">
              <a:xfrm>
                <a:off x="1414" y="495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1" name="Rectangle 53"/>
              <p:cNvSpPr>
                <a:spLocks noChangeArrowheads="1"/>
              </p:cNvSpPr>
              <p:nvPr/>
            </p:nvSpPr>
            <p:spPr bwMode="auto">
              <a:xfrm>
                <a:off x="2395" y="1275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2" name="Rectangle 54"/>
              <p:cNvSpPr>
                <a:spLocks noChangeArrowheads="1"/>
              </p:cNvSpPr>
              <p:nvPr/>
            </p:nvSpPr>
            <p:spPr bwMode="auto">
              <a:xfrm>
                <a:off x="2477" y="1329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3" name="Rectangle 55"/>
              <p:cNvSpPr>
                <a:spLocks noChangeArrowheads="1"/>
              </p:cNvSpPr>
              <p:nvPr/>
            </p:nvSpPr>
            <p:spPr bwMode="auto">
              <a:xfrm>
                <a:off x="3329" y="1275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4" name="Rectangle 56"/>
              <p:cNvSpPr>
                <a:spLocks noChangeArrowheads="1"/>
              </p:cNvSpPr>
              <p:nvPr/>
            </p:nvSpPr>
            <p:spPr bwMode="auto">
              <a:xfrm>
                <a:off x="3412" y="1329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5" name="Rectangle 57"/>
              <p:cNvSpPr>
                <a:spLocks noChangeArrowheads="1"/>
              </p:cNvSpPr>
              <p:nvPr/>
            </p:nvSpPr>
            <p:spPr bwMode="auto">
              <a:xfrm>
                <a:off x="4266" y="1275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6" name="Rectangle 58"/>
              <p:cNvSpPr>
                <a:spLocks noChangeArrowheads="1"/>
              </p:cNvSpPr>
              <p:nvPr/>
            </p:nvSpPr>
            <p:spPr bwMode="auto">
              <a:xfrm>
                <a:off x="4348" y="1329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7" name="Rectangle 59"/>
              <p:cNvSpPr>
                <a:spLocks noChangeArrowheads="1"/>
              </p:cNvSpPr>
              <p:nvPr/>
            </p:nvSpPr>
            <p:spPr bwMode="auto">
              <a:xfrm>
                <a:off x="2546" y="1566"/>
                <a:ext cx="646" cy="1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>
                    <a:solidFill>
                      <a:srgbClr val="000000"/>
                    </a:solidFill>
                    <a:latin typeface="Helvetica" charset="0"/>
                  </a:rPr>
                  <a:t>(a) Circuit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8" name="Rectangle 60"/>
              <p:cNvSpPr>
                <a:spLocks noChangeArrowheads="1"/>
              </p:cNvSpPr>
              <p:nvPr/>
            </p:nvSpPr>
            <p:spPr bwMode="auto">
              <a:xfrm>
                <a:off x="672" y="1954"/>
                <a:ext cx="3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9" name="Rectangle 61"/>
              <p:cNvSpPr>
                <a:spLocks noChangeArrowheads="1"/>
              </p:cNvSpPr>
              <p:nvPr/>
            </p:nvSpPr>
            <p:spPr bwMode="auto">
              <a:xfrm>
                <a:off x="794" y="2274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0" name="Rectangle 62"/>
              <p:cNvSpPr>
                <a:spLocks noChangeArrowheads="1"/>
              </p:cNvSpPr>
              <p:nvPr/>
            </p:nvSpPr>
            <p:spPr bwMode="auto">
              <a:xfrm>
                <a:off x="876" y="2329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1" name="Rectangle 63"/>
              <p:cNvSpPr>
                <a:spLocks noChangeArrowheads="1"/>
              </p:cNvSpPr>
              <p:nvPr/>
            </p:nvSpPr>
            <p:spPr bwMode="auto">
              <a:xfrm>
                <a:off x="794" y="2615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2" name="Rectangle 64"/>
              <p:cNvSpPr>
                <a:spLocks noChangeArrowheads="1"/>
              </p:cNvSpPr>
              <p:nvPr/>
            </p:nvSpPr>
            <p:spPr bwMode="auto">
              <a:xfrm>
                <a:off x="876" y="2669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3" name="Rectangle 65"/>
              <p:cNvSpPr>
                <a:spLocks noChangeArrowheads="1"/>
              </p:cNvSpPr>
              <p:nvPr/>
            </p:nvSpPr>
            <p:spPr bwMode="auto">
              <a:xfrm>
                <a:off x="794" y="2954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4" name="Rectangle 66"/>
              <p:cNvSpPr>
                <a:spLocks noChangeArrowheads="1"/>
              </p:cNvSpPr>
              <p:nvPr/>
            </p:nvSpPr>
            <p:spPr bwMode="auto">
              <a:xfrm>
                <a:off x="876" y="3009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5" name="Rectangle 67"/>
              <p:cNvSpPr>
                <a:spLocks noChangeArrowheads="1"/>
              </p:cNvSpPr>
              <p:nvPr/>
            </p:nvSpPr>
            <p:spPr bwMode="auto">
              <a:xfrm>
                <a:off x="666" y="3267"/>
                <a:ext cx="349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Count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6" name="Rectangle 68"/>
              <p:cNvSpPr>
                <a:spLocks noChangeArrowheads="1"/>
              </p:cNvSpPr>
              <p:nvPr/>
            </p:nvSpPr>
            <p:spPr bwMode="auto">
              <a:xfrm>
                <a:off x="1116" y="3267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7" name="Rectangle 69"/>
              <p:cNvSpPr>
                <a:spLocks noChangeArrowheads="1"/>
              </p:cNvSpPr>
              <p:nvPr/>
            </p:nvSpPr>
            <p:spPr bwMode="auto">
              <a:xfrm>
                <a:off x="1436" y="3267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7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8" name="Rectangle 70"/>
              <p:cNvSpPr>
                <a:spLocks noChangeArrowheads="1"/>
              </p:cNvSpPr>
              <p:nvPr/>
            </p:nvSpPr>
            <p:spPr bwMode="auto">
              <a:xfrm>
                <a:off x="1907" y="3267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6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9" name="Rectangle 71"/>
              <p:cNvSpPr>
                <a:spLocks noChangeArrowheads="1"/>
              </p:cNvSpPr>
              <p:nvPr/>
            </p:nvSpPr>
            <p:spPr bwMode="auto">
              <a:xfrm>
                <a:off x="2370" y="3267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5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40" name="Rectangle 72"/>
              <p:cNvSpPr>
                <a:spLocks noChangeArrowheads="1"/>
              </p:cNvSpPr>
              <p:nvPr/>
            </p:nvSpPr>
            <p:spPr bwMode="auto">
              <a:xfrm>
                <a:off x="2835" y="3267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4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41" name="Rectangle 73"/>
              <p:cNvSpPr>
                <a:spLocks noChangeArrowheads="1"/>
              </p:cNvSpPr>
              <p:nvPr/>
            </p:nvSpPr>
            <p:spPr bwMode="auto">
              <a:xfrm>
                <a:off x="3299" y="3267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42" name="Rectangle 74"/>
              <p:cNvSpPr>
                <a:spLocks noChangeArrowheads="1"/>
              </p:cNvSpPr>
              <p:nvPr/>
            </p:nvSpPr>
            <p:spPr bwMode="auto">
              <a:xfrm>
                <a:off x="3764" y="3267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43" name="Rectangle 75"/>
              <p:cNvSpPr>
                <a:spLocks noChangeArrowheads="1"/>
              </p:cNvSpPr>
              <p:nvPr/>
            </p:nvSpPr>
            <p:spPr bwMode="auto">
              <a:xfrm>
                <a:off x="4233" y="3267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44" name="Rectangle 76"/>
              <p:cNvSpPr>
                <a:spLocks noChangeArrowheads="1"/>
              </p:cNvSpPr>
              <p:nvPr/>
            </p:nvSpPr>
            <p:spPr bwMode="auto">
              <a:xfrm>
                <a:off x="4691" y="3267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45" name="Freeform 77"/>
              <p:cNvSpPr>
                <a:spLocks/>
              </p:cNvSpPr>
              <p:nvPr/>
            </p:nvSpPr>
            <p:spPr bwMode="auto">
              <a:xfrm>
                <a:off x="2454" y="891"/>
                <a:ext cx="24" cy="24"/>
              </a:xfrm>
              <a:custGeom>
                <a:avLst/>
                <a:gdLst>
                  <a:gd name="T0" fmla="*/ 0 w 48"/>
                  <a:gd name="T1" fmla="*/ 1 h 48"/>
                  <a:gd name="T2" fmla="*/ 1 w 48"/>
                  <a:gd name="T3" fmla="*/ 1 h 48"/>
                  <a:gd name="T4" fmla="*/ 1 w 48"/>
                  <a:gd name="T5" fmla="*/ 1 h 48"/>
                  <a:gd name="T6" fmla="*/ 1 w 48"/>
                  <a:gd name="T7" fmla="*/ 1 h 48"/>
                  <a:gd name="T8" fmla="*/ 1 w 48"/>
                  <a:gd name="T9" fmla="*/ 1 h 48"/>
                  <a:gd name="T10" fmla="*/ 1 w 48"/>
                  <a:gd name="T11" fmla="*/ 1 h 48"/>
                  <a:gd name="T12" fmla="*/ 1 w 48"/>
                  <a:gd name="T13" fmla="*/ 1 h 48"/>
                  <a:gd name="T14" fmla="*/ 1 w 48"/>
                  <a:gd name="T15" fmla="*/ 1 h 48"/>
                  <a:gd name="T16" fmla="*/ 1 w 48"/>
                  <a:gd name="T17" fmla="*/ 1 h 48"/>
                  <a:gd name="T18" fmla="*/ 1 w 48"/>
                  <a:gd name="T19" fmla="*/ 1 h 48"/>
                  <a:gd name="T20" fmla="*/ 1 w 48"/>
                  <a:gd name="T21" fmla="*/ 1 h 48"/>
                  <a:gd name="T22" fmla="*/ 1 w 48"/>
                  <a:gd name="T23" fmla="*/ 0 h 48"/>
                  <a:gd name="T24" fmla="*/ 1 w 48"/>
                  <a:gd name="T25" fmla="*/ 1 h 48"/>
                  <a:gd name="T26" fmla="*/ 1 w 48"/>
                  <a:gd name="T27" fmla="*/ 1 h 48"/>
                  <a:gd name="T28" fmla="*/ 1 w 48"/>
                  <a:gd name="T29" fmla="*/ 1 h 48"/>
                  <a:gd name="T30" fmla="*/ 1 w 48"/>
                  <a:gd name="T31" fmla="*/ 1 h 48"/>
                  <a:gd name="T32" fmla="*/ 1 w 48"/>
                  <a:gd name="T33" fmla="*/ 1 h 48"/>
                  <a:gd name="T34" fmla="*/ 1 w 48"/>
                  <a:gd name="T35" fmla="*/ 1 h 48"/>
                  <a:gd name="T36" fmla="*/ 1 w 48"/>
                  <a:gd name="T37" fmla="*/ 1 h 48"/>
                  <a:gd name="T38" fmla="*/ 1 w 48"/>
                  <a:gd name="T39" fmla="*/ 1 h 48"/>
                  <a:gd name="T40" fmla="*/ 1 w 48"/>
                  <a:gd name="T41" fmla="*/ 1 h 48"/>
                  <a:gd name="T42" fmla="*/ 1 w 48"/>
                  <a:gd name="T43" fmla="*/ 1 h 48"/>
                  <a:gd name="T44" fmla="*/ 1 w 48"/>
                  <a:gd name="T45" fmla="*/ 1 h 48"/>
                  <a:gd name="T46" fmla="*/ 1 w 48"/>
                  <a:gd name="T47" fmla="*/ 1 h 48"/>
                  <a:gd name="T48" fmla="*/ 1 w 48"/>
                  <a:gd name="T49" fmla="*/ 1 h 48"/>
                  <a:gd name="T50" fmla="*/ 1 w 48"/>
                  <a:gd name="T51" fmla="*/ 1 h 48"/>
                  <a:gd name="T52" fmla="*/ 1 w 48"/>
                  <a:gd name="T53" fmla="*/ 1 h 48"/>
                  <a:gd name="T54" fmla="*/ 1 w 48"/>
                  <a:gd name="T55" fmla="*/ 1 h 48"/>
                  <a:gd name="T56" fmla="*/ 1 w 48"/>
                  <a:gd name="T57" fmla="*/ 1 h 48"/>
                  <a:gd name="T58" fmla="*/ 1 w 48"/>
                  <a:gd name="T59" fmla="*/ 1 h 48"/>
                  <a:gd name="T60" fmla="*/ 1 w 48"/>
                  <a:gd name="T61" fmla="*/ 1 h 48"/>
                  <a:gd name="T62" fmla="*/ 1 w 48"/>
                  <a:gd name="T63" fmla="*/ 1 h 48"/>
                  <a:gd name="T64" fmla="*/ 1 w 48"/>
                  <a:gd name="T65" fmla="*/ 1 h 48"/>
                  <a:gd name="T66" fmla="*/ 1 w 48"/>
                  <a:gd name="T67" fmla="*/ 1 h 48"/>
                  <a:gd name="T68" fmla="*/ 1 w 48"/>
                  <a:gd name="T69" fmla="*/ 1 h 48"/>
                  <a:gd name="T70" fmla="*/ 1 w 48"/>
                  <a:gd name="T71" fmla="*/ 1 h 48"/>
                  <a:gd name="T72" fmla="*/ 1 w 48"/>
                  <a:gd name="T73" fmla="*/ 1 h 48"/>
                  <a:gd name="T74" fmla="*/ 1 w 48"/>
                  <a:gd name="T75" fmla="*/ 1 h 48"/>
                  <a:gd name="T76" fmla="*/ 1 w 48"/>
                  <a:gd name="T77" fmla="*/ 1 h 48"/>
                  <a:gd name="T78" fmla="*/ 1 w 48"/>
                  <a:gd name="T79" fmla="*/ 1 h 48"/>
                  <a:gd name="T80" fmla="*/ 1 w 48"/>
                  <a:gd name="T81" fmla="*/ 1 h 48"/>
                  <a:gd name="T82" fmla="*/ 1 w 48"/>
                  <a:gd name="T83" fmla="*/ 1 h 48"/>
                  <a:gd name="T84" fmla="*/ 1 w 48"/>
                  <a:gd name="T85" fmla="*/ 1 h 48"/>
                  <a:gd name="T86" fmla="*/ 1 w 48"/>
                  <a:gd name="T87" fmla="*/ 1 h 48"/>
                  <a:gd name="T88" fmla="*/ 1 w 48"/>
                  <a:gd name="T89" fmla="*/ 1 h 48"/>
                  <a:gd name="T90" fmla="*/ 1 w 48"/>
                  <a:gd name="T91" fmla="*/ 1 h 48"/>
                  <a:gd name="T92" fmla="*/ 1 w 48"/>
                  <a:gd name="T93" fmla="*/ 1 h 48"/>
                  <a:gd name="T94" fmla="*/ 1 w 48"/>
                  <a:gd name="T95" fmla="*/ 1 h 48"/>
                  <a:gd name="T96" fmla="*/ 1 w 48"/>
                  <a:gd name="T97" fmla="*/ 1 h 48"/>
                  <a:gd name="T98" fmla="*/ 1 w 48"/>
                  <a:gd name="T99" fmla="*/ 1 h 48"/>
                  <a:gd name="T100" fmla="*/ 1 w 48"/>
                  <a:gd name="T101" fmla="*/ 1 h 48"/>
                  <a:gd name="T102" fmla="*/ 1 w 48"/>
                  <a:gd name="T103" fmla="*/ 1 h 48"/>
                  <a:gd name="T104" fmla="*/ 1 w 48"/>
                  <a:gd name="T105" fmla="*/ 1 h 48"/>
                  <a:gd name="T106" fmla="*/ 1 w 48"/>
                  <a:gd name="T107" fmla="*/ 1 h 48"/>
                  <a:gd name="T108" fmla="*/ 1 w 48"/>
                  <a:gd name="T109" fmla="*/ 1 h 48"/>
                  <a:gd name="T110" fmla="*/ 0 w 48"/>
                  <a:gd name="T111" fmla="*/ 1 h 4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8"/>
                  <a:gd name="T169" fmla="*/ 0 h 48"/>
                  <a:gd name="T170" fmla="*/ 48 w 48"/>
                  <a:gd name="T171" fmla="*/ 48 h 4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8" h="48">
                    <a:moveTo>
                      <a:pt x="0" y="19"/>
                    </a:moveTo>
                    <a:lnTo>
                      <a:pt x="0" y="30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3" y="15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6" y="12"/>
                    </a:lnTo>
                    <a:lnTo>
                      <a:pt x="7" y="10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8"/>
                    </a:lnTo>
                    <a:lnTo>
                      <a:pt x="10" y="7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4" y="4"/>
                    </a:lnTo>
                    <a:lnTo>
                      <a:pt x="15" y="3"/>
                    </a:lnTo>
                    <a:lnTo>
                      <a:pt x="16" y="3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8" y="0"/>
                    </a:lnTo>
                    <a:lnTo>
                      <a:pt x="19" y="0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30" y="2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3" y="4"/>
                    </a:lnTo>
                    <a:lnTo>
                      <a:pt x="34" y="6"/>
                    </a:lnTo>
                    <a:lnTo>
                      <a:pt x="36" y="6"/>
                    </a:lnTo>
                    <a:lnTo>
                      <a:pt x="37" y="7"/>
                    </a:lnTo>
                    <a:lnTo>
                      <a:pt x="38" y="8"/>
                    </a:lnTo>
                    <a:lnTo>
                      <a:pt x="39" y="9"/>
                    </a:lnTo>
                    <a:lnTo>
                      <a:pt x="40" y="9"/>
                    </a:lnTo>
                    <a:lnTo>
                      <a:pt x="42" y="10"/>
                    </a:lnTo>
                    <a:lnTo>
                      <a:pt x="42" y="12"/>
                    </a:lnTo>
                    <a:lnTo>
                      <a:pt x="43" y="13"/>
                    </a:lnTo>
                    <a:lnTo>
                      <a:pt x="44" y="14"/>
                    </a:lnTo>
                    <a:lnTo>
                      <a:pt x="44" y="15"/>
                    </a:lnTo>
                    <a:lnTo>
                      <a:pt x="45" y="16"/>
                    </a:lnTo>
                    <a:lnTo>
                      <a:pt x="45" y="18"/>
                    </a:lnTo>
                    <a:lnTo>
                      <a:pt x="46" y="19"/>
                    </a:lnTo>
                    <a:lnTo>
                      <a:pt x="46" y="21"/>
                    </a:lnTo>
                    <a:lnTo>
                      <a:pt x="46" y="22"/>
                    </a:lnTo>
                    <a:lnTo>
                      <a:pt x="48" y="24"/>
                    </a:lnTo>
                    <a:lnTo>
                      <a:pt x="48" y="25"/>
                    </a:lnTo>
                    <a:lnTo>
                      <a:pt x="48" y="26"/>
                    </a:lnTo>
                    <a:lnTo>
                      <a:pt x="48" y="27"/>
                    </a:lnTo>
                    <a:lnTo>
                      <a:pt x="48" y="30"/>
                    </a:lnTo>
                    <a:lnTo>
                      <a:pt x="48" y="19"/>
                    </a:lnTo>
                    <a:lnTo>
                      <a:pt x="48" y="21"/>
                    </a:lnTo>
                    <a:lnTo>
                      <a:pt x="48" y="22"/>
                    </a:lnTo>
                    <a:lnTo>
                      <a:pt x="48" y="24"/>
                    </a:lnTo>
                    <a:lnTo>
                      <a:pt x="48" y="25"/>
                    </a:lnTo>
                    <a:lnTo>
                      <a:pt x="46" y="26"/>
                    </a:lnTo>
                    <a:lnTo>
                      <a:pt x="46" y="27"/>
                    </a:lnTo>
                    <a:lnTo>
                      <a:pt x="46" y="30"/>
                    </a:lnTo>
                    <a:lnTo>
                      <a:pt x="45" y="31"/>
                    </a:lnTo>
                    <a:lnTo>
                      <a:pt x="45" y="32"/>
                    </a:lnTo>
                    <a:lnTo>
                      <a:pt x="44" y="33"/>
                    </a:lnTo>
                    <a:lnTo>
                      <a:pt x="44" y="34"/>
                    </a:lnTo>
                    <a:lnTo>
                      <a:pt x="43" y="36"/>
                    </a:lnTo>
                    <a:lnTo>
                      <a:pt x="42" y="37"/>
                    </a:lnTo>
                    <a:lnTo>
                      <a:pt x="42" y="38"/>
                    </a:lnTo>
                    <a:lnTo>
                      <a:pt x="40" y="39"/>
                    </a:lnTo>
                    <a:lnTo>
                      <a:pt x="39" y="39"/>
                    </a:lnTo>
                    <a:lnTo>
                      <a:pt x="38" y="40"/>
                    </a:lnTo>
                    <a:lnTo>
                      <a:pt x="37" y="42"/>
                    </a:lnTo>
                    <a:lnTo>
                      <a:pt x="36" y="43"/>
                    </a:lnTo>
                    <a:lnTo>
                      <a:pt x="34" y="43"/>
                    </a:lnTo>
                    <a:lnTo>
                      <a:pt x="33" y="44"/>
                    </a:lnTo>
                    <a:lnTo>
                      <a:pt x="32" y="45"/>
                    </a:lnTo>
                    <a:lnTo>
                      <a:pt x="31" y="45"/>
                    </a:lnTo>
                    <a:lnTo>
                      <a:pt x="30" y="46"/>
                    </a:lnTo>
                    <a:lnTo>
                      <a:pt x="28" y="46"/>
                    </a:lnTo>
                    <a:lnTo>
                      <a:pt x="27" y="46"/>
                    </a:lnTo>
                    <a:lnTo>
                      <a:pt x="26" y="48"/>
                    </a:lnTo>
                    <a:lnTo>
                      <a:pt x="25" y="48"/>
                    </a:lnTo>
                    <a:lnTo>
                      <a:pt x="24" y="48"/>
                    </a:lnTo>
                    <a:lnTo>
                      <a:pt x="21" y="48"/>
                    </a:lnTo>
                    <a:lnTo>
                      <a:pt x="20" y="48"/>
                    </a:lnTo>
                    <a:lnTo>
                      <a:pt x="19" y="48"/>
                    </a:lnTo>
                    <a:lnTo>
                      <a:pt x="28" y="48"/>
                    </a:lnTo>
                    <a:lnTo>
                      <a:pt x="27" y="48"/>
                    </a:lnTo>
                    <a:lnTo>
                      <a:pt x="26" y="48"/>
                    </a:lnTo>
                    <a:lnTo>
                      <a:pt x="25" y="48"/>
                    </a:lnTo>
                    <a:lnTo>
                      <a:pt x="22" y="48"/>
                    </a:lnTo>
                    <a:lnTo>
                      <a:pt x="21" y="48"/>
                    </a:lnTo>
                    <a:lnTo>
                      <a:pt x="20" y="46"/>
                    </a:lnTo>
                    <a:lnTo>
                      <a:pt x="19" y="46"/>
                    </a:lnTo>
                    <a:lnTo>
                      <a:pt x="18" y="46"/>
                    </a:lnTo>
                    <a:lnTo>
                      <a:pt x="16" y="45"/>
                    </a:lnTo>
                    <a:lnTo>
                      <a:pt x="15" y="45"/>
                    </a:lnTo>
                    <a:lnTo>
                      <a:pt x="14" y="44"/>
                    </a:lnTo>
                    <a:lnTo>
                      <a:pt x="13" y="43"/>
                    </a:lnTo>
                    <a:lnTo>
                      <a:pt x="12" y="43"/>
                    </a:lnTo>
                    <a:lnTo>
                      <a:pt x="10" y="42"/>
                    </a:lnTo>
                    <a:lnTo>
                      <a:pt x="9" y="40"/>
                    </a:lnTo>
                    <a:lnTo>
                      <a:pt x="8" y="39"/>
                    </a:lnTo>
                    <a:lnTo>
                      <a:pt x="7" y="39"/>
                    </a:lnTo>
                    <a:lnTo>
                      <a:pt x="7" y="38"/>
                    </a:lnTo>
                    <a:lnTo>
                      <a:pt x="6" y="37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2" y="32"/>
                    </a:lnTo>
                    <a:lnTo>
                      <a:pt x="2" y="31"/>
                    </a:lnTo>
                    <a:lnTo>
                      <a:pt x="2" y="30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74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46" name="Freeform 78"/>
              <p:cNvSpPr>
                <a:spLocks/>
              </p:cNvSpPr>
              <p:nvPr/>
            </p:nvSpPr>
            <p:spPr bwMode="auto">
              <a:xfrm>
                <a:off x="3391" y="891"/>
                <a:ext cx="24" cy="24"/>
              </a:xfrm>
              <a:custGeom>
                <a:avLst/>
                <a:gdLst>
                  <a:gd name="T0" fmla="*/ 0 w 48"/>
                  <a:gd name="T1" fmla="*/ 1 h 48"/>
                  <a:gd name="T2" fmla="*/ 1 w 48"/>
                  <a:gd name="T3" fmla="*/ 1 h 48"/>
                  <a:gd name="T4" fmla="*/ 1 w 48"/>
                  <a:gd name="T5" fmla="*/ 1 h 48"/>
                  <a:gd name="T6" fmla="*/ 1 w 48"/>
                  <a:gd name="T7" fmla="*/ 1 h 48"/>
                  <a:gd name="T8" fmla="*/ 1 w 48"/>
                  <a:gd name="T9" fmla="*/ 1 h 48"/>
                  <a:gd name="T10" fmla="*/ 1 w 48"/>
                  <a:gd name="T11" fmla="*/ 1 h 48"/>
                  <a:gd name="T12" fmla="*/ 1 w 48"/>
                  <a:gd name="T13" fmla="*/ 1 h 48"/>
                  <a:gd name="T14" fmla="*/ 1 w 48"/>
                  <a:gd name="T15" fmla="*/ 1 h 48"/>
                  <a:gd name="T16" fmla="*/ 1 w 48"/>
                  <a:gd name="T17" fmla="*/ 1 h 48"/>
                  <a:gd name="T18" fmla="*/ 1 w 48"/>
                  <a:gd name="T19" fmla="*/ 1 h 48"/>
                  <a:gd name="T20" fmla="*/ 1 w 48"/>
                  <a:gd name="T21" fmla="*/ 1 h 48"/>
                  <a:gd name="T22" fmla="*/ 1 w 48"/>
                  <a:gd name="T23" fmla="*/ 0 h 48"/>
                  <a:gd name="T24" fmla="*/ 1 w 48"/>
                  <a:gd name="T25" fmla="*/ 1 h 48"/>
                  <a:gd name="T26" fmla="*/ 1 w 48"/>
                  <a:gd name="T27" fmla="*/ 1 h 48"/>
                  <a:gd name="T28" fmla="*/ 1 w 48"/>
                  <a:gd name="T29" fmla="*/ 1 h 48"/>
                  <a:gd name="T30" fmla="*/ 1 w 48"/>
                  <a:gd name="T31" fmla="*/ 1 h 48"/>
                  <a:gd name="T32" fmla="*/ 1 w 48"/>
                  <a:gd name="T33" fmla="*/ 1 h 48"/>
                  <a:gd name="T34" fmla="*/ 1 w 48"/>
                  <a:gd name="T35" fmla="*/ 1 h 48"/>
                  <a:gd name="T36" fmla="*/ 1 w 48"/>
                  <a:gd name="T37" fmla="*/ 1 h 48"/>
                  <a:gd name="T38" fmla="*/ 1 w 48"/>
                  <a:gd name="T39" fmla="*/ 1 h 48"/>
                  <a:gd name="T40" fmla="*/ 1 w 48"/>
                  <a:gd name="T41" fmla="*/ 1 h 48"/>
                  <a:gd name="T42" fmla="*/ 1 w 48"/>
                  <a:gd name="T43" fmla="*/ 1 h 48"/>
                  <a:gd name="T44" fmla="*/ 1 w 48"/>
                  <a:gd name="T45" fmla="*/ 1 h 48"/>
                  <a:gd name="T46" fmla="*/ 1 w 48"/>
                  <a:gd name="T47" fmla="*/ 1 h 48"/>
                  <a:gd name="T48" fmla="*/ 1 w 48"/>
                  <a:gd name="T49" fmla="*/ 1 h 48"/>
                  <a:gd name="T50" fmla="*/ 1 w 48"/>
                  <a:gd name="T51" fmla="*/ 1 h 48"/>
                  <a:gd name="T52" fmla="*/ 1 w 48"/>
                  <a:gd name="T53" fmla="*/ 1 h 48"/>
                  <a:gd name="T54" fmla="*/ 1 w 48"/>
                  <a:gd name="T55" fmla="*/ 1 h 48"/>
                  <a:gd name="T56" fmla="*/ 1 w 48"/>
                  <a:gd name="T57" fmla="*/ 1 h 48"/>
                  <a:gd name="T58" fmla="*/ 1 w 48"/>
                  <a:gd name="T59" fmla="*/ 1 h 48"/>
                  <a:gd name="T60" fmla="*/ 1 w 48"/>
                  <a:gd name="T61" fmla="*/ 1 h 48"/>
                  <a:gd name="T62" fmla="*/ 1 w 48"/>
                  <a:gd name="T63" fmla="*/ 1 h 48"/>
                  <a:gd name="T64" fmla="*/ 1 w 48"/>
                  <a:gd name="T65" fmla="*/ 1 h 48"/>
                  <a:gd name="T66" fmla="*/ 1 w 48"/>
                  <a:gd name="T67" fmla="*/ 1 h 48"/>
                  <a:gd name="T68" fmla="*/ 1 w 48"/>
                  <a:gd name="T69" fmla="*/ 1 h 48"/>
                  <a:gd name="T70" fmla="*/ 1 w 48"/>
                  <a:gd name="T71" fmla="*/ 1 h 48"/>
                  <a:gd name="T72" fmla="*/ 1 w 48"/>
                  <a:gd name="T73" fmla="*/ 1 h 48"/>
                  <a:gd name="T74" fmla="*/ 1 w 48"/>
                  <a:gd name="T75" fmla="*/ 1 h 48"/>
                  <a:gd name="T76" fmla="*/ 1 w 48"/>
                  <a:gd name="T77" fmla="*/ 1 h 48"/>
                  <a:gd name="T78" fmla="*/ 1 w 48"/>
                  <a:gd name="T79" fmla="*/ 1 h 48"/>
                  <a:gd name="T80" fmla="*/ 1 w 48"/>
                  <a:gd name="T81" fmla="*/ 1 h 48"/>
                  <a:gd name="T82" fmla="*/ 1 w 48"/>
                  <a:gd name="T83" fmla="*/ 1 h 48"/>
                  <a:gd name="T84" fmla="*/ 1 w 48"/>
                  <a:gd name="T85" fmla="*/ 1 h 48"/>
                  <a:gd name="T86" fmla="*/ 1 w 48"/>
                  <a:gd name="T87" fmla="*/ 1 h 48"/>
                  <a:gd name="T88" fmla="*/ 1 w 48"/>
                  <a:gd name="T89" fmla="*/ 1 h 48"/>
                  <a:gd name="T90" fmla="*/ 1 w 48"/>
                  <a:gd name="T91" fmla="*/ 1 h 48"/>
                  <a:gd name="T92" fmla="*/ 1 w 48"/>
                  <a:gd name="T93" fmla="*/ 1 h 48"/>
                  <a:gd name="T94" fmla="*/ 1 w 48"/>
                  <a:gd name="T95" fmla="*/ 1 h 48"/>
                  <a:gd name="T96" fmla="*/ 1 w 48"/>
                  <a:gd name="T97" fmla="*/ 1 h 48"/>
                  <a:gd name="T98" fmla="*/ 1 w 48"/>
                  <a:gd name="T99" fmla="*/ 1 h 48"/>
                  <a:gd name="T100" fmla="*/ 1 w 48"/>
                  <a:gd name="T101" fmla="*/ 1 h 48"/>
                  <a:gd name="T102" fmla="*/ 1 w 48"/>
                  <a:gd name="T103" fmla="*/ 1 h 48"/>
                  <a:gd name="T104" fmla="*/ 1 w 48"/>
                  <a:gd name="T105" fmla="*/ 1 h 48"/>
                  <a:gd name="T106" fmla="*/ 1 w 48"/>
                  <a:gd name="T107" fmla="*/ 1 h 48"/>
                  <a:gd name="T108" fmla="*/ 1 w 48"/>
                  <a:gd name="T109" fmla="*/ 1 h 48"/>
                  <a:gd name="T110" fmla="*/ 0 w 48"/>
                  <a:gd name="T111" fmla="*/ 1 h 4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8"/>
                  <a:gd name="T169" fmla="*/ 0 h 48"/>
                  <a:gd name="T170" fmla="*/ 48 w 48"/>
                  <a:gd name="T171" fmla="*/ 48 h 4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8" h="48">
                    <a:moveTo>
                      <a:pt x="0" y="19"/>
                    </a:moveTo>
                    <a:lnTo>
                      <a:pt x="0" y="30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4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7" y="10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5" y="4"/>
                    </a:lnTo>
                    <a:lnTo>
                      <a:pt x="16" y="3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29" y="0"/>
                    </a:lnTo>
                    <a:lnTo>
                      <a:pt x="19" y="0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28" y="2"/>
                    </a:lnTo>
                    <a:lnTo>
                      <a:pt x="29" y="2"/>
                    </a:lnTo>
                    <a:lnTo>
                      <a:pt x="30" y="2"/>
                    </a:lnTo>
                    <a:lnTo>
                      <a:pt x="31" y="3"/>
                    </a:lnTo>
                    <a:lnTo>
                      <a:pt x="33" y="3"/>
                    </a:lnTo>
                    <a:lnTo>
                      <a:pt x="34" y="4"/>
                    </a:lnTo>
                    <a:lnTo>
                      <a:pt x="35" y="6"/>
                    </a:lnTo>
                    <a:lnTo>
                      <a:pt x="36" y="6"/>
                    </a:lnTo>
                    <a:lnTo>
                      <a:pt x="37" y="7"/>
                    </a:lnTo>
                    <a:lnTo>
                      <a:pt x="39" y="8"/>
                    </a:lnTo>
                    <a:lnTo>
                      <a:pt x="40" y="9"/>
                    </a:lnTo>
                    <a:lnTo>
                      <a:pt x="41" y="9"/>
                    </a:lnTo>
                    <a:lnTo>
                      <a:pt x="42" y="10"/>
                    </a:lnTo>
                    <a:lnTo>
                      <a:pt x="42" y="12"/>
                    </a:lnTo>
                    <a:lnTo>
                      <a:pt x="43" y="13"/>
                    </a:lnTo>
                    <a:lnTo>
                      <a:pt x="45" y="14"/>
                    </a:lnTo>
                    <a:lnTo>
                      <a:pt x="45" y="15"/>
                    </a:lnTo>
                    <a:lnTo>
                      <a:pt x="46" y="16"/>
                    </a:lnTo>
                    <a:lnTo>
                      <a:pt x="46" y="18"/>
                    </a:lnTo>
                    <a:lnTo>
                      <a:pt x="47" y="19"/>
                    </a:lnTo>
                    <a:lnTo>
                      <a:pt x="47" y="21"/>
                    </a:lnTo>
                    <a:lnTo>
                      <a:pt x="47" y="22"/>
                    </a:lnTo>
                    <a:lnTo>
                      <a:pt x="48" y="24"/>
                    </a:lnTo>
                    <a:lnTo>
                      <a:pt x="48" y="25"/>
                    </a:lnTo>
                    <a:lnTo>
                      <a:pt x="48" y="26"/>
                    </a:lnTo>
                    <a:lnTo>
                      <a:pt x="48" y="27"/>
                    </a:lnTo>
                    <a:lnTo>
                      <a:pt x="48" y="30"/>
                    </a:lnTo>
                    <a:lnTo>
                      <a:pt x="48" y="19"/>
                    </a:lnTo>
                    <a:lnTo>
                      <a:pt x="48" y="21"/>
                    </a:lnTo>
                    <a:lnTo>
                      <a:pt x="48" y="22"/>
                    </a:lnTo>
                    <a:lnTo>
                      <a:pt x="48" y="24"/>
                    </a:lnTo>
                    <a:lnTo>
                      <a:pt x="48" y="25"/>
                    </a:lnTo>
                    <a:lnTo>
                      <a:pt x="47" y="26"/>
                    </a:lnTo>
                    <a:lnTo>
                      <a:pt x="47" y="27"/>
                    </a:lnTo>
                    <a:lnTo>
                      <a:pt x="47" y="30"/>
                    </a:lnTo>
                    <a:lnTo>
                      <a:pt x="46" y="31"/>
                    </a:lnTo>
                    <a:lnTo>
                      <a:pt x="46" y="32"/>
                    </a:lnTo>
                    <a:lnTo>
                      <a:pt x="45" y="33"/>
                    </a:lnTo>
                    <a:lnTo>
                      <a:pt x="45" y="34"/>
                    </a:lnTo>
                    <a:lnTo>
                      <a:pt x="43" y="36"/>
                    </a:lnTo>
                    <a:lnTo>
                      <a:pt x="42" y="37"/>
                    </a:lnTo>
                    <a:lnTo>
                      <a:pt x="42" y="38"/>
                    </a:lnTo>
                    <a:lnTo>
                      <a:pt x="41" y="39"/>
                    </a:lnTo>
                    <a:lnTo>
                      <a:pt x="40" y="39"/>
                    </a:lnTo>
                    <a:lnTo>
                      <a:pt x="39" y="40"/>
                    </a:lnTo>
                    <a:lnTo>
                      <a:pt x="37" y="42"/>
                    </a:lnTo>
                    <a:lnTo>
                      <a:pt x="36" y="43"/>
                    </a:lnTo>
                    <a:lnTo>
                      <a:pt x="35" y="43"/>
                    </a:lnTo>
                    <a:lnTo>
                      <a:pt x="34" y="44"/>
                    </a:lnTo>
                    <a:lnTo>
                      <a:pt x="33" y="45"/>
                    </a:lnTo>
                    <a:lnTo>
                      <a:pt x="31" y="45"/>
                    </a:lnTo>
                    <a:lnTo>
                      <a:pt x="30" y="46"/>
                    </a:lnTo>
                    <a:lnTo>
                      <a:pt x="29" y="46"/>
                    </a:lnTo>
                    <a:lnTo>
                      <a:pt x="28" y="46"/>
                    </a:lnTo>
                    <a:lnTo>
                      <a:pt x="27" y="48"/>
                    </a:lnTo>
                    <a:lnTo>
                      <a:pt x="25" y="48"/>
                    </a:lnTo>
                    <a:lnTo>
                      <a:pt x="24" y="48"/>
                    </a:lnTo>
                    <a:lnTo>
                      <a:pt x="22" y="48"/>
                    </a:lnTo>
                    <a:lnTo>
                      <a:pt x="21" y="48"/>
                    </a:lnTo>
                    <a:lnTo>
                      <a:pt x="19" y="48"/>
                    </a:lnTo>
                    <a:lnTo>
                      <a:pt x="29" y="48"/>
                    </a:lnTo>
                    <a:lnTo>
                      <a:pt x="28" y="48"/>
                    </a:lnTo>
                    <a:lnTo>
                      <a:pt x="27" y="48"/>
                    </a:lnTo>
                    <a:lnTo>
                      <a:pt x="25" y="48"/>
                    </a:lnTo>
                    <a:lnTo>
                      <a:pt x="23" y="48"/>
                    </a:lnTo>
                    <a:lnTo>
                      <a:pt x="22" y="48"/>
                    </a:lnTo>
                    <a:lnTo>
                      <a:pt x="21" y="46"/>
                    </a:lnTo>
                    <a:lnTo>
                      <a:pt x="19" y="46"/>
                    </a:lnTo>
                    <a:lnTo>
                      <a:pt x="18" y="46"/>
                    </a:lnTo>
                    <a:lnTo>
                      <a:pt x="17" y="45"/>
                    </a:lnTo>
                    <a:lnTo>
                      <a:pt x="16" y="45"/>
                    </a:lnTo>
                    <a:lnTo>
                      <a:pt x="15" y="44"/>
                    </a:lnTo>
                    <a:lnTo>
                      <a:pt x="13" y="43"/>
                    </a:lnTo>
                    <a:lnTo>
                      <a:pt x="12" y="43"/>
                    </a:lnTo>
                    <a:lnTo>
                      <a:pt x="11" y="42"/>
                    </a:lnTo>
                    <a:lnTo>
                      <a:pt x="10" y="40"/>
                    </a:lnTo>
                    <a:lnTo>
                      <a:pt x="9" y="39"/>
                    </a:lnTo>
                    <a:lnTo>
                      <a:pt x="7" y="39"/>
                    </a:lnTo>
                    <a:lnTo>
                      <a:pt x="7" y="38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5" y="34"/>
                    </a:lnTo>
                    <a:lnTo>
                      <a:pt x="4" y="33"/>
                    </a:lnTo>
                    <a:lnTo>
                      <a:pt x="3" y="32"/>
                    </a:lnTo>
                    <a:lnTo>
                      <a:pt x="3" y="31"/>
                    </a:lnTo>
                    <a:lnTo>
                      <a:pt x="3" y="30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74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47" name="Rectangle 79"/>
              <p:cNvSpPr>
                <a:spLocks noChangeArrowheads="1"/>
              </p:cNvSpPr>
              <p:nvPr/>
            </p:nvSpPr>
            <p:spPr bwMode="auto">
              <a:xfrm>
                <a:off x="2348" y="3566"/>
                <a:ext cx="1127" cy="1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>
                    <a:solidFill>
                      <a:srgbClr val="000000"/>
                    </a:solidFill>
                    <a:latin typeface="Helvetica" charset="0"/>
                  </a:rPr>
                  <a:t>(b) Timing diagram</a:t>
                </a:r>
                <a:endParaRPr lang="en-US" altLang="en-US" b="0">
                  <a:latin typeface="Times" charset="0"/>
                </a:endParaRPr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2179319" y="4373259"/>
              <a:ext cx="322183" cy="1476187"/>
              <a:chOff x="2219076" y="4389162"/>
              <a:chExt cx="322183" cy="1476187"/>
            </a:xfrm>
          </p:grpSpPr>
          <p:sp>
            <p:nvSpPr>
              <p:cNvPr id="2" name="TextBox 1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82" name="TextBox 81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83" name="TextBox 82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85" name="Group 84"/>
            <p:cNvGrpSpPr/>
            <p:nvPr/>
          </p:nvGrpSpPr>
          <p:grpSpPr>
            <a:xfrm>
              <a:off x="2912165" y="4374584"/>
              <a:ext cx="322183" cy="1476187"/>
              <a:chOff x="2219076" y="4389162"/>
              <a:chExt cx="322183" cy="1476187"/>
            </a:xfrm>
          </p:grpSpPr>
          <p:sp>
            <p:nvSpPr>
              <p:cNvPr id="86" name="TextBox 85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88" name="TextBox 87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652962" y="4375910"/>
              <a:ext cx="322183" cy="1476187"/>
              <a:chOff x="2219076" y="4389162"/>
              <a:chExt cx="322183" cy="1476187"/>
            </a:xfrm>
          </p:grpSpPr>
          <p:sp>
            <p:nvSpPr>
              <p:cNvPr id="90" name="TextBox 89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1" name="TextBox 90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2" name="TextBox 91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93" name="Group 92"/>
            <p:cNvGrpSpPr/>
            <p:nvPr/>
          </p:nvGrpSpPr>
          <p:grpSpPr>
            <a:xfrm>
              <a:off x="4384482" y="4367958"/>
              <a:ext cx="322183" cy="1476187"/>
              <a:chOff x="2219076" y="4389162"/>
              <a:chExt cx="322183" cy="1476187"/>
            </a:xfrm>
          </p:grpSpPr>
          <p:sp>
            <p:nvSpPr>
              <p:cNvPr id="94" name="TextBox 93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5" name="TextBox 94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6" name="TextBox 95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97" name="Group 96"/>
            <p:cNvGrpSpPr/>
            <p:nvPr/>
          </p:nvGrpSpPr>
          <p:grpSpPr>
            <a:xfrm>
              <a:off x="5117328" y="4361332"/>
              <a:ext cx="322183" cy="1476187"/>
              <a:chOff x="2219076" y="4389162"/>
              <a:chExt cx="322183" cy="1476187"/>
            </a:xfrm>
          </p:grpSpPr>
          <p:sp>
            <p:nvSpPr>
              <p:cNvPr id="98" name="TextBox 97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9" name="TextBox 98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0" name="TextBox 99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01" name="Group 100"/>
            <p:cNvGrpSpPr/>
            <p:nvPr/>
          </p:nvGrpSpPr>
          <p:grpSpPr>
            <a:xfrm>
              <a:off x="5866076" y="4362657"/>
              <a:ext cx="322183" cy="1476187"/>
              <a:chOff x="2219076" y="4389162"/>
              <a:chExt cx="322183" cy="1476187"/>
            </a:xfrm>
          </p:grpSpPr>
          <p:sp>
            <p:nvSpPr>
              <p:cNvPr id="102" name="TextBox 101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3" name="TextBox 102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4" name="TextBox 103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05" name="Group 104"/>
            <p:cNvGrpSpPr/>
            <p:nvPr/>
          </p:nvGrpSpPr>
          <p:grpSpPr>
            <a:xfrm>
              <a:off x="6605547" y="4370609"/>
              <a:ext cx="322183" cy="1476187"/>
              <a:chOff x="2219076" y="4389162"/>
              <a:chExt cx="322183" cy="1476187"/>
            </a:xfrm>
          </p:grpSpPr>
          <p:sp>
            <p:nvSpPr>
              <p:cNvPr id="106" name="TextBox 105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7" name="TextBox 106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8" name="TextBox 107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09" name="Group 108"/>
            <p:cNvGrpSpPr/>
            <p:nvPr/>
          </p:nvGrpSpPr>
          <p:grpSpPr>
            <a:xfrm>
              <a:off x="7321165" y="4338803"/>
              <a:ext cx="322183" cy="1476187"/>
              <a:chOff x="2219076" y="4389162"/>
              <a:chExt cx="322183" cy="1476187"/>
            </a:xfrm>
          </p:grpSpPr>
          <p:sp>
            <p:nvSpPr>
              <p:cNvPr id="110" name="TextBox 109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11" name="TextBox 110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12" name="TextBox 111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sp>
          <p:nvSpPr>
            <p:cNvPr id="4" name="TextBox 3"/>
            <p:cNvSpPr txBox="1"/>
            <p:nvPr/>
          </p:nvSpPr>
          <p:spPr>
            <a:xfrm>
              <a:off x="157039" y="4317751"/>
              <a:ext cx="1055097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least</a:t>
              </a:r>
            </a:p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significant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174266" y="5400454"/>
              <a:ext cx="1055097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most</a:t>
              </a:r>
            </a:p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significant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82630729"/>
      </p:ext>
    </p:extLst>
  </p:cSld>
  <p:clrMapOvr>
    <a:masterClrMapping/>
  </p:clrMapOvr>
  <p:transition/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35000" y="1041400"/>
            <a:ext cx="8162925" cy="5588000"/>
          </a:xfrm>
        </p:spPr>
        <p:txBody>
          <a:bodyPr/>
          <a:lstStyle/>
          <a:p>
            <a:pPr>
              <a:defRPr/>
            </a:pPr>
            <a:r>
              <a:rPr lang="en-US" dirty="0"/>
              <a:t>This implementation uses 2-bit up-counter    followed by a 2-to-4 decoder. 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The counter cycles through 00, 01, 10, 11, 00, </a:t>
            </a:r>
            <a:r>
              <a:rPr lang="mr-IN" dirty="0"/>
              <a:t>…</a:t>
            </a:r>
            <a:endParaRPr lang="en-US" dirty="0"/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Recall that the outputs of the decoder are one-hot encoded. Thus, there is only one 1 on its outputs.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Because the output of the counter is the input to the decoder, the outputs of the decoder cycle through: 1000, 0100, 0010, 0001, 1000, </a:t>
            </a:r>
            <a:r>
              <a:rPr lang="mr-IN" dirty="0"/>
              <a:t>…</a:t>
            </a:r>
            <a:endParaRPr lang="en-US" dirty="0"/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This is the counting sequence for a ring counter.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endParaRPr lang="en-US" dirty="0"/>
          </a:p>
        </p:txBody>
      </p:sp>
      <p:sp>
        <p:nvSpPr>
          <p:cNvPr id="5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Alternative version of a 4-bit ring counter</a:t>
            </a:r>
          </a:p>
        </p:txBody>
      </p:sp>
    </p:spTree>
    <p:extLst>
      <p:ext uri="{BB962C8B-B14F-4D97-AF65-F5344CB8AC3E}">
        <p14:creationId xmlns:p14="http://schemas.microsoft.com/office/powerpoint/2010/main" val="1919696114"/>
      </p:ext>
    </p:extLst>
  </p:cSld>
  <p:clrMapOvr>
    <a:masterClrMapping/>
  </p:clrMapOvr>
  <p:transition/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Alternative version of a 4-bit ring counter</a:t>
            </a:r>
          </a:p>
        </p:txBody>
      </p:sp>
      <p:sp>
        <p:nvSpPr>
          <p:cNvPr id="63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5.28b from the textbook ]</a:t>
            </a:r>
          </a:p>
        </p:txBody>
      </p:sp>
    </p:spTree>
    <p:extLst>
      <p:ext uri="{BB962C8B-B14F-4D97-AF65-F5344CB8AC3E}">
        <p14:creationId xmlns:p14="http://schemas.microsoft.com/office/powerpoint/2010/main" val="133663019"/>
      </p:ext>
    </p:extLst>
  </p:cSld>
  <p:clrMapOvr>
    <a:masterClrMapping/>
  </p:clrMapOvr>
  <p:transition/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ea typeface="ＭＳ Ｐゴシック" charset="-128"/>
                <a:cs typeface="Arial" charset="0"/>
                <a:sym typeface="Arial" charset="0"/>
              </a:rPr>
              <a:t>What are the components?</a:t>
            </a:r>
            <a:endParaRPr lang="en-US" altLang="en-US" sz="3600" dirty="0"/>
          </a:p>
        </p:txBody>
      </p:sp>
    </p:spTree>
    <p:extLst>
      <p:ext uri="{BB962C8B-B14F-4D97-AF65-F5344CB8AC3E}">
        <p14:creationId xmlns:p14="http://schemas.microsoft.com/office/powerpoint/2010/main" val="970240458"/>
      </p:ext>
    </p:extLst>
  </p:cSld>
  <p:clrMapOvr>
    <a:masterClrMapping/>
  </p:clrMapOvr>
  <p:transition/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ea typeface="ＭＳ Ｐゴシック" charset="-128"/>
                <a:cs typeface="Arial" charset="0"/>
                <a:sym typeface="Arial" charset="0"/>
              </a:rPr>
              <a:t>2-Bit </a:t>
            </a:r>
            <a:r>
              <a:rPr lang="en-US" altLang="en-US" sz="3600" dirty="0"/>
              <a:t>Synchronous </a:t>
            </a:r>
            <a:r>
              <a:rPr lang="en-US" altLang="en-US" sz="3600" dirty="0">
                <a:solidFill>
                  <a:srgbClr val="000000"/>
                </a:solidFill>
                <a:ea typeface="ＭＳ Ｐゴシック" charset="-128"/>
                <a:cs typeface="Arial" charset="0"/>
                <a:sym typeface="Arial" charset="0"/>
              </a:rPr>
              <a:t>Up-Counter</a:t>
            </a:r>
            <a:endParaRPr lang="en-US" altLang="en-US" sz="3600" dirty="0"/>
          </a:p>
        </p:txBody>
      </p:sp>
      <p:sp>
        <p:nvSpPr>
          <p:cNvPr id="51" name="Oval 50"/>
          <p:cNvSpPr>
            <a:spLocks noChangeArrowheads="1"/>
          </p:cNvSpPr>
          <p:nvPr/>
        </p:nvSpPr>
        <p:spPr bwMode="auto">
          <a:xfrm>
            <a:off x="4003040" y="4080510"/>
            <a:ext cx="2580640" cy="1633538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ffectLst/>
        </p:spPr>
        <p:txBody>
          <a:bodyPr anchor="ctr"/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algn="ctr" eaLnBrk="1" hangingPunct="1"/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6356543"/>
      </p:ext>
    </p:extLst>
  </p:cSld>
  <p:clrMapOvr>
    <a:masterClrMapping/>
  </p:clrMapOvr>
  <p:transition/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3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algn="ctr" eaLnBrk="1" hangingPunct="1"/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2-Bit Synchronous Up-Counter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2603500" y="2711450"/>
            <a:ext cx="3938588" cy="1725613"/>
            <a:chOff x="2603500" y="2711450"/>
            <a:chExt cx="3938588" cy="1725613"/>
          </a:xfrm>
        </p:grpSpPr>
        <p:sp>
          <p:nvSpPr>
            <p:cNvPr id="131075" name="Line 4"/>
            <p:cNvSpPr>
              <a:spLocks noChangeShapeType="1"/>
            </p:cNvSpPr>
            <p:nvPr/>
          </p:nvSpPr>
          <p:spPr bwMode="auto">
            <a:xfrm>
              <a:off x="3314700" y="2984649"/>
              <a:ext cx="3365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76" name="Line 6"/>
            <p:cNvSpPr>
              <a:spLocks noChangeShapeType="1"/>
            </p:cNvSpPr>
            <p:nvPr/>
          </p:nvSpPr>
          <p:spPr bwMode="auto">
            <a:xfrm>
              <a:off x="4325937" y="2984649"/>
              <a:ext cx="1203325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77" name="Rectangle 7"/>
            <p:cNvSpPr>
              <a:spLocks noChangeArrowheads="1"/>
            </p:cNvSpPr>
            <p:nvPr/>
          </p:nvSpPr>
          <p:spPr bwMode="auto">
            <a:xfrm>
              <a:off x="3651250" y="2711450"/>
              <a:ext cx="674688" cy="10753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1078" name="Rectangle 8"/>
            <p:cNvSpPr>
              <a:spLocks noChangeArrowheads="1"/>
            </p:cNvSpPr>
            <p:nvPr/>
          </p:nvSpPr>
          <p:spPr bwMode="auto">
            <a:xfrm>
              <a:off x="3717925" y="2882994"/>
              <a:ext cx="255588" cy="2747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>
                  <a:latin typeface="Times-Roman" charset="0"/>
                </a:rPr>
                <a:t>T </a:t>
              </a:r>
              <a:endParaRPr lang="en-US" altLang="en-US"/>
            </a:p>
          </p:txBody>
        </p:sp>
        <p:sp>
          <p:nvSpPr>
            <p:cNvPr id="131079" name="Rectangle 9"/>
            <p:cNvSpPr>
              <a:spLocks noChangeArrowheads="1"/>
            </p:cNvSpPr>
            <p:nvPr/>
          </p:nvSpPr>
          <p:spPr bwMode="auto">
            <a:xfrm>
              <a:off x="4113213" y="2876640"/>
              <a:ext cx="277813" cy="2747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>
                  <a:latin typeface="Times-Roman" charset="0"/>
                </a:rPr>
                <a:t>Q </a:t>
              </a:r>
              <a:endParaRPr lang="en-US" altLang="en-US"/>
            </a:p>
          </p:txBody>
        </p:sp>
        <p:sp>
          <p:nvSpPr>
            <p:cNvPr id="131080" name="Line 10"/>
            <p:cNvSpPr>
              <a:spLocks noChangeShapeType="1"/>
            </p:cNvSpPr>
            <p:nvPr/>
          </p:nvSpPr>
          <p:spPr bwMode="auto">
            <a:xfrm flipH="1">
              <a:off x="4116388" y="3407155"/>
              <a:ext cx="104775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81" name="Rectangle 11"/>
            <p:cNvSpPr>
              <a:spLocks noChangeArrowheads="1"/>
            </p:cNvSpPr>
            <p:nvPr/>
          </p:nvSpPr>
          <p:spPr bwMode="auto">
            <a:xfrm>
              <a:off x="4106863" y="3415098"/>
              <a:ext cx="277813" cy="2747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>
                  <a:latin typeface="Times-Roman" charset="0"/>
                </a:rPr>
                <a:t>Q </a:t>
              </a:r>
              <a:endParaRPr lang="en-US" altLang="en-US"/>
            </a:p>
          </p:txBody>
        </p:sp>
        <p:sp>
          <p:nvSpPr>
            <p:cNvPr id="131082" name="Rectangle 12"/>
            <p:cNvSpPr>
              <a:spLocks noChangeArrowheads="1"/>
            </p:cNvSpPr>
            <p:nvPr/>
          </p:nvSpPr>
          <p:spPr bwMode="auto">
            <a:xfrm>
              <a:off x="5549900" y="2711450"/>
              <a:ext cx="674688" cy="10753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1083" name="Rectangle 13"/>
            <p:cNvSpPr>
              <a:spLocks noChangeArrowheads="1"/>
            </p:cNvSpPr>
            <p:nvPr/>
          </p:nvSpPr>
          <p:spPr bwMode="auto">
            <a:xfrm>
              <a:off x="2743200" y="3408744"/>
              <a:ext cx="480901" cy="2309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 b="1">
                  <a:latin typeface="Times-Roman" charset="0"/>
                </a:rPr>
                <a:t>Clock</a:t>
              </a:r>
              <a:r>
                <a:rPr lang="en-US" altLang="en-US" sz="1500">
                  <a:latin typeface="Times-Roman" charset="0"/>
                </a:rPr>
                <a:t> </a:t>
              </a:r>
              <a:endParaRPr lang="en-US" altLang="en-US"/>
            </a:p>
          </p:txBody>
        </p:sp>
        <p:sp>
          <p:nvSpPr>
            <p:cNvPr id="131084" name="Rectangle 14"/>
            <p:cNvSpPr>
              <a:spLocks noChangeArrowheads="1"/>
            </p:cNvSpPr>
            <p:nvPr/>
          </p:nvSpPr>
          <p:spPr bwMode="auto">
            <a:xfrm>
              <a:off x="5614988" y="2882994"/>
              <a:ext cx="255588" cy="2747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>
                  <a:latin typeface="Times-Roman" charset="0"/>
                </a:rPr>
                <a:t>T </a:t>
              </a:r>
              <a:endParaRPr lang="en-US" altLang="en-US"/>
            </a:p>
          </p:txBody>
        </p:sp>
        <p:sp>
          <p:nvSpPr>
            <p:cNvPr id="131085" name="Rectangle 15"/>
            <p:cNvSpPr>
              <a:spLocks noChangeArrowheads="1"/>
            </p:cNvSpPr>
            <p:nvPr/>
          </p:nvSpPr>
          <p:spPr bwMode="auto">
            <a:xfrm>
              <a:off x="6010275" y="2876640"/>
              <a:ext cx="277813" cy="2747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>
                  <a:latin typeface="Times-Roman" charset="0"/>
                </a:rPr>
                <a:t>Q </a:t>
              </a:r>
              <a:endParaRPr lang="en-US" altLang="en-US"/>
            </a:p>
          </p:txBody>
        </p:sp>
        <p:sp>
          <p:nvSpPr>
            <p:cNvPr id="131086" name="Line 16"/>
            <p:cNvSpPr>
              <a:spLocks noChangeShapeType="1"/>
            </p:cNvSpPr>
            <p:nvPr/>
          </p:nvSpPr>
          <p:spPr bwMode="auto">
            <a:xfrm flipH="1">
              <a:off x="6015038" y="3407155"/>
              <a:ext cx="104775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87" name="Freeform 17"/>
            <p:cNvSpPr>
              <a:spLocks/>
            </p:cNvSpPr>
            <p:nvPr/>
          </p:nvSpPr>
          <p:spPr bwMode="auto">
            <a:xfrm>
              <a:off x="5549900" y="3448453"/>
              <a:ext cx="127000" cy="147718"/>
            </a:xfrm>
            <a:custGeom>
              <a:avLst/>
              <a:gdLst>
                <a:gd name="T0" fmla="*/ 0 w 160"/>
                <a:gd name="T1" fmla="*/ 2147483647 h 186"/>
                <a:gd name="T2" fmla="*/ 2147483647 w 160"/>
                <a:gd name="T3" fmla="*/ 2147483647 h 186"/>
                <a:gd name="T4" fmla="*/ 0 w 160"/>
                <a:gd name="T5" fmla="*/ 0 h 186"/>
                <a:gd name="T6" fmla="*/ 0 60000 65536"/>
                <a:gd name="T7" fmla="*/ 0 60000 65536"/>
                <a:gd name="T8" fmla="*/ 0 60000 65536"/>
                <a:gd name="T9" fmla="*/ 0 w 160"/>
                <a:gd name="T10" fmla="*/ 0 h 186"/>
                <a:gd name="T11" fmla="*/ 160 w 160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0" h="186">
                  <a:moveTo>
                    <a:pt x="0" y="186"/>
                  </a:moveTo>
                  <a:lnTo>
                    <a:pt x="160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88" name="Freeform 18"/>
            <p:cNvSpPr>
              <a:spLocks/>
            </p:cNvSpPr>
            <p:nvPr/>
          </p:nvSpPr>
          <p:spPr bwMode="auto">
            <a:xfrm>
              <a:off x="3651250" y="3448453"/>
              <a:ext cx="127000" cy="147718"/>
            </a:xfrm>
            <a:custGeom>
              <a:avLst/>
              <a:gdLst>
                <a:gd name="T0" fmla="*/ 0 w 159"/>
                <a:gd name="T1" fmla="*/ 2147483647 h 186"/>
                <a:gd name="T2" fmla="*/ 2147483647 w 159"/>
                <a:gd name="T3" fmla="*/ 2147483647 h 186"/>
                <a:gd name="T4" fmla="*/ 0 w 159"/>
                <a:gd name="T5" fmla="*/ 0 h 186"/>
                <a:gd name="T6" fmla="*/ 0 60000 65536"/>
                <a:gd name="T7" fmla="*/ 0 60000 65536"/>
                <a:gd name="T8" fmla="*/ 0 60000 65536"/>
                <a:gd name="T9" fmla="*/ 0 w 159"/>
                <a:gd name="T10" fmla="*/ 0 h 186"/>
                <a:gd name="T11" fmla="*/ 159 w 159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9" h="186">
                  <a:moveTo>
                    <a:pt x="0" y="186"/>
                  </a:moveTo>
                  <a:lnTo>
                    <a:pt x="159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89" name="Line 19"/>
            <p:cNvSpPr>
              <a:spLocks noChangeShapeType="1"/>
            </p:cNvSpPr>
            <p:nvPr/>
          </p:nvSpPr>
          <p:spPr bwMode="auto">
            <a:xfrm>
              <a:off x="3314700" y="3511987"/>
              <a:ext cx="3365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0" name="Rectangle 21"/>
            <p:cNvSpPr>
              <a:spLocks noChangeArrowheads="1"/>
            </p:cNvSpPr>
            <p:nvPr/>
          </p:nvSpPr>
          <p:spPr bwMode="auto">
            <a:xfrm>
              <a:off x="6003925" y="3415098"/>
              <a:ext cx="277813" cy="2747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>
                  <a:latin typeface="Times-Roman" charset="0"/>
                </a:rPr>
                <a:t>Q </a:t>
              </a:r>
              <a:endParaRPr lang="en-US" altLang="en-US"/>
            </a:p>
          </p:txBody>
        </p:sp>
        <p:sp>
          <p:nvSpPr>
            <p:cNvPr id="131091" name="Line 22"/>
            <p:cNvSpPr>
              <a:spLocks noChangeShapeType="1"/>
            </p:cNvSpPr>
            <p:nvPr/>
          </p:nvSpPr>
          <p:spPr bwMode="auto">
            <a:xfrm>
              <a:off x="6224588" y="2984649"/>
              <a:ext cx="3175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2" name="Line 23"/>
            <p:cNvSpPr>
              <a:spLocks noChangeShapeType="1"/>
            </p:cNvSpPr>
            <p:nvPr/>
          </p:nvSpPr>
          <p:spPr bwMode="auto">
            <a:xfrm flipH="1">
              <a:off x="5338763" y="2984649"/>
              <a:ext cx="211138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3" name="Freeform 24"/>
            <p:cNvSpPr>
              <a:spLocks/>
            </p:cNvSpPr>
            <p:nvPr/>
          </p:nvSpPr>
          <p:spPr bwMode="auto">
            <a:xfrm>
              <a:off x="5338763" y="3511987"/>
              <a:ext cx="190500" cy="549575"/>
            </a:xfrm>
            <a:custGeom>
              <a:avLst/>
              <a:gdLst>
                <a:gd name="T0" fmla="*/ 0 w 239"/>
                <a:gd name="T1" fmla="*/ 2147483647 h 690"/>
                <a:gd name="T2" fmla="*/ 0 w 239"/>
                <a:gd name="T3" fmla="*/ 0 h 690"/>
                <a:gd name="T4" fmla="*/ 2147483647 w 239"/>
                <a:gd name="T5" fmla="*/ 0 h 690"/>
                <a:gd name="T6" fmla="*/ 0 60000 65536"/>
                <a:gd name="T7" fmla="*/ 0 60000 65536"/>
                <a:gd name="T8" fmla="*/ 0 60000 65536"/>
                <a:gd name="T9" fmla="*/ 0 w 239"/>
                <a:gd name="T10" fmla="*/ 0 h 690"/>
                <a:gd name="T11" fmla="*/ 239 w 239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9" h="690">
                  <a:moveTo>
                    <a:pt x="0" y="690"/>
                  </a:moveTo>
                  <a:lnTo>
                    <a:pt x="0" y="0"/>
                  </a:lnTo>
                  <a:lnTo>
                    <a:pt x="23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4" name="Rectangle 27"/>
            <p:cNvSpPr>
              <a:spLocks noChangeArrowheads="1"/>
            </p:cNvSpPr>
            <p:nvPr/>
          </p:nvSpPr>
          <p:spPr bwMode="auto">
            <a:xfrm>
              <a:off x="2899378" y="2777339"/>
              <a:ext cx="115416" cy="277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800" b="1">
                  <a:latin typeface="Times-Roman" charset="0"/>
                </a:rPr>
                <a:t>1</a:t>
              </a:r>
              <a:endParaRPr lang="en-US" altLang="en-US" sz="1800" b="1"/>
            </a:p>
          </p:txBody>
        </p:sp>
        <p:sp>
          <p:nvSpPr>
            <p:cNvPr id="131095" name="Line 34"/>
            <p:cNvSpPr>
              <a:spLocks noChangeShapeType="1"/>
            </p:cNvSpPr>
            <p:nvPr/>
          </p:nvSpPr>
          <p:spPr bwMode="auto">
            <a:xfrm flipV="1">
              <a:off x="3989388" y="3891608"/>
              <a:ext cx="1588" cy="44315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6" name="Line 35"/>
            <p:cNvSpPr>
              <a:spLocks noChangeShapeType="1"/>
            </p:cNvSpPr>
            <p:nvPr/>
          </p:nvSpPr>
          <p:spPr bwMode="auto">
            <a:xfrm flipV="1">
              <a:off x="5888038" y="3891608"/>
              <a:ext cx="1588" cy="44315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7" name="Freeform 36"/>
            <p:cNvSpPr>
              <a:spLocks/>
            </p:cNvSpPr>
            <p:nvPr/>
          </p:nvSpPr>
          <p:spPr bwMode="auto">
            <a:xfrm>
              <a:off x="3314701" y="4334762"/>
              <a:ext cx="2574926" cy="45744"/>
            </a:xfrm>
            <a:custGeom>
              <a:avLst/>
              <a:gdLst>
                <a:gd name="T0" fmla="*/ 0 w 7973"/>
                <a:gd name="T1" fmla="*/ 0 h 1"/>
                <a:gd name="T2" fmla="*/ 0 w 7973"/>
                <a:gd name="T3" fmla="*/ 0 h 1"/>
                <a:gd name="T4" fmla="*/ 0 w 7973"/>
                <a:gd name="T5" fmla="*/ 0 h 1"/>
                <a:gd name="T6" fmla="*/ 0 60000 65536"/>
                <a:gd name="T7" fmla="*/ 0 60000 65536"/>
                <a:gd name="T8" fmla="*/ 0 60000 65536"/>
                <a:gd name="T9" fmla="*/ 0 w 7973"/>
                <a:gd name="T10" fmla="*/ 0 h 1"/>
                <a:gd name="T11" fmla="*/ 7973 w 79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973" h="1">
                  <a:moveTo>
                    <a:pt x="0" y="0"/>
                  </a:moveTo>
                  <a:lnTo>
                    <a:pt x="7973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8" name="Rectangle 42"/>
            <p:cNvSpPr>
              <a:spLocks noChangeArrowheads="1"/>
            </p:cNvSpPr>
            <p:nvPr/>
          </p:nvSpPr>
          <p:spPr bwMode="auto">
            <a:xfrm>
              <a:off x="2603500" y="4206105"/>
              <a:ext cx="662460" cy="2309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 b="1" dirty="0">
                  <a:solidFill>
                    <a:schemeClr val="tx1"/>
                  </a:solidFill>
                  <a:latin typeface="Times-Roman" charset="0"/>
                </a:rPr>
                <a:t>Clear_n</a:t>
              </a:r>
              <a:r>
                <a:rPr lang="en-US" altLang="en-US" sz="1500" dirty="0">
                  <a:solidFill>
                    <a:srgbClr val="00FFFF"/>
                  </a:solidFill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31099" name="Freeform 77"/>
            <p:cNvSpPr>
              <a:spLocks/>
            </p:cNvSpPr>
            <p:nvPr/>
          </p:nvSpPr>
          <p:spPr bwMode="auto">
            <a:xfrm>
              <a:off x="3440114" y="3511987"/>
              <a:ext cx="1898650" cy="549575"/>
            </a:xfrm>
            <a:custGeom>
              <a:avLst/>
              <a:gdLst>
                <a:gd name="T0" fmla="*/ 0 w 7122"/>
                <a:gd name="T1" fmla="*/ 0 h 690"/>
                <a:gd name="T2" fmla="*/ 0 w 7122"/>
                <a:gd name="T3" fmla="*/ 2147483647 h 690"/>
                <a:gd name="T4" fmla="*/ 2147483647 w 7122"/>
                <a:gd name="T5" fmla="*/ 2147483647 h 690"/>
                <a:gd name="T6" fmla="*/ 0 60000 65536"/>
                <a:gd name="T7" fmla="*/ 0 60000 65536"/>
                <a:gd name="T8" fmla="*/ 0 60000 65536"/>
                <a:gd name="T9" fmla="*/ 0 w 7122"/>
                <a:gd name="T10" fmla="*/ 0 h 690"/>
                <a:gd name="T11" fmla="*/ 7122 w 7122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122" h="690">
                  <a:moveTo>
                    <a:pt x="0" y="0"/>
                  </a:moveTo>
                  <a:lnTo>
                    <a:pt x="0" y="690"/>
                  </a:lnTo>
                  <a:lnTo>
                    <a:pt x="7122" y="69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00" name="Freeform 88"/>
            <p:cNvSpPr>
              <a:spLocks/>
            </p:cNvSpPr>
            <p:nvPr/>
          </p:nvSpPr>
          <p:spPr bwMode="auto">
            <a:xfrm>
              <a:off x="3408363" y="3470690"/>
              <a:ext cx="63500" cy="63535"/>
            </a:xfrm>
            <a:custGeom>
              <a:avLst/>
              <a:gdLst>
                <a:gd name="T0" fmla="*/ 0 w 80"/>
                <a:gd name="T1" fmla="*/ 2147483647 h 80"/>
                <a:gd name="T2" fmla="*/ 2147483647 w 80"/>
                <a:gd name="T3" fmla="*/ 2147483647 h 80"/>
                <a:gd name="T4" fmla="*/ 2147483647 w 80"/>
                <a:gd name="T5" fmla="*/ 2147483647 h 80"/>
                <a:gd name="T6" fmla="*/ 2147483647 w 80"/>
                <a:gd name="T7" fmla="*/ 2147483647 h 80"/>
                <a:gd name="T8" fmla="*/ 2147483647 w 80"/>
                <a:gd name="T9" fmla="*/ 2147483647 h 80"/>
                <a:gd name="T10" fmla="*/ 2147483647 w 80"/>
                <a:gd name="T11" fmla="*/ 2147483647 h 80"/>
                <a:gd name="T12" fmla="*/ 2147483647 w 80"/>
                <a:gd name="T13" fmla="*/ 2147483647 h 80"/>
                <a:gd name="T14" fmla="*/ 2147483647 w 80"/>
                <a:gd name="T15" fmla="*/ 2147483647 h 80"/>
                <a:gd name="T16" fmla="*/ 2147483647 w 80"/>
                <a:gd name="T17" fmla="*/ 2147483647 h 80"/>
                <a:gd name="T18" fmla="*/ 2147483647 w 80"/>
                <a:gd name="T19" fmla="*/ 2147483647 h 80"/>
                <a:gd name="T20" fmla="*/ 2147483647 w 80"/>
                <a:gd name="T21" fmla="*/ 2147483647 h 80"/>
                <a:gd name="T22" fmla="*/ 2147483647 w 80"/>
                <a:gd name="T23" fmla="*/ 0 h 80"/>
                <a:gd name="T24" fmla="*/ 2147483647 w 80"/>
                <a:gd name="T25" fmla="*/ 2147483647 h 80"/>
                <a:gd name="T26" fmla="*/ 2147483647 w 80"/>
                <a:gd name="T27" fmla="*/ 2147483647 h 80"/>
                <a:gd name="T28" fmla="*/ 2147483647 w 80"/>
                <a:gd name="T29" fmla="*/ 2147483647 h 80"/>
                <a:gd name="T30" fmla="*/ 2147483647 w 80"/>
                <a:gd name="T31" fmla="*/ 2147483647 h 80"/>
                <a:gd name="T32" fmla="*/ 2147483647 w 80"/>
                <a:gd name="T33" fmla="*/ 2147483647 h 80"/>
                <a:gd name="T34" fmla="*/ 2147483647 w 80"/>
                <a:gd name="T35" fmla="*/ 2147483647 h 80"/>
                <a:gd name="T36" fmla="*/ 2147483647 w 80"/>
                <a:gd name="T37" fmla="*/ 2147483647 h 80"/>
                <a:gd name="T38" fmla="*/ 2147483647 w 80"/>
                <a:gd name="T39" fmla="*/ 2147483647 h 80"/>
                <a:gd name="T40" fmla="*/ 2147483647 w 80"/>
                <a:gd name="T41" fmla="*/ 2147483647 h 80"/>
                <a:gd name="T42" fmla="*/ 2147483647 w 80"/>
                <a:gd name="T43" fmla="*/ 2147483647 h 80"/>
                <a:gd name="T44" fmla="*/ 2147483647 w 80"/>
                <a:gd name="T45" fmla="*/ 2147483647 h 80"/>
                <a:gd name="T46" fmla="*/ 2147483647 w 80"/>
                <a:gd name="T47" fmla="*/ 2147483647 h 80"/>
                <a:gd name="T48" fmla="*/ 2147483647 w 80"/>
                <a:gd name="T49" fmla="*/ 2147483647 h 80"/>
                <a:gd name="T50" fmla="*/ 2147483647 w 80"/>
                <a:gd name="T51" fmla="*/ 2147483647 h 80"/>
                <a:gd name="T52" fmla="*/ 2147483647 w 80"/>
                <a:gd name="T53" fmla="*/ 2147483647 h 80"/>
                <a:gd name="T54" fmla="*/ 2147483647 w 80"/>
                <a:gd name="T55" fmla="*/ 2147483647 h 80"/>
                <a:gd name="T56" fmla="*/ 2147483647 w 80"/>
                <a:gd name="T57" fmla="*/ 2147483647 h 80"/>
                <a:gd name="T58" fmla="*/ 2147483647 w 80"/>
                <a:gd name="T59" fmla="*/ 2147483647 h 80"/>
                <a:gd name="T60" fmla="*/ 2147483647 w 80"/>
                <a:gd name="T61" fmla="*/ 2147483647 h 80"/>
                <a:gd name="T62" fmla="*/ 2147483647 w 80"/>
                <a:gd name="T63" fmla="*/ 2147483647 h 80"/>
                <a:gd name="T64" fmla="*/ 2147483647 w 80"/>
                <a:gd name="T65" fmla="*/ 2147483647 h 80"/>
                <a:gd name="T66" fmla="*/ 2147483647 w 80"/>
                <a:gd name="T67" fmla="*/ 2147483647 h 80"/>
                <a:gd name="T68" fmla="*/ 2147483647 w 80"/>
                <a:gd name="T69" fmla="*/ 2147483647 h 80"/>
                <a:gd name="T70" fmla="*/ 2147483647 w 80"/>
                <a:gd name="T71" fmla="*/ 2147483647 h 80"/>
                <a:gd name="T72" fmla="*/ 2147483647 w 80"/>
                <a:gd name="T73" fmla="*/ 2147483647 h 80"/>
                <a:gd name="T74" fmla="*/ 2147483647 w 80"/>
                <a:gd name="T75" fmla="*/ 2147483647 h 80"/>
                <a:gd name="T76" fmla="*/ 2147483647 w 80"/>
                <a:gd name="T77" fmla="*/ 2147483647 h 80"/>
                <a:gd name="T78" fmla="*/ 2147483647 w 80"/>
                <a:gd name="T79" fmla="*/ 2147483647 h 80"/>
                <a:gd name="T80" fmla="*/ 2147483647 w 80"/>
                <a:gd name="T81" fmla="*/ 2147483647 h 80"/>
                <a:gd name="T82" fmla="*/ 2147483647 w 80"/>
                <a:gd name="T83" fmla="*/ 2147483647 h 80"/>
                <a:gd name="T84" fmla="*/ 2147483647 w 80"/>
                <a:gd name="T85" fmla="*/ 2147483647 h 80"/>
                <a:gd name="T86" fmla="*/ 2147483647 w 80"/>
                <a:gd name="T87" fmla="*/ 2147483647 h 80"/>
                <a:gd name="T88" fmla="*/ 2147483647 w 80"/>
                <a:gd name="T89" fmla="*/ 2147483647 h 80"/>
                <a:gd name="T90" fmla="*/ 2147483647 w 80"/>
                <a:gd name="T91" fmla="*/ 2147483647 h 80"/>
                <a:gd name="T92" fmla="*/ 2147483647 w 80"/>
                <a:gd name="T93" fmla="*/ 2147483647 h 80"/>
                <a:gd name="T94" fmla="*/ 2147483647 w 80"/>
                <a:gd name="T95" fmla="*/ 2147483647 h 80"/>
                <a:gd name="T96" fmla="*/ 2147483647 w 80"/>
                <a:gd name="T97" fmla="*/ 2147483647 h 80"/>
                <a:gd name="T98" fmla="*/ 2147483647 w 80"/>
                <a:gd name="T99" fmla="*/ 2147483647 h 80"/>
                <a:gd name="T100" fmla="*/ 2147483647 w 80"/>
                <a:gd name="T101" fmla="*/ 2147483647 h 80"/>
                <a:gd name="T102" fmla="*/ 2147483647 w 80"/>
                <a:gd name="T103" fmla="*/ 2147483647 h 80"/>
                <a:gd name="T104" fmla="*/ 2147483647 w 80"/>
                <a:gd name="T105" fmla="*/ 2147483647 h 80"/>
                <a:gd name="T106" fmla="*/ 2147483647 w 80"/>
                <a:gd name="T107" fmla="*/ 2147483647 h 80"/>
                <a:gd name="T108" fmla="*/ 2147483647 w 80"/>
                <a:gd name="T109" fmla="*/ 2147483647 h 80"/>
                <a:gd name="T110" fmla="*/ 0 w 80"/>
                <a:gd name="T111" fmla="*/ 2147483647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101" name="Oval 89"/>
            <p:cNvSpPr>
              <a:spLocks noChangeArrowheads="1"/>
            </p:cNvSpPr>
            <p:nvPr/>
          </p:nvSpPr>
          <p:spPr bwMode="auto">
            <a:xfrm>
              <a:off x="3943350" y="3797894"/>
              <a:ext cx="95250" cy="95302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1102" name="Oval 92"/>
            <p:cNvSpPr>
              <a:spLocks noChangeArrowheads="1"/>
            </p:cNvSpPr>
            <p:nvPr/>
          </p:nvSpPr>
          <p:spPr bwMode="auto">
            <a:xfrm>
              <a:off x="5842000" y="3797894"/>
              <a:ext cx="95250" cy="95302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1103" name="Freeform 95"/>
            <p:cNvSpPr>
              <a:spLocks/>
            </p:cNvSpPr>
            <p:nvPr/>
          </p:nvSpPr>
          <p:spPr bwMode="auto">
            <a:xfrm>
              <a:off x="3957638" y="4302995"/>
              <a:ext cx="63500" cy="63535"/>
            </a:xfrm>
            <a:custGeom>
              <a:avLst/>
              <a:gdLst>
                <a:gd name="T0" fmla="*/ 0 w 80"/>
                <a:gd name="T1" fmla="*/ 2147483647 h 80"/>
                <a:gd name="T2" fmla="*/ 2147483647 w 80"/>
                <a:gd name="T3" fmla="*/ 2147483647 h 80"/>
                <a:gd name="T4" fmla="*/ 2147483647 w 80"/>
                <a:gd name="T5" fmla="*/ 2147483647 h 80"/>
                <a:gd name="T6" fmla="*/ 2147483647 w 80"/>
                <a:gd name="T7" fmla="*/ 2147483647 h 80"/>
                <a:gd name="T8" fmla="*/ 2147483647 w 80"/>
                <a:gd name="T9" fmla="*/ 2147483647 h 80"/>
                <a:gd name="T10" fmla="*/ 2147483647 w 80"/>
                <a:gd name="T11" fmla="*/ 2147483647 h 80"/>
                <a:gd name="T12" fmla="*/ 2147483647 w 80"/>
                <a:gd name="T13" fmla="*/ 2147483647 h 80"/>
                <a:gd name="T14" fmla="*/ 2147483647 w 80"/>
                <a:gd name="T15" fmla="*/ 2147483647 h 80"/>
                <a:gd name="T16" fmla="*/ 2147483647 w 80"/>
                <a:gd name="T17" fmla="*/ 2147483647 h 80"/>
                <a:gd name="T18" fmla="*/ 2147483647 w 80"/>
                <a:gd name="T19" fmla="*/ 2147483647 h 80"/>
                <a:gd name="T20" fmla="*/ 2147483647 w 80"/>
                <a:gd name="T21" fmla="*/ 2147483647 h 80"/>
                <a:gd name="T22" fmla="*/ 2147483647 w 80"/>
                <a:gd name="T23" fmla="*/ 0 h 80"/>
                <a:gd name="T24" fmla="*/ 2147483647 w 80"/>
                <a:gd name="T25" fmla="*/ 2147483647 h 80"/>
                <a:gd name="T26" fmla="*/ 2147483647 w 80"/>
                <a:gd name="T27" fmla="*/ 2147483647 h 80"/>
                <a:gd name="T28" fmla="*/ 2147483647 w 80"/>
                <a:gd name="T29" fmla="*/ 2147483647 h 80"/>
                <a:gd name="T30" fmla="*/ 2147483647 w 80"/>
                <a:gd name="T31" fmla="*/ 2147483647 h 80"/>
                <a:gd name="T32" fmla="*/ 2147483647 w 80"/>
                <a:gd name="T33" fmla="*/ 2147483647 h 80"/>
                <a:gd name="T34" fmla="*/ 2147483647 w 80"/>
                <a:gd name="T35" fmla="*/ 2147483647 h 80"/>
                <a:gd name="T36" fmla="*/ 2147483647 w 80"/>
                <a:gd name="T37" fmla="*/ 2147483647 h 80"/>
                <a:gd name="T38" fmla="*/ 2147483647 w 80"/>
                <a:gd name="T39" fmla="*/ 2147483647 h 80"/>
                <a:gd name="T40" fmla="*/ 2147483647 w 80"/>
                <a:gd name="T41" fmla="*/ 2147483647 h 80"/>
                <a:gd name="T42" fmla="*/ 2147483647 w 80"/>
                <a:gd name="T43" fmla="*/ 2147483647 h 80"/>
                <a:gd name="T44" fmla="*/ 2147483647 w 80"/>
                <a:gd name="T45" fmla="*/ 2147483647 h 80"/>
                <a:gd name="T46" fmla="*/ 2147483647 w 80"/>
                <a:gd name="T47" fmla="*/ 2147483647 h 80"/>
                <a:gd name="T48" fmla="*/ 2147483647 w 80"/>
                <a:gd name="T49" fmla="*/ 2147483647 h 80"/>
                <a:gd name="T50" fmla="*/ 2147483647 w 80"/>
                <a:gd name="T51" fmla="*/ 2147483647 h 80"/>
                <a:gd name="T52" fmla="*/ 2147483647 w 80"/>
                <a:gd name="T53" fmla="*/ 2147483647 h 80"/>
                <a:gd name="T54" fmla="*/ 2147483647 w 80"/>
                <a:gd name="T55" fmla="*/ 2147483647 h 80"/>
                <a:gd name="T56" fmla="*/ 2147483647 w 80"/>
                <a:gd name="T57" fmla="*/ 2147483647 h 80"/>
                <a:gd name="T58" fmla="*/ 2147483647 w 80"/>
                <a:gd name="T59" fmla="*/ 2147483647 h 80"/>
                <a:gd name="T60" fmla="*/ 2147483647 w 80"/>
                <a:gd name="T61" fmla="*/ 2147483647 h 80"/>
                <a:gd name="T62" fmla="*/ 2147483647 w 80"/>
                <a:gd name="T63" fmla="*/ 2147483647 h 80"/>
                <a:gd name="T64" fmla="*/ 2147483647 w 80"/>
                <a:gd name="T65" fmla="*/ 2147483647 h 80"/>
                <a:gd name="T66" fmla="*/ 2147483647 w 80"/>
                <a:gd name="T67" fmla="*/ 2147483647 h 80"/>
                <a:gd name="T68" fmla="*/ 2147483647 w 80"/>
                <a:gd name="T69" fmla="*/ 2147483647 h 80"/>
                <a:gd name="T70" fmla="*/ 2147483647 w 80"/>
                <a:gd name="T71" fmla="*/ 2147483647 h 80"/>
                <a:gd name="T72" fmla="*/ 2147483647 w 80"/>
                <a:gd name="T73" fmla="*/ 2147483647 h 80"/>
                <a:gd name="T74" fmla="*/ 2147483647 w 80"/>
                <a:gd name="T75" fmla="*/ 2147483647 h 80"/>
                <a:gd name="T76" fmla="*/ 2147483647 w 80"/>
                <a:gd name="T77" fmla="*/ 2147483647 h 80"/>
                <a:gd name="T78" fmla="*/ 2147483647 w 80"/>
                <a:gd name="T79" fmla="*/ 2147483647 h 80"/>
                <a:gd name="T80" fmla="*/ 2147483647 w 80"/>
                <a:gd name="T81" fmla="*/ 2147483647 h 80"/>
                <a:gd name="T82" fmla="*/ 2147483647 w 80"/>
                <a:gd name="T83" fmla="*/ 2147483647 h 80"/>
                <a:gd name="T84" fmla="*/ 2147483647 w 80"/>
                <a:gd name="T85" fmla="*/ 2147483647 h 80"/>
                <a:gd name="T86" fmla="*/ 2147483647 w 80"/>
                <a:gd name="T87" fmla="*/ 2147483647 h 80"/>
                <a:gd name="T88" fmla="*/ 2147483647 w 80"/>
                <a:gd name="T89" fmla="*/ 2147483647 h 80"/>
                <a:gd name="T90" fmla="*/ 2147483647 w 80"/>
                <a:gd name="T91" fmla="*/ 2147483647 h 80"/>
                <a:gd name="T92" fmla="*/ 2147483647 w 80"/>
                <a:gd name="T93" fmla="*/ 2147483647 h 80"/>
                <a:gd name="T94" fmla="*/ 2147483647 w 80"/>
                <a:gd name="T95" fmla="*/ 2147483647 h 80"/>
                <a:gd name="T96" fmla="*/ 2147483647 w 80"/>
                <a:gd name="T97" fmla="*/ 2147483647 h 80"/>
                <a:gd name="T98" fmla="*/ 2147483647 w 80"/>
                <a:gd name="T99" fmla="*/ 2147483647 h 80"/>
                <a:gd name="T100" fmla="*/ 2147483647 w 80"/>
                <a:gd name="T101" fmla="*/ 2147483647 h 80"/>
                <a:gd name="T102" fmla="*/ 2147483647 w 80"/>
                <a:gd name="T103" fmla="*/ 2147483647 h 80"/>
                <a:gd name="T104" fmla="*/ 2147483647 w 80"/>
                <a:gd name="T105" fmla="*/ 2147483647 h 80"/>
                <a:gd name="T106" fmla="*/ 2147483647 w 80"/>
                <a:gd name="T107" fmla="*/ 2147483647 h 80"/>
                <a:gd name="T108" fmla="*/ 2147483647 w 80"/>
                <a:gd name="T109" fmla="*/ 2147483647 h 80"/>
                <a:gd name="T110" fmla="*/ 0 w 80"/>
                <a:gd name="T111" fmla="*/ 2147483647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153318651"/>
      </p:ext>
    </p:extLst>
  </p:cSld>
  <p:clrMapOvr>
    <a:masterClrMapping/>
  </p:clrMapOvr>
  <p:transition/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ea typeface="ＭＳ Ｐゴシック" charset="-128"/>
                <a:cs typeface="Arial" charset="0"/>
                <a:sym typeface="Arial" charset="0"/>
              </a:rPr>
              <a:t>2-to-4 Decoder with Enable Input </a:t>
            </a:r>
            <a:endParaRPr lang="en-US" altLang="en-US" sz="3600" dirty="0"/>
          </a:p>
        </p:txBody>
      </p:sp>
      <p:sp>
        <p:nvSpPr>
          <p:cNvPr id="63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5.28b from the textbook ]</a:t>
            </a:r>
          </a:p>
        </p:txBody>
      </p:sp>
      <p:sp>
        <p:nvSpPr>
          <p:cNvPr id="51" name="Oval 50"/>
          <p:cNvSpPr>
            <a:spLocks noChangeArrowheads="1"/>
          </p:cNvSpPr>
          <p:nvPr/>
        </p:nvSpPr>
        <p:spPr bwMode="auto">
          <a:xfrm>
            <a:off x="4165600" y="2133177"/>
            <a:ext cx="2666435" cy="1633538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ffectLst/>
        </p:spPr>
        <p:txBody>
          <a:bodyPr anchor="ctr"/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algn="ctr" eaLnBrk="1" hangingPunct="1"/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9128073"/>
      </p:ext>
    </p:extLst>
  </p:cSld>
  <p:clrMapOvr>
    <a:masterClrMapping/>
  </p:clrMapOvr>
  <p:transition/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TextBox 125"/>
          <p:cNvSpPr txBox="1">
            <a:spLocks noChangeArrowheads="1"/>
          </p:cNvSpPr>
          <p:nvPr/>
        </p:nvSpPr>
        <p:spPr bwMode="auto">
          <a:xfrm>
            <a:off x="6418263" y="6477000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r>
              <a:rPr lang="en-US" altLang="en-US" dirty="0">
                <a:latin typeface="Times" charset="0"/>
              </a:rPr>
              <a:t>[ Figure 4.14c from the textbook ]</a:t>
            </a:r>
          </a:p>
        </p:txBody>
      </p:sp>
      <p:grpSp>
        <p:nvGrpSpPr>
          <p:cNvPr id="135171" name="Group 2"/>
          <p:cNvGrpSpPr>
            <a:grpSpLocks/>
          </p:cNvGrpSpPr>
          <p:nvPr/>
        </p:nvGrpSpPr>
        <p:grpSpPr bwMode="auto">
          <a:xfrm>
            <a:off x="1449388" y="1219200"/>
            <a:ext cx="6027737" cy="4800600"/>
            <a:chOff x="1449201" y="1600200"/>
            <a:chExt cx="6027789" cy="4800600"/>
          </a:xfrm>
        </p:grpSpPr>
        <p:pic>
          <p:nvPicPr>
            <p:cNvPr id="135173" name="Picture 3" descr="Screen shot 2013-10-16 at 2.56.03 PM.png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5000" y="1600200"/>
              <a:ext cx="5571990" cy="4495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5" name="Straight Connector 4"/>
            <p:cNvCxnSpPr/>
            <p:nvPr/>
          </p:nvCxnSpPr>
          <p:spPr bwMode="auto">
            <a:xfrm flipH="1">
              <a:off x="5029044" y="2209800"/>
              <a:ext cx="11113" cy="419100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6" name="Straight Connector 5"/>
            <p:cNvCxnSpPr/>
            <p:nvPr/>
          </p:nvCxnSpPr>
          <p:spPr bwMode="auto">
            <a:xfrm flipV="1">
              <a:off x="5025869" y="2216150"/>
              <a:ext cx="392116" cy="635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8" name="Straight Connector 7"/>
            <p:cNvCxnSpPr/>
            <p:nvPr/>
          </p:nvCxnSpPr>
          <p:spPr bwMode="auto">
            <a:xfrm flipV="1">
              <a:off x="5029044" y="3394075"/>
              <a:ext cx="392116" cy="635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9" name="Straight Connector 8"/>
            <p:cNvCxnSpPr/>
            <p:nvPr/>
          </p:nvCxnSpPr>
          <p:spPr bwMode="auto">
            <a:xfrm flipV="1">
              <a:off x="5029044" y="4508500"/>
              <a:ext cx="392116" cy="635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10" name="Straight Connector 9"/>
            <p:cNvCxnSpPr/>
            <p:nvPr/>
          </p:nvCxnSpPr>
          <p:spPr bwMode="auto">
            <a:xfrm flipV="1">
              <a:off x="5029044" y="5630863"/>
              <a:ext cx="392116" cy="7937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12" name="Straight Connector 11"/>
            <p:cNvCxnSpPr/>
            <p:nvPr/>
          </p:nvCxnSpPr>
          <p:spPr bwMode="auto">
            <a:xfrm>
              <a:off x="1600014" y="6400800"/>
              <a:ext cx="3440143" cy="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135180" name="TextBox 12"/>
            <p:cNvSpPr txBox="1">
              <a:spLocks noChangeArrowheads="1"/>
            </p:cNvSpPr>
            <p:nvPr/>
          </p:nvSpPr>
          <p:spPr bwMode="auto">
            <a:xfrm>
              <a:off x="1449201" y="5820368"/>
              <a:ext cx="56137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r>
                <a:rPr lang="en-US" altLang="en-US" sz="2400" b="1" i="1" dirty="0" err="1">
                  <a:solidFill>
                    <a:schemeClr val="tx1"/>
                  </a:solidFill>
                  <a:latin typeface="Times" charset="0"/>
                  <a:ea typeface="MS PGothic" charset="-128"/>
                </a:rPr>
                <a:t>En</a:t>
              </a:r>
              <a:endParaRPr lang="en-US" altLang="en-US" sz="2400" b="1" i="1" dirty="0">
                <a:solidFill>
                  <a:schemeClr val="tx1"/>
                </a:solidFill>
                <a:latin typeface="Times" charset="0"/>
                <a:ea typeface="MS PGothic" charset="-128"/>
              </a:endParaRPr>
            </a:p>
          </p:txBody>
        </p:sp>
        <p:sp>
          <p:nvSpPr>
            <p:cNvPr id="135181" name="Oval 49"/>
            <p:cNvSpPr>
              <a:spLocks noChangeArrowheads="1"/>
            </p:cNvSpPr>
            <p:nvPr/>
          </p:nvSpPr>
          <p:spPr bwMode="auto">
            <a:xfrm>
              <a:off x="4961467" y="3318935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endParaRPr lang="en-US" altLang="en-US" sz="2400">
                <a:latin typeface="Times" charset="0"/>
              </a:endParaRPr>
            </a:p>
          </p:txBody>
        </p:sp>
        <p:sp>
          <p:nvSpPr>
            <p:cNvPr id="135182" name="Oval 49"/>
            <p:cNvSpPr>
              <a:spLocks noChangeArrowheads="1"/>
            </p:cNvSpPr>
            <p:nvPr/>
          </p:nvSpPr>
          <p:spPr bwMode="auto">
            <a:xfrm>
              <a:off x="4958646" y="4433711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endParaRPr lang="en-US" altLang="en-US" sz="2400">
                <a:latin typeface="Times" charset="0"/>
              </a:endParaRPr>
            </a:p>
          </p:txBody>
        </p:sp>
        <p:sp>
          <p:nvSpPr>
            <p:cNvPr id="135183" name="Oval 49"/>
            <p:cNvSpPr>
              <a:spLocks noChangeArrowheads="1"/>
            </p:cNvSpPr>
            <p:nvPr/>
          </p:nvSpPr>
          <p:spPr bwMode="auto">
            <a:xfrm>
              <a:off x="4955825" y="5562602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endParaRPr lang="en-US" altLang="en-US" sz="2400">
                <a:latin typeface="Times" charset="0"/>
              </a:endParaRPr>
            </a:p>
          </p:txBody>
        </p:sp>
      </p:grpSp>
      <p:sp>
        <p:nvSpPr>
          <p:cNvPr id="18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ea typeface="ＭＳ Ｐゴシック" charset="-128"/>
                <a:cs typeface="Arial" charset="0"/>
                <a:sym typeface="Arial" charset="0"/>
              </a:rPr>
              <a:t>2-to-4 Decoder with Enable Input </a:t>
            </a:r>
            <a:endParaRPr lang="en-US" altLang="en-US" sz="3600" dirty="0"/>
          </a:p>
        </p:txBody>
      </p:sp>
    </p:spTree>
    <p:extLst>
      <p:ext uri="{BB962C8B-B14F-4D97-AF65-F5344CB8AC3E}">
        <p14:creationId xmlns:p14="http://schemas.microsoft.com/office/powerpoint/2010/main" val="925403461"/>
      </p:ext>
    </p:extLst>
  </p:cSld>
  <p:clrMapOvr>
    <a:masterClrMapping/>
  </p:clrMapOvr>
  <p:transition/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TextBox 125"/>
          <p:cNvSpPr txBox="1">
            <a:spLocks noChangeArrowheads="1"/>
          </p:cNvSpPr>
          <p:nvPr/>
        </p:nvSpPr>
        <p:spPr bwMode="auto">
          <a:xfrm>
            <a:off x="6418263" y="6477000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r>
              <a:rPr lang="en-US" altLang="en-US" dirty="0">
                <a:latin typeface="Times" charset="0"/>
              </a:rPr>
              <a:t>[ Figure 4.14c from the textbook ]</a:t>
            </a:r>
          </a:p>
        </p:txBody>
      </p:sp>
      <p:grpSp>
        <p:nvGrpSpPr>
          <p:cNvPr id="135171" name="Group 2"/>
          <p:cNvGrpSpPr>
            <a:grpSpLocks/>
          </p:cNvGrpSpPr>
          <p:nvPr/>
        </p:nvGrpSpPr>
        <p:grpSpPr bwMode="auto">
          <a:xfrm>
            <a:off x="1449388" y="1219200"/>
            <a:ext cx="6027737" cy="4800600"/>
            <a:chOff x="1449201" y="1600200"/>
            <a:chExt cx="6027789" cy="4800600"/>
          </a:xfrm>
        </p:grpSpPr>
        <p:pic>
          <p:nvPicPr>
            <p:cNvPr id="135173" name="Picture 3" descr="Screen shot 2013-10-16 at 2.56.03 PM.png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5000" y="1600200"/>
              <a:ext cx="5571990" cy="4495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5" name="Straight Connector 4"/>
            <p:cNvCxnSpPr/>
            <p:nvPr/>
          </p:nvCxnSpPr>
          <p:spPr bwMode="auto">
            <a:xfrm flipH="1">
              <a:off x="5029044" y="2209800"/>
              <a:ext cx="11113" cy="419100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6" name="Straight Connector 5"/>
            <p:cNvCxnSpPr/>
            <p:nvPr/>
          </p:nvCxnSpPr>
          <p:spPr bwMode="auto">
            <a:xfrm flipV="1">
              <a:off x="5025869" y="2216150"/>
              <a:ext cx="392116" cy="635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8" name="Straight Connector 7"/>
            <p:cNvCxnSpPr/>
            <p:nvPr/>
          </p:nvCxnSpPr>
          <p:spPr bwMode="auto">
            <a:xfrm flipV="1">
              <a:off x="5029044" y="3394075"/>
              <a:ext cx="392116" cy="635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9" name="Straight Connector 8"/>
            <p:cNvCxnSpPr/>
            <p:nvPr/>
          </p:nvCxnSpPr>
          <p:spPr bwMode="auto">
            <a:xfrm flipV="1">
              <a:off x="5029044" y="4508500"/>
              <a:ext cx="392116" cy="635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10" name="Straight Connector 9"/>
            <p:cNvCxnSpPr/>
            <p:nvPr/>
          </p:nvCxnSpPr>
          <p:spPr bwMode="auto">
            <a:xfrm flipV="1">
              <a:off x="5029044" y="5630863"/>
              <a:ext cx="392116" cy="7937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12" name="Straight Connector 11"/>
            <p:cNvCxnSpPr/>
            <p:nvPr/>
          </p:nvCxnSpPr>
          <p:spPr bwMode="auto">
            <a:xfrm>
              <a:off x="1600014" y="6400800"/>
              <a:ext cx="3440143" cy="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135180" name="TextBox 12"/>
            <p:cNvSpPr txBox="1">
              <a:spLocks noChangeArrowheads="1"/>
            </p:cNvSpPr>
            <p:nvPr/>
          </p:nvSpPr>
          <p:spPr bwMode="auto">
            <a:xfrm>
              <a:off x="1449201" y="5820368"/>
              <a:ext cx="42105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r>
                <a:rPr lang="en-US" altLang="en-US" sz="2400" b="1" i="1">
                  <a:solidFill>
                    <a:srgbClr val="FF0000"/>
                  </a:solidFill>
                  <a:latin typeface="Times" charset="0"/>
                  <a:ea typeface="MS PGothic" charset="-128"/>
                </a:rPr>
                <a:t>1</a:t>
              </a:r>
            </a:p>
          </p:txBody>
        </p:sp>
        <p:sp>
          <p:nvSpPr>
            <p:cNvPr id="135181" name="Oval 49"/>
            <p:cNvSpPr>
              <a:spLocks noChangeArrowheads="1"/>
            </p:cNvSpPr>
            <p:nvPr/>
          </p:nvSpPr>
          <p:spPr bwMode="auto">
            <a:xfrm>
              <a:off x="4961467" y="3318935"/>
              <a:ext cx="152399" cy="15239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endParaRPr lang="en-US" altLang="en-US" sz="2400">
                <a:latin typeface="Times" charset="0"/>
              </a:endParaRPr>
            </a:p>
          </p:txBody>
        </p:sp>
        <p:sp>
          <p:nvSpPr>
            <p:cNvPr id="135182" name="Oval 49"/>
            <p:cNvSpPr>
              <a:spLocks noChangeArrowheads="1"/>
            </p:cNvSpPr>
            <p:nvPr/>
          </p:nvSpPr>
          <p:spPr bwMode="auto">
            <a:xfrm>
              <a:off x="4958646" y="4433711"/>
              <a:ext cx="152399" cy="15239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endParaRPr lang="en-US" altLang="en-US" sz="2400">
                <a:latin typeface="Times" charset="0"/>
              </a:endParaRPr>
            </a:p>
          </p:txBody>
        </p:sp>
        <p:sp>
          <p:nvSpPr>
            <p:cNvPr id="135183" name="Oval 49"/>
            <p:cNvSpPr>
              <a:spLocks noChangeArrowheads="1"/>
            </p:cNvSpPr>
            <p:nvPr/>
          </p:nvSpPr>
          <p:spPr bwMode="auto">
            <a:xfrm>
              <a:off x="4955825" y="5562602"/>
              <a:ext cx="152399" cy="15239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endParaRPr lang="en-US" altLang="en-US" sz="2400">
                <a:latin typeface="Times" charset="0"/>
              </a:endParaRPr>
            </a:p>
          </p:txBody>
        </p:sp>
      </p:grpSp>
      <p:sp>
        <p:nvSpPr>
          <p:cNvPr id="135172" name="TextBox 2"/>
          <p:cNvSpPr txBox="1">
            <a:spLocks noChangeArrowheads="1"/>
          </p:cNvSpPr>
          <p:nvPr/>
        </p:nvSpPr>
        <p:spPr bwMode="auto">
          <a:xfrm>
            <a:off x="593725" y="6197600"/>
            <a:ext cx="27892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0000"/>
                </a:solidFill>
              </a:rPr>
              <a:t>(always enabled in this example)</a:t>
            </a:r>
          </a:p>
        </p:txBody>
      </p:sp>
      <p:sp>
        <p:nvSpPr>
          <p:cNvPr id="18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ea typeface="ＭＳ Ｐゴシック" charset="-128"/>
                <a:cs typeface="Arial" charset="0"/>
                <a:sym typeface="Arial" charset="0"/>
              </a:rPr>
              <a:t>2-to-4 Decoder with Enable Input </a:t>
            </a:r>
            <a:endParaRPr lang="en-US" altLang="en-US" sz="3600" dirty="0"/>
          </a:p>
        </p:txBody>
      </p:sp>
    </p:spTree>
    <p:extLst>
      <p:ext uri="{BB962C8B-B14F-4D97-AF65-F5344CB8AC3E}">
        <p14:creationId xmlns:p14="http://schemas.microsoft.com/office/powerpoint/2010/main" val="840558186"/>
      </p:ext>
    </p:extLst>
  </p:cSld>
  <p:clrMapOvr>
    <a:masterClrMapping/>
  </p:clrMapOvr>
  <p:transition/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63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5.28b from the textbook ]</a:t>
            </a:r>
          </a:p>
        </p:txBody>
      </p:sp>
    </p:spTree>
    <p:extLst>
      <p:ext uri="{BB962C8B-B14F-4D97-AF65-F5344CB8AC3E}">
        <p14:creationId xmlns:p14="http://schemas.microsoft.com/office/powerpoint/2010/main" val="111353977"/>
      </p:ext>
    </p:extLst>
  </p:cSld>
  <p:clrMapOvr>
    <a:masterClrMapping/>
  </p:clrMapOvr>
  <p:transition/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5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57200" y="6068684"/>
            <a:ext cx="83307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To initialize </a:t>
            </a:r>
            <a:r>
              <a:rPr lang="en-US">
                <a:solidFill>
                  <a:srgbClr val="FF0000"/>
                </a:solidFill>
              </a:rPr>
              <a:t>this circuit set Start to 1, which sets the counter to 00.</a:t>
            </a:r>
            <a:endParaRPr lang="en-US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19125"/>
      </p:ext>
    </p:extLst>
  </p:cSld>
  <p:clrMapOvr>
    <a:masterClrMapping/>
  </p:clrMapOvr>
  <p:transition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grpSp>
        <p:nvGrpSpPr>
          <p:cNvPr id="109571" name="Group 80"/>
          <p:cNvGrpSpPr>
            <a:grpSpLocks/>
          </p:cNvGrpSpPr>
          <p:nvPr/>
        </p:nvGrpSpPr>
        <p:grpSpPr bwMode="auto">
          <a:xfrm>
            <a:off x="1057275" y="1177925"/>
            <a:ext cx="6784975" cy="5603875"/>
            <a:chOff x="666" y="206"/>
            <a:chExt cx="4274" cy="3530"/>
          </a:xfrm>
        </p:grpSpPr>
        <p:sp>
          <p:nvSpPr>
            <p:cNvPr id="109572" name="Line 4"/>
            <p:cNvSpPr>
              <a:spLocks noChangeShapeType="1"/>
            </p:cNvSpPr>
            <p:nvPr/>
          </p:nvSpPr>
          <p:spPr bwMode="auto">
            <a:xfrm flipV="1">
              <a:off x="1697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3" name="Line 5"/>
            <p:cNvSpPr>
              <a:spLocks noChangeShapeType="1"/>
            </p:cNvSpPr>
            <p:nvPr/>
          </p:nvSpPr>
          <p:spPr bwMode="auto">
            <a:xfrm flipV="1">
              <a:off x="2166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4" name="Line 6"/>
            <p:cNvSpPr>
              <a:spLocks noChangeShapeType="1"/>
            </p:cNvSpPr>
            <p:nvPr/>
          </p:nvSpPr>
          <p:spPr bwMode="auto">
            <a:xfrm flipV="1">
              <a:off x="2622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5" name="Line 7"/>
            <p:cNvSpPr>
              <a:spLocks noChangeShapeType="1"/>
            </p:cNvSpPr>
            <p:nvPr/>
          </p:nvSpPr>
          <p:spPr bwMode="auto">
            <a:xfrm flipV="1">
              <a:off x="3090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6" name="Line 8"/>
            <p:cNvSpPr>
              <a:spLocks noChangeShapeType="1"/>
            </p:cNvSpPr>
            <p:nvPr/>
          </p:nvSpPr>
          <p:spPr bwMode="auto">
            <a:xfrm flipV="1">
              <a:off x="355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7" name="Line 9"/>
            <p:cNvSpPr>
              <a:spLocks noChangeShapeType="1"/>
            </p:cNvSpPr>
            <p:nvPr/>
          </p:nvSpPr>
          <p:spPr bwMode="auto">
            <a:xfrm flipV="1">
              <a:off x="4015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8" name="Line 10"/>
            <p:cNvSpPr>
              <a:spLocks noChangeShapeType="1"/>
            </p:cNvSpPr>
            <p:nvPr/>
          </p:nvSpPr>
          <p:spPr bwMode="auto">
            <a:xfrm flipV="1">
              <a:off x="4484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9" name="Line 11"/>
            <p:cNvSpPr>
              <a:spLocks noChangeShapeType="1"/>
            </p:cNvSpPr>
            <p:nvPr/>
          </p:nvSpPr>
          <p:spPr bwMode="auto">
            <a:xfrm flipV="1">
              <a:off x="122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0" name="Freeform 12"/>
            <p:cNvSpPr>
              <a:spLocks/>
            </p:cNvSpPr>
            <p:nvPr/>
          </p:nvSpPr>
          <p:spPr bwMode="auto">
            <a:xfrm>
              <a:off x="1001" y="1923"/>
              <a:ext cx="924" cy="169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1" name="Freeform 13"/>
            <p:cNvSpPr>
              <a:spLocks/>
            </p:cNvSpPr>
            <p:nvPr/>
          </p:nvSpPr>
          <p:spPr bwMode="auto">
            <a:xfrm>
              <a:off x="1925" y="1923"/>
              <a:ext cx="937" cy="169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2" name="Freeform 14"/>
            <p:cNvSpPr>
              <a:spLocks/>
            </p:cNvSpPr>
            <p:nvPr/>
          </p:nvSpPr>
          <p:spPr bwMode="auto">
            <a:xfrm>
              <a:off x="2862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3" name="Freeform 15"/>
            <p:cNvSpPr>
              <a:spLocks/>
            </p:cNvSpPr>
            <p:nvPr/>
          </p:nvSpPr>
          <p:spPr bwMode="auto">
            <a:xfrm>
              <a:off x="3787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4" name="Line 16"/>
            <p:cNvSpPr>
              <a:spLocks noChangeShapeType="1"/>
            </p:cNvSpPr>
            <p:nvPr/>
          </p:nvSpPr>
          <p:spPr bwMode="auto">
            <a:xfrm flipH="1">
              <a:off x="4712" y="2092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5" name="Freeform 17"/>
            <p:cNvSpPr>
              <a:spLocks/>
            </p:cNvSpPr>
            <p:nvPr/>
          </p:nvSpPr>
          <p:spPr bwMode="auto">
            <a:xfrm>
              <a:off x="1001" y="2260"/>
              <a:ext cx="1645" cy="168"/>
            </a:xfrm>
            <a:custGeom>
              <a:avLst/>
              <a:gdLst>
                <a:gd name="T0" fmla="*/ 0 w 3291"/>
                <a:gd name="T1" fmla="*/ 0 h 337"/>
                <a:gd name="T2" fmla="*/ 0 w 3291"/>
                <a:gd name="T3" fmla="*/ 0 h 337"/>
                <a:gd name="T4" fmla="*/ 0 w 3291"/>
                <a:gd name="T5" fmla="*/ 0 h 337"/>
                <a:gd name="T6" fmla="*/ 0 w 3291"/>
                <a:gd name="T7" fmla="*/ 0 h 337"/>
                <a:gd name="T8" fmla="*/ 0 w 3291"/>
                <a:gd name="T9" fmla="*/ 0 h 337"/>
                <a:gd name="T10" fmla="*/ 0 w 3291"/>
                <a:gd name="T11" fmla="*/ 0 h 337"/>
                <a:gd name="T12" fmla="*/ 0 w 3291"/>
                <a:gd name="T13" fmla="*/ 0 h 337"/>
                <a:gd name="T14" fmla="*/ 0 w 3291"/>
                <a:gd name="T15" fmla="*/ 0 h 337"/>
                <a:gd name="T16" fmla="*/ 0 w 3291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7"/>
                <a:gd name="T29" fmla="*/ 3291 w 3291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7">
                  <a:moveTo>
                    <a:pt x="3291" y="337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7"/>
                  </a:lnTo>
                  <a:lnTo>
                    <a:pt x="1441" y="337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6" name="Freeform 18"/>
            <p:cNvSpPr>
              <a:spLocks/>
            </p:cNvSpPr>
            <p:nvPr/>
          </p:nvSpPr>
          <p:spPr bwMode="auto">
            <a:xfrm>
              <a:off x="2646" y="2260"/>
              <a:ext cx="1862" cy="168"/>
            </a:xfrm>
            <a:custGeom>
              <a:avLst/>
              <a:gdLst>
                <a:gd name="T0" fmla="*/ 1 w 3723"/>
                <a:gd name="T1" fmla="*/ 0 h 337"/>
                <a:gd name="T2" fmla="*/ 1 w 3723"/>
                <a:gd name="T3" fmla="*/ 0 h 337"/>
                <a:gd name="T4" fmla="*/ 1 w 3723"/>
                <a:gd name="T5" fmla="*/ 0 h 337"/>
                <a:gd name="T6" fmla="*/ 1 w 3723"/>
                <a:gd name="T7" fmla="*/ 0 h 337"/>
                <a:gd name="T8" fmla="*/ 1 w 3723"/>
                <a:gd name="T9" fmla="*/ 0 h 337"/>
                <a:gd name="T10" fmla="*/ 1 w 3723"/>
                <a:gd name="T11" fmla="*/ 0 h 337"/>
                <a:gd name="T12" fmla="*/ 1 w 3723"/>
                <a:gd name="T13" fmla="*/ 0 h 337"/>
                <a:gd name="T14" fmla="*/ 1 w 3723"/>
                <a:gd name="T15" fmla="*/ 0 h 337"/>
                <a:gd name="T16" fmla="*/ 0 w 3723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7"/>
                <a:gd name="T29" fmla="*/ 3723 w 3723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7">
                  <a:moveTo>
                    <a:pt x="3723" y="337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7"/>
                  </a:lnTo>
                  <a:lnTo>
                    <a:pt x="1874" y="337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7" name="Line 19"/>
            <p:cNvSpPr>
              <a:spLocks noChangeShapeType="1"/>
            </p:cNvSpPr>
            <p:nvPr/>
          </p:nvSpPr>
          <p:spPr bwMode="auto">
            <a:xfrm flipH="1">
              <a:off x="4508" y="2428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8" name="Freeform 20"/>
            <p:cNvSpPr>
              <a:spLocks/>
            </p:cNvSpPr>
            <p:nvPr/>
          </p:nvSpPr>
          <p:spPr bwMode="auto">
            <a:xfrm>
              <a:off x="1001" y="2596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6149" y="360"/>
                  </a:lnTo>
                  <a:lnTo>
                    <a:pt x="6149" y="0"/>
                  </a:lnTo>
                  <a:lnTo>
                    <a:pt x="4276" y="0"/>
                  </a:lnTo>
                  <a:lnTo>
                    <a:pt x="4276" y="360"/>
                  </a:lnTo>
                  <a:lnTo>
                    <a:pt x="2426" y="360"/>
                  </a:lnTo>
                  <a:lnTo>
                    <a:pt x="2426" y="0"/>
                  </a:lnTo>
                  <a:lnTo>
                    <a:pt x="577" y="0"/>
                  </a:lnTo>
                  <a:lnTo>
                    <a:pt x="577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9" name="Freeform 21"/>
            <p:cNvSpPr>
              <a:spLocks/>
            </p:cNvSpPr>
            <p:nvPr/>
          </p:nvSpPr>
          <p:spPr bwMode="auto">
            <a:xfrm>
              <a:off x="1001" y="2944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4348" y="336"/>
                  </a:lnTo>
                  <a:lnTo>
                    <a:pt x="4348" y="0"/>
                  </a:lnTo>
                  <a:lnTo>
                    <a:pt x="625" y="0"/>
                  </a:lnTo>
                  <a:lnTo>
                    <a:pt x="625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0" name="Rectangle 22"/>
            <p:cNvSpPr>
              <a:spLocks noChangeArrowheads="1"/>
            </p:cNvSpPr>
            <p:nvPr/>
          </p:nvSpPr>
          <p:spPr bwMode="auto">
            <a:xfrm>
              <a:off x="1877" y="387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1" name="Rectangle 23"/>
            <p:cNvSpPr>
              <a:spLocks noChangeArrowheads="1"/>
            </p:cNvSpPr>
            <p:nvPr/>
          </p:nvSpPr>
          <p:spPr bwMode="auto">
            <a:xfrm>
              <a:off x="1915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2" name="Rectangle 24"/>
            <p:cNvSpPr>
              <a:spLocks noChangeArrowheads="1"/>
            </p:cNvSpPr>
            <p:nvPr/>
          </p:nvSpPr>
          <p:spPr bwMode="auto">
            <a:xfrm>
              <a:off x="2165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3" name="Line 25"/>
            <p:cNvSpPr>
              <a:spLocks noChangeShapeType="1"/>
            </p:cNvSpPr>
            <p:nvPr/>
          </p:nvSpPr>
          <p:spPr bwMode="auto">
            <a:xfrm flipH="1">
              <a:off x="2178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4" name="Freeform 26"/>
            <p:cNvSpPr>
              <a:spLocks/>
            </p:cNvSpPr>
            <p:nvPr/>
          </p:nvSpPr>
          <p:spPr bwMode="auto">
            <a:xfrm>
              <a:off x="2622" y="206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595" name="Rectangle 27"/>
            <p:cNvSpPr>
              <a:spLocks noChangeArrowheads="1"/>
            </p:cNvSpPr>
            <p:nvPr/>
          </p:nvSpPr>
          <p:spPr bwMode="auto">
            <a:xfrm>
              <a:off x="2166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6" name="Rectangle 28"/>
            <p:cNvSpPr>
              <a:spLocks noChangeArrowheads="1"/>
            </p:cNvSpPr>
            <p:nvPr/>
          </p:nvSpPr>
          <p:spPr bwMode="auto">
            <a:xfrm>
              <a:off x="2814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7" name="Rectangle 29"/>
            <p:cNvSpPr>
              <a:spLocks noChangeArrowheads="1"/>
            </p:cNvSpPr>
            <p:nvPr/>
          </p:nvSpPr>
          <p:spPr bwMode="auto">
            <a:xfrm>
              <a:off x="1210" y="833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8" name="Rectangle 30"/>
            <p:cNvSpPr>
              <a:spLocks noChangeArrowheads="1"/>
            </p:cNvSpPr>
            <p:nvPr/>
          </p:nvSpPr>
          <p:spPr bwMode="auto">
            <a:xfrm>
              <a:off x="2851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9" name="Rectangle 31"/>
            <p:cNvSpPr>
              <a:spLocks noChangeArrowheads="1"/>
            </p:cNvSpPr>
            <p:nvPr/>
          </p:nvSpPr>
          <p:spPr bwMode="auto">
            <a:xfrm>
              <a:off x="3101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0" name="Line 32"/>
            <p:cNvSpPr>
              <a:spLocks noChangeShapeType="1"/>
            </p:cNvSpPr>
            <p:nvPr/>
          </p:nvSpPr>
          <p:spPr bwMode="auto">
            <a:xfrm flipH="1">
              <a:off x="3114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1" name="Rectangle 33"/>
            <p:cNvSpPr>
              <a:spLocks noChangeArrowheads="1"/>
            </p:cNvSpPr>
            <p:nvPr/>
          </p:nvSpPr>
          <p:spPr bwMode="auto">
            <a:xfrm>
              <a:off x="3751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602" name="Rectangle 34"/>
            <p:cNvSpPr>
              <a:spLocks noChangeArrowheads="1"/>
            </p:cNvSpPr>
            <p:nvPr/>
          </p:nvSpPr>
          <p:spPr bwMode="auto">
            <a:xfrm>
              <a:off x="3102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3" name="Rectangle 35"/>
            <p:cNvSpPr>
              <a:spLocks noChangeArrowheads="1"/>
            </p:cNvSpPr>
            <p:nvPr/>
          </p:nvSpPr>
          <p:spPr bwMode="auto">
            <a:xfrm>
              <a:off x="3788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4" name="Rectangle 36"/>
            <p:cNvSpPr>
              <a:spLocks noChangeArrowheads="1"/>
            </p:cNvSpPr>
            <p:nvPr/>
          </p:nvSpPr>
          <p:spPr bwMode="auto">
            <a:xfrm>
              <a:off x="4037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5" name="Line 37"/>
            <p:cNvSpPr>
              <a:spLocks noChangeShapeType="1"/>
            </p:cNvSpPr>
            <p:nvPr/>
          </p:nvSpPr>
          <p:spPr bwMode="auto">
            <a:xfrm flipH="1">
              <a:off x="4051" y="843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6" name="Line 38"/>
            <p:cNvSpPr>
              <a:spLocks noChangeShapeType="1"/>
            </p:cNvSpPr>
            <p:nvPr/>
          </p:nvSpPr>
          <p:spPr bwMode="auto">
            <a:xfrm>
              <a:off x="1529" y="556"/>
              <a:ext cx="348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7" name="Freeform 39"/>
            <p:cNvSpPr>
              <a:spLocks/>
            </p:cNvSpPr>
            <p:nvPr/>
          </p:nvSpPr>
          <p:spPr bwMode="auto">
            <a:xfrm>
              <a:off x="2814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8" name="Freeform 40"/>
            <p:cNvSpPr>
              <a:spLocks/>
            </p:cNvSpPr>
            <p:nvPr/>
          </p:nvSpPr>
          <p:spPr bwMode="auto">
            <a:xfrm>
              <a:off x="3751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9" name="Freeform 41"/>
            <p:cNvSpPr>
              <a:spLocks/>
            </p:cNvSpPr>
            <p:nvPr/>
          </p:nvSpPr>
          <p:spPr bwMode="auto">
            <a:xfrm>
              <a:off x="1877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0" name="Line 42"/>
            <p:cNvSpPr>
              <a:spLocks noChangeShapeType="1"/>
            </p:cNvSpPr>
            <p:nvPr/>
          </p:nvSpPr>
          <p:spPr bwMode="auto">
            <a:xfrm>
              <a:off x="1529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1" name="Freeform 43"/>
            <p:cNvSpPr>
              <a:spLocks/>
            </p:cNvSpPr>
            <p:nvPr/>
          </p:nvSpPr>
          <p:spPr bwMode="auto">
            <a:xfrm>
              <a:off x="1679" y="532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3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49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5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1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12" name="Rectangle 44"/>
            <p:cNvSpPr>
              <a:spLocks noChangeArrowheads="1"/>
            </p:cNvSpPr>
            <p:nvPr/>
          </p:nvSpPr>
          <p:spPr bwMode="auto">
            <a:xfrm>
              <a:off x="4038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13" name="Line 45"/>
            <p:cNvSpPr>
              <a:spLocks noChangeShapeType="1"/>
            </p:cNvSpPr>
            <p:nvPr/>
          </p:nvSpPr>
          <p:spPr bwMode="auto">
            <a:xfrm flipH="1">
              <a:off x="2466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4" name="Line 46"/>
            <p:cNvSpPr>
              <a:spLocks noChangeShapeType="1"/>
            </p:cNvSpPr>
            <p:nvPr/>
          </p:nvSpPr>
          <p:spPr bwMode="auto">
            <a:xfrm flipH="1">
              <a:off x="3403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5" name="Freeform 47"/>
            <p:cNvSpPr>
              <a:spLocks/>
            </p:cNvSpPr>
            <p:nvPr/>
          </p:nvSpPr>
          <p:spPr bwMode="auto">
            <a:xfrm>
              <a:off x="2298" y="555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6" name="Freeform 48"/>
            <p:cNvSpPr>
              <a:spLocks/>
            </p:cNvSpPr>
            <p:nvPr/>
          </p:nvSpPr>
          <p:spPr bwMode="auto">
            <a:xfrm>
              <a:off x="3234" y="555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7" name="Freeform 49"/>
            <p:cNvSpPr>
              <a:spLocks/>
            </p:cNvSpPr>
            <p:nvPr/>
          </p:nvSpPr>
          <p:spPr bwMode="auto">
            <a:xfrm>
              <a:off x="4171" y="555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8" name="Freeform 50"/>
            <p:cNvSpPr>
              <a:spLocks/>
            </p:cNvSpPr>
            <p:nvPr/>
          </p:nvSpPr>
          <p:spPr bwMode="auto">
            <a:xfrm>
              <a:off x="1697" y="218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9" name="Freeform 51"/>
            <p:cNvSpPr>
              <a:spLocks/>
            </p:cNvSpPr>
            <p:nvPr/>
          </p:nvSpPr>
          <p:spPr bwMode="auto">
            <a:xfrm>
              <a:off x="2634" y="218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20" name="Rectangle 52"/>
            <p:cNvSpPr>
              <a:spLocks noChangeArrowheads="1"/>
            </p:cNvSpPr>
            <p:nvPr/>
          </p:nvSpPr>
          <p:spPr bwMode="auto">
            <a:xfrm>
              <a:off x="1414" y="495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1" name="Rectangle 53"/>
            <p:cNvSpPr>
              <a:spLocks noChangeArrowheads="1"/>
            </p:cNvSpPr>
            <p:nvPr/>
          </p:nvSpPr>
          <p:spPr bwMode="auto">
            <a:xfrm>
              <a:off x="2395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2" name="Rectangle 54"/>
            <p:cNvSpPr>
              <a:spLocks noChangeArrowheads="1"/>
            </p:cNvSpPr>
            <p:nvPr/>
          </p:nvSpPr>
          <p:spPr bwMode="auto">
            <a:xfrm>
              <a:off x="2477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3" name="Rectangle 55"/>
            <p:cNvSpPr>
              <a:spLocks noChangeArrowheads="1"/>
            </p:cNvSpPr>
            <p:nvPr/>
          </p:nvSpPr>
          <p:spPr bwMode="auto">
            <a:xfrm>
              <a:off x="3329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4" name="Rectangle 56"/>
            <p:cNvSpPr>
              <a:spLocks noChangeArrowheads="1"/>
            </p:cNvSpPr>
            <p:nvPr/>
          </p:nvSpPr>
          <p:spPr bwMode="auto">
            <a:xfrm>
              <a:off x="3412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5" name="Rectangle 57"/>
            <p:cNvSpPr>
              <a:spLocks noChangeArrowheads="1"/>
            </p:cNvSpPr>
            <p:nvPr/>
          </p:nvSpPr>
          <p:spPr bwMode="auto">
            <a:xfrm>
              <a:off x="4266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6" name="Rectangle 58"/>
            <p:cNvSpPr>
              <a:spLocks noChangeArrowheads="1"/>
            </p:cNvSpPr>
            <p:nvPr/>
          </p:nvSpPr>
          <p:spPr bwMode="auto">
            <a:xfrm>
              <a:off x="4348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7" name="Rectangle 59"/>
            <p:cNvSpPr>
              <a:spLocks noChangeArrowheads="1"/>
            </p:cNvSpPr>
            <p:nvPr/>
          </p:nvSpPr>
          <p:spPr bwMode="auto">
            <a:xfrm>
              <a:off x="2546" y="1566"/>
              <a:ext cx="646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8" name="Rectangle 60"/>
            <p:cNvSpPr>
              <a:spLocks noChangeArrowheads="1"/>
            </p:cNvSpPr>
            <p:nvPr/>
          </p:nvSpPr>
          <p:spPr bwMode="auto">
            <a:xfrm>
              <a:off x="672" y="1954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9" name="Rectangle 61"/>
            <p:cNvSpPr>
              <a:spLocks noChangeArrowheads="1"/>
            </p:cNvSpPr>
            <p:nvPr/>
          </p:nvSpPr>
          <p:spPr bwMode="auto">
            <a:xfrm>
              <a:off x="794" y="227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0" name="Rectangle 62"/>
            <p:cNvSpPr>
              <a:spLocks noChangeArrowheads="1"/>
            </p:cNvSpPr>
            <p:nvPr/>
          </p:nvSpPr>
          <p:spPr bwMode="auto">
            <a:xfrm>
              <a:off x="876" y="2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1" name="Rectangle 63"/>
            <p:cNvSpPr>
              <a:spLocks noChangeArrowheads="1"/>
            </p:cNvSpPr>
            <p:nvPr/>
          </p:nvSpPr>
          <p:spPr bwMode="auto">
            <a:xfrm>
              <a:off x="794" y="261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2" name="Rectangle 64"/>
            <p:cNvSpPr>
              <a:spLocks noChangeArrowheads="1"/>
            </p:cNvSpPr>
            <p:nvPr/>
          </p:nvSpPr>
          <p:spPr bwMode="auto">
            <a:xfrm>
              <a:off x="876" y="266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3" name="Rectangle 65"/>
            <p:cNvSpPr>
              <a:spLocks noChangeArrowheads="1"/>
            </p:cNvSpPr>
            <p:nvPr/>
          </p:nvSpPr>
          <p:spPr bwMode="auto">
            <a:xfrm>
              <a:off x="794" y="295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4" name="Rectangle 66"/>
            <p:cNvSpPr>
              <a:spLocks noChangeArrowheads="1"/>
            </p:cNvSpPr>
            <p:nvPr/>
          </p:nvSpPr>
          <p:spPr bwMode="auto">
            <a:xfrm>
              <a:off x="876" y="300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5" name="Rectangle 67"/>
            <p:cNvSpPr>
              <a:spLocks noChangeArrowheads="1"/>
            </p:cNvSpPr>
            <p:nvPr/>
          </p:nvSpPr>
          <p:spPr bwMode="auto">
            <a:xfrm>
              <a:off x="666" y="3267"/>
              <a:ext cx="34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6" name="Rectangle 68"/>
            <p:cNvSpPr>
              <a:spLocks noChangeArrowheads="1"/>
            </p:cNvSpPr>
            <p:nvPr/>
          </p:nvSpPr>
          <p:spPr bwMode="auto">
            <a:xfrm>
              <a:off x="111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7" name="Rectangle 69"/>
            <p:cNvSpPr>
              <a:spLocks noChangeArrowheads="1"/>
            </p:cNvSpPr>
            <p:nvPr/>
          </p:nvSpPr>
          <p:spPr bwMode="auto">
            <a:xfrm>
              <a:off x="143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8" name="Rectangle 70"/>
            <p:cNvSpPr>
              <a:spLocks noChangeArrowheads="1"/>
            </p:cNvSpPr>
            <p:nvPr/>
          </p:nvSpPr>
          <p:spPr bwMode="auto">
            <a:xfrm>
              <a:off x="1907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9" name="Rectangle 71"/>
            <p:cNvSpPr>
              <a:spLocks noChangeArrowheads="1"/>
            </p:cNvSpPr>
            <p:nvPr/>
          </p:nvSpPr>
          <p:spPr bwMode="auto">
            <a:xfrm>
              <a:off x="2370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0" name="Rectangle 72"/>
            <p:cNvSpPr>
              <a:spLocks noChangeArrowheads="1"/>
            </p:cNvSpPr>
            <p:nvPr/>
          </p:nvSpPr>
          <p:spPr bwMode="auto">
            <a:xfrm>
              <a:off x="2835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1" name="Rectangle 73"/>
            <p:cNvSpPr>
              <a:spLocks noChangeArrowheads="1"/>
            </p:cNvSpPr>
            <p:nvPr/>
          </p:nvSpPr>
          <p:spPr bwMode="auto">
            <a:xfrm>
              <a:off x="3299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2" name="Rectangle 74"/>
            <p:cNvSpPr>
              <a:spLocks noChangeArrowheads="1"/>
            </p:cNvSpPr>
            <p:nvPr/>
          </p:nvSpPr>
          <p:spPr bwMode="auto">
            <a:xfrm>
              <a:off x="3764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3" name="Rectangle 75"/>
            <p:cNvSpPr>
              <a:spLocks noChangeArrowheads="1"/>
            </p:cNvSpPr>
            <p:nvPr/>
          </p:nvSpPr>
          <p:spPr bwMode="auto">
            <a:xfrm>
              <a:off x="4233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4" name="Rectangle 76"/>
            <p:cNvSpPr>
              <a:spLocks noChangeArrowheads="1"/>
            </p:cNvSpPr>
            <p:nvPr/>
          </p:nvSpPr>
          <p:spPr bwMode="auto">
            <a:xfrm>
              <a:off x="4691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5" name="Freeform 77"/>
            <p:cNvSpPr>
              <a:spLocks/>
            </p:cNvSpPr>
            <p:nvPr/>
          </p:nvSpPr>
          <p:spPr bwMode="auto">
            <a:xfrm>
              <a:off x="2454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9" y="40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6" name="Freeform 78"/>
            <p:cNvSpPr>
              <a:spLocks/>
            </p:cNvSpPr>
            <p:nvPr/>
          </p:nvSpPr>
          <p:spPr bwMode="auto">
            <a:xfrm>
              <a:off x="3391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4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4" y="4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7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7" y="26"/>
                  </a:lnTo>
                  <a:lnTo>
                    <a:pt x="47" y="27"/>
                  </a:lnTo>
                  <a:lnTo>
                    <a:pt x="47" y="30"/>
                  </a:lnTo>
                  <a:lnTo>
                    <a:pt x="46" y="31"/>
                  </a:lnTo>
                  <a:lnTo>
                    <a:pt x="46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1" y="39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9" y="46"/>
                  </a:lnTo>
                  <a:lnTo>
                    <a:pt x="28" y="46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1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4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7" name="Rectangle 79"/>
            <p:cNvSpPr>
              <a:spLocks noChangeArrowheads="1"/>
            </p:cNvSpPr>
            <p:nvPr/>
          </p:nvSpPr>
          <p:spPr bwMode="auto">
            <a:xfrm>
              <a:off x="2348" y="3566"/>
              <a:ext cx="1127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latin typeface="Times" charset="0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1704740" y="4037758"/>
            <a:ext cx="7405724" cy="739506"/>
            <a:chOff x="1704740" y="4037758"/>
            <a:chExt cx="7405724" cy="739506"/>
          </a:xfrm>
        </p:grpSpPr>
        <p:grpSp>
          <p:nvGrpSpPr>
            <p:cNvPr id="92" name="Group 91"/>
            <p:cNvGrpSpPr/>
            <p:nvPr/>
          </p:nvGrpSpPr>
          <p:grpSpPr>
            <a:xfrm>
              <a:off x="1704740" y="4037758"/>
              <a:ext cx="363538" cy="541337"/>
              <a:chOff x="3873500" y="3795713"/>
              <a:chExt cx="363538" cy="541337"/>
            </a:xfrm>
          </p:grpSpPr>
          <p:sp>
            <p:nvSpPr>
              <p:cNvPr id="93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5" name="Group 94"/>
            <p:cNvGrpSpPr/>
            <p:nvPr/>
          </p:nvGrpSpPr>
          <p:grpSpPr>
            <a:xfrm>
              <a:off x="2445537" y="4039083"/>
              <a:ext cx="363538" cy="541337"/>
              <a:chOff x="3873500" y="3795713"/>
              <a:chExt cx="363538" cy="541337"/>
            </a:xfrm>
          </p:grpSpPr>
          <p:sp>
            <p:nvSpPr>
              <p:cNvPr id="96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8" name="Group 97"/>
            <p:cNvGrpSpPr/>
            <p:nvPr/>
          </p:nvGrpSpPr>
          <p:grpSpPr>
            <a:xfrm>
              <a:off x="3202236" y="4040408"/>
              <a:ext cx="363538" cy="541337"/>
              <a:chOff x="3873500" y="3795713"/>
              <a:chExt cx="363538" cy="541337"/>
            </a:xfrm>
          </p:grpSpPr>
          <p:sp>
            <p:nvSpPr>
              <p:cNvPr id="99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1" name="Group 100"/>
            <p:cNvGrpSpPr/>
            <p:nvPr/>
          </p:nvGrpSpPr>
          <p:grpSpPr>
            <a:xfrm>
              <a:off x="3916528" y="4039084"/>
              <a:ext cx="363538" cy="541337"/>
              <a:chOff x="3873500" y="3795713"/>
              <a:chExt cx="363538" cy="541337"/>
            </a:xfrm>
          </p:grpSpPr>
          <p:sp>
            <p:nvSpPr>
              <p:cNvPr id="102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4" name="Group 103"/>
            <p:cNvGrpSpPr/>
            <p:nvPr/>
          </p:nvGrpSpPr>
          <p:grpSpPr>
            <a:xfrm>
              <a:off x="4655999" y="4039083"/>
              <a:ext cx="363538" cy="541337"/>
              <a:chOff x="3873500" y="3795713"/>
              <a:chExt cx="363538" cy="541337"/>
            </a:xfrm>
          </p:grpSpPr>
          <p:sp>
            <p:nvSpPr>
              <p:cNvPr id="105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7" name="Group 106"/>
            <p:cNvGrpSpPr/>
            <p:nvPr/>
          </p:nvGrpSpPr>
          <p:grpSpPr>
            <a:xfrm>
              <a:off x="5396796" y="4040408"/>
              <a:ext cx="363538" cy="541337"/>
              <a:chOff x="3873500" y="3795713"/>
              <a:chExt cx="363538" cy="541337"/>
            </a:xfrm>
          </p:grpSpPr>
          <p:sp>
            <p:nvSpPr>
              <p:cNvPr id="108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0" name="Group 109"/>
            <p:cNvGrpSpPr/>
            <p:nvPr/>
          </p:nvGrpSpPr>
          <p:grpSpPr>
            <a:xfrm>
              <a:off x="6153495" y="4041733"/>
              <a:ext cx="363538" cy="541337"/>
              <a:chOff x="3873500" y="3795713"/>
              <a:chExt cx="363538" cy="541337"/>
            </a:xfrm>
          </p:grpSpPr>
          <p:sp>
            <p:nvSpPr>
              <p:cNvPr id="111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3" name="Group 112"/>
            <p:cNvGrpSpPr/>
            <p:nvPr/>
          </p:nvGrpSpPr>
          <p:grpSpPr>
            <a:xfrm>
              <a:off x="6867787" y="4040409"/>
              <a:ext cx="363538" cy="541337"/>
              <a:chOff x="3873500" y="3795713"/>
              <a:chExt cx="363538" cy="541337"/>
            </a:xfrm>
          </p:grpSpPr>
          <p:sp>
            <p:nvSpPr>
              <p:cNvPr id="114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7" name="TextBox 116"/>
            <p:cNvSpPr txBox="1"/>
            <p:nvPr/>
          </p:nvSpPr>
          <p:spPr>
            <a:xfrm>
              <a:off x="7867816" y="4038600"/>
              <a:ext cx="1242648" cy="738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FF0000"/>
                  </a:solidFill>
                </a:rPr>
                <a:t>Q</a:t>
              </a:r>
              <a:r>
                <a:rPr lang="en-US" sz="1400" baseline="-25000" dirty="0">
                  <a:solidFill>
                    <a:srgbClr val="FF0000"/>
                  </a:solidFill>
                </a:rPr>
                <a:t>0</a:t>
              </a:r>
              <a:r>
                <a:rPr lang="en-US" sz="1400" dirty="0">
                  <a:solidFill>
                    <a:srgbClr val="FF0000"/>
                  </a:solidFill>
                </a:rPr>
                <a:t> toggles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on the positive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clock edge</a:t>
              </a:r>
              <a:endParaRPr lang="en-US" sz="1400" baseline="-25000" dirty="0">
                <a:solidFill>
                  <a:srgbClr val="FF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33158003"/>
      </p:ext>
    </p:extLst>
  </p:cSld>
  <p:clrMapOvr>
    <a:masterClrMapping/>
  </p:clrMapOvr>
  <p:transition/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0" y="6068684"/>
            <a:ext cx="913262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This sets the outputs of the </a:t>
            </a:r>
            <a:r>
              <a:rPr lang="en-US">
                <a:solidFill>
                  <a:srgbClr val="FF0000"/>
                </a:solidFill>
              </a:rPr>
              <a:t>decoder to </a:t>
            </a:r>
            <a:r>
              <a:rPr lang="en-US" dirty="0">
                <a:solidFill>
                  <a:srgbClr val="FF0000"/>
                </a:solidFill>
              </a:rPr>
              <a:t>the start of the counting sequence.</a:t>
            </a:r>
          </a:p>
        </p:txBody>
      </p:sp>
    </p:spTree>
    <p:extLst>
      <p:ext uri="{BB962C8B-B14F-4D97-AF65-F5344CB8AC3E}">
        <p14:creationId xmlns:p14="http://schemas.microsoft.com/office/powerpoint/2010/main" val="755297439"/>
      </p:ext>
    </p:extLst>
  </p:cSld>
  <p:clrMapOvr>
    <a:masterClrMapping/>
  </p:clrMapOvr>
  <p:transition/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847829" y="6068684"/>
            <a:ext cx="592457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When Start is equal to 0, clear_n has no effect.</a:t>
            </a:r>
          </a:p>
        </p:txBody>
      </p:sp>
    </p:spTree>
    <p:extLst>
      <p:ext uri="{BB962C8B-B14F-4D97-AF65-F5344CB8AC3E}">
        <p14:creationId xmlns:p14="http://schemas.microsoft.com/office/powerpoint/2010/main" val="90309103"/>
      </p:ext>
    </p:extLst>
  </p:cSld>
  <p:clrMapOvr>
    <a:masterClrMapping/>
  </p:clrMapOvr>
  <p:transition/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657940" y="4057155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914400" y="3733800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458920"/>
      </p:ext>
    </p:extLst>
  </p:cSld>
  <p:clrMapOvr>
    <a:masterClrMapping/>
  </p:clrMapOvr>
  <p:transition/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838200" y="6068684"/>
            <a:ext cx="789190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The counter increments the count on the positive clock edge ...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657940" y="4057155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1" name="Freeform 60"/>
          <p:cNvSpPr>
            <a:spLocks/>
          </p:cNvSpPr>
          <p:nvPr/>
        </p:nvSpPr>
        <p:spPr bwMode="auto">
          <a:xfrm>
            <a:off x="1143000" y="3733800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4431696"/>
      </p:ext>
    </p:extLst>
  </p:cSld>
  <p:clrMapOvr>
    <a:masterClrMapping/>
  </p:clrMapOvr>
  <p:transition/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52400" y="6068684"/>
            <a:ext cx="88777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mr-IN" dirty="0">
                <a:solidFill>
                  <a:srgbClr val="FF0000"/>
                </a:solidFill>
              </a:rPr>
              <a:t>…</a:t>
            </a:r>
            <a:r>
              <a:rPr lang="en-US" dirty="0">
                <a:solidFill>
                  <a:srgbClr val="FF0000"/>
                </a:solidFill>
              </a:rPr>
              <a:t> this updates the outputs of the decoder (which are one hot encoded).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657940" y="4057155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1143000" y="3733800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8754980"/>
      </p:ext>
    </p:extLst>
  </p:cSld>
  <p:clrMapOvr>
    <a:masterClrMapping/>
  </p:clrMapOvr>
  <p:transition/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657940" y="4057155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1752600" y="3733800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5297321"/>
      </p:ext>
    </p:extLst>
  </p:cSld>
  <p:clrMapOvr>
    <a:masterClrMapping/>
  </p:clrMapOvr>
  <p:transition/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657940" y="4057155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1905000" y="3733800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321507"/>
      </p:ext>
    </p:extLst>
  </p:cSld>
  <p:clrMapOvr>
    <a:masterClrMapping/>
  </p:clrMapOvr>
  <p:transition/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>
                <a:solidFill>
                  <a:srgbClr val="FF0000"/>
                </a:solidFill>
              </a:rPr>
              <a:t>0</a:t>
            </a:r>
            <a:r>
              <a:rPr lang="en-US" altLang="en-US" sz="2000" b="1">
                <a:solidFill>
                  <a:srgbClr val="FF0000"/>
                </a:solidFill>
              </a:rPr>
              <a:t>   </a:t>
            </a:r>
            <a:r>
              <a:rPr lang="en-US" altLang="en-US" sz="2400" b="1">
                <a:solidFill>
                  <a:srgbClr val="FF0000"/>
                </a:solidFill>
              </a:rPr>
              <a:t>0</a:t>
            </a:r>
            <a:r>
              <a:rPr lang="en-US" altLang="en-US" sz="2000" b="1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657940" y="4057155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2590800" y="3733800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9650355"/>
      </p:ext>
    </p:extLst>
  </p:cSld>
  <p:clrMapOvr>
    <a:masterClrMapping/>
  </p:clrMapOvr>
  <p:transition/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657940" y="4057155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2700068" y="3742426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2058814"/>
      </p:ext>
    </p:extLst>
  </p:cSld>
  <p:clrMapOvr>
    <a:masterClrMapping/>
  </p:clrMapOvr>
  <p:transition/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>
                <a:solidFill>
                  <a:srgbClr val="FF0000"/>
                </a:solidFill>
              </a:rPr>
              <a:t>0</a:t>
            </a:r>
            <a:r>
              <a:rPr lang="en-US" altLang="en-US" sz="2000" b="1">
                <a:solidFill>
                  <a:srgbClr val="FF0000"/>
                </a:solidFill>
              </a:rPr>
              <a:t>   </a:t>
            </a:r>
            <a:r>
              <a:rPr lang="en-US" altLang="en-US" sz="2400" b="1">
                <a:solidFill>
                  <a:srgbClr val="FF0000"/>
                </a:solidFill>
              </a:rPr>
              <a:t>0</a:t>
            </a:r>
            <a:r>
              <a:rPr lang="en-US" altLang="en-US" sz="2000" b="1">
                <a:solidFill>
                  <a:srgbClr val="FF0000"/>
                </a:solidFill>
              </a:rPr>
              <a:t>   </a:t>
            </a:r>
            <a:r>
              <a:rPr lang="en-US" altLang="en-US" sz="2400" b="1">
                <a:solidFill>
                  <a:srgbClr val="FF0000"/>
                </a:solidFill>
              </a:rPr>
              <a:t>0</a:t>
            </a:r>
            <a:r>
              <a:rPr lang="en-US" altLang="en-US" sz="2000" b="1">
                <a:solidFill>
                  <a:srgbClr val="FF0000"/>
                </a:solidFill>
              </a:rPr>
              <a:t>   </a:t>
            </a:r>
            <a:r>
              <a:rPr lang="en-US" altLang="en-US" sz="2400" b="1">
                <a:solidFill>
                  <a:srgbClr val="FF0000"/>
                </a:solidFill>
              </a:rPr>
              <a:t>1</a:t>
            </a:r>
            <a:endParaRPr lang="en-US" altLang="en-US" sz="2400" b="1" dirty="0">
              <a:solidFill>
                <a:srgbClr val="FF0000"/>
              </a:solidFill>
            </a:endParaRP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657940" y="4057155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3352800" y="3742426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16758859"/>
      </p:ext>
    </p:extLst>
  </p:cSld>
  <p:clrMapOvr>
    <a:masterClrMapping/>
  </p:clrMapOvr>
  <p:transition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grpSp>
        <p:nvGrpSpPr>
          <p:cNvPr id="109571" name="Group 80"/>
          <p:cNvGrpSpPr>
            <a:grpSpLocks/>
          </p:cNvGrpSpPr>
          <p:nvPr/>
        </p:nvGrpSpPr>
        <p:grpSpPr bwMode="auto">
          <a:xfrm>
            <a:off x="1057275" y="1177925"/>
            <a:ext cx="6784975" cy="5603875"/>
            <a:chOff x="666" y="206"/>
            <a:chExt cx="4274" cy="3530"/>
          </a:xfrm>
        </p:grpSpPr>
        <p:sp>
          <p:nvSpPr>
            <p:cNvPr id="109572" name="Line 4"/>
            <p:cNvSpPr>
              <a:spLocks noChangeShapeType="1"/>
            </p:cNvSpPr>
            <p:nvPr/>
          </p:nvSpPr>
          <p:spPr bwMode="auto">
            <a:xfrm flipV="1">
              <a:off x="1697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3" name="Line 5"/>
            <p:cNvSpPr>
              <a:spLocks noChangeShapeType="1"/>
            </p:cNvSpPr>
            <p:nvPr/>
          </p:nvSpPr>
          <p:spPr bwMode="auto">
            <a:xfrm flipV="1">
              <a:off x="2166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4" name="Line 6"/>
            <p:cNvSpPr>
              <a:spLocks noChangeShapeType="1"/>
            </p:cNvSpPr>
            <p:nvPr/>
          </p:nvSpPr>
          <p:spPr bwMode="auto">
            <a:xfrm flipV="1">
              <a:off x="2622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5" name="Line 7"/>
            <p:cNvSpPr>
              <a:spLocks noChangeShapeType="1"/>
            </p:cNvSpPr>
            <p:nvPr/>
          </p:nvSpPr>
          <p:spPr bwMode="auto">
            <a:xfrm flipV="1">
              <a:off x="3090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6" name="Line 8"/>
            <p:cNvSpPr>
              <a:spLocks noChangeShapeType="1"/>
            </p:cNvSpPr>
            <p:nvPr/>
          </p:nvSpPr>
          <p:spPr bwMode="auto">
            <a:xfrm flipV="1">
              <a:off x="355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7" name="Line 9"/>
            <p:cNvSpPr>
              <a:spLocks noChangeShapeType="1"/>
            </p:cNvSpPr>
            <p:nvPr/>
          </p:nvSpPr>
          <p:spPr bwMode="auto">
            <a:xfrm flipV="1">
              <a:off x="4015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8" name="Line 10"/>
            <p:cNvSpPr>
              <a:spLocks noChangeShapeType="1"/>
            </p:cNvSpPr>
            <p:nvPr/>
          </p:nvSpPr>
          <p:spPr bwMode="auto">
            <a:xfrm flipV="1">
              <a:off x="4484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9" name="Line 11"/>
            <p:cNvSpPr>
              <a:spLocks noChangeShapeType="1"/>
            </p:cNvSpPr>
            <p:nvPr/>
          </p:nvSpPr>
          <p:spPr bwMode="auto">
            <a:xfrm flipV="1">
              <a:off x="122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0" name="Freeform 12"/>
            <p:cNvSpPr>
              <a:spLocks/>
            </p:cNvSpPr>
            <p:nvPr/>
          </p:nvSpPr>
          <p:spPr bwMode="auto">
            <a:xfrm>
              <a:off x="1001" y="1923"/>
              <a:ext cx="924" cy="169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1" name="Freeform 13"/>
            <p:cNvSpPr>
              <a:spLocks/>
            </p:cNvSpPr>
            <p:nvPr/>
          </p:nvSpPr>
          <p:spPr bwMode="auto">
            <a:xfrm>
              <a:off x="1925" y="1923"/>
              <a:ext cx="937" cy="169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2" name="Freeform 14"/>
            <p:cNvSpPr>
              <a:spLocks/>
            </p:cNvSpPr>
            <p:nvPr/>
          </p:nvSpPr>
          <p:spPr bwMode="auto">
            <a:xfrm>
              <a:off x="2862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3" name="Freeform 15"/>
            <p:cNvSpPr>
              <a:spLocks/>
            </p:cNvSpPr>
            <p:nvPr/>
          </p:nvSpPr>
          <p:spPr bwMode="auto">
            <a:xfrm>
              <a:off x="3787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4" name="Line 16"/>
            <p:cNvSpPr>
              <a:spLocks noChangeShapeType="1"/>
            </p:cNvSpPr>
            <p:nvPr/>
          </p:nvSpPr>
          <p:spPr bwMode="auto">
            <a:xfrm flipH="1">
              <a:off x="4712" y="2092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5" name="Freeform 17"/>
            <p:cNvSpPr>
              <a:spLocks/>
            </p:cNvSpPr>
            <p:nvPr/>
          </p:nvSpPr>
          <p:spPr bwMode="auto">
            <a:xfrm>
              <a:off x="1001" y="2260"/>
              <a:ext cx="1645" cy="168"/>
            </a:xfrm>
            <a:custGeom>
              <a:avLst/>
              <a:gdLst>
                <a:gd name="T0" fmla="*/ 0 w 3291"/>
                <a:gd name="T1" fmla="*/ 0 h 337"/>
                <a:gd name="T2" fmla="*/ 0 w 3291"/>
                <a:gd name="T3" fmla="*/ 0 h 337"/>
                <a:gd name="T4" fmla="*/ 0 w 3291"/>
                <a:gd name="T5" fmla="*/ 0 h 337"/>
                <a:gd name="T6" fmla="*/ 0 w 3291"/>
                <a:gd name="T7" fmla="*/ 0 h 337"/>
                <a:gd name="T8" fmla="*/ 0 w 3291"/>
                <a:gd name="T9" fmla="*/ 0 h 337"/>
                <a:gd name="T10" fmla="*/ 0 w 3291"/>
                <a:gd name="T11" fmla="*/ 0 h 337"/>
                <a:gd name="T12" fmla="*/ 0 w 3291"/>
                <a:gd name="T13" fmla="*/ 0 h 337"/>
                <a:gd name="T14" fmla="*/ 0 w 3291"/>
                <a:gd name="T15" fmla="*/ 0 h 337"/>
                <a:gd name="T16" fmla="*/ 0 w 3291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7"/>
                <a:gd name="T29" fmla="*/ 3291 w 3291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7">
                  <a:moveTo>
                    <a:pt x="3291" y="337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7"/>
                  </a:lnTo>
                  <a:lnTo>
                    <a:pt x="1441" y="337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6" name="Freeform 18"/>
            <p:cNvSpPr>
              <a:spLocks/>
            </p:cNvSpPr>
            <p:nvPr/>
          </p:nvSpPr>
          <p:spPr bwMode="auto">
            <a:xfrm>
              <a:off x="2646" y="2260"/>
              <a:ext cx="1862" cy="168"/>
            </a:xfrm>
            <a:custGeom>
              <a:avLst/>
              <a:gdLst>
                <a:gd name="T0" fmla="*/ 1 w 3723"/>
                <a:gd name="T1" fmla="*/ 0 h 337"/>
                <a:gd name="T2" fmla="*/ 1 w 3723"/>
                <a:gd name="T3" fmla="*/ 0 h 337"/>
                <a:gd name="T4" fmla="*/ 1 w 3723"/>
                <a:gd name="T5" fmla="*/ 0 h 337"/>
                <a:gd name="T6" fmla="*/ 1 w 3723"/>
                <a:gd name="T7" fmla="*/ 0 h 337"/>
                <a:gd name="T8" fmla="*/ 1 w 3723"/>
                <a:gd name="T9" fmla="*/ 0 h 337"/>
                <a:gd name="T10" fmla="*/ 1 w 3723"/>
                <a:gd name="T11" fmla="*/ 0 h 337"/>
                <a:gd name="T12" fmla="*/ 1 w 3723"/>
                <a:gd name="T13" fmla="*/ 0 h 337"/>
                <a:gd name="T14" fmla="*/ 1 w 3723"/>
                <a:gd name="T15" fmla="*/ 0 h 337"/>
                <a:gd name="T16" fmla="*/ 0 w 3723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7"/>
                <a:gd name="T29" fmla="*/ 3723 w 3723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7">
                  <a:moveTo>
                    <a:pt x="3723" y="337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7"/>
                  </a:lnTo>
                  <a:lnTo>
                    <a:pt x="1874" y="337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7" name="Line 19"/>
            <p:cNvSpPr>
              <a:spLocks noChangeShapeType="1"/>
            </p:cNvSpPr>
            <p:nvPr/>
          </p:nvSpPr>
          <p:spPr bwMode="auto">
            <a:xfrm flipH="1">
              <a:off x="4508" y="2428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8" name="Freeform 20"/>
            <p:cNvSpPr>
              <a:spLocks/>
            </p:cNvSpPr>
            <p:nvPr/>
          </p:nvSpPr>
          <p:spPr bwMode="auto">
            <a:xfrm>
              <a:off x="1001" y="2596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6149" y="360"/>
                  </a:lnTo>
                  <a:lnTo>
                    <a:pt x="6149" y="0"/>
                  </a:lnTo>
                  <a:lnTo>
                    <a:pt x="4276" y="0"/>
                  </a:lnTo>
                  <a:lnTo>
                    <a:pt x="4276" y="360"/>
                  </a:lnTo>
                  <a:lnTo>
                    <a:pt x="2426" y="360"/>
                  </a:lnTo>
                  <a:lnTo>
                    <a:pt x="2426" y="0"/>
                  </a:lnTo>
                  <a:lnTo>
                    <a:pt x="577" y="0"/>
                  </a:lnTo>
                  <a:lnTo>
                    <a:pt x="577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9" name="Freeform 21"/>
            <p:cNvSpPr>
              <a:spLocks/>
            </p:cNvSpPr>
            <p:nvPr/>
          </p:nvSpPr>
          <p:spPr bwMode="auto">
            <a:xfrm>
              <a:off x="1001" y="2944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4348" y="336"/>
                  </a:lnTo>
                  <a:lnTo>
                    <a:pt x="4348" y="0"/>
                  </a:lnTo>
                  <a:lnTo>
                    <a:pt x="625" y="0"/>
                  </a:lnTo>
                  <a:lnTo>
                    <a:pt x="625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0" name="Rectangle 22"/>
            <p:cNvSpPr>
              <a:spLocks noChangeArrowheads="1"/>
            </p:cNvSpPr>
            <p:nvPr/>
          </p:nvSpPr>
          <p:spPr bwMode="auto">
            <a:xfrm>
              <a:off x="1877" y="387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1" name="Rectangle 23"/>
            <p:cNvSpPr>
              <a:spLocks noChangeArrowheads="1"/>
            </p:cNvSpPr>
            <p:nvPr/>
          </p:nvSpPr>
          <p:spPr bwMode="auto">
            <a:xfrm>
              <a:off x="1915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2" name="Rectangle 24"/>
            <p:cNvSpPr>
              <a:spLocks noChangeArrowheads="1"/>
            </p:cNvSpPr>
            <p:nvPr/>
          </p:nvSpPr>
          <p:spPr bwMode="auto">
            <a:xfrm>
              <a:off x="2165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3" name="Line 25"/>
            <p:cNvSpPr>
              <a:spLocks noChangeShapeType="1"/>
            </p:cNvSpPr>
            <p:nvPr/>
          </p:nvSpPr>
          <p:spPr bwMode="auto">
            <a:xfrm flipH="1">
              <a:off x="2178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4" name="Freeform 26"/>
            <p:cNvSpPr>
              <a:spLocks/>
            </p:cNvSpPr>
            <p:nvPr/>
          </p:nvSpPr>
          <p:spPr bwMode="auto">
            <a:xfrm>
              <a:off x="2622" y="206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595" name="Rectangle 27"/>
            <p:cNvSpPr>
              <a:spLocks noChangeArrowheads="1"/>
            </p:cNvSpPr>
            <p:nvPr/>
          </p:nvSpPr>
          <p:spPr bwMode="auto">
            <a:xfrm>
              <a:off x="2166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6" name="Rectangle 28"/>
            <p:cNvSpPr>
              <a:spLocks noChangeArrowheads="1"/>
            </p:cNvSpPr>
            <p:nvPr/>
          </p:nvSpPr>
          <p:spPr bwMode="auto">
            <a:xfrm>
              <a:off x="2814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7" name="Rectangle 29"/>
            <p:cNvSpPr>
              <a:spLocks noChangeArrowheads="1"/>
            </p:cNvSpPr>
            <p:nvPr/>
          </p:nvSpPr>
          <p:spPr bwMode="auto">
            <a:xfrm>
              <a:off x="1210" y="833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8" name="Rectangle 30"/>
            <p:cNvSpPr>
              <a:spLocks noChangeArrowheads="1"/>
            </p:cNvSpPr>
            <p:nvPr/>
          </p:nvSpPr>
          <p:spPr bwMode="auto">
            <a:xfrm>
              <a:off x="2851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9" name="Rectangle 31"/>
            <p:cNvSpPr>
              <a:spLocks noChangeArrowheads="1"/>
            </p:cNvSpPr>
            <p:nvPr/>
          </p:nvSpPr>
          <p:spPr bwMode="auto">
            <a:xfrm>
              <a:off x="3101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0" name="Line 32"/>
            <p:cNvSpPr>
              <a:spLocks noChangeShapeType="1"/>
            </p:cNvSpPr>
            <p:nvPr/>
          </p:nvSpPr>
          <p:spPr bwMode="auto">
            <a:xfrm flipH="1">
              <a:off x="3114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1" name="Rectangle 33"/>
            <p:cNvSpPr>
              <a:spLocks noChangeArrowheads="1"/>
            </p:cNvSpPr>
            <p:nvPr/>
          </p:nvSpPr>
          <p:spPr bwMode="auto">
            <a:xfrm>
              <a:off x="3751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602" name="Rectangle 34"/>
            <p:cNvSpPr>
              <a:spLocks noChangeArrowheads="1"/>
            </p:cNvSpPr>
            <p:nvPr/>
          </p:nvSpPr>
          <p:spPr bwMode="auto">
            <a:xfrm>
              <a:off x="3102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3" name="Rectangle 35"/>
            <p:cNvSpPr>
              <a:spLocks noChangeArrowheads="1"/>
            </p:cNvSpPr>
            <p:nvPr/>
          </p:nvSpPr>
          <p:spPr bwMode="auto">
            <a:xfrm>
              <a:off x="3788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4" name="Rectangle 36"/>
            <p:cNvSpPr>
              <a:spLocks noChangeArrowheads="1"/>
            </p:cNvSpPr>
            <p:nvPr/>
          </p:nvSpPr>
          <p:spPr bwMode="auto">
            <a:xfrm>
              <a:off x="4037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5" name="Line 37"/>
            <p:cNvSpPr>
              <a:spLocks noChangeShapeType="1"/>
            </p:cNvSpPr>
            <p:nvPr/>
          </p:nvSpPr>
          <p:spPr bwMode="auto">
            <a:xfrm flipH="1">
              <a:off x="4051" y="843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6" name="Line 38"/>
            <p:cNvSpPr>
              <a:spLocks noChangeShapeType="1"/>
            </p:cNvSpPr>
            <p:nvPr/>
          </p:nvSpPr>
          <p:spPr bwMode="auto">
            <a:xfrm>
              <a:off x="1529" y="556"/>
              <a:ext cx="348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7" name="Freeform 39"/>
            <p:cNvSpPr>
              <a:spLocks/>
            </p:cNvSpPr>
            <p:nvPr/>
          </p:nvSpPr>
          <p:spPr bwMode="auto">
            <a:xfrm>
              <a:off x="2814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8" name="Freeform 40"/>
            <p:cNvSpPr>
              <a:spLocks/>
            </p:cNvSpPr>
            <p:nvPr/>
          </p:nvSpPr>
          <p:spPr bwMode="auto">
            <a:xfrm>
              <a:off x="3751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9" name="Freeform 41"/>
            <p:cNvSpPr>
              <a:spLocks/>
            </p:cNvSpPr>
            <p:nvPr/>
          </p:nvSpPr>
          <p:spPr bwMode="auto">
            <a:xfrm>
              <a:off x="1877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0" name="Line 42"/>
            <p:cNvSpPr>
              <a:spLocks noChangeShapeType="1"/>
            </p:cNvSpPr>
            <p:nvPr/>
          </p:nvSpPr>
          <p:spPr bwMode="auto">
            <a:xfrm>
              <a:off x="1529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1" name="Freeform 43"/>
            <p:cNvSpPr>
              <a:spLocks/>
            </p:cNvSpPr>
            <p:nvPr/>
          </p:nvSpPr>
          <p:spPr bwMode="auto">
            <a:xfrm>
              <a:off x="1679" y="532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3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49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5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1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12" name="Rectangle 44"/>
            <p:cNvSpPr>
              <a:spLocks noChangeArrowheads="1"/>
            </p:cNvSpPr>
            <p:nvPr/>
          </p:nvSpPr>
          <p:spPr bwMode="auto">
            <a:xfrm>
              <a:off x="4038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13" name="Line 45"/>
            <p:cNvSpPr>
              <a:spLocks noChangeShapeType="1"/>
            </p:cNvSpPr>
            <p:nvPr/>
          </p:nvSpPr>
          <p:spPr bwMode="auto">
            <a:xfrm flipH="1">
              <a:off x="2466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4" name="Line 46"/>
            <p:cNvSpPr>
              <a:spLocks noChangeShapeType="1"/>
            </p:cNvSpPr>
            <p:nvPr/>
          </p:nvSpPr>
          <p:spPr bwMode="auto">
            <a:xfrm flipH="1">
              <a:off x="3403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5" name="Freeform 47"/>
            <p:cNvSpPr>
              <a:spLocks/>
            </p:cNvSpPr>
            <p:nvPr/>
          </p:nvSpPr>
          <p:spPr bwMode="auto">
            <a:xfrm>
              <a:off x="2298" y="555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6" name="Freeform 48"/>
            <p:cNvSpPr>
              <a:spLocks/>
            </p:cNvSpPr>
            <p:nvPr/>
          </p:nvSpPr>
          <p:spPr bwMode="auto">
            <a:xfrm>
              <a:off x="3234" y="555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7" name="Freeform 49"/>
            <p:cNvSpPr>
              <a:spLocks/>
            </p:cNvSpPr>
            <p:nvPr/>
          </p:nvSpPr>
          <p:spPr bwMode="auto">
            <a:xfrm>
              <a:off x="4171" y="555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8" name="Freeform 50"/>
            <p:cNvSpPr>
              <a:spLocks/>
            </p:cNvSpPr>
            <p:nvPr/>
          </p:nvSpPr>
          <p:spPr bwMode="auto">
            <a:xfrm>
              <a:off x="1697" y="218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9" name="Freeform 51"/>
            <p:cNvSpPr>
              <a:spLocks/>
            </p:cNvSpPr>
            <p:nvPr/>
          </p:nvSpPr>
          <p:spPr bwMode="auto">
            <a:xfrm>
              <a:off x="2634" y="218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20" name="Rectangle 52"/>
            <p:cNvSpPr>
              <a:spLocks noChangeArrowheads="1"/>
            </p:cNvSpPr>
            <p:nvPr/>
          </p:nvSpPr>
          <p:spPr bwMode="auto">
            <a:xfrm>
              <a:off x="1414" y="495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1" name="Rectangle 53"/>
            <p:cNvSpPr>
              <a:spLocks noChangeArrowheads="1"/>
            </p:cNvSpPr>
            <p:nvPr/>
          </p:nvSpPr>
          <p:spPr bwMode="auto">
            <a:xfrm>
              <a:off x="2395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2" name="Rectangle 54"/>
            <p:cNvSpPr>
              <a:spLocks noChangeArrowheads="1"/>
            </p:cNvSpPr>
            <p:nvPr/>
          </p:nvSpPr>
          <p:spPr bwMode="auto">
            <a:xfrm>
              <a:off x="2477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3" name="Rectangle 55"/>
            <p:cNvSpPr>
              <a:spLocks noChangeArrowheads="1"/>
            </p:cNvSpPr>
            <p:nvPr/>
          </p:nvSpPr>
          <p:spPr bwMode="auto">
            <a:xfrm>
              <a:off x="3329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4" name="Rectangle 56"/>
            <p:cNvSpPr>
              <a:spLocks noChangeArrowheads="1"/>
            </p:cNvSpPr>
            <p:nvPr/>
          </p:nvSpPr>
          <p:spPr bwMode="auto">
            <a:xfrm>
              <a:off x="3412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5" name="Rectangle 57"/>
            <p:cNvSpPr>
              <a:spLocks noChangeArrowheads="1"/>
            </p:cNvSpPr>
            <p:nvPr/>
          </p:nvSpPr>
          <p:spPr bwMode="auto">
            <a:xfrm>
              <a:off x="4266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6" name="Rectangle 58"/>
            <p:cNvSpPr>
              <a:spLocks noChangeArrowheads="1"/>
            </p:cNvSpPr>
            <p:nvPr/>
          </p:nvSpPr>
          <p:spPr bwMode="auto">
            <a:xfrm>
              <a:off x="4348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7" name="Rectangle 59"/>
            <p:cNvSpPr>
              <a:spLocks noChangeArrowheads="1"/>
            </p:cNvSpPr>
            <p:nvPr/>
          </p:nvSpPr>
          <p:spPr bwMode="auto">
            <a:xfrm>
              <a:off x="2546" y="1566"/>
              <a:ext cx="646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8" name="Rectangle 60"/>
            <p:cNvSpPr>
              <a:spLocks noChangeArrowheads="1"/>
            </p:cNvSpPr>
            <p:nvPr/>
          </p:nvSpPr>
          <p:spPr bwMode="auto">
            <a:xfrm>
              <a:off x="672" y="1954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9" name="Rectangle 61"/>
            <p:cNvSpPr>
              <a:spLocks noChangeArrowheads="1"/>
            </p:cNvSpPr>
            <p:nvPr/>
          </p:nvSpPr>
          <p:spPr bwMode="auto">
            <a:xfrm>
              <a:off x="794" y="227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0" name="Rectangle 62"/>
            <p:cNvSpPr>
              <a:spLocks noChangeArrowheads="1"/>
            </p:cNvSpPr>
            <p:nvPr/>
          </p:nvSpPr>
          <p:spPr bwMode="auto">
            <a:xfrm>
              <a:off x="876" y="2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1" name="Rectangle 63"/>
            <p:cNvSpPr>
              <a:spLocks noChangeArrowheads="1"/>
            </p:cNvSpPr>
            <p:nvPr/>
          </p:nvSpPr>
          <p:spPr bwMode="auto">
            <a:xfrm>
              <a:off x="794" y="261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2" name="Rectangle 64"/>
            <p:cNvSpPr>
              <a:spLocks noChangeArrowheads="1"/>
            </p:cNvSpPr>
            <p:nvPr/>
          </p:nvSpPr>
          <p:spPr bwMode="auto">
            <a:xfrm>
              <a:off x="876" y="266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3" name="Rectangle 65"/>
            <p:cNvSpPr>
              <a:spLocks noChangeArrowheads="1"/>
            </p:cNvSpPr>
            <p:nvPr/>
          </p:nvSpPr>
          <p:spPr bwMode="auto">
            <a:xfrm>
              <a:off x="794" y="295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4" name="Rectangle 66"/>
            <p:cNvSpPr>
              <a:spLocks noChangeArrowheads="1"/>
            </p:cNvSpPr>
            <p:nvPr/>
          </p:nvSpPr>
          <p:spPr bwMode="auto">
            <a:xfrm>
              <a:off x="876" y="300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5" name="Rectangle 67"/>
            <p:cNvSpPr>
              <a:spLocks noChangeArrowheads="1"/>
            </p:cNvSpPr>
            <p:nvPr/>
          </p:nvSpPr>
          <p:spPr bwMode="auto">
            <a:xfrm>
              <a:off x="666" y="3267"/>
              <a:ext cx="34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6" name="Rectangle 68"/>
            <p:cNvSpPr>
              <a:spLocks noChangeArrowheads="1"/>
            </p:cNvSpPr>
            <p:nvPr/>
          </p:nvSpPr>
          <p:spPr bwMode="auto">
            <a:xfrm>
              <a:off x="111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7" name="Rectangle 69"/>
            <p:cNvSpPr>
              <a:spLocks noChangeArrowheads="1"/>
            </p:cNvSpPr>
            <p:nvPr/>
          </p:nvSpPr>
          <p:spPr bwMode="auto">
            <a:xfrm>
              <a:off x="143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8" name="Rectangle 70"/>
            <p:cNvSpPr>
              <a:spLocks noChangeArrowheads="1"/>
            </p:cNvSpPr>
            <p:nvPr/>
          </p:nvSpPr>
          <p:spPr bwMode="auto">
            <a:xfrm>
              <a:off x="1907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9" name="Rectangle 71"/>
            <p:cNvSpPr>
              <a:spLocks noChangeArrowheads="1"/>
            </p:cNvSpPr>
            <p:nvPr/>
          </p:nvSpPr>
          <p:spPr bwMode="auto">
            <a:xfrm>
              <a:off x="2370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0" name="Rectangle 72"/>
            <p:cNvSpPr>
              <a:spLocks noChangeArrowheads="1"/>
            </p:cNvSpPr>
            <p:nvPr/>
          </p:nvSpPr>
          <p:spPr bwMode="auto">
            <a:xfrm>
              <a:off x="2835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1" name="Rectangle 73"/>
            <p:cNvSpPr>
              <a:spLocks noChangeArrowheads="1"/>
            </p:cNvSpPr>
            <p:nvPr/>
          </p:nvSpPr>
          <p:spPr bwMode="auto">
            <a:xfrm>
              <a:off x="3299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2" name="Rectangle 74"/>
            <p:cNvSpPr>
              <a:spLocks noChangeArrowheads="1"/>
            </p:cNvSpPr>
            <p:nvPr/>
          </p:nvSpPr>
          <p:spPr bwMode="auto">
            <a:xfrm>
              <a:off x="3764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3" name="Rectangle 75"/>
            <p:cNvSpPr>
              <a:spLocks noChangeArrowheads="1"/>
            </p:cNvSpPr>
            <p:nvPr/>
          </p:nvSpPr>
          <p:spPr bwMode="auto">
            <a:xfrm>
              <a:off x="4233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4" name="Rectangle 76"/>
            <p:cNvSpPr>
              <a:spLocks noChangeArrowheads="1"/>
            </p:cNvSpPr>
            <p:nvPr/>
          </p:nvSpPr>
          <p:spPr bwMode="auto">
            <a:xfrm>
              <a:off x="4691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5" name="Freeform 77"/>
            <p:cNvSpPr>
              <a:spLocks/>
            </p:cNvSpPr>
            <p:nvPr/>
          </p:nvSpPr>
          <p:spPr bwMode="auto">
            <a:xfrm>
              <a:off x="2454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9" y="40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6" name="Freeform 78"/>
            <p:cNvSpPr>
              <a:spLocks/>
            </p:cNvSpPr>
            <p:nvPr/>
          </p:nvSpPr>
          <p:spPr bwMode="auto">
            <a:xfrm>
              <a:off x="3391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4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4" y="4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7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7" y="26"/>
                  </a:lnTo>
                  <a:lnTo>
                    <a:pt x="47" y="27"/>
                  </a:lnTo>
                  <a:lnTo>
                    <a:pt x="47" y="30"/>
                  </a:lnTo>
                  <a:lnTo>
                    <a:pt x="46" y="31"/>
                  </a:lnTo>
                  <a:lnTo>
                    <a:pt x="46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1" y="39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9" y="46"/>
                  </a:lnTo>
                  <a:lnTo>
                    <a:pt x="28" y="46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1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4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7" name="Rectangle 79"/>
            <p:cNvSpPr>
              <a:spLocks noChangeArrowheads="1"/>
            </p:cNvSpPr>
            <p:nvPr/>
          </p:nvSpPr>
          <p:spPr bwMode="auto">
            <a:xfrm>
              <a:off x="2348" y="3566"/>
              <a:ext cx="1127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latin typeface="Times" charset="0"/>
              </a:endParaRPr>
            </a:p>
          </p:txBody>
        </p:sp>
      </p:grpSp>
      <p:grpSp>
        <p:nvGrpSpPr>
          <p:cNvPr id="92" name="Group 91"/>
          <p:cNvGrpSpPr/>
          <p:nvPr/>
        </p:nvGrpSpPr>
        <p:grpSpPr>
          <a:xfrm>
            <a:off x="1768350" y="4602300"/>
            <a:ext cx="363538" cy="541337"/>
            <a:chOff x="3873500" y="3795713"/>
            <a:chExt cx="363538" cy="541337"/>
          </a:xfrm>
        </p:grpSpPr>
        <p:sp>
          <p:nvSpPr>
            <p:cNvPr id="93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8" name="Group 97"/>
          <p:cNvGrpSpPr/>
          <p:nvPr/>
        </p:nvGrpSpPr>
        <p:grpSpPr>
          <a:xfrm>
            <a:off x="3234040" y="4596999"/>
            <a:ext cx="363538" cy="541337"/>
            <a:chOff x="3873500" y="3795713"/>
            <a:chExt cx="363538" cy="541337"/>
          </a:xfrm>
        </p:grpSpPr>
        <p:sp>
          <p:nvSpPr>
            <p:cNvPr id="99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4" name="Group 103"/>
          <p:cNvGrpSpPr/>
          <p:nvPr/>
        </p:nvGrpSpPr>
        <p:grpSpPr>
          <a:xfrm>
            <a:off x="4695755" y="4603625"/>
            <a:ext cx="363538" cy="541337"/>
            <a:chOff x="3873500" y="3795713"/>
            <a:chExt cx="363538" cy="541337"/>
          </a:xfrm>
        </p:grpSpPr>
        <p:sp>
          <p:nvSpPr>
            <p:cNvPr id="105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0" name="Group 109"/>
          <p:cNvGrpSpPr/>
          <p:nvPr/>
        </p:nvGrpSpPr>
        <p:grpSpPr>
          <a:xfrm>
            <a:off x="6169397" y="4598324"/>
            <a:ext cx="363538" cy="541337"/>
            <a:chOff x="3873500" y="3795713"/>
            <a:chExt cx="363538" cy="541337"/>
          </a:xfrm>
        </p:grpSpPr>
        <p:sp>
          <p:nvSpPr>
            <p:cNvPr id="111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6" name="TextBox 115"/>
          <p:cNvSpPr txBox="1"/>
          <p:nvPr/>
        </p:nvSpPr>
        <p:spPr>
          <a:xfrm>
            <a:off x="7867816" y="4572000"/>
            <a:ext cx="124264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>
                <a:solidFill>
                  <a:srgbClr val="FF0000"/>
                </a:solidFill>
              </a:rPr>
              <a:t>Q</a:t>
            </a:r>
            <a:r>
              <a:rPr lang="en-US" sz="1400" baseline="-25000" dirty="0">
                <a:solidFill>
                  <a:srgbClr val="FF0000"/>
                </a:solidFill>
              </a:rPr>
              <a:t>1</a:t>
            </a:r>
            <a:r>
              <a:rPr lang="en-US" sz="1400">
                <a:solidFill>
                  <a:srgbClr val="FF0000"/>
                </a:solidFill>
              </a:rPr>
              <a:t> </a:t>
            </a:r>
            <a:r>
              <a:rPr lang="en-US" sz="1400" dirty="0">
                <a:solidFill>
                  <a:srgbClr val="FF0000"/>
                </a:solidFill>
              </a:rPr>
              <a:t>toggles</a:t>
            </a:r>
          </a:p>
          <a:p>
            <a:r>
              <a:rPr lang="en-US" sz="1400" dirty="0">
                <a:solidFill>
                  <a:srgbClr val="FF0000"/>
                </a:solidFill>
              </a:rPr>
              <a:t>on the positive</a:t>
            </a:r>
          </a:p>
          <a:p>
            <a:r>
              <a:rPr lang="en-US" sz="1400" dirty="0">
                <a:solidFill>
                  <a:srgbClr val="FF0000"/>
                </a:solidFill>
              </a:rPr>
              <a:t>edge of Q</a:t>
            </a:r>
            <a:r>
              <a:rPr lang="en-US" sz="1400" baseline="-25000" dirty="0">
                <a:solidFill>
                  <a:srgbClr val="FF0000"/>
                </a:solidFill>
              </a:rPr>
              <a:t>0</a:t>
            </a:r>
          </a:p>
        </p:txBody>
      </p:sp>
    </p:spTree>
    <p:extLst>
      <p:ext uri="{BB962C8B-B14F-4D97-AF65-F5344CB8AC3E}">
        <p14:creationId xmlns:p14="http://schemas.microsoft.com/office/powerpoint/2010/main" val="1147382873"/>
      </p:ext>
    </p:extLst>
  </p:cSld>
  <p:clrMapOvr>
    <a:masterClrMapping/>
  </p:clrMapOvr>
  <p:transition/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657940" y="4057155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3470694" y="3751053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" name="TextBox 60"/>
          <p:cNvSpPr txBox="1"/>
          <p:nvPr/>
        </p:nvSpPr>
        <p:spPr>
          <a:xfrm>
            <a:off x="1973422" y="5826097"/>
            <a:ext cx="606608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It is back to the start of the counting sequence,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which is: 1000, 0100, 0010, 0001.</a:t>
            </a:r>
          </a:p>
        </p:txBody>
      </p:sp>
    </p:spTree>
    <p:extLst>
      <p:ext uri="{BB962C8B-B14F-4D97-AF65-F5344CB8AC3E}">
        <p14:creationId xmlns:p14="http://schemas.microsoft.com/office/powerpoint/2010/main" val="759166964"/>
      </p:ext>
    </p:extLst>
  </p:cSld>
  <p:clrMapOvr>
    <a:masterClrMapping/>
  </p:clrMapOvr>
  <p:transition/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6670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en-US" dirty="0"/>
              <a:t>Johnson </a:t>
            </a:r>
            <a:r>
              <a:rPr lang="en-US" dirty="0">
                <a:ea typeface="+mj-ea"/>
                <a:cs typeface="+mj-cs"/>
              </a:rPr>
              <a:t>Counter</a:t>
            </a:r>
          </a:p>
        </p:txBody>
      </p:sp>
    </p:spTree>
    <p:extLst>
      <p:ext uri="{BB962C8B-B14F-4D97-AF65-F5344CB8AC3E}">
        <p14:creationId xmlns:p14="http://schemas.microsoft.com/office/powerpoint/2010/main" val="317644588"/>
      </p:ext>
    </p:extLst>
  </p:cSld>
  <p:clrMapOvr>
    <a:masterClrMapping/>
  </p:clrMapOvr>
  <p:transition/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How to build a 4-bit Johnson counter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284429" y="5469764"/>
            <a:ext cx="694517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To build a Johnson counter start with a shift register.    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949590" y="3148013"/>
            <a:ext cx="7432410" cy="1500187"/>
            <a:chOff x="949590" y="3148013"/>
            <a:chExt cx="7432410" cy="1500187"/>
          </a:xfrm>
        </p:grpSpPr>
        <p:sp>
          <p:nvSpPr>
            <p:cNvPr id="37891" name="Rectangle 4"/>
            <p:cNvSpPr>
              <a:spLocks noChangeArrowheads="1"/>
            </p:cNvSpPr>
            <p:nvPr/>
          </p:nvSpPr>
          <p:spPr bwMode="auto">
            <a:xfrm>
              <a:off x="2290763" y="3162301"/>
              <a:ext cx="666750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2" name="Rectangle 5"/>
            <p:cNvSpPr>
              <a:spLocks noChangeArrowheads="1"/>
            </p:cNvSpPr>
            <p:nvPr/>
          </p:nvSpPr>
          <p:spPr bwMode="auto">
            <a:xfrm>
              <a:off x="2357438" y="33416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3" name="Rectangle 6"/>
            <p:cNvSpPr>
              <a:spLocks noChangeArrowheads="1"/>
            </p:cNvSpPr>
            <p:nvPr/>
          </p:nvSpPr>
          <p:spPr bwMode="auto">
            <a:xfrm>
              <a:off x="2752725" y="3333751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4" name="Line 7"/>
            <p:cNvSpPr>
              <a:spLocks noChangeShapeType="1"/>
            </p:cNvSpPr>
            <p:nvPr/>
          </p:nvSpPr>
          <p:spPr bwMode="auto">
            <a:xfrm flipH="1">
              <a:off x="2767013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5" name="Freeform 8"/>
            <p:cNvSpPr>
              <a:spLocks/>
            </p:cNvSpPr>
            <p:nvPr/>
          </p:nvSpPr>
          <p:spPr bwMode="auto">
            <a:xfrm>
              <a:off x="4965700" y="448627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96" name="Rectangle 9"/>
            <p:cNvSpPr>
              <a:spLocks noChangeArrowheads="1"/>
            </p:cNvSpPr>
            <p:nvPr/>
          </p:nvSpPr>
          <p:spPr bwMode="auto">
            <a:xfrm>
              <a:off x="2754313" y="3879850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7" name="Rectangle 10"/>
            <p:cNvSpPr>
              <a:spLocks noChangeArrowheads="1"/>
            </p:cNvSpPr>
            <p:nvPr/>
          </p:nvSpPr>
          <p:spPr bwMode="auto">
            <a:xfrm>
              <a:off x="3776663" y="3162301"/>
              <a:ext cx="666750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8" name="Rectangle 11"/>
            <p:cNvSpPr>
              <a:spLocks noChangeArrowheads="1"/>
            </p:cNvSpPr>
            <p:nvPr/>
          </p:nvSpPr>
          <p:spPr bwMode="auto">
            <a:xfrm>
              <a:off x="949590" y="4408487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9" name="Rectangle 12"/>
            <p:cNvSpPr>
              <a:spLocks noChangeArrowheads="1"/>
            </p:cNvSpPr>
            <p:nvPr/>
          </p:nvSpPr>
          <p:spPr bwMode="auto">
            <a:xfrm>
              <a:off x="3841750" y="33416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0" name="Rectangle 13"/>
            <p:cNvSpPr>
              <a:spLocks noChangeArrowheads="1"/>
            </p:cNvSpPr>
            <p:nvPr/>
          </p:nvSpPr>
          <p:spPr bwMode="auto">
            <a:xfrm>
              <a:off x="4238625" y="3333751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1" name="Line 14"/>
            <p:cNvSpPr>
              <a:spLocks noChangeShapeType="1"/>
            </p:cNvSpPr>
            <p:nvPr/>
          </p:nvSpPr>
          <p:spPr bwMode="auto">
            <a:xfrm flipH="1">
              <a:off x="4252913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2" name="Rectangle 15"/>
            <p:cNvSpPr>
              <a:spLocks noChangeArrowheads="1"/>
            </p:cNvSpPr>
            <p:nvPr/>
          </p:nvSpPr>
          <p:spPr bwMode="auto">
            <a:xfrm>
              <a:off x="5262563" y="3162301"/>
              <a:ext cx="668338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3" name="Rectangle 16"/>
            <p:cNvSpPr>
              <a:spLocks noChangeArrowheads="1"/>
            </p:cNvSpPr>
            <p:nvPr/>
          </p:nvSpPr>
          <p:spPr bwMode="auto">
            <a:xfrm>
              <a:off x="4238625" y="3879850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4" name="Rectangle 17"/>
            <p:cNvSpPr>
              <a:spLocks noChangeArrowheads="1"/>
            </p:cNvSpPr>
            <p:nvPr/>
          </p:nvSpPr>
          <p:spPr bwMode="auto">
            <a:xfrm>
              <a:off x="5327650" y="33416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5" name="Rectangle 18"/>
            <p:cNvSpPr>
              <a:spLocks noChangeArrowheads="1"/>
            </p:cNvSpPr>
            <p:nvPr/>
          </p:nvSpPr>
          <p:spPr bwMode="auto">
            <a:xfrm>
              <a:off x="5722938" y="3333751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6" name="Line 19"/>
            <p:cNvSpPr>
              <a:spLocks noChangeShapeType="1"/>
            </p:cNvSpPr>
            <p:nvPr/>
          </p:nvSpPr>
          <p:spPr bwMode="auto">
            <a:xfrm flipH="1">
              <a:off x="5740400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7" name="Rectangle 20"/>
            <p:cNvSpPr>
              <a:spLocks noChangeArrowheads="1"/>
            </p:cNvSpPr>
            <p:nvPr/>
          </p:nvSpPr>
          <p:spPr bwMode="auto">
            <a:xfrm>
              <a:off x="6750050" y="3162301"/>
              <a:ext cx="666750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8" name="Rectangle 21"/>
            <p:cNvSpPr>
              <a:spLocks noChangeArrowheads="1"/>
            </p:cNvSpPr>
            <p:nvPr/>
          </p:nvSpPr>
          <p:spPr bwMode="auto">
            <a:xfrm>
              <a:off x="5724525" y="3879850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9" name="Rectangle 22"/>
            <p:cNvSpPr>
              <a:spLocks noChangeArrowheads="1"/>
            </p:cNvSpPr>
            <p:nvPr/>
          </p:nvSpPr>
          <p:spPr bwMode="auto">
            <a:xfrm>
              <a:off x="6811963" y="33416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10" name="Rectangle 23"/>
            <p:cNvSpPr>
              <a:spLocks noChangeArrowheads="1"/>
            </p:cNvSpPr>
            <p:nvPr/>
          </p:nvSpPr>
          <p:spPr bwMode="auto">
            <a:xfrm>
              <a:off x="7208838" y="3333751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11" name="Line 24"/>
            <p:cNvSpPr>
              <a:spLocks noChangeShapeType="1"/>
            </p:cNvSpPr>
            <p:nvPr/>
          </p:nvSpPr>
          <p:spPr bwMode="auto">
            <a:xfrm flipH="1">
              <a:off x="7226300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2" name="Line 25"/>
            <p:cNvSpPr>
              <a:spLocks noChangeShapeType="1"/>
            </p:cNvSpPr>
            <p:nvPr/>
          </p:nvSpPr>
          <p:spPr bwMode="auto">
            <a:xfrm>
              <a:off x="1757363" y="3449638"/>
              <a:ext cx="5334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3" name="Line 26"/>
            <p:cNvSpPr>
              <a:spLocks noChangeShapeType="1"/>
            </p:cNvSpPr>
            <p:nvPr/>
          </p:nvSpPr>
          <p:spPr bwMode="auto">
            <a:xfrm flipH="1">
              <a:off x="2957513" y="3449638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4" name="Line 27"/>
            <p:cNvSpPr>
              <a:spLocks noChangeShapeType="1"/>
            </p:cNvSpPr>
            <p:nvPr/>
          </p:nvSpPr>
          <p:spPr bwMode="auto">
            <a:xfrm flipH="1">
              <a:off x="4443413" y="3449638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5" name="Line 28"/>
            <p:cNvSpPr>
              <a:spLocks noChangeShapeType="1"/>
            </p:cNvSpPr>
            <p:nvPr/>
          </p:nvSpPr>
          <p:spPr bwMode="auto">
            <a:xfrm flipH="1">
              <a:off x="5930900" y="3449638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6" name="Line 29"/>
            <p:cNvSpPr>
              <a:spLocks noChangeShapeType="1"/>
            </p:cNvSpPr>
            <p:nvPr/>
          </p:nvSpPr>
          <p:spPr bwMode="auto">
            <a:xfrm flipH="1">
              <a:off x="7416800" y="34496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7" name="Freeform 30"/>
            <p:cNvSpPr>
              <a:spLocks/>
            </p:cNvSpPr>
            <p:nvPr/>
          </p:nvSpPr>
          <p:spPr bwMode="auto">
            <a:xfrm>
              <a:off x="2023973" y="3962400"/>
              <a:ext cx="4726078" cy="554038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66" h="10000">
                  <a:moveTo>
                    <a:pt x="0" y="0"/>
                  </a:moveTo>
                  <a:lnTo>
                    <a:pt x="0" y="10000"/>
                  </a:lnTo>
                  <a:lnTo>
                    <a:pt x="8932" y="10000"/>
                  </a:lnTo>
                  <a:lnTo>
                    <a:pt x="8932" y="0"/>
                  </a:lnTo>
                  <a:lnTo>
                    <a:pt x="946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8" name="Freeform 31"/>
            <p:cNvSpPr>
              <a:spLocks/>
            </p:cNvSpPr>
            <p:nvPr/>
          </p:nvSpPr>
          <p:spPr bwMode="auto">
            <a:xfrm>
              <a:off x="4995863" y="3962400"/>
              <a:ext cx="26670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96">
                  <a:moveTo>
                    <a:pt x="0" y="696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9" name="Freeform 32"/>
            <p:cNvSpPr>
              <a:spLocks/>
            </p:cNvSpPr>
            <p:nvPr/>
          </p:nvSpPr>
          <p:spPr bwMode="auto">
            <a:xfrm>
              <a:off x="3509963" y="3962400"/>
              <a:ext cx="26670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96">
                  <a:moveTo>
                    <a:pt x="0" y="696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0" name="Freeform 33"/>
            <p:cNvSpPr>
              <a:spLocks/>
            </p:cNvSpPr>
            <p:nvPr/>
          </p:nvSpPr>
          <p:spPr bwMode="auto">
            <a:xfrm>
              <a:off x="3776663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1" name="Freeform 34"/>
            <p:cNvSpPr>
              <a:spLocks/>
            </p:cNvSpPr>
            <p:nvPr/>
          </p:nvSpPr>
          <p:spPr bwMode="auto">
            <a:xfrm>
              <a:off x="5262563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2" name="Freeform 35"/>
            <p:cNvSpPr>
              <a:spLocks/>
            </p:cNvSpPr>
            <p:nvPr/>
          </p:nvSpPr>
          <p:spPr bwMode="auto">
            <a:xfrm>
              <a:off x="6750050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3" name="Freeform 36"/>
            <p:cNvSpPr>
              <a:spLocks/>
            </p:cNvSpPr>
            <p:nvPr/>
          </p:nvSpPr>
          <p:spPr bwMode="auto">
            <a:xfrm>
              <a:off x="2290763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4" name="Line 37"/>
            <p:cNvSpPr>
              <a:spLocks noChangeShapeType="1"/>
            </p:cNvSpPr>
            <p:nvPr/>
          </p:nvSpPr>
          <p:spPr bwMode="auto">
            <a:xfrm>
              <a:off x="2024063" y="3962400"/>
              <a:ext cx="2667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5" name="Freeform 38"/>
            <p:cNvSpPr>
              <a:spLocks/>
            </p:cNvSpPr>
            <p:nvPr/>
          </p:nvSpPr>
          <p:spPr bwMode="auto">
            <a:xfrm>
              <a:off x="3479800" y="4484687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26" name="Rectangle 40"/>
            <p:cNvSpPr>
              <a:spLocks noChangeArrowheads="1"/>
            </p:cNvSpPr>
            <p:nvPr/>
          </p:nvSpPr>
          <p:spPr bwMode="auto">
            <a:xfrm>
              <a:off x="7208838" y="3879850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27" name="Rectangle 41"/>
            <p:cNvSpPr>
              <a:spLocks noChangeArrowheads="1"/>
            </p:cNvSpPr>
            <p:nvPr/>
          </p:nvSpPr>
          <p:spPr bwMode="auto">
            <a:xfrm>
              <a:off x="1524000" y="3324226"/>
              <a:ext cx="220663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In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28" name="Rectangle 42"/>
            <p:cNvSpPr>
              <a:spLocks noChangeArrowheads="1"/>
            </p:cNvSpPr>
            <p:nvPr/>
          </p:nvSpPr>
          <p:spPr bwMode="auto">
            <a:xfrm>
              <a:off x="7997825" y="3328988"/>
              <a:ext cx="3841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Out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29" name="Rectangle 112"/>
            <p:cNvSpPr>
              <a:spLocks noChangeArrowheads="1"/>
            </p:cNvSpPr>
            <p:nvPr/>
          </p:nvSpPr>
          <p:spPr bwMode="auto">
            <a:xfrm>
              <a:off x="3116263" y="3148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0" name="Rectangle 113"/>
            <p:cNvSpPr>
              <a:spLocks noChangeArrowheads="1"/>
            </p:cNvSpPr>
            <p:nvPr/>
          </p:nvSpPr>
          <p:spPr bwMode="auto">
            <a:xfrm>
              <a:off x="3244850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1" name="Rectangle 114"/>
            <p:cNvSpPr>
              <a:spLocks noChangeArrowheads="1"/>
            </p:cNvSpPr>
            <p:nvPr/>
          </p:nvSpPr>
          <p:spPr bwMode="auto">
            <a:xfrm>
              <a:off x="4589463" y="3148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2" name="Rectangle 115"/>
            <p:cNvSpPr>
              <a:spLocks noChangeArrowheads="1"/>
            </p:cNvSpPr>
            <p:nvPr/>
          </p:nvSpPr>
          <p:spPr bwMode="auto">
            <a:xfrm>
              <a:off x="4719638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3" name="Rectangle 116"/>
            <p:cNvSpPr>
              <a:spLocks noChangeArrowheads="1"/>
            </p:cNvSpPr>
            <p:nvPr/>
          </p:nvSpPr>
          <p:spPr bwMode="auto">
            <a:xfrm>
              <a:off x="6078538" y="3148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4" name="Rectangle 117"/>
            <p:cNvSpPr>
              <a:spLocks noChangeArrowheads="1"/>
            </p:cNvSpPr>
            <p:nvPr/>
          </p:nvSpPr>
          <p:spPr bwMode="auto">
            <a:xfrm>
              <a:off x="6208713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5" name="Rectangle 118"/>
            <p:cNvSpPr>
              <a:spLocks noChangeArrowheads="1"/>
            </p:cNvSpPr>
            <p:nvPr/>
          </p:nvSpPr>
          <p:spPr bwMode="auto">
            <a:xfrm>
              <a:off x="7575550" y="3148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6" name="Rectangle 119"/>
            <p:cNvSpPr>
              <a:spLocks noChangeArrowheads="1"/>
            </p:cNvSpPr>
            <p:nvPr/>
          </p:nvSpPr>
          <p:spPr bwMode="auto">
            <a:xfrm>
              <a:off x="7705725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7" name="Freeform 120"/>
            <p:cNvSpPr>
              <a:spLocks/>
            </p:cNvSpPr>
            <p:nvPr/>
          </p:nvSpPr>
          <p:spPr bwMode="auto">
            <a:xfrm>
              <a:off x="1995488" y="4477280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Line 25"/>
            <p:cNvSpPr>
              <a:spLocks noChangeShapeType="1"/>
            </p:cNvSpPr>
            <p:nvPr/>
          </p:nvSpPr>
          <p:spPr bwMode="auto">
            <a:xfrm>
              <a:off x="1528763" y="4516438"/>
              <a:ext cx="5334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739966307"/>
      </p:ext>
    </p:extLst>
  </p:cSld>
  <p:clrMapOvr>
    <a:masterClrMapping/>
  </p:clrMapOvr>
  <p:transition/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How to build a 4-bit Johnson counter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457201" y="5469764"/>
            <a:ext cx="8534400" cy="461665"/>
            <a:chOff x="457200" y="5469764"/>
            <a:chExt cx="8775159" cy="461665"/>
          </a:xfrm>
        </p:grpSpPr>
        <p:sp>
          <p:nvSpPr>
            <p:cNvPr id="2" name="TextBox 1"/>
            <p:cNvSpPr txBox="1"/>
            <p:nvPr/>
          </p:nvSpPr>
          <p:spPr>
            <a:xfrm>
              <a:off x="457200" y="5469764"/>
              <a:ext cx="877515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Next, add a loop from the Q output of the last flip-flop to the first</a:t>
              </a:r>
              <a:r>
                <a:rPr lang="mr-IN" dirty="0">
                  <a:solidFill>
                    <a:srgbClr val="FF0000"/>
                  </a:solidFill>
                </a:rPr>
                <a:t>…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cxnSp>
          <p:nvCxnSpPr>
            <p:cNvPr id="6" name="Straight Connector 5"/>
            <p:cNvCxnSpPr/>
            <p:nvPr/>
          </p:nvCxnSpPr>
          <p:spPr bwMode="auto">
            <a:xfrm>
              <a:off x="3790895" y="5520564"/>
              <a:ext cx="309562" cy="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8" name="Group 7"/>
          <p:cNvGrpSpPr/>
          <p:nvPr/>
        </p:nvGrpSpPr>
        <p:grpSpPr>
          <a:xfrm>
            <a:off x="949590" y="2832847"/>
            <a:ext cx="7432410" cy="1815353"/>
            <a:chOff x="949590" y="2832847"/>
            <a:chExt cx="7432410" cy="1815353"/>
          </a:xfrm>
        </p:grpSpPr>
        <p:sp>
          <p:nvSpPr>
            <p:cNvPr id="58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1" name="Rectangle 4"/>
            <p:cNvSpPr>
              <a:spLocks noChangeArrowheads="1"/>
            </p:cNvSpPr>
            <p:nvPr/>
          </p:nvSpPr>
          <p:spPr bwMode="auto">
            <a:xfrm>
              <a:off x="2290763" y="3162301"/>
              <a:ext cx="666750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2" name="Rectangle 5"/>
            <p:cNvSpPr>
              <a:spLocks noChangeArrowheads="1"/>
            </p:cNvSpPr>
            <p:nvPr/>
          </p:nvSpPr>
          <p:spPr bwMode="auto">
            <a:xfrm>
              <a:off x="2357438" y="33416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3" name="Rectangle 6"/>
            <p:cNvSpPr>
              <a:spLocks noChangeArrowheads="1"/>
            </p:cNvSpPr>
            <p:nvPr/>
          </p:nvSpPr>
          <p:spPr bwMode="auto">
            <a:xfrm>
              <a:off x="2752725" y="3333751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4" name="Line 7"/>
            <p:cNvSpPr>
              <a:spLocks noChangeShapeType="1"/>
            </p:cNvSpPr>
            <p:nvPr/>
          </p:nvSpPr>
          <p:spPr bwMode="auto">
            <a:xfrm flipH="1">
              <a:off x="2767013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5" name="Freeform 8"/>
            <p:cNvSpPr>
              <a:spLocks/>
            </p:cNvSpPr>
            <p:nvPr/>
          </p:nvSpPr>
          <p:spPr bwMode="auto">
            <a:xfrm>
              <a:off x="4965700" y="448627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96" name="Rectangle 9"/>
            <p:cNvSpPr>
              <a:spLocks noChangeArrowheads="1"/>
            </p:cNvSpPr>
            <p:nvPr/>
          </p:nvSpPr>
          <p:spPr bwMode="auto">
            <a:xfrm>
              <a:off x="2754313" y="3879850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7" name="Rectangle 10"/>
            <p:cNvSpPr>
              <a:spLocks noChangeArrowheads="1"/>
            </p:cNvSpPr>
            <p:nvPr/>
          </p:nvSpPr>
          <p:spPr bwMode="auto">
            <a:xfrm>
              <a:off x="3776663" y="3162301"/>
              <a:ext cx="666750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8" name="Rectangle 11"/>
            <p:cNvSpPr>
              <a:spLocks noChangeArrowheads="1"/>
            </p:cNvSpPr>
            <p:nvPr/>
          </p:nvSpPr>
          <p:spPr bwMode="auto">
            <a:xfrm>
              <a:off x="949590" y="4408487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9" name="Rectangle 12"/>
            <p:cNvSpPr>
              <a:spLocks noChangeArrowheads="1"/>
            </p:cNvSpPr>
            <p:nvPr/>
          </p:nvSpPr>
          <p:spPr bwMode="auto">
            <a:xfrm>
              <a:off x="3841750" y="33416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0" name="Rectangle 13"/>
            <p:cNvSpPr>
              <a:spLocks noChangeArrowheads="1"/>
            </p:cNvSpPr>
            <p:nvPr/>
          </p:nvSpPr>
          <p:spPr bwMode="auto">
            <a:xfrm>
              <a:off x="4238625" y="3333751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1" name="Line 14"/>
            <p:cNvSpPr>
              <a:spLocks noChangeShapeType="1"/>
            </p:cNvSpPr>
            <p:nvPr/>
          </p:nvSpPr>
          <p:spPr bwMode="auto">
            <a:xfrm flipH="1">
              <a:off x="4252913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2" name="Rectangle 15"/>
            <p:cNvSpPr>
              <a:spLocks noChangeArrowheads="1"/>
            </p:cNvSpPr>
            <p:nvPr/>
          </p:nvSpPr>
          <p:spPr bwMode="auto">
            <a:xfrm>
              <a:off x="5262563" y="3162301"/>
              <a:ext cx="668338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3" name="Rectangle 16"/>
            <p:cNvSpPr>
              <a:spLocks noChangeArrowheads="1"/>
            </p:cNvSpPr>
            <p:nvPr/>
          </p:nvSpPr>
          <p:spPr bwMode="auto">
            <a:xfrm>
              <a:off x="4238625" y="3879850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4" name="Rectangle 17"/>
            <p:cNvSpPr>
              <a:spLocks noChangeArrowheads="1"/>
            </p:cNvSpPr>
            <p:nvPr/>
          </p:nvSpPr>
          <p:spPr bwMode="auto">
            <a:xfrm>
              <a:off x="5327650" y="33416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5" name="Rectangle 18"/>
            <p:cNvSpPr>
              <a:spLocks noChangeArrowheads="1"/>
            </p:cNvSpPr>
            <p:nvPr/>
          </p:nvSpPr>
          <p:spPr bwMode="auto">
            <a:xfrm>
              <a:off x="5722938" y="3333751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6" name="Line 19"/>
            <p:cNvSpPr>
              <a:spLocks noChangeShapeType="1"/>
            </p:cNvSpPr>
            <p:nvPr/>
          </p:nvSpPr>
          <p:spPr bwMode="auto">
            <a:xfrm flipH="1">
              <a:off x="5740400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7" name="Rectangle 20"/>
            <p:cNvSpPr>
              <a:spLocks noChangeArrowheads="1"/>
            </p:cNvSpPr>
            <p:nvPr/>
          </p:nvSpPr>
          <p:spPr bwMode="auto">
            <a:xfrm>
              <a:off x="6750050" y="3162301"/>
              <a:ext cx="666750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8" name="Rectangle 21"/>
            <p:cNvSpPr>
              <a:spLocks noChangeArrowheads="1"/>
            </p:cNvSpPr>
            <p:nvPr/>
          </p:nvSpPr>
          <p:spPr bwMode="auto">
            <a:xfrm>
              <a:off x="5724525" y="3879850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9" name="Rectangle 22"/>
            <p:cNvSpPr>
              <a:spLocks noChangeArrowheads="1"/>
            </p:cNvSpPr>
            <p:nvPr/>
          </p:nvSpPr>
          <p:spPr bwMode="auto">
            <a:xfrm>
              <a:off x="6811963" y="33416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10" name="Rectangle 23"/>
            <p:cNvSpPr>
              <a:spLocks noChangeArrowheads="1"/>
            </p:cNvSpPr>
            <p:nvPr/>
          </p:nvSpPr>
          <p:spPr bwMode="auto">
            <a:xfrm>
              <a:off x="7208838" y="3333751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11" name="Line 24"/>
            <p:cNvSpPr>
              <a:spLocks noChangeShapeType="1"/>
            </p:cNvSpPr>
            <p:nvPr/>
          </p:nvSpPr>
          <p:spPr bwMode="auto">
            <a:xfrm flipH="1">
              <a:off x="7226300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2" name="Line 25"/>
            <p:cNvSpPr>
              <a:spLocks noChangeShapeType="1"/>
            </p:cNvSpPr>
            <p:nvPr/>
          </p:nvSpPr>
          <p:spPr bwMode="auto">
            <a:xfrm>
              <a:off x="1757363" y="3449638"/>
              <a:ext cx="5334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3" name="Line 26"/>
            <p:cNvSpPr>
              <a:spLocks noChangeShapeType="1"/>
            </p:cNvSpPr>
            <p:nvPr/>
          </p:nvSpPr>
          <p:spPr bwMode="auto">
            <a:xfrm flipH="1">
              <a:off x="2957513" y="3449638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4" name="Line 27"/>
            <p:cNvSpPr>
              <a:spLocks noChangeShapeType="1"/>
            </p:cNvSpPr>
            <p:nvPr/>
          </p:nvSpPr>
          <p:spPr bwMode="auto">
            <a:xfrm flipH="1">
              <a:off x="4443413" y="3449638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5" name="Line 28"/>
            <p:cNvSpPr>
              <a:spLocks noChangeShapeType="1"/>
            </p:cNvSpPr>
            <p:nvPr/>
          </p:nvSpPr>
          <p:spPr bwMode="auto">
            <a:xfrm flipH="1">
              <a:off x="5930900" y="3449638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6" name="Line 29"/>
            <p:cNvSpPr>
              <a:spLocks noChangeShapeType="1"/>
            </p:cNvSpPr>
            <p:nvPr/>
          </p:nvSpPr>
          <p:spPr bwMode="auto">
            <a:xfrm flipH="1">
              <a:off x="7416800" y="34496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7" name="Freeform 30"/>
            <p:cNvSpPr>
              <a:spLocks/>
            </p:cNvSpPr>
            <p:nvPr/>
          </p:nvSpPr>
          <p:spPr bwMode="auto">
            <a:xfrm>
              <a:off x="2023973" y="3962400"/>
              <a:ext cx="4726078" cy="554038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66" h="10000">
                  <a:moveTo>
                    <a:pt x="0" y="0"/>
                  </a:moveTo>
                  <a:lnTo>
                    <a:pt x="0" y="10000"/>
                  </a:lnTo>
                  <a:lnTo>
                    <a:pt x="8932" y="10000"/>
                  </a:lnTo>
                  <a:lnTo>
                    <a:pt x="8932" y="0"/>
                  </a:lnTo>
                  <a:lnTo>
                    <a:pt x="946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8" name="Freeform 31"/>
            <p:cNvSpPr>
              <a:spLocks/>
            </p:cNvSpPr>
            <p:nvPr/>
          </p:nvSpPr>
          <p:spPr bwMode="auto">
            <a:xfrm>
              <a:off x="4995863" y="3962400"/>
              <a:ext cx="26670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96">
                  <a:moveTo>
                    <a:pt x="0" y="696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9" name="Freeform 32"/>
            <p:cNvSpPr>
              <a:spLocks/>
            </p:cNvSpPr>
            <p:nvPr/>
          </p:nvSpPr>
          <p:spPr bwMode="auto">
            <a:xfrm>
              <a:off x="3509963" y="3962400"/>
              <a:ext cx="26670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96">
                  <a:moveTo>
                    <a:pt x="0" y="696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0" name="Freeform 33"/>
            <p:cNvSpPr>
              <a:spLocks/>
            </p:cNvSpPr>
            <p:nvPr/>
          </p:nvSpPr>
          <p:spPr bwMode="auto">
            <a:xfrm>
              <a:off x="3776663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1" name="Freeform 34"/>
            <p:cNvSpPr>
              <a:spLocks/>
            </p:cNvSpPr>
            <p:nvPr/>
          </p:nvSpPr>
          <p:spPr bwMode="auto">
            <a:xfrm>
              <a:off x="5262563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2" name="Freeform 35"/>
            <p:cNvSpPr>
              <a:spLocks/>
            </p:cNvSpPr>
            <p:nvPr/>
          </p:nvSpPr>
          <p:spPr bwMode="auto">
            <a:xfrm>
              <a:off x="6750050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3" name="Freeform 36"/>
            <p:cNvSpPr>
              <a:spLocks/>
            </p:cNvSpPr>
            <p:nvPr/>
          </p:nvSpPr>
          <p:spPr bwMode="auto">
            <a:xfrm>
              <a:off x="2290763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4" name="Line 37"/>
            <p:cNvSpPr>
              <a:spLocks noChangeShapeType="1"/>
            </p:cNvSpPr>
            <p:nvPr/>
          </p:nvSpPr>
          <p:spPr bwMode="auto">
            <a:xfrm>
              <a:off x="2024063" y="3962400"/>
              <a:ext cx="2667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5" name="Freeform 38"/>
            <p:cNvSpPr>
              <a:spLocks/>
            </p:cNvSpPr>
            <p:nvPr/>
          </p:nvSpPr>
          <p:spPr bwMode="auto">
            <a:xfrm>
              <a:off x="3479800" y="4484687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26" name="Rectangle 40"/>
            <p:cNvSpPr>
              <a:spLocks noChangeArrowheads="1"/>
            </p:cNvSpPr>
            <p:nvPr/>
          </p:nvSpPr>
          <p:spPr bwMode="auto">
            <a:xfrm>
              <a:off x="7208838" y="3879850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27" name="Rectangle 41"/>
            <p:cNvSpPr>
              <a:spLocks noChangeArrowheads="1"/>
            </p:cNvSpPr>
            <p:nvPr/>
          </p:nvSpPr>
          <p:spPr bwMode="auto">
            <a:xfrm>
              <a:off x="1524000" y="3324226"/>
              <a:ext cx="220663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In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28" name="Rectangle 42"/>
            <p:cNvSpPr>
              <a:spLocks noChangeArrowheads="1"/>
            </p:cNvSpPr>
            <p:nvPr/>
          </p:nvSpPr>
          <p:spPr bwMode="auto">
            <a:xfrm>
              <a:off x="7997825" y="3328988"/>
              <a:ext cx="3841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Out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29" name="Rectangle 112"/>
            <p:cNvSpPr>
              <a:spLocks noChangeArrowheads="1"/>
            </p:cNvSpPr>
            <p:nvPr/>
          </p:nvSpPr>
          <p:spPr bwMode="auto">
            <a:xfrm>
              <a:off x="3116263" y="3148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0" name="Rectangle 113"/>
            <p:cNvSpPr>
              <a:spLocks noChangeArrowheads="1"/>
            </p:cNvSpPr>
            <p:nvPr/>
          </p:nvSpPr>
          <p:spPr bwMode="auto">
            <a:xfrm>
              <a:off x="3244850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1" name="Rectangle 114"/>
            <p:cNvSpPr>
              <a:spLocks noChangeArrowheads="1"/>
            </p:cNvSpPr>
            <p:nvPr/>
          </p:nvSpPr>
          <p:spPr bwMode="auto">
            <a:xfrm>
              <a:off x="4589463" y="3148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2" name="Rectangle 115"/>
            <p:cNvSpPr>
              <a:spLocks noChangeArrowheads="1"/>
            </p:cNvSpPr>
            <p:nvPr/>
          </p:nvSpPr>
          <p:spPr bwMode="auto">
            <a:xfrm>
              <a:off x="4719638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3" name="Rectangle 116"/>
            <p:cNvSpPr>
              <a:spLocks noChangeArrowheads="1"/>
            </p:cNvSpPr>
            <p:nvPr/>
          </p:nvSpPr>
          <p:spPr bwMode="auto">
            <a:xfrm>
              <a:off x="6078538" y="3148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4" name="Rectangle 117"/>
            <p:cNvSpPr>
              <a:spLocks noChangeArrowheads="1"/>
            </p:cNvSpPr>
            <p:nvPr/>
          </p:nvSpPr>
          <p:spPr bwMode="auto">
            <a:xfrm>
              <a:off x="6208713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5" name="Rectangle 118"/>
            <p:cNvSpPr>
              <a:spLocks noChangeArrowheads="1"/>
            </p:cNvSpPr>
            <p:nvPr/>
          </p:nvSpPr>
          <p:spPr bwMode="auto">
            <a:xfrm>
              <a:off x="7575550" y="3148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6" name="Rectangle 119"/>
            <p:cNvSpPr>
              <a:spLocks noChangeArrowheads="1"/>
            </p:cNvSpPr>
            <p:nvPr/>
          </p:nvSpPr>
          <p:spPr bwMode="auto">
            <a:xfrm>
              <a:off x="7705725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7" name="Freeform 120"/>
            <p:cNvSpPr>
              <a:spLocks/>
            </p:cNvSpPr>
            <p:nvPr/>
          </p:nvSpPr>
          <p:spPr bwMode="auto">
            <a:xfrm>
              <a:off x="1995488" y="4477280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Line 25"/>
            <p:cNvSpPr>
              <a:spLocks noChangeShapeType="1"/>
            </p:cNvSpPr>
            <p:nvPr/>
          </p:nvSpPr>
          <p:spPr bwMode="auto">
            <a:xfrm>
              <a:off x="1528763" y="4516438"/>
              <a:ext cx="5334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5" y="2832847"/>
              <a:ext cx="5755836" cy="1176686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22"/>
                <a:gd name="connsiteY0" fmla="*/ 9043 h 19043"/>
                <a:gd name="connsiteX1" fmla="*/ 0 w 10022"/>
                <a:gd name="connsiteY1" fmla="*/ 19043 h 19043"/>
                <a:gd name="connsiteX2" fmla="*/ 10000 w 10022"/>
                <a:gd name="connsiteY2" fmla="*/ 19043 h 19043"/>
                <a:gd name="connsiteX3" fmla="*/ 10022 w 10022"/>
                <a:gd name="connsiteY3" fmla="*/ 0 h 1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2" h="19043">
                  <a:moveTo>
                    <a:pt x="0" y="9043"/>
                  </a:moveTo>
                  <a:lnTo>
                    <a:pt x="0" y="19043"/>
                  </a:lnTo>
                  <a:lnTo>
                    <a:pt x="10000" y="19043"/>
                  </a:lnTo>
                  <a:cubicBezTo>
                    <a:pt x="10000" y="15710"/>
                    <a:pt x="10022" y="3333"/>
                    <a:pt x="10022" y="0"/>
                  </a:cubicBez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38"/>
            <p:cNvSpPr>
              <a:spLocks/>
            </p:cNvSpPr>
            <p:nvPr/>
          </p:nvSpPr>
          <p:spPr bwMode="auto">
            <a:xfrm>
              <a:off x="2003985" y="3411071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38"/>
            <p:cNvSpPr>
              <a:spLocks/>
            </p:cNvSpPr>
            <p:nvPr/>
          </p:nvSpPr>
          <p:spPr bwMode="auto">
            <a:xfrm>
              <a:off x="7773162" y="396631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328900550"/>
      </p:ext>
    </p:extLst>
  </p:cSld>
  <p:clrMapOvr>
    <a:masterClrMapping/>
  </p:clrMapOvr>
  <p:transition/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How to build a 4-bit Johnson counter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2659529" y="5469764"/>
            <a:ext cx="435087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... and remove the In input line.    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949590" y="2832847"/>
            <a:ext cx="7432410" cy="1815353"/>
            <a:chOff x="949590" y="2832847"/>
            <a:chExt cx="7432410" cy="1815353"/>
          </a:xfrm>
        </p:grpSpPr>
        <p:sp>
          <p:nvSpPr>
            <p:cNvPr id="58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" name="Group 2"/>
            <p:cNvGrpSpPr/>
            <p:nvPr/>
          </p:nvGrpSpPr>
          <p:grpSpPr>
            <a:xfrm>
              <a:off x="949590" y="3148013"/>
              <a:ext cx="7432410" cy="1500187"/>
              <a:chOff x="797190" y="2895600"/>
              <a:chExt cx="7432410" cy="1500187"/>
            </a:xfrm>
          </p:grpSpPr>
          <p:sp>
            <p:nvSpPr>
              <p:cNvPr id="37891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2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3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4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5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6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7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8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54292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9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0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1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2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3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4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5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6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7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8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9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0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1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2" name="Line 25"/>
              <p:cNvSpPr>
                <a:spLocks noChangeShapeType="1"/>
              </p:cNvSpPr>
              <p:nvPr/>
            </p:nvSpPr>
            <p:spPr bwMode="auto">
              <a:xfrm flipV="1">
                <a:off x="1866899" y="3198813"/>
                <a:ext cx="271463" cy="31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3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4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5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6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7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8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9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0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1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2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3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4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5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6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8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841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9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0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1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2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3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4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5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6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7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5" y="2832847"/>
              <a:ext cx="5755836" cy="1176686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22"/>
                <a:gd name="connsiteY0" fmla="*/ 9043 h 19043"/>
                <a:gd name="connsiteX1" fmla="*/ 0 w 10022"/>
                <a:gd name="connsiteY1" fmla="*/ 19043 h 19043"/>
                <a:gd name="connsiteX2" fmla="*/ 10000 w 10022"/>
                <a:gd name="connsiteY2" fmla="*/ 19043 h 19043"/>
                <a:gd name="connsiteX3" fmla="*/ 10022 w 10022"/>
                <a:gd name="connsiteY3" fmla="*/ 0 h 1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2" h="19043">
                  <a:moveTo>
                    <a:pt x="0" y="9043"/>
                  </a:moveTo>
                  <a:lnTo>
                    <a:pt x="0" y="19043"/>
                  </a:lnTo>
                  <a:lnTo>
                    <a:pt x="10000" y="19043"/>
                  </a:lnTo>
                  <a:cubicBezTo>
                    <a:pt x="10000" y="15710"/>
                    <a:pt x="10022" y="3333"/>
                    <a:pt x="10022" y="0"/>
                  </a:cubicBez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38"/>
            <p:cNvSpPr>
              <a:spLocks/>
            </p:cNvSpPr>
            <p:nvPr/>
          </p:nvSpPr>
          <p:spPr bwMode="auto">
            <a:xfrm>
              <a:off x="7773162" y="396631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01682175"/>
      </p:ext>
    </p:extLst>
  </p:cSld>
  <p:clrMapOvr>
    <a:masterClrMapping/>
  </p:clrMapOvr>
  <p:transition/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How to build a 4-bit Johnson counter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607538" y="5469764"/>
            <a:ext cx="79800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Also, add a </a:t>
            </a:r>
            <a:r>
              <a:rPr lang="en-US" dirty="0" err="1">
                <a:solidFill>
                  <a:srgbClr val="FF0000"/>
                </a:solidFill>
              </a:rPr>
              <a:t>Reset_n</a:t>
            </a:r>
            <a:r>
              <a:rPr lang="en-US" dirty="0">
                <a:solidFill>
                  <a:srgbClr val="FF0000"/>
                </a:solidFill>
              </a:rPr>
              <a:t> line that goes to </a:t>
            </a:r>
            <a:r>
              <a:rPr lang="en-US" dirty="0" err="1">
                <a:solidFill>
                  <a:srgbClr val="FF0000"/>
                </a:solidFill>
              </a:rPr>
              <a:t>clear_n</a:t>
            </a:r>
            <a:r>
              <a:rPr lang="en-US" dirty="0">
                <a:solidFill>
                  <a:srgbClr val="FF0000"/>
                </a:solidFill>
              </a:rPr>
              <a:t> of all flip-flops.   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827670" y="2832847"/>
            <a:ext cx="7554330" cy="2098932"/>
            <a:chOff x="827670" y="2832847"/>
            <a:chExt cx="7554330" cy="2098932"/>
          </a:xfrm>
        </p:grpSpPr>
        <p:sp>
          <p:nvSpPr>
            <p:cNvPr id="58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" name="Group 2"/>
            <p:cNvGrpSpPr/>
            <p:nvPr/>
          </p:nvGrpSpPr>
          <p:grpSpPr>
            <a:xfrm>
              <a:off x="949590" y="3148013"/>
              <a:ext cx="7432410" cy="1500187"/>
              <a:chOff x="797190" y="2895600"/>
              <a:chExt cx="7432410" cy="1500187"/>
            </a:xfrm>
          </p:grpSpPr>
          <p:sp>
            <p:nvSpPr>
              <p:cNvPr id="37891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2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3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4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5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6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7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8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54292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9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0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1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2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3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4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5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6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7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8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9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0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1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2" name="Line 25"/>
              <p:cNvSpPr>
                <a:spLocks noChangeShapeType="1"/>
              </p:cNvSpPr>
              <p:nvPr/>
            </p:nvSpPr>
            <p:spPr bwMode="auto">
              <a:xfrm flipV="1">
                <a:off x="1866899" y="3198813"/>
                <a:ext cx="271463" cy="31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3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4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5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6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7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8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9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0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1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2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3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4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5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6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8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841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9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0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1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2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3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4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5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6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7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5" y="2832847"/>
              <a:ext cx="5755836" cy="1176686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22"/>
                <a:gd name="connsiteY0" fmla="*/ 9043 h 19043"/>
                <a:gd name="connsiteX1" fmla="*/ 0 w 10022"/>
                <a:gd name="connsiteY1" fmla="*/ 19043 h 19043"/>
                <a:gd name="connsiteX2" fmla="*/ 10000 w 10022"/>
                <a:gd name="connsiteY2" fmla="*/ 19043 h 19043"/>
                <a:gd name="connsiteX3" fmla="*/ 10022 w 10022"/>
                <a:gd name="connsiteY3" fmla="*/ 0 h 1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2" h="19043">
                  <a:moveTo>
                    <a:pt x="0" y="9043"/>
                  </a:moveTo>
                  <a:lnTo>
                    <a:pt x="0" y="19043"/>
                  </a:lnTo>
                  <a:lnTo>
                    <a:pt x="10000" y="19043"/>
                  </a:lnTo>
                  <a:cubicBezTo>
                    <a:pt x="10000" y="15710"/>
                    <a:pt x="10022" y="3333"/>
                    <a:pt x="100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30"/>
            <p:cNvSpPr>
              <a:spLocks/>
            </p:cNvSpPr>
            <p:nvPr/>
          </p:nvSpPr>
          <p:spPr bwMode="auto">
            <a:xfrm>
              <a:off x="1534295" y="4286155"/>
              <a:ext cx="5582561" cy="563751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00"/>
                <a:gd name="connsiteY0" fmla="*/ 0 h 43076"/>
                <a:gd name="connsiteX1" fmla="*/ 0 w 10000"/>
                <a:gd name="connsiteY1" fmla="*/ 43076 h 43076"/>
                <a:gd name="connsiteX2" fmla="*/ 10000 w 10000"/>
                <a:gd name="connsiteY2" fmla="*/ 43076 h 43076"/>
                <a:gd name="connsiteX3" fmla="*/ 10000 w 10000"/>
                <a:gd name="connsiteY3" fmla="*/ 33076 h 43076"/>
                <a:gd name="connsiteX0" fmla="*/ 0 w 10000"/>
                <a:gd name="connsiteY0" fmla="*/ 10000 h 10000"/>
                <a:gd name="connsiteX1" fmla="*/ 10000 w 10000"/>
                <a:gd name="connsiteY1" fmla="*/ 10000 h 10000"/>
                <a:gd name="connsiteX2" fmla="*/ 10000 w 10000"/>
                <a:gd name="connsiteY2" fmla="*/ 0 h 10000"/>
                <a:gd name="connsiteX0" fmla="*/ 0 w 10629"/>
                <a:gd name="connsiteY0" fmla="*/ 10000 h 10000"/>
                <a:gd name="connsiteX1" fmla="*/ 10629 w 10629"/>
                <a:gd name="connsiteY1" fmla="*/ 10000 h 10000"/>
                <a:gd name="connsiteX2" fmla="*/ 10629 w 10629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29" h="10000">
                  <a:moveTo>
                    <a:pt x="0" y="10000"/>
                  </a:moveTo>
                  <a:lnTo>
                    <a:pt x="10629" y="10000"/>
                  </a:lnTo>
                  <a:lnTo>
                    <a:pt x="10629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32"/>
            <p:cNvSpPr>
              <a:spLocks/>
            </p:cNvSpPr>
            <p:nvPr/>
          </p:nvSpPr>
          <p:spPr bwMode="auto">
            <a:xfrm>
              <a:off x="40950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32"/>
            <p:cNvSpPr>
              <a:spLocks/>
            </p:cNvSpPr>
            <p:nvPr/>
          </p:nvSpPr>
          <p:spPr bwMode="auto">
            <a:xfrm>
              <a:off x="5591930" y="4291790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7"/>
            <p:cNvSpPr>
              <a:spLocks/>
            </p:cNvSpPr>
            <p:nvPr/>
          </p:nvSpPr>
          <p:spPr bwMode="auto">
            <a:xfrm>
              <a:off x="7062507" y="4248337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7"/>
            <p:cNvSpPr>
              <a:spLocks/>
            </p:cNvSpPr>
            <p:nvPr/>
          </p:nvSpPr>
          <p:spPr bwMode="auto">
            <a:xfrm>
              <a:off x="404140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7"/>
            <p:cNvSpPr>
              <a:spLocks/>
            </p:cNvSpPr>
            <p:nvPr/>
          </p:nvSpPr>
          <p:spPr bwMode="auto">
            <a:xfrm>
              <a:off x="554747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32"/>
            <p:cNvSpPr>
              <a:spLocks/>
            </p:cNvSpPr>
            <p:nvPr/>
          </p:nvSpPr>
          <p:spPr bwMode="auto">
            <a:xfrm>
              <a:off x="26218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7"/>
            <p:cNvSpPr>
              <a:spLocks/>
            </p:cNvSpPr>
            <p:nvPr/>
          </p:nvSpPr>
          <p:spPr bwMode="auto">
            <a:xfrm>
              <a:off x="2569415" y="4243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Rectangle 11"/>
            <p:cNvSpPr>
              <a:spLocks noChangeArrowheads="1"/>
            </p:cNvSpPr>
            <p:nvPr/>
          </p:nvSpPr>
          <p:spPr bwMode="auto">
            <a:xfrm>
              <a:off x="827670" y="4716335"/>
              <a:ext cx="62517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 err="1">
                  <a:solidFill>
                    <a:srgbClr val="000000"/>
                  </a:solidFill>
                  <a:latin typeface="Times-Roman" charset="0"/>
                </a:rPr>
                <a:t>Reset_n</a:t>
              </a: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70" name="Freeform 38"/>
            <p:cNvSpPr>
              <a:spLocks/>
            </p:cNvSpPr>
            <p:nvPr/>
          </p:nvSpPr>
          <p:spPr bwMode="auto">
            <a:xfrm>
              <a:off x="7773162" y="396631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38"/>
            <p:cNvSpPr>
              <a:spLocks/>
            </p:cNvSpPr>
            <p:nvPr/>
          </p:nvSpPr>
          <p:spPr bwMode="auto">
            <a:xfrm>
              <a:off x="2587408" y="4822698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38"/>
            <p:cNvSpPr>
              <a:spLocks/>
            </p:cNvSpPr>
            <p:nvPr/>
          </p:nvSpPr>
          <p:spPr bwMode="auto">
            <a:xfrm>
              <a:off x="5564456" y="4812202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38"/>
            <p:cNvSpPr>
              <a:spLocks/>
            </p:cNvSpPr>
            <p:nvPr/>
          </p:nvSpPr>
          <p:spPr bwMode="auto">
            <a:xfrm>
              <a:off x="4066719" y="481009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774479112"/>
      </p:ext>
    </p:extLst>
  </p:cSld>
  <p:clrMapOvr>
    <a:masterClrMapping/>
  </p:clrMapOvr>
  <p:transition/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How to build a 4-bit Johnson counter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1050914" y="5469764"/>
            <a:ext cx="778828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Finally, extend the output lines that form the count number.   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827670" y="1906587"/>
            <a:ext cx="7554330" cy="3025192"/>
            <a:chOff x="827670" y="1906587"/>
            <a:chExt cx="7554330" cy="3025192"/>
          </a:xfrm>
        </p:grpSpPr>
        <p:sp>
          <p:nvSpPr>
            <p:cNvPr id="58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" name="Group 2"/>
            <p:cNvGrpSpPr/>
            <p:nvPr/>
          </p:nvGrpSpPr>
          <p:grpSpPr>
            <a:xfrm>
              <a:off x="949590" y="3148013"/>
              <a:ext cx="7432410" cy="1500187"/>
              <a:chOff x="797190" y="2895600"/>
              <a:chExt cx="7432410" cy="1500187"/>
            </a:xfrm>
          </p:grpSpPr>
          <p:sp>
            <p:nvSpPr>
              <p:cNvPr id="37891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2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3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4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5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6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7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8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54292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9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0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1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2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3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4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5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6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7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8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9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0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1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2" name="Line 25"/>
              <p:cNvSpPr>
                <a:spLocks noChangeShapeType="1"/>
              </p:cNvSpPr>
              <p:nvPr/>
            </p:nvSpPr>
            <p:spPr bwMode="auto">
              <a:xfrm flipV="1">
                <a:off x="1866899" y="3198813"/>
                <a:ext cx="271463" cy="31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3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4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5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6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7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8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9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0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1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2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3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4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5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6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8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841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9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0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1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2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3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4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5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6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7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5" y="2832847"/>
              <a:ext cx="5755836" cy="1176686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22"/>
                <a:gd name="connsiteY0" fmla="*/ 9043 h 19043"/>
                <a:gd name="connsiteX1" fmla="*/ 0 w 10022"/>
                <a:gd name="connsiteY1" fmla="*/ 19043 h 19043"/>
                <a:gd name="connsiteX2" fmla="*/ 10000 w 10022"/>
                <a:gd name="connsiteY2" fmla="*/ 19043 h 19043"/>
                <a:gd name="connsiteX3" fmla="*/ 10022 w 10022"/>
                <a:gd name="connsiteY3" fmla="*/ 0 h 1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2" h="19043">
                  <a:moveTo>
                    <a:pt x="0" y="9043"/>
                  </a:moveTo>
                  <a:lnTo>
                    <a:pt x="0" y="19043"/>
                  </a:lnTo>
                  <a:lnTo>
                    <a:pt x="10000" y="19043"/>
                  </a:lnTo>
                  <a:cubicBezTo>
                    <a:pt x="10000" y="15710"/>
                    <a:pt x="10022" y="3333"/>
                    <a:pt x="100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8"/>
            <p:cNvSpPr>
              <a:spLocks/>
            </p:cNvSpPr>
            <p:nvPr/>
          </p:nvSpPr>
          <p:spPr bwMode="auto">
            <a:xfrm>
              <a:off x="7773162" y="396631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30"/>
            <p:cNvSpPr>
              <a:spLocks/>
            </p:cNvSpPr>
            <p:nvPr/>
          </p:nvSpPr>
          <p:spPr bwMode="auto">
            <a:xfrm>
              <a:off x="1534295" y="4286155"/>
              <a:ext cx="5582561" cy="563751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00"/>
                <a:gd name="connsiteY0" fmla="*/ 0 h 43076"/>
                <a:gd name="connsiteX1" fmla="*/ 0 w 10000"/>
                <a:gd name="connsiteY1" fmla="*/ 43076 h 43076"/>
                <a:gd name="connsiteX2" fmla="*/ 10000 w 10000"/>
                <a:gd name="connsiteY2" fmla="*/ 43076 h 43076"/>
                <a:gd name="connsiteX3" fmla="*/ 10000 w 10000"/>
                <a:gd name="connsiteY3" fmla="*/ 33076 h 43076"/>
                <a:gd name="connsiteX0" fmla="*/ 0 w 10000"/>
                <a:gd name="connsiteY0" fmla="*/ 10000 h 10000"/>
                <a:gd name="connsiteX1" fmla="*/ 10000 w 10000"/>
                <a:gd name="connsiteY1" fmla="*/ 10000 h 10000"/>
                <a:gd name="connsiteX2" fmla="*/ 10000 w 10000"/>
                <a:gd name="connsiteY2" fmla="*/ 0 h 10000"/>
                <a:gd name="connsiteX0" fmla="*/ 0 w 10629"/>
                <a:gd name="connsiteY0" fmla="*/ 10000 h 10000"/>
                <a:gd name="connsiteX1" fmla="*/ 10629 w 10629"/>
                <a:gd name="connsiteY1" fmla="*/ 10000 h 10000"/>
                <a:gd name="connsiteX2" fmla="*/ 10629 w 10629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29" h="10000">
                  <a:moveTo>
                    <a:pt x="0" y="10000"/>
                  </a:moveTo>
                  <a:lnTo>
                    <a:pt x="10629" y="10000"/>
                  </a:lnTo>
                  <a:lnTo>
                    <a:pt x="1062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32"/>
            <p:cNvSpPr>
              <a:spLocks/>
            </p:cNvSpPr>
            <p:nvPr/>
          </p:nvSpPr>
          <p:spPr bwMode="auto">
            <a:xfrm>
              <a:off x="40950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32"/>
            <p:cNvSpPr>
              <a:spLocks/>
            </p:cNvSpPr>
            <p:nvPr/>
          </p:nvSpPr>
          <p:spPr bwMode="auto">
            <a:xfrm>
              <a:off x="5591930" y="4291790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7"/>
            <p:cNvSpPr>
              <a:spLocks/>
            </p:cNvSpPr>
            <p:nvPr/>
          </p:nvSpPr>
          <p:spPr bwMode="auto">
            <a:xfrm>
              <a:off x="7062507" y="4248337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7"/>
            <p:cNvSpPr>
              <a:spLocks/>
            </p:cNvSpPr>
            <p:nvPr/>
          </p:nvSpPr>
          <p:spPr bwMode="auto">
            <a:xfrm>
              <a:off x="404140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7"/>
            <p:cNvSpPr>
              <a:spLocks/>
            </p:cNvSpPr>
            <p:nvPr/>
          </p:nvSpPr>
          <p:spPr bwMode="auto">
            <a:xfrm>
              <a:off x="554747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32"/>
            <p:cNvSpPr>
              <a:spLocks/>
            </p:cNvSpPr>
            <p:nvPr/>
          </p:nvSpPr>
          <p:spPr bwMode="auto">
            <a:xfrm>
              <a:off x="26218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Rectangle 11"/>
            <p:cNvSpPr>
              <a:spLocks noChangeArrowheads="1"/>
            </p:cNvSpPr>
            <p:nvPr/>
          </p:nvSpPr>
          <p:spPr bwMode="auto">
            <a:xfrm>
              <a:off x="827670" y="4716335"/>
              <a:ext cx="62517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 err="1">
                  <a:solidFill>
                    <a:srgbClr val="000000"/>
                  </a:solidFill>
                  <a:latin typeface="Times-Roman" charset="0"/>
                </a:rPr>
                <a:t>Reset_n</a:t>
              </a: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70" name="Freeform 32"/>
            <p:cNvSpPr>
              <a:spLocks/>
            </p:cNvSpPr>
            <p:nvPr/>
          </p:nvSpPr>
          <p:spPr bwMode="auto">
            <a:xfrm>
              <a:off x="3494367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32"/>
            <p:cNvSpPr>
              <a:spLocks/>
            </p:cNvSpPr>
            <p:nvPr/>
          </p:nvSpPr>
          <p:spPr bwMode="auto">
            <a:xfrm>
              <a:off x="5036296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32"/>
            <p:cNvSpPr>
              <a:spLocks/>
            </p:cNvSpPr>
            <p:nvPr/>
          </p:nvSpPr>
          <p:spPr bwMode="auto">
            <a:xfrm>
              <a:off x="6488578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32"/>
            <p:cNvSpPr>
              <a:spLocks/>
            </p:cNvSpPr>
            <p:nvPr/>
          </p:nvSpPr>
          <p:spPr bwMode="auto">
            <a:xfrm>
              <a:off x="7541752" y="2254445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5" name="Group 74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76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77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FF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grpSp>
          <p:nvGrpSpPr>
            <p:cNvPr id="78" name="Group 77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79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80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FF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grpSp>
          <p:nvGrpSpPr>
            <p:cNvPr id="81" name="Group 8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82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83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FF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grpSp>
          <p:nvGrpSpPr>
            <p:cNvPr id="84" name="Group 83"/>
            <p:cNvGrpSpPr/>
            <p:nvPr/>
          </p:nvGrpSpPr>
          <p:grpSpPr>
            <a:xfrm>
              <a:off x="7467600" y="1906587"/>
              <a:ext cx="235973" cy="256590"/>
              <a:chOff x="7696200" y="1906587"/>
              <a:chExt cx="235973" cy="256590"/>
            </a:xfrm>
          </p:grpSpPr>
          <p:sp>
            <p:nvSpPr>
              <p:cNvPr id="85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86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FF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sp>
          <p:nvSpPr>
            <p:cNvPr id="87" name="Freeform 38"/>
            <p:cNvSpPr>
              <a:spLocks/>
            </p:cNvSpPr>
            <p:nvPr/>
          </p:nvSpPr>
          <p:spPr bwMode="auto">
            <a:xfrm>
              <a:off x="6468408" y="341555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38"/>
            <p:cNvSpPr>
              <a:spLocks/>
            </p:cNvSpPr>
            <p:nvPr/>
          </p:nvSpPr>
          <p:spPr bwMode="auto">
            <a:xfrm>
              <a:off x="5016126" y="3406589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38"/>
            <p:cNvSpPr>
              <a:spLocks/>
            </p:cNvSpPr>
            <p:nvPr/>
          </p:nvSpPr>
          <p:spPr bwMode="auto">
            <a:xfrm>
              <a:off x="3465232" y="3424517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38"/>
            <p:cNvSpPr>
              <a:spLocks/>
            </p:cNvSpPr>
            <p:nvPr/>
          </p:nvSpPr>
          <p:spPr bwMode="auto">
            <a:xfrm>
              <a:off x="7516368" y="3429000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38"/>
            <p:cNvSpPr>
              <a:spLocks/>
            </p:cNvSpPr>
            <p:nvPr/>
          </p:nvSpPr>
          <p:spPr bwMode="auto">
            <a:xfrm>
              <a:off x="2587408" y="4822698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38"/>
            <p:cNvSpPr>
              <a:spLocks/>
            </p:cNvSpPr>
            <p:nvPr/>
          </p:nvSpPr>
          <p:spPr bwMode="auto">
            <a:xfrm>
              <a:off x="5564456" y="4812202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7"/>
            <p:cNvSpPr>
              <a:spLocks/>
            </p:cNvSpPr>
            <p:nvPr/>
          </p:nvSpPr>
          <p:spPr bwMode="auto">
            <a:xfrm>
              <a:off x="2569415" y="4243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38"/>
            <p:cNvSpPr>
              <a:spLocks/>
            </p:cNvSpPr>
            <p:nvPr/>
          </p:nvSpPr>
          <p:spPr bwMode="auto">
            <a:xfrm>
              <a:off x="4066719" y="481009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9233617"/>
      </p:ext>
    </p:extLst>
  </p:cSld>
  <p:clrMapOvr>
    <a:masterClrMapping/>
  </p:clrMapOvr>
  <p:transition/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How to build a 4-bit Johnson counter</a:t>
            </a:r>
          </a:p>
        </p:txBody>
      </p:sp>
      <p:sp>
        <p:nvSpPr>
          <p:cNvPr id="91" name="TextBox 90"/>
          <p:cNvSpPr txBox="1"/>
          <p:nvPr/>
        </p:nvSpPr>
        <p:spPr>
          <a:xfrm>
            <a:off x="2743200" y="5469764"/>
            <a:ext cx="41264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This is </a:t>
            </a:r>
            <a:r>
              <a:rPr lang="en-US">
                <a:solidFill>
                  <a:srgbClr val="FF0000"/>
                </a:solidFill>
              </a:rPr>
              <a:t>the final circuit diagram.</a:t>
            </a:r>
            <a:endParaRPr lang="en-US" dirty="0">
              <a:solidFill>
                <a:srgbClr val="FF0000"/>
              </a:solidFill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827670" y="1906587"/>
            <a:ext cx="7554330" cy="3025192"/>
            <a:chOff x="827670" y="1906587"/>
            <a:chExt cx="7554330" cy="3025192"/>
          </a:xfrm>
        </p:grpSpPr>
        <p:sp>
          <p:nvSpPr>
            <p:cNvPr id="58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" name="Group 2"/>
            <p:cNvGrpSpPr/>
            <p:nvPr/>
          </p:nvGrpSpPr>
          <p:grpSpPr>
            <a:xfrm>
              <a:off x="949590" y="3148013"/>
              <a:ext cx="7432410" cy="1500187"/>
              <a:chOff x="797190" y="2895600"/>
              <a:chExt cx="7432410" cy="1500187"/>
            </a:xfrm>
          </p:grpSpPr>
          <p:sp>
            <p:nvSpPr>
              <p:cNvPr id="37891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2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3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4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5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6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7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8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54292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9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0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1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2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3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4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5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6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7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8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9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0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1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2" name="Line 25"/>
              <p:cNvSpPr>
                <a:spLocks noChangeShapeType="1"/>
              </p:cNvSpPr>
              <p:nvPr/>
            </p:nvSpPr>
            <p:spPr bwMode="auto">
              <a:xfrm flipV="1">
                <a:off x="1866899" y="3198813"/>
                <a:ext cx="271463" cy="31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3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4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5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6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7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8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9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0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1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2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3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4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5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6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8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841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9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0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1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2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3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4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5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6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7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5" y="2832847"/>
              <a:ext cx="5755836" cy="1176686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22"/>
                <a:gd name="connsiteY0" fmla="*/ 9043 h 19043"/>
                <a:gd name="connsiteX1" fmla="*/ 0 w 10022"/>
                <a:gd name="connsiteY1" fmla="*/ 19043 h 19043"/>
                <a:gd name="connsiteX2" fmla="*/ 10000 w 10022"/>
                <a:gd name="connsiteY2" fmla="*/ 19043 h 19043"/>
                <a:gd name="connsiteX3" fmla="*/ 10022 w 10022"/>
                <a:gd name="connsiteY3" fmla="*/ 0 h 1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2" h="19043">
                  <a:moveTo>
                    <a:pt x="0" y="9043"/>
                  </a:moveTo>
                  <a:lnTo>
                    <a:pt x="0" y="19043"/>
                  </a:lnTo>
                  <a:lnTo>
                    <a:pt x="10000" y="19043"/>
                  </a:lnTo>
                  <a:cubicBezTo>
                    <a:pt x="10000" y="15710"/>
                    <a:pt x="10022" y="3333"/>
                    <a:pt x="100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8"/>
            <p:cNvSpPr>
              <a:spLocks/>
            </p:cNvSpPr>
            <p:nvPr/>
          </p:nvSpPr>
          <p:spPr bwMode="auto">
            <a:xfrm>
              <a:off x="7773162" y="396631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30"/>
            <p:cNvSpPr>
              <a:spLocks/>
            </p:cNvSpPr>
            <p:nvPr/>
          </p:nvSpPr>
          <p:spPr bwMode="auto">
            <a:xfrm>
              <a:off x="1534295" y="4286155"/>
              <a:ext cx="5582561" cy="563751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00"/>
                <a:gd name="connsiteY0" fmla="*/ 0 h 43076"/>
                <a:gd name="connsiteX1" fmla="*/ 0 w 10000"/>
                <a:gd name="connsiteY1" fmla="*/ 43076 h 43076"/>
                <a:gd name="connsiteX2" fmla="*/ 10000 w 10000"/>
                <a:gd name="connsiteY2" fmla="*/ 43076 h 43076"/>
                <a:gd name="connsiteX3" fmla="*/ 10000 w 10000"/>
                <a:gd name="connsiteY3" fmla="*/ 33076 h 43076"/>
                <a:gd name="connsiteX0" fmla="*/ 0 w 10000"/>
                <a:gd name="connsiteY0" fmla="*/ 10000 h 10000"/>
                <a:gd name="connsiteX1" fmla="*/ 10000 w 10000"/>
                <a:gd name="connsiteY1" fmla="*/ 10000 h 10000"/>
                <a:gd name="connsiteX2" fmla="*/ 10000 w 10000"/>
                <a:gd name="connsiteY2" fmla="*/ 0 h 10000"/>
                <a:gd name="connsiteX0" fmla="*/ 0 w 10629"/>
                <a:gd name="connsiteY0" fmla="*/ 10000 h 10000"/>
                <a:gd name="connsiteX1" fmla="*/ 10629 w 10629"/>
                <a:gd name="connsiteY1" fmla="*/ 10000 h 10000"/>
                <a:gd name="connsiteX2" fmla="*/ 10629 w 10629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29" h="10000">
                  <a:moveTo>
                    <a:pt x="0" y="10000"/>
                  </a:moveTo>
                  <a:lnTo>
                    <a:pt x="10629" y="10000"/>
                  </a:lnTo>
                  <a:lnTo>
                    <a:pt x="1062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32"/>
            <p:cNvSpPr>
              <a:spLocks/>
            </p:cNvSpPr>
            <p:nvPr/>
          </p:nvSpPr>
          <p:spPr bwMode="auto">
            <a:xfrm>
              <a:off x="40950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32"/>
            <p:cNvSpPr>
              <a:spLocks/>
            </p:cNvSpPr>
            <p:nvPr/>
          </p:nvSpPr>
          <p:spPr bwMode="auto">
            <a:xfrm>
              <a:off x="5591930" y="4291790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7"/>
            <p:cNvSpPr>
              <a:spLocks/>
            </p:cNvSpPr>
            <p:nvPr/>
          </p:nvSpPr>
          <p:spPr bwMode="auto">
            <a:xfrm>
              <a:off x="7062507" y="4248337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7"/>
            <p:cNvSpPr>
              <a:spLocks/>
            </p:cNvSpPr>
            <p:nvPr/>
          </p:nvSpPr>
          <p:spPr bwMode="auto">
            <a:xfrm>
              <a:off x="404140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7"/>
            <p:cNvSpPr>
              <a:spLocks/>
            </p:cNvSpPr>
            <p:nvPr/>
          </p:nvSpPr>
          <p:spPr bwMode="auto">
            <a:xfrm>
              <a:off x="554747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32"/>
            <p:cNvSpPr>
              <a:spLocks/>
            </p:cNvSpPr>
            <p:nvPr/>
          </p:nvSpPr>
          <p:spPr bwMode="auto">
            <a:xfrm>
              <a:off x="26218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Rectangle 11"/>
            <p:cNvSpPr>
              <a:spLocks noChangeArrowheads="1"/>
            </p:cNvSpPr>
            <p:nvPr/>
          </p:nvSpPr>
          <p:spPr bwMode="auto">
            <a:xfrm>
              <a:off x="827670" y="4716335"/>
              <a:ext cx="62517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 err="1">
                  <a:solidFill>
                    <a:srgbClr val="000000"/>
                  </a:solidFill>
                  <a:latin typeface="Times-Roman" charset="0"/>
                </a:rPr>
                <a:t>Reset_n</a:t>
              </a: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70" name="Freeform 32"/>
            <p:cNvSpPr>
              <a:spLocks/>
            </p:cNvSpPr>
            <p:nvPr/>
          </p:nvSpPr>
          <p:spPr bwMode="auto">
            <a:xfrm>
              <a:off x="3494367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32"/>
            <p:cNvSpPr>
              <a:spLocks/>
            </p:cNvSpPr>
            <p:nvPr/>
          </p:nvSpPr>
          <p:spPr bwMode="auto">
            <a:xfrm>
              <a:off x="5036296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32"/>
            <p:cNvSpPr>
              <a:spLocks/>
            </p:cNvSpPr>
            <p:nvPr/>
          </p:nvSpPr>
          <p:spPr bwMode="auto">
            <a:xfrm>
              <a:off x="6488578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32"/>
            <p:cNvSpPr>
              <a:spLocks/>
            </p:cNvSpPr>
            <p:nvPr/>
          </p:nvSpPr>
          <p:spPr bwMode="auto">
            <a:xfrm>
              <a:off x="7541752" y="2254445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5" name="Group 74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76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77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78" name="Group 77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79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80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81" name="Group 8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82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83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84" name="Group 83"/>
            <p:cNvGrpSpPr/>
            <p:nvPr/>
          </p:nvGrpSpPr>
          <p:grpSpPr>
            <a:xfrm>
              <a:off x="7467600" y="1906587"/>
              <a:ext cx="235973" cy="256590"/>
              <a:chOff x="7696200" y="1906587"/>
              <a:chExt cx="235973" cy="256590"/>
            </a:xfrm>
          </p:grpSpPr>
          <p:sp>
            <p:nvSpPr>
              <p:cNvPr id="85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86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87" name="Freeform 38"/>
            <p:cNvSpPr>
              <a:spLocks/>
            </p:cNvSpPr>
            <p:nvPr/>
          </p:nvSpPr>
          <p:spPr bwMode="auto">
            <a:xfrm>
              <a:off x="6468408" y="341555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38"/>
            <p:cNvSpPr>
              <a:spLocks/>
            </p:cNvSpPr>
            <p:nvPr/>
          </p:nvSpPr>
          <p:spPr bwMode="auto">
            <a:xfrm>
              <a:off x="5016126" y="3406589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38"/>
            <p:cNvSpPr>
              <a:spLocks/>
            </p:cNvSpPr>
            <p:nvPr/>
          </p:nvSpPr>
          <p:spPr bwMode="auto">
            <a:xfrm>
              <a:off x="3465232" y="3424517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38"/>
            <p:cNvSpPr>
              <a:spLocks/>
            </p:cNvSpPr>
            <p:nvPr/>
          </p:nvSpPr>
          <p:spPr bwMode="auto">
            <a:xfrm>
              <a:off x="7516368" y="3429000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38"/>
            <p:cNvSpPr>
              <a:spLocks/>
            </p:cNvSpPr>
            <p:nvPr/>
          </p:nvSpPr>
          <p:spPr bwMode="auto">
            <a:xfrm>
              <a:off x="2587408" y="4822698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38"/>
            <p:cNvSpPr>
              <a:spLocks/>
            </p:cNvSpPr>
            <p:nvPr/>
          </p:nvSpPr>
          <p:spPr bwMode="auto">
            <a:xfrm>
              <a:off x="5564456" y="4812202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7"/>
            <p:cNvSpPr>
              <a:spLocks/>
            </p:cNvSpPr>
            <p:nvPr/>
          </p:nvSpPr>
          <p:spPr bwMode="auto">
            <a:xfrm>
              <a:off x="2569415" y="4243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38"/>
            <p:cNvSpPr>
              <a:spLocks/>
            </p:cNvSpPr>
            <p:nvPr/>
          </p:nvSpPr>
          <p:spPr bwMode="auto">
            <a:xfrm>
              <a:off x="4066719" y="481009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565707128"/>
      </p:ext>
    </p:extLst>
  </p:cSld>
  <p:clrMapOvr>
    <a:masterClrMapping/>
  </p:clrMapOvr>
  <p:transition/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>
                <a:ea typeface="MS PGothic" charset="-128"/>
              </a:rPr>
              <a:t>4-Bit Johnson Counter</a:t>
            </a:r>
          </a:p>
        </p:txBody>
      </p:sp>
      <p:sp>
        <p:nvSpPr>
          <p:cNvPr id="2078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9600" y="1219200"/>
            <a:ext cx="8305800" cy="4953000"/>
          </a:xfrm>
        </p:spPr>
        <p:txBody>
          <a:bodyPr/>
          <a:lstStyle/>
          <a:p>
            <a:pPr lvl="1" eaLnBrk="1" hangingPunct="1">
              <a:buFont typeface="Wingdings" pitchFamily="2" charset="2"/>
              <a:buChar char="§"/>
              <a:defRPr/>
            </a:pPr>
            <a:r>
              <a:rPr lang="en-US" dirty="0">
                <a:ea typeface="+mn-ea"/>
                <a:cs typeface="+mn-cs"/>
              </a:rPr>
              <a:t>Only 1-bit changes at a time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endParaRPr lang="en-US" dirty="0">
              <a:ea typeface="+mn-ea"/>
              <a:cs typeface="+mn-cs"/>
            </a:endParaRP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en-US" dirty="0"/>
              <a:t>Start with a reset of all flip-flops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endParaRPr lang="en-US" dirty="0">
              <a:ea typeface="+mn-ea"/>
              <a:cs typeface="+mn-cs"/>
            </a:endParaRP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en-US" dirty="0">
                <a:ea typeface="+mn-ea"/>
                <a:cs typeface="+mn-cs"/>
              </a:rPr>
              <a:t>The counting sequence is:					0000, 1000, 1100, 1110, 1111, 0111, 0011, 0001, 0000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endParaRPr lang="en-US" dirty="0">
              <a:ea typeface="+mn-ea"/>
              <a:cs typeface="+mn-cs"/>
            </a:endParaRP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en-US" dirty="0">
                <a:ea typeface="+mn-ea"/>
                <a:cs typeface="+mn-cs"/>
              </a:rPr>
              <a:t>An n-bit Johnson counter has a counting		 sequence of length 2n</a:t>
            </a:r>
          </a:p>
        </p:txBody>
      </p:sp>
    </p:spTree>
  </p:cSld>
  <p:clrMapOvr>
    <a:masterClrMapping/>
  </p:clrMapOvr>
  <p:transition/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Initialization: How does it work?</a:t>
            </a:r>
          </a:p>
        </p:txBody>
      </p:sp>
      <p:grpSp>
        <p:nvGrpSpPr>
          <p:cNvPr id="93" name="Group 92"/>
          <p:cNvGrpSpPr/>
          <p:nvPr/>
        </p:nvGrpSpPr>
        <p:grpSpPr>
          <a:xfrm>
            <a:off x="827670" y="1906587"/>
            <a:ext cx="7554330" cy="3025192"/>
            <a:chOff x="827670" y="1906587"/>
            <a:chExt cx="7554330" cy="3025192"/>
          </a:xfrm>
        </p:grpSpPr>
        <p:sp>
          <p:nvSpPr>
            <p:cNvPr id="94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5" name="Group 94"/>
            <p:cNvGrpSpPr/>
            <p:nvPr/>
          </p:nvGrpSpPr>
          <p:grpSpPr>
            <a:xfrm>
              <a:off x="949590" y="3148013"/>
              <a:ext cx="7432410" cy="1500187"/>
              <a:chOff x="797190" y="2895600"/>
              <a:chExt cx="7432410" cy="1500187"/>
            </a:xfrm>
          </p:grpSpPr>
          <p:sp>
            <p:nvSpPr>
              <p:cNvPr id="130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1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2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3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6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54292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9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0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2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3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4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5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7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8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9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0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Line 25"/>
              <p:cNvSpPr>
                <a:spLocks noChangeShapeType="1"/>
              </p:cNvSpPr>
              <p:nvPr/>
            </p:nvSpPr>
            <p:spPr bwMode="auto">
              <a:xfrm flipV="1">
                <a:off x="1866899" y="3198813"/>
                <a:ext cx="271463" cy="31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66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841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67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68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69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0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1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2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3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4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5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6" name="Freeform 30"/>
            <p:cNvSpPr>
              <a:spLocks/>
            </p:cNvSpPr>
            <p:nvPr/>
          </p:nvSpPr>
          <p:spPr bwMode="auto">
            <a:xfrm flipV="1">
              <a:off x="2038165" y="2832847"/>
              <a:ext cx="5755836" cy="1176686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22"/>
                <a:gd name="connsiteY0" fmla="*/ 9043 h 19043"/>
                <a:gd name="connsiteX1" fmla="*/ 0 w 10022"/>
                <a:gd name="connsiteY1" fmla="*/ 19043 h 19043"/>
                <a:gd name="connsiteX2" fmla="*/ 10000 w 10022"/>
                <a:gd name="connsiteY2" fmla="*/ 19043 h 19043"/>
                <a:gd name="connsiteX3" fmla="*/ 10022 w 10022"/>
                <a:gd name="connsiteY3" fmla="*/ 0 h 1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2" h="19043">
                  <a:moveTo>
                    <a:pt x="0" y="9043"/>
                  </a:moveTo>
                  <a:lnTo>
                    <a:pt x="0" y="19043"/>
                  </a:lnTo>
                  <a:lnTo>
                    <a:pt x="10000" y="19043"/>
                  </a:lnTo>
                  <a:cubicBezTo>
                    <a:pt x="10000" y="15710"/>
                    <a:pt x="10022" y="3333"/>
                    <a:pt x="100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" name="Freeform 38"/>
            <p:cNvSpPr>
              <a:spLocks/>
            </p:cNvSpPr>
            <p:nvPr/>
          </p:nvSpPr>
          <p:spPr bwMode="auto">
            <a:xfrm>
              <a:off x="7773162" y="396631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" name="Freeform 30"/>
            <p:cNvSpPr>
              <a:spLocks/>
            </p:cNvSpPr>
            <p:nvPr/>
          </p:nvSpPr>
          <p:spPr bwMode="auto">
            <a:xfrm>
              <a:off x="1534295" y="4286155"/>
              <a:ext cx="5582561" cy="563751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00"/>
                <a:gd name="connsiteY0" fmla="*/ 0 h 43076"/>
                <a:gd name="connsiteX1" fmla="*/ 0 w 10000"/>
                <a:gd name="connsiteY1" fmla="*/ 43076 h 43076"/>
                <a:gd name="connsiteX2" fmla="*/ 10000 w 10000"/>
                <a:gd name="connsiteY2" fmla="*/ 43076 h 43076"/>
                <a:gd name="connsiteX3" fmla="*/ 10000 w 10000"/>
                <a:gd name="connsiteY3" fmla="*/ 33076 h 43076"/>
                <a:gd name="connsiteX0" fmla="*/ 0 w 10000"/>
                <a:gd name="connsiteY0" fmla="*/ 10000 h 10000"/>
                <a:gd name="connsiteX1" fmla="*/ 10000 w 10000"/>
                <a:gd name="connsiteY1" fmla="*/ 10000 h 10000"/>
                <a:gd name="connsiteX2" fmla="*/ 10000 w 10000"/>
                <a:gd name="connsiteY2" fmla="*/ 0 h 10000"/>
                <a:gd name="connsiteX0" fmla="*/ 0 w 10629"/>
                <a:gd name="connsiteY0" fmla="*/ 10000 h 10000"/>
                <a:gd name="connsiteX1" fmla="*/ 10629 w 10629"/>
                <a:gd name="connsiteY1" fmla="*/ 10000 h 10000"/>
                <a:gd name="connsiteX2" fmla="*/ 10629 w 10629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29" h="10000">
                  <a:moveTo>
                    <a:pt x="0" y="10000"/>
                  </a:moveTo>
                  <a:lnTo>
                    <a:pt x="10629" y="10000"/>
                  </a:lnTo>
                  <a:lnTo>
                    <a:pt x="1062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32"/>
            <p:cNvSpPr>
              <a:spLocks/>
            </p:cNvSpPr>
            <p:nvPr/>
          </p:nvSpPr>
          <p:spPr bwMode="auto">
            <a:xfrm>
              <a:off x="40950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32"/>
            <p:cNvSpPr>
              <a:spLocks/>
            </p:cNvSpPr>
            <p:nvPr/>
          </p:nvSpPr>
          <p:spPr bwMode="auto">
            <a:xfrm>
              <a:off x="5591930" y="4291790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Freeform 7"/>
            <p:cNvSpPr>
              <a:spLocks/>
            </p:cNvSpPr>
            <p:nvPr/>
          </p:nvSpPr>
          <p:spPr bwMode="auto">
            <a:xfrm>
              <a:off x="7062507" y="4248337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7"/>
            <p:cNvSpPr>
              <a:spLocks/>
            </p:cNvSpPr>
            <p:nvPr/>
          </p:nvSpPr>
          <p:spPr bwMode="auto">
            <a:xfrm>
              <a:off x="404140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7"/>
            <p:cNvSpPr>
              <a:spLocks/>
            </p:cNvSpPr>
            <p:nvPr/>
          </p:nvSpPr>
          <p:spPr bwMode="auto">
            <a:xfrm>
              <a:off x="554747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Freeform 32"/>
            <p:cNvSpPr>
              <a:spLocks/>
            </p:cNvSpPr>
            <p:nvPr/>
          </p:nvSpPr>
          <p:spPr bwMode="auto">
            <a:xfrm>
              <a:off x="26218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Rectangle 11"/>
            <p:cNvSpPr>
              <a:spLocks noChangeArrowheads="1"/>
            </p:cNvSpPr>
            <p:nvPr/>
          </p:nvSpPr>
          <p:spPr bwMode="auto">
            <a:xfrm>
              <a:off x="827670" y="4716335"/>
              <a:ext cx="62517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 err="1">
                  <a:solidFill>
                    <a:srgbClr val="000000"/>
                  </a:solidFill>
                  <a:latin typeface="Times-Roman" charset="0"/>
                </a:rPr>
                <a:t>Reset_n</a:t>
              </a: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106" name="Freeform 32"/>
            <p:cNvSpPr>
              <a:spLocks/>
            </p:cNvSpPr>
            <p:nvPr/>
          </p:nvSpPr>
          <p:spPr bwMode="auto">
            <a:xfrm>
              <a:off x="3494367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32"/>
            <p:cNvSpPr>
              <a:spLocks/>
            </p:cNvSpPr>
            <p:nvPr/>
          </p:nvSpPr>
          <p:spPr bwMode="auto">
            <a:xfrm>
              <a:off x="5036296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Freeform 32"/>
            <p:cNvSpPr>
              <a:spLocks/>
            </p:cNvSpPr>
            <p:nvPr/>
          </p:nvSpPr>
          <p:spPr bwMode="auto">
            <a:xfrm>
              <a:off x="6488578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" name="Freeform 32"/>
            <p:cNvSpPr>
              <a:spLocks/>
            </p:cNvSpPr>
            <p:nvPr/>
          </p:nvSpPr>
          <p:spPr bwMode="auto">
            <a:xfrm>
              <a:off x="7541752" y="2254445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0" name="Group 109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128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29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111" name="Group 110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126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27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112" name="Group 111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124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25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113" name="Group 112"/>
            <p:cNvGrpSpPr/>
            <p:nvPr/>
          </p:nvGrpSpPr>
          <p:grpSpPr>
            <a:xfrm>
              <a:off x="7467600" y="1906587"/>
              <a:ext cx="235973" cy="256590"/>
              <a:chOff x="7696200" y="1906587"/>
              <a:chExt cx="235973" cy="256590"/>
            </a:xfrm>
          </p:grpSpPr>
          <p:sp>
            <p:nvSpPr>
              <p:cNvPr id="122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23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14" name="Freeform 38"/>
            <p:cNvSpPr>
              <a:spLocks/>
            </p:cNvSpPr>
            <p:nvPr/>
          </p:nvSpPr>
          <p:spPr bwMode="auto">
            <a:xfrm>
              <a:off x="6468408" y="341555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Freeform 38"/>
            <p:cNvSpPr>
              <a:spLocks/>
            </p:cNvSpPr>
            <p:nvPr/>
          </p:nvSpPr>
          <p:spPr bwMode="auto">
            <a:xfrm>
              <a:off x="5016126" y="3406589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Freeform 38"/>
            <p:cNvSpPr>
              <a:spLocks/>
            </p:cNvSpPr>
            <p:nvPr/>
          </p:nvSpPr>
          <p:spPr bwMode="auto">
            <a:xfrm>
              <a:off x="3465232" y="3424517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Freeform 38"/>
            <p:cNvSpPr>
              <a:spLocks/>
            </p:cNvSpPr>
            <p:nvPr/>
          </p:nvSpPr>
          <p:spPr bwMode="auto">
            <a:xfrm>
              <a:off x="7516368" y="3429000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" name="Freeform 38"/>
            <p:cNvSpPr>
              <a:spLocks/>
            </p:cNvSpPr>
            <p:nvPr/>
          </p:nvSpPr>
          <p:spPr bwMode="auto">
            <a:xfrm>
              <a:off x="2587408" y="4822698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" name="Freeform 38"/>
            <p:cNvSpPr>
              <a:spLocks/>
            </p:cNvSpPr>
            <p:nvPr/>
          </p:nvSpPr>
          <p:spPr bwMode="auto">
            <a:xfrm>
              <a:off x="5564456" y="4812202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" name="Freeform 7"/>
            <p:cNvSpPr>
              <a:spLocks/>
            </p:cNvSpPr>
            <p:nvPr/>
          </p:nvSpPr>
          <p:spPr bwMode="auto">
            <a:xfrm>
              <a:off x="2569415" y="4243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1" name="Freeform 38"/>
            <p:cNvSpPr>
              <a:spLocks/>
            </p:cNvSpPr>
            <p:nvPr/>
          </p:nvSpPr>
          <p:spPr bwMode="auto">
            <a:xfrm>
              <a:off x="4066719" y="481009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078175579"/>
      </p:ext>
    </p:extLst>
  </p:cSld>
  <p:clrMapOvr>
    <a:masterClrMapping/>
  </p:clrMapOvr>
  <p:transition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grpSp>
        <p:nvGrpSpPr>
          <p:cNvPr id="109571" name="Group 80"/>
          <p:cNvGrpSpPr>
            <a:grpSpLocks/>
          </p:cNvGrpSpPr>
          <p:nvPr/>
        </p:nvGrpSpPr>
        <p:grpSpPr bwMode="auto">
          <a:xfrm>
            <a:off x="1057275" y="1177925"/>
            <a:ext cx="6784975" cy="5603875"/>
            <a:chOff x="666" y="206"/>
            <a:chExt cx="4274" cy="3530"/>
          </a:xfrm>
        </p:grpSpPr>
        <p:sp>
          <p:nvSpPr>
            <p:cNvPr id="109572" name="Line 4"/>
            <p:cNvSpPr>
              <a:spLocks noChangeShapeType="1"/>
            </p:cNvSpPr>
            <p:nvPr/>
          </p:nvSpPr>
          <p:spPr bwMode="auto">
            <a:xfrm flipV="1">
              <a:off x="1697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3" name="Line 5"/>
            <p:cNvSpPr>
              <a:spLocks noChangeShapeType="1"/>
            </p:cNvSpPr>
            <p:nvPr/>
          </p:nvSpPr>
          <p:spPr bwMode="auto">
            <a:xfrm flipV="1">
              <a:off x="2166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4" name="Line 6"/>
            <p:cNvSpPr>
              <a:spLocks noChangeShapeType="1"/>
            </p:cNvSpPr>
            <p:nvPr/>
          </p:nvSpPr>
          <p:spPr bwMode="auto">
            <a:xfrm flipV="1">
              <a:off x="2622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5" name="Line 7"/>
            <p:cNvSpPr>
              <a:spLocks noChangeShapeType="1"/>
            </p:cNvSpPr>
            <p:nvPr/>
          </p:nvSpPr>
          <p:spPr bwMode="auto">
            <a:xfrm flipV="1">
              <a:off x="3090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6" name="Line 8"/>
            <p:cNvSpPr>
              <a:spLocks noChangeShapeType="1"/>
            </p:cNvSpPr>
            <p:nvPr/>
          </p:nvSpPr>
          <p:spPr bwMode="auto">
            <a:xfrm flipV="1">
              <a:off x="355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7" name="Line 9"/>
            <p:cNvSpPr>
              <a:spLocks noChangeShapeType="1"/>
            </p:cNvSpPr>
            <p:nvPr/>
          </p:nvSpPr>
          <p:spPr bwMode="auto">
            <a:xfrm flipV="1">
              <a:off x="4015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8" name="Line 10"/>
            <p:cNvSpPr>
              <a:spLocks noChangeShapeType="1"/>
            </p:cNvSpPr>
            <p:nvPr/>
          </p:nvSpPr>
          <p:spPr bwMode="auto">
            <a:xfrm flipV="1">
              <a:off x="4484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9" name="Line 11"/>
            <p:cNvSpPr>
              <a:spLocks noChangeShapeType="1"/>
            </p:cNvSpPr>
            <p:nvPr/>
          </p:nvSpPr>
          <p:spPr bwMode="auto">
            <a:xfrm flipV="1">
              <a:off x="122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0" name="Freeform 12"/>
            <p:cNvSpPr>
              <a:spLocks/>
            </p:cNvSpPr>
            <p:nvPr/>
          </p:nvSpPr>
          <p:spPr bwMode="auto">
            <a:xfrm>
              <a:off x="1001" y="1923"/>
              <a:ext cx="924" cy="169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1" name="Freeform 13"/>
            <p:cNvSpPr>
              <a:spLocks/>
            </p:cNvSpPr>
            <p:nvPr/>
          </p:nvSpPr>
          <p:spPr bwMode="auto">
            <a:xfrm>
              <a:off x="1925" y="1923"/>
              <a:ext cx="937" cy="169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2" name="Freeform 14"/>
            <p:cNvSpPr>
              <a:spLocks/>
            </p:cNvSpPr>
            <p:nvPr/>
          </p:nvSpPr>
          <p:spPr bwMode="auto">
            <a:xfrm>
              <a:off x="2862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3" name="Freeform 15"/>
            <p:cNvSpPr>
              <a:spLocks/>
            </p:cNvSpPr>
            <p:nvPr/>
          </p:nvSpPr>
          <p:spPr bwMode="auto">
            <a:xfrm>
              <a:off x="3787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4" name="Line 16"/>
            <p:cNvSpPr>
              <a:spLocks noChangeShapeType="1"/>
            </p:cNvSpPr>
            <p:nvPr/>
          </p:nvSpPr>
          <p:spPr bwMode="auto">
            <a:xfrm flipH="1">
              <a:off x="4712" y="2092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5" name="Freeform 17"/>
            <p:cNvSpPr>
              <a:spLocks/>
            </p:cNvSpPr>
            <p:nvPr/>
          </p:nvSpPr>
          <p:spPr bwMode="auto">
            <a:xfrm>
              <a:off x="1001" y="2260"/>
              <a:ext cx="1645" cy="168"/>
            </a:xfrm>
            <a:custGeom>
              <a:avLst/>
              <a:gdLst>
                <a:gd name="T0" fmla="*/ 0 w 3291"/>
                <a:gd name="T1" fmla="*/ 0 h 337"/>
                <a:gd name="T2" fmla="*/ 0 w 3291"/>
                <a:gd name="T3" fmla="*/ 0 h 337"/>
                <a:gd name="T4" fmla="*/ 0 w 3291"/>
                <a:gd name="T5" fmla="*/ 0 h 337"/>
                <a:gd name="T6" fmla="*/ 0 w 3291"/>
                <a:gd name="T7" fmla="*/ 0 h 337"/>
                <a:gd name="T8" fmla="*/ 0 w 3291"/>
                <a:gd name="T9" fmla="*/ 0 h 337"/>
                <a:gd name="T10" fmla="*/ 0 w 3291"/>
                <a:gd name="T11" fmla="*/ 0 h 337"/>
                <a:gd name="T12" fmla="*/ 0 w 3291"/>
                <a:gd name="T13" fmla="*/ 0 h 337"/>
                <a:gd name="T14" fmla="*/ 0 w 3291"/>
                <a:gd name="T15" fmla="*/ 0 h 337"/>
                <a:gd name="T16" fmla="*/ 0 w 3291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7"/>
                <a:gd name="T29" fmla="*/ 3291 w 3291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7">
                  <a:moveTo>
                    <a:pt x="3291" y="337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7"/>
                  </a:lnTo>
                  <a:lnTo>
                    <a:pt x="1441" y="337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6" name="Freeform 18"/>
            <p:cNvSpPr>
              <a:spLocks/>
            </p:cNvSpPr>
            <p:nvPr/>
          </p:nvSpPr>
          <p:spPr bwMode="auto">
            <a:xfrm>
              <a:off x="2646" y="2260"/>
              <a:ext cx="1862" cy="168"/>
            </a:xfrm>
            <a:custGeom>
              <a:avLst/>
              <a:gdLst>
                <a:gd name="T0" fmla="*/ 1 w 3723"/>
                <a:gd name="T1" fmla="*/ 0 h 337"/>
                <a:gd name="T2" fmla="*/ 1 w 3723"/>
                <a:gd name="T3" fmla="*/ 0 h 337"/>
                <a:gd name="T4" fmla="*/ 1 w 3723"/>
                <a:gd name="T5" fmla="*/ 0 h 337"/>
                <a:gd name="T6" fmla="*/ 1 w 3723"/>
                <a:gd name="T7" fmla="*/ 0 h 337"/>
                <a:gd name="T8" fmla="*/ 1 w 3723"/>
                <a:gd name="T9" fmla="*/ 0 h 337"/>
                <a:gd name="T10" fmla="*/ 1 w 3723"/>
                <a:gd name="T11" fmla="*/ 0 h 337"/>
                <a:gd name="T12" fmla="*/ 1 w 3723"/>
                <a:gd name="T13" fmla="*/ 0 h 337"/>
                <a:gd name="T14" fmla="*/ 1 w 3723"/>
                <a:gd name="T15" fmla="*/ 0 h 337"/>
                <a:gd name="T16" fmla="*/ 0 w 3723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7"/>
                <a:gd name="T29" fmla="*/ 3723 w 3723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7">
                  <a:moveTo>
                    <a:pt x="3723" y="337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7"/>
                  </a:lnTo>
                  <a:lnTo>
                    <a:pt x="1874" y="337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7" name="Line 19"/>
            <p:cNvSpPr>
              <a:spLocks noChangeShapeType="1"/>
            </p:cNvSpPr>
            <p:nvPr/>
          </p:nvSpPr>
          <p:spPr bwMode="auto">
            <a:xfrm flipH="1">
              <a:off x="4508" y="2428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8" name="Freeform 20"/>
            <p:cNvSpPr>
              <a:spLocks/>
            </p:cNvSpPr>
            <p:nvPr/>
          </p:nvSpPr>
          <p:spPr bwMode="auto">
            <a:xfrm>
              <a:off x="1001" y="2596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6149" y="360"/>
                  </a:lnTo>
                  <a:lnTo>
                    <a:pt x="6149" y="0"/>
                  </a:lnTo>
                  <a:lnTo>
                    <a:pt x="4276" y="0"/>
                  </a:lnTo>
                  <a:lnTo>
                    <a:pt x="4276" y="360"/>
                  </a:lnTo>
                  <a:lnTo>
                    <a:pt x="2426" y="360"/>
                  </a:lnTo>
                  <a:lnTo>
                    <a:pt x="2426" y="0"/>
                  </a:lnTo>
                  <a:lnTo>
                    <a:pt x="577" y="0"/>
                  </a:lnTo>
                  <a:lnTo>
                    <a:pt x="577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9" name="Freeform 21"/>
            <p:cNvSpPr>
              <a:spLocks/>
            </p:cNvSpPr>
            <p:nvPr/>
          </p:nvSpPr>
          <p:spPr bwMode="auto">
            <a:xfrm>
              <a:off x="1001" y="2944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4348" y="336"/>
                  </a:lnTo>
                  <a:lnTo>
                    <a:pt x="4348" y="0"/>
                  </a:lnTo>
                  <a:lnTo>
                    <a:pt x="625" y="0"/>
                  </a:lnTo>
                  <a:lnTo>
                    <a:pt x="625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0" name="Rectangle 22"/>
            <p:cNvSpPr>
              <a:spLocks noChangeArrowheads="1"/>
            </p:cNvSpPr>
            <p:nvPr/>
          </p:nvSpPr>
          <p:spPr bwMode="auto">
            <a:xfrm>
              <a:off x="1877" y="387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1" name="Rectangle 23"/>
            <p:cNvSpPr>
              <a:spLocks noChangeArrowheads="1"/>
            </p:cNvSpPr>
            <p:nvPr/>
          </p:nvSpPr>
          <p:spPr bwMode="auto">
            <a:xfrm>
              <a:off x="1915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2" name="Rectangle 24"/>
            <p:cNvSpPr>
              <a:spLocks noChangeArrowheads="1"/>
            </p:cNvSpPr>
            <p:nvPr/>
          </p:nvSpPr>
          <p:spPr bwMode="auto">
            <a:xfrm>
              <a:off x="2165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3" name="Line 25"/>
            <p:cNvSpPr>
              <a:spLocks noChangeShapeType="1"/>
            </p:cNvSpPr>
            <p:nvPr/>
          </p:nvSpPr>
          <p:spPr bwMode="auto">
            <a:xfrm flipH="1">
              <a:off x="2178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4" name="Freeform 26"/>
            <p:cNvSpPr>
              <a:spLocks/>
            </p:cNvSpPr>
            <p:nvPr/>
          </p:nvSpPr>
          <p:spPr bwMode="auto">
            <a:xfrm>
              <a:off x="2622" y="206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595" name="Rectangle 27"/>
            <p:cNvSpPr>
              <a:spLocks noChangeArrowheads="1"/>
            </p:cNvSpPr>
            <p:nvPr/>
          </p:nvSpPr>
          <p:spPr bwMode="auto">
            <a:xfrm>
              <a:off x="2166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6" name="Rectangle 28"/>
            <p:cNvSpPr>
              <a:spLocks noChangeArrowheads="1"/>
            </p:cNvSpPr>
            <p:nvPr/>
          </p:nvSpPr>
          <p:spPr bwMode="auto">
            <a:xfrm>
              <a:off x="2814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7" name="Rectangle 29"/>
            <p:cNvSpPr>
              <a:spLocks noChangeArrowheads="1"/>
            </p:cNvSpPr>
            <p:nvPr/>
          </p:nvSpPr>
          <p:spPr bwMode="auto">
            <a:xfrm>
              <a:off x="1210" y="833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8" name="Rectangle 30"/>
            <p:cNvSpPr>
              <a:spLocks noChangeArrowheads="1"/>
            </p:cNvSpPr>
            <p:nvPr/>
          </p:nvSpPr>
          <p:spPr bwMode="auto">
            <a:xfrm>
              <a:off x="2851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9" name="Rectangle 31"/>
            <p:cNvSpPr>
              <a:spLocks noChangeArrowheads="1"/>
            </p:cNvSpPr>
            <p:nvPr/>
          </p:nvSpPr>
          <p:spPr bwMode="auto">
            <a:xfrm>
              <a:off x="3101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0" name="Line 32"/>
            <p:cNvSpPr>
              <a:spLocks noChangeShapeType="1"/>
            </p:cNvSpPr>
            <p:nvPr/>
          </p:nvSpPr>
          <p:spPr bwMode="auto">
            <a:xfrm flipH="1">
              <a:off x="3114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1" name="Rectangle 33"/>
            <p:cNvSpPr>
              <a:spLocks noChangeArrowheads="1"/>
            </p:cNvSpPr>
            <p:nvPr/>
          </p:nvSpPr>
          <p:spPr bwMode="auto">
            <a:xfrm>
              <a:off x="3751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602" name="Rectangle 34"/>
            <p:cNvSpPr>
              <a:spLocks noChangeArrowheads="1"/>
            </p:cNvSpPr>
            <p:nvPr/>
          </p:nvSpPr>
          <p:spPr bwMode="auto">
            <a:xfrm>
              <a:off x="3102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3" name="Rectangle 35"/>
            <p:cNvSpPr>
              <a:spLocks noChangeArrowheads="1"/>
            </p:cNvSpPr>
            <p:nvPr/>
          </p:nvSpPr>
          <p:spPr bwMode="auto">
            <a:xfrm>
              <a:off x="3788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4" name="Rectangle 36"/>
            <p:cNvSpPr>
              <a:spLocks noChangeArrowheads="1"/>
            </p:cNvSpPr>
            <p:nvPr/>
          </p:nvSpPr>
          <p:spPr bwMode="auto">
            <a:xfrm>
              <a:off x="4037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5" name="Line 37"/>
            <p:cNvSpPr>
              <a:spLocks noChangeShapeType="1"/>
            </p:cNvSpPr>
            <p:nvPr/>
          </p:nvSpPr>
          <p:spPr bwMode="auto">
            <a:xfrm flipH="1">
              <a:off x="4051" y="843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6" name="Line 38"/>
            <p:cNvSpPr>
              <a:spLocks noChangeShapeType="1"/>
            </p:cNvSpPr>
            <p:nvPr/>
          </p:nvSpPr>
          <p:spPr bwMode="auto">
            <a:xfrm>
              <a:off x="1529" y="556"/>
              <a:ext cx="348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7" name="Freeform 39"/>
            <p:cNvSpPr>
              <a:spLocks/>
            </p:cNvSpPr>
            <p:nvPr/>
          </p:nvSpPr>
          <p:spPr bwMode="auto">
            <a:xfrm>
              <a:off x="2814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8" name="Freeform 40"/>
            <p:cNvSpPr>
              <a:spLocks/>
            </p:cNvSpPr>
            <p:nvPr/>
          </p:nvSpPr>
          <p:spPr bwMode="auto">
            <a:xfrm>
              <a:off x="3751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9" name="Freeform 41"/>
            <p:cNvSpPr>
              <a:spLocks/>
            </p:cNvSpPr>
            <p:nvPr/>
          </p:nvSpPr>
          <p:spPr bwMode="auto">
            <a:xfrm>
              <a:off x="1877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0" name="Line 42"/>
            <p:cNvSpPr>
              <a:spLocks noChangeShapeType="1"/>
            </p:cNvSpPr>
            <p:nvPr/>
          </p:nvSpPr>
          <p:spPr bwMode="auto">
            <a:xfrm>
              <a:off x="1529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1" name="Freeform 43"/>
            <p:cNvSpPr>
              <a:spLocks/>
            </p:cNvSpPr>
            <p:nvPr/>
          </p:nvSpPr>
          <p:spPr bwMode="auto">
            <a:xfrm>
              <a:off x="1679" y="532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3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49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5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1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12" name="Rectangle 44"/>
            <p:cNvSpPr>
              <a:spLocks noChangeArrowheads="1"/>
            </p:cNvSpPr>
            <p:nvPr/>
          </p:nvSpPr>
          <p:spPr bwMode="auto">
            <a:xfrm>
              <a:off x="4038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13" name="Line 45"/>
            <p:cNvSpPr>
              <a:spLocks noChangeShapeType="1"/>
            </p:cNvSpPr>
            <p:nvPr/>
          </p:nvSpPr>
          <p:spPr bwMode="auto">
            <a:xfrm flipH="1">
              <a:off x="2466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4" name="Line 46"/>
            <p:cNvSpPr>
              <a:spLocks noChangeShapeType="1"/>
            </p:cNvSpPr>
            <p:nvPr/>
          </p:nvSpPr>
          <p:spPr bwMode="auto">
            <a:xfrm flipH="1">
              <a:off x="3403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5" name="Freeform 47"/>
            <p:cNvSpPr>
              <a:spLocks/>
            </p:cNvSpPr>
            <p:nvPr/>
          </p:nvSpPr>
          <p:spPr bwMode="auto">
            <a:xfrm>
              <a:off x="2298" y="555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6" name="Freeform 48"/>
            <p:cNvSpPr>
              <a:spLocks/>
            </p:cNvSpPr>
            <p:nvPr/>
          </p:nvSpPr>
          <p:spPr bwMode="auto">
            <a:xfrm>
              <a:off x="3234" y="555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7" name="Freeform 49"/>
            <p:cNvSpPr>
              <a:spLocks/>
            </p:cNvSpPr>
            <p:nvPr/>
          </p:nvSpPr>
          <p:spPr bwMode="auto">
            <a:xfrm>
              <a:off x="4171" y="555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8" name="Freeform 50"/>
            <p:cNvSpPr>
              <a:spLocks/>
            </p:cNvSpPr>
            <p:nvPr/>
          </p:nvSpPr>
          <p:spPr bwMode="auto">
            <a:xfrm>
              <a:off x="1697" y="218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9" name="Freeform 51"/>
            <p:cNvSpPr>
              <a:spLocks/>
            </p:cNvSpPr>
            <p:nvPr/>
          </p:nvSpPr>
          <p:spPr bwMode="auto">
            <a:xfrm>
              <a:off x="2634" y="218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20" name="Rectangle 52"/>
            <p:cNvSpPr>
              <a:spLocks noChangeArrowheads="1"/>
            </p:cNvSpPr>
            <p:nvPr/>
          </p:nvSpPr>
          <p:spPr bwMode="auto">
            <a:xfrm>
              <a:off x="1414" y="495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1" name="Rectangle 53"/>
            <p:cNvSpPr>
              <a:spLocks noChangeArrowheads="1"/>
            </p:cNvSpPr>
            <p:nvPr/>
          </p:nvSpPr>
          <p:spPr bwMode="auto">
            <a:xfrm>
              <a:off x="2395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2" name="Rectangle 54"/>
            <p:cNvSpPr>
              <a:spLocks noChangeArrowheads="1"/>
            </p:cNvSpPr>
            <p:nvPr/>
          </p:nvSpPr>
          <p:spPr bwMode="auto">
            <a:xfrm>
              <a:off x="2477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3" name="Rectangle 55"/>
            <p:cNvSpPr>
              <a:spLocks noChangeArrowheads="1"/>
            </p:cNvSpPr>
            <p:nvPr/>
          </p:nvSpPr>
          <p:spPr bwMode="auto">
            <a:xfrm>
              <a:off x="3329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4" name="Rectangle 56"/>
            <p:cNvSpPr>
              <a:spLocks noChangeArrowheads="1"/>
            </p:cNvSpPr>
            <p:nvPr/>
          </p:nvSpPr>
          <p:spPr bwMode="auto">
            <a:xfrm>
              <a:off x="3412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5" name="Rectangle 57"/>
            <p:cNvSpPr>
              <a:spLocks noChangeArrowheads="1"/>
            </p:cNvSpPr>
            <p:nvPr/>
          </p:nvSpPr>
          <p:spPr bwMode="auto">
            <a:xfrm>
              <a:off x="4266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6" name="Rectangle 58"/>
            <p:cNvSpPr>
              <a:spLocks noChangeArrowheads="1"/>
            </p:cNvSpPr>
            <p:nvPr/>
          </p:nvSpPr>
          <p:spPr bwMode="auto">
            <a:xfrm>
              <a:off x="4348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7" name="Rectangle 59"/>
            <p:cNvSpPr>
              <a:spLocks noChangeArrowheads="1"/>
            </p:cNvSpPr>
            <p:nvPr/>
          </p:nvSpPr>
          <p:spPr bwMode="auto">
            <a:xfrm>
              <a:off x="2546" y="1566"/>
              <a:ext cx="646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8" name="Rectangle 60"/>
            <p:cNvSpPr>
              <a:spLocks noChangeArrowheads="1"/>
            </p:cNvSpPr>
            <p:nvPr/>
          </p:nvSpPr>
          <p:spPr bwMode="auto">
            <a:xfrm>
              <a:off x="672" y="1954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9" name="Rectangle 61"/>
            <p:cNvSpPr>
              <a:spLocks noChangeArrowheads="1"/>
            </p:cNvSpPr>
            <p:nvPr/>
          </p:nvSpPr>
          <p:spPr bwMode="auto">
            <a:xfrm>
              <a:off x="794" y="227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0" name="Rectangle 62"/>
            <p:cNvSpPr>
              <a:spLocks noChangeArrowheads="1"/>
            </p:cNvSpPr>
            <p:nvPr/>
          </p:nvSpPr>
          <p:spPr bwMode="auto">
            <a:xfrm>
              <a:off x="876" y="2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1" name="Rectangle 63"/>
            <p:cNvSpPr>
              <a:spLocks noChangeArrowheads="1"/>
            </p:cNvSpPr>
            <p:nvPr/>
          </p:nvSpPr>
          <p:spPr bwMode="auto">
            <a:xfrm>
              <a:off x="794" y="261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2" name="Rectangle 64"/>
            <p:cNvSpPr>
              <a:spLocks noChangeArrowheads="1"/>
            </p:cNvSpPr>
            <p:nvPr/>
          </p:nvSpPr>
          <p:spPr bwMode="auto">
            <a:xfrm>
              <a:off x="876" y="266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3" name="Rectangle 65"/>
            <p:cNvSpPr>
              <a:spLocks noChangeArrowheads="1"/>
            </p:cNvSpPr>
            <p:nvPr/>
          </p:nvSpPr>
          <p:spPr bwMode="auto">
            <a:xfrm>
              <a:off x="794" y="295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09634" name="Rectangle 66"/>
            <p:cNvSpPr>
              <a:spLocks noChangeArrowheads="1"/>
            </p:cNvSpPr>
            <p:nvPr/>
          </p:nvSpPr>
          <p:spPr bwMode="auto">
            <a:xfrm>
              <a:off x="876" y="300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5" name="Rectangle 67"/>
            <p:cNvSpPr>
              <a:spLocks noChangeArrowheads="1"/>
            </p:cNvSpPr>
            <p:nvPr/>
          </p:nvSpPr>
          <p:spPr bwMode="auto">
            <a:xfrm>
              <a:off x="666" y="3267"/>
              <a:ext cx="34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6" name="Rectangle 68"/>
            <p:cNvSpPr>
              <a:spLocks noChangeArrowheads="1"/>
            </p:cNvSpPr>
            <p:nvPr/>
          </p:nvSpPr>
          <p:spPr bwMode="auto">
            <a:xfrm>
              <a:off x="111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7" name="Rectangle 69"/>
            <p:cNvSpPr>
              <a:spLocks noChangeArrowheads="1"/>
            </p:cNvSpPr>
            <p:nvPr/>
          </p:nvSpPr>
          <p:spPr bwMode="auto">
            <a:xfrm>
              <a:off x="143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8" name="Rectangle 70"/>
            <p:cNvSpPr>
              <a:spLocks noChangeArrowheads="1"/>
            </p:cNvSpPr>
            <p:nvPr/>
          </p:nvSpPr>
          <p:spPr bwMode="auto">
            <a:xfrm>
              <a:off x="1907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9" name="Rectangle 71"/>
            <p:cNvSpPr>
              <a:spLocks noChangeArrowheads="1"/>
            </p:cNvSpPr>
            <p:nvPr/>
          </p:nvSpPr>
          <p:spPr bwMode="auto">
            <a:xfrm>
              <a:off x="2370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0" name="Rectangle 72"/>
            <p:cNvSpPr>
              <a:spLocks noChangeArrowheads="1"/>
            </p:cNvSpPr>
            <p:nvPr/>
          </p:nvSpPr>
          <p:spPr bwMode="auto">
            <a:xfrm>
              <a:off x="2835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1" name="Rectangle 73"/>
            <p:cNvSpPr>
              <a:spLocks noChangeArrowheads="1"/>
            </p:cNvSpPr>
            <p:nvPr/>
          </p:nvSpPr>
          <p:spPr bwMode="auto">
            <a:xfrm>
              <a:off x="3299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2" name="Rectangle 74"/>
            <p:cNvSpPr>
              <a:spLocks noChangeArrowheads="1"/>
            </p:cNvSpPr>
            <p:nvPr/>
          </p:nvSpPr>
          <p:spPr bwMode="auto">
            <a:xfrm>
              <a:off x="3764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3" name="Rectangle 75"/>
            <p:cNvSpPr>
              <a:spLocks noChangeArrowheads="1"/>
            </p:cNvSpPr>
            <p:nvPr/>
          </p:nvSpPr>
          <p:spPr bwMode="auto">
            <a:xfrm>
              <a:off x="4233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4" name="Rectangle 76"/>
            <p:cNvSpPr>
              <a:spLocks noChangeArrowheads="1"/>
            </p:cNvSpPr>
            <p:nvPr/>
          </p:nvSpPr>
          <p:spPr bwMode="auto">
            <a:xfrm>
              <a:off x="4691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5" name="Freeform 77"/>
            <p:cNvSpPr>
              <a:spLocks/>
            </p:cNvSpPr>
            <p:nvPr/>
          </p:nvSpPr>
          <p:spPr bwMode="auto">
            <a:xfrm>
              <a:off x="2454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9" y="40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6" name="Freeform 78"/>
            <p:cNvSpPr>
              <a:spLocks/>
            </p:cNvSpPr>
            <p:nvPr/>
          </p:nvSpPr>
          <p:spPr bwMode="auto">
            <a:xfrm>
              <a:off x="3391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4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4" y="4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7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7" y="26"/>
                  </a:lnTo>
                  <a:lnTo>
                    <a:pt x="47" y="27"/>
                  </a:lnTo>
                  <a:lnTo>
                    <a:pt x="47" y="30"/>
                  </a:lnTo>
                  <a:lnTo>
                    <a:pt x="46" y="31"/>
                  </a:lnTo>
                  <a:lnTo>
                    <a:pt x="46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1" y="39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9" y="46"/>
                  </a:lnTo>
                  <a:lnTo>
                    <a:pt x="28" y="46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1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4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7" name="Rectangle 79"/>
            <p:cNvSpPr>
              <a:spLocks noChangeArrowheads="1"/>
            </p:cNvSpPr>
            <p:nvPr/>
          </p:nvSpPr>
          <p:spPr bwMode="auto">
            <a:xfrm>
              <a:off x="2348" y="3566"/>
              <a:ext cx="1127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latin typeface="Times" charset="0"/>
              </a:endParaRPr>
            </a:p>
          </p:txBody>
        </p:sp>
      </p:grpSp>
      <p:grpSp>
        <p:nvGrpSpPr>
          <p:cNvPr id="92" name="Group 91"/>
          <p:cNvGrpSpPr/>
          <p:nvPr/>
        </p:nvGrpSpPr>
        <p:grpSpPr>
          <a:xfrm>
            <a:off x="1800155" y="5142989"/>
            <a:ext cx="363538" cy="541337"/>
            <a:chOff x="3873500" y="3795713"/>
            <a:chExt cx="363538" cy="541337"/>
          </a:xfrm>
        </p:grpSpPr>
        <p:sp>
          <p:nvSpPr>
            <p:cNvPr id="93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4" name="Group 103"/>
          <p:cNvGrpSpPr/>
          <p:nvPr/>
        </p:nvGrpSpPr>
        <p:grpSpPr>
          <a:xfrm>
            <a:off x="4751414" y="5144314"/>
            <a:ext cx="363538" cy="541337"/>
            <a:chOff x="3873500" y="3795713"/>
            <a:chExt cx="363538" cy="541337"/>
          </a:xfrm>
        </p:grpSpPr>
        <p:sp>
          <p:nvSpPr>
            <p:cNvPr id="105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7867816" y="5174795"/>
            <a:ext cx="124264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FF0000"/>
                </a:solidFill>
              </a:rPr>
              <a:t>Q</a:t>
            </a:r>
            <a:r>
              <a:rPr lang="en-US" sz="1400" baseline="-25000" dirty="0">
                <a:solidFill>
                  <a:srgbClr val="FF0000"/>
                </a:solidFill>
              </a:rPr>
              <a:t>2</a:t>
            </a:r>
            <a:r>
              <a:rPr lang="en-US" sz="1400" dirty="0">
                <a:solidFill>
                  <a:srgbClr val="FF0000"/>
                </a:solidFill>
              </a:rPr>
              <a:t> toggles</a:t>
            </a:r>
          </a:p>
          <a:p>
            <a:r>
              <a:rPr lang="en-US" sz="1400" dirty="0">
                <a:solidFill>
                  <a:srgbClr val="FF0000"/>
                </a:solidFill>
              </a:rPr>
              <a:t>on the positive</a:t>
            </a:r>
          </a:p>
          <a:p>
            <a:r>
              <a:rPr lang="en-US" sz="1400" dirty="0">
                <a:solidFill>
                  <a:srgbClr val="FF0000"/>
                </a:solidFill>
              </a:rPr>
              <a:t>edge of Q</a:t>
            </a:r>
            <a:r>
              <a:rPr lang="en-US" sz="1400" baseline="-25000" dirty="0">
                <a:solidFill>
                  <a:srgbClr val="FF0000"/>
                </a:solidFill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1928110333"/>
      </p:ext>
    </p:extLst>
  </p:cSld>
  <p:clrMapOvr>
    <a:masterClrMapping/>
  </p:clrMapOvr>
  <p:transition/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Initialization: How does it work?</a:t>
            </a:r>
          </a:p>
        </p:txBody>
      </p:sp>
      <p:sp>
        <p:nvSpPr>
          <p:cNvPr id="92" name="TextBox 91"/>
          <p:cNvSpPr txBox="1"/>
          <p:nvPr/>
        </p:nvSpPr>
        <p:spPr>
          <a:xfrm>
            <a:off x="1600200" y="5469764"/>
            <a:ext cx="660911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To initialize </a:t>
            </a:r>
            <a:r>
              <a:rPr lang="en-US">
                <a:solidFill>
                  <a:srgbClr val="FF0000"/>
                </a:solidFill>
              </a:rPr>
              <a:t>the Johnson counter </a:t>
            </a:r>
            <a:r>
              <a:rPr lang="en-US" dirty="0">
                <a:solidFill>
                  <a:srgbClr val="FF0000"/>
                </a:solidFill>
              </a:rPr>
              <a:t>set </a:t>
            </a:r>
            <a:r>
              <a:rPr lang="en-US" dirty="0" err="1">
                <a:solidFill>
                  <a:srgbClr val="FF0000"/>
                </a:solidFill>
              </a:rPr>
              <a:t>Reset_n</a:t>
            </a:r>
            <a:r>
              <a:rPr lang="en-US" dirty="0">
                <a:solidFill>
                  <a:srgbClr val="FF0000"/>
                </a:solidFill>
              </a:rPr>
              <a:t> to 0 ... </a:t>
            </a:r>
          </a:p>
        </p:txBody>
      </p:sp>
      <p:sp>
        <p:nvSpPr>
          <p:cNvPr id="98" name="TextBox 51"/>
          <p:cNvSpPr txBox="1">
            <a:spLocks noChangeArrowheads="1"/>
          </p:cNvSpPr>
          <p:nvPr/>
        </p:nvSpPr>
        <p:spPr bwMode="auto">
          <a:xfrm>
            <a:off x="1489315" y="447850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99" name="TextBox 51"/>
          <p:cNvSpPr txBox="1">
            <a:spLocks noChangeArrowheads="1"/>
          </p:cNvSpPr>
          <p:nvPr/>
        </p:nvSpPr>
        <p:spPr bwMode="auto">
          <a:xfrm>
            <a:off x="2286000" y="414626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00" name="TextBox 51"/>
          <p:cNvSpPr txBox="1">
            <a:spLocks noChangeArrowheads="1"/>
          </p:cNvSpPr>
          <p:nvPr/>
        </p:nvSpPr>
        <p:spPr bwMode="auto">
          <a:xfrm>
            <a:off x="3755136" y="4152364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01" name="TextBox 51"/>
          <p:cNvSpPr txBox="1">
            <a:spLocks noChangeArrowheads="1"/>
          </p:cNvSpPr>
          <p:nvPr/>
        </p:nvSpPr>
        <p:spPr bwMode="auto">
          <a:xfrm>
            <a:off x="5279136" y="4149316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02" name="TextBox 51"/>
          <p:cNvSpPr txBox="1">
            <a:spLocks noChangeArrowheads="1"/>
          </p:cNvSpPr>
          <p:nvPr/>
        </p:nvSpPr>
        <p:spPr bwMode="auto">
          <a:xfrm>
            <a:off x="6782195" y="4153924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grpSp>
        <p:nvGrpSpPr>
          <p:cNvPr id="103" name="Group 102"/>
          <p:cNvGrpSpPr/>
          <p:nvPr/>
        </p:nvGrpSpPr>
        <p:grpSpPr>
          <a:xfrm>
            <a:off x="827670" y="1906587"/>
            <a:ext cx="7554330" cy="3025192"/>
            <a:chOff x="827670" y="1906587"/>
            <a:chExt cx="7554330" cy="3025192"/>
          </a:xfrm>
        </p:grpSpPr>
        <p:sp>
          <p:nvSpPr>
            <p:cNvPr id="104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5" name="Group 104"/>
            <p:cNvGrpSpPr/>
            <p:nvPr/>
          </p:nvGrpSpPr>
          <p:grpSpPr>
            <a:xfrm>
              <a:off x="949590" y="3148013"/>
              <a:ext cx="7432410" cy="1500187"/>
              <a:chOff x="797190" y="2895600"/>
              <a:chExt cx="7432410" cy="1500187"/>
            </a:xfrm>
          </p:grpSpPr>
          <p:sp>
            <p:nvSpPr>
              <p:cNvPr id="140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1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2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3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6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7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54292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8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9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0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2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3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4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5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7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8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9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60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" name="Line 25"/>
              <p:cNvSpPr>
                <a:spLocks noChangeShapeType="1"/>
              </p:cNvSpPr>
              <p:nvPr/>
            </p:nvSpPr>
            <p:spPr bwMode="auto">
              <a:xfrm flipV="1">
                <a:off x="1866899" y="3198813"/>
                <a:ext cx="271463" cy="31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6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841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7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8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9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80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81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82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83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84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85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6" name="Freeform 30"/>
            <p:cNvSpPr>
              <a:spLocks/>
            </p:cNvSpPr>
            <p:nvPr/>
          </p:nvSpPr>
          <p:spPr bwMode="auto">
            <a:xfrm flipV="1">
              <a:off x="2038165" y="2832847"/>
              <a:ext cx="5755836" cy="1176686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22"/>
                <a:gd name="connsiteY0" fmla="*/ 9043 h 19043"/>
                <a:gd name="connsiteX1" fmla="*/ 0 w 10022"/>
                <a:gd name="connsiteY1" fmla="*/ 19043 h 19043"/>
                <a:gd name="connsiteX2" fmla="*/ 10000 w 10022"/>
                <a:gd name="connsiteY2" fmla="*/ 19043 h 19043"/>
                <a:gd name="connsiteX3" fmla="*/ 10022 w 10022"/>
                <a:gd name="connsiteY3" fmla="*/ 0 h 1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2" h="19043">
                  <a:moveTo>
                    <a:pt x="0" y="9043"/>
                  </a:moveTo>
                  <a:lnTo>
                    <a:pt x="0" y="19043"/>
                  </a:lnTo>
                  <a:lnTo>
                    <a:pt x="10000" y="19043"/>
                  </a:lnTo>
                  <a:cubicBezTo>
                    <a:pt x="10000" y="15710"/>
                    <a:pt x="10022" y="3333"/>
                    <a:pt x="100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38"/>
            <p:cNvSpPr>
              <a:spLocks/>
            </p:cNvSpPr>
            <p:nvPr/>
          </p:nvSpPr>
          <p:spPr bwMode="auto">
            <a:xfrm>
              <a:off x="7773162" y="396631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Freeform 30"/>
            <p:cNvSpPr>
              <a:spLocks/>
            </p:cNvSpPr>
            <p:nvPr/>
          </p:nvSpPr>
          <p:spPr bwMode="auto">
            <a:xfrm>
              <a:off x="1534295" y="4286155"/>
              <a:ext cx="5582561" cy="563751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00"/>
                <a:gd name="connsiteY0" fmla="*/ 0 h 43076"/>
                <a:gd name="connsiteX1" fmla="*/ 0 w 10000"/>
                <a:gd name="connsiteY1" fmla="*/ 43076 h 43076"/>
                <a:gd name="connsiteX2" fmla="*/ 10000 w 10000"/>
                <a:gd name="connsiteY2" fmla="*/ 43076 h 43076"/>
                <a:gd name="connsiteX3" fmla="*/ 10000 w 10000"/>
                <a:gd name="connsiteY3" fmla="*/ 33076 h 43076"/>
                <a:gd name="connsiteX0" fmla="*/ 0 w 10000"/>
                <a:gd name="connsiteY0" fmla="*/ 10000 h 10000"/>
                <a:gd name="connsiteX1" fmla="*/ 10000 w 10000"/>
                <a:gd name="connsiteY1" fmla="*/ 10000 h 10000"/>
                <a:gd name="connsiteX2" fmla="*/ 10000 w 10000"/>
                <a:gd name="connsiteY2" fmla="*/ 0 h 10000"/>
                <a:gd name="connsiteX0" fmla="*/ 0 w 10629"/>
                <a:gd name="connsiteY0" fmla="*/ 10000 h 10000"/>
                <a:gd name="connsiteX1" fmla="*/ 10629 w 10629"/>
                <a:gd name="connsiteY1" fmla="*/ 10000 h 10000"/>
                <a:gd name="connsiteX2" fmla="*/ 10629 w 10629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29" h="10000">
                  <a:moveTo>
                    <a:pt x="0" y="10000"/>
                  </a:moveTo>
                  <a:lnTo>
                    <a:pt x="10629" y="10000"/>
                  </a:lnTo>
                  <a:lnTo>
                    <a:pt x="1062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" name="Freeform 32"/>
            <p:cNvSpPr>
              <a:spLocks/>
            </p:cNvSpPr>
            <p:nvPr/>
          </p:nvSpPr>
          <p:spPr bwMode="auto">
            <a:xfrm>
              <a:off x="40950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" name="Freeform 32"/>
            <p:cNvSpPr>
              <a:spLocks/>
            </p:cNvSpPr>
            <p:nvPr/>
          </p:nvSpPr>
          <p:spPr bwMode="auto">
            <a:xfrm>
              <a:off x="5591930" y="4291790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" name="Freeform 7"/>
            <p:cNvSpPr>
              <a:spLocks/>
            </p:cNvSpPr>
            <p:nvPr/>
          </p:nvSpPr>
          <p:spPr bwMode="auto">
            <a:xfrm>
              <a:off x="7062507" y="4248337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" name="Freeform 7"/>
            <p:cNvSpPr>
              <a:spLocks/>
            </p:cNvSpPr>
            <p:nvPr/>
          </p:nvSpPr>
          <p:spPr bwMode="auto">
            <a:xfrm>
              <a:off x="404140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" name="Freeform 7"/>
            <p:cNvSpPr>
              <a:spLocks/>
            </p:cNvSpPr>
            <p:nvPr/>
          </p:nvSpPr>
          <p:spPr bwMode="auto">
            <a:xfrm>
              <a:off x="554747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" name="Freeform 32"/>
            <p:cNvSpPr>
              <a:spLocks/>
            </p:cNvSpPr>
            <p:nvPr/>
          </p:nvSpPr>
          <p:spPr bwMode="auto">
            <a:xfrm>
              <a:off x="26218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Rectangle 11"/>
            <p:cNvSpPr>
              <a:spLocks noChangeArrowheads="1"/>
            </p:cNvSpPr>
            <p:nvPr/>
          </p:nvSpPr>
          <p:spPr bwMode="auto">
            <a:xfrm>
              <a:off x="827670" y="4716335"/>
              <a:ext cx="62517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 err="1">
                  <a:solidFill>
                    <a:srgbClr val="000000"/>
                  </a:solidFill>
                  <a:latin typeface="Times-Roman" charset="0"/>
                </a:rPr>
                <a:t>Reset_n</a:t>
              </a: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116" name="Freeform 32"/>
            <p:cNvSpPr>
              <a:spLocks/>
            </p:cNvSpPr>
            <p:nvPr/>
          </p:nvSpPr>
          <p:spPr bwMode="auto">
            <a:xfrm>
              <a:off x="3494367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Freeform 32"/>
            <p:cNvSpPr>
              <a:spLocks/>
            </p:cNvSpPr>
            <p:nvPr/>
          </p:nvSpPr>
          <p:spPr bwMode="auto">
            <a:xfrm>
              <a:off x="5036296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" name="Freeform 32"/>
            <p:cNvSpPr>
              <a:spLocks/>
            </p:cNvSpPr>
            <p:nvPr/>
          </p:nvSpPr>
          <p:spPr bwMode="auto">
            <a:xfrm>
              <a:off x="6488578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" name="Freeform 32"/>
            <p:cNvSpPr>
              <a:spLocks/>
            </p:cNvSpPr>
            <p:nvPr/>
          </p:nvSpPr>
          <p:spPr bwMode="auto">
            <a:xfrm>
              <a:off x="7541752" y="2254445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0" name="Group 119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138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39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121" name="Group 120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136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37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122" name="Group 121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134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35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123" name="Group 122"/>
            <p:cNvGrpSpPr/>
            <p:nvPr/>
          </p:nvGrpSpPr>
          <p:grpSpPr>
            <a:xfrm>
              <a:off x="7467600" y="1906587"/>
              <a:ext cx="235973" cy="256590"/>
              <a:chOff x="7696200" y="1906587"/>
              <a:chExt cx="235973" cy="256590"/>
            </a:xfrm>
          </p:grpSpPr>
          <p:sp>
            <p:nvSpPr>
              <p:cNvPr id="132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33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24" name="Freeform 38"/>
            <p:cNvSpPr>
              <a:spLocks/>
            </p:cNvSpPr>
            <p:nvPr/>
          </p:nvSpPr>
          <p:spPr bwMode="auto">
            <a:xfrm>
              <a:off x="6468408" y="341555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Freeform 38"/>
            <p:cNvSpPr>
              <a:spLocks/>
            </p:cNvSpPr>
            <p:nvPr/>
          </p:nvSpPr>
          <p:spPr bwMode="auto">
            <a:xfrm>
              <a:off x="5016126" y="3406589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" name="Freeform 38"/>
            <p:cNvSpPr>
              <a:spLocks/>
            </p:cNvSpPr>
            <p:nvPr/>
          </p:nvSpPr>
          <p:spPr bwMode="auto">
            <a:xfrm>
              <a:off x="3465232" y="3424517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" name="Freeform 38"/>
            <p:cNvSpPr>
              <a:spLocks/>
            </p:cNvSpPr>
            <p:nvPr/>
          </p:nvSpPr>
          <p:spPr bwMode="auto">
            <a:xfrm>
              <a:off x="7516368" y="3429000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" name="Freeform 38"/>
            <p:cNvSpPr>
              <a:spLocks/>
            </p:cNvSpPr>
            <p:nvPr/>
          </p:nvSpPr>
          <p:spPr bwMode="auto">
            <a:xfrm>
              <a:off x="2587408" y="4822698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" name="Freeform 38"/>
            <p:cNvSpPr>
              <a:spLocks/>
            </p:cNvSpPr>
            <p:nvPr/>
          </p:nvSpPr>
          <p:spPr bwMode="auto">
            <a:xfrm>
              <a:off x="5564456" y="4812202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" name="Freeform 7"/>
            <p:cNvSpPr>
              <a:spLocks/>
            </p:cNvSpPr>
            <p:nvPr/>
          </p:nvSpPr>
          <p:spPr bwMode="auto">
            <a:xfrm>
              <a:off x="2569415" y="4243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" name="Freeform 38"/>
            <p:cNvSpPr>
              <a:spLocks/>
            </p:cNvSpPr>
            <p:nvPr/>
          </p:nvSpPr>
          <p:spPr bwMode="auto">
            <a:xfrm>
              <a:off x="4066719" y="481009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286928622"/>
      </p:ext>
    </p:extLst>
  </p:cSld>
  <p:clrMapOvr>
    <a:masterClrMapping/>
  </p:clrMapOvr>
  <p:transition/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Initialization: How does it work?</a:t>
            </a:r>
          </a:p>
        </p:txBody>
      </p:sp>
      <p:sp>
        <p:nvSpPr>
          <p:cNvPr id="92" name="TextBox 91"/>
          <p:cNvSpPr txBox="1"/>
          <p:nvPr/>
        </p:nvSpPr>
        <p:spPr>
          <a:xfrm>
            <a:off x="2286000" y="5469764"/>
            <a:ext cx="534312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... this zeros the outputs of all flip-flops ...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01780786"/>
      </p:ext>
    </p:extLst>
  </p:cSld>
  <p:clrMapOvr>
    <a:masterClrMapping/>
  </p:clrMapOvr>
  <p:transition/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Initialization: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1382025" y="5490481"/>
            <a:ext cx="6675225" cy="461665"/>
            <a:chOff x="1554375" y="5469764"/>
            <a:chExt cx="6675225" cy="461665"/>
          </a:xfrm>
        </p:grpSpPr>
        <p:sp>
          <p:nvSpPr>
            <p:cNvPr id="92" name="TextBox 91"/>
            <p:cNvSpPr txBox="1"/>
            <p:nvPr/>
          </p:nvSpPr>
          <p:spPr>
            <a:xfrm>
              <a:off x="1554375" y="5469764"/>
              <a:ext cx="667522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... and also sets the Q output of the last flip-flop to 1.</a:t>
              </a:r>
            </a:p>
          </p:txBody>
        </p:sp>
        <p:cxnSp>
          <p:nvCxnSpPr>
            <p:cNvPr id="103" name="Straight Connector 102"/>
            <p:cNvCxnSpPr/>
            <p:nvPr/>
          </p:nvCxnSpPr>
          <p:spPr bwMode="auto">
            <a:xfrm>
              <a:off x="3966131" y="5510404"/>
              <a:ext cx="301069" cy="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2067679600"/>
      </p:ext>
    </p:extLst>
  </p:cSld>
  <p:clrMapOvr>
    <a:masterClrMapping/>
  </p:clrMapOvr>
  <p:transition/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0497720"/>
      </p:ext>
    </p:extLst>
  </p:cSld>
  <p:clrMapOvr>
    <a:masterClrMapping/>
  </p:clrMapOvr>
  <p:transition/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sp>
        <p:nvSpPr>
          <p:cNvPr id="92" name="TextBox 91"/>
          <p:cNvSpPr txBox="1"/>
          <p:nvPr/>
        </p:nvSpPr>
        <p:spPr>
          <a:xfrm>
            <a:off x="1783760" y="5490481"/>
            <a:ext cx="614104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To start counting, </a:t>
            </a:r>
            <a:r>
              <a:rPr lang="en-US" dirty="0" err="1">
                <a:solidFill>
                  <a:srgbClr val="FF0000"/>
                </a:solidFill>
              </a:rPr>
              <a:t>Reset_n</a:t>
            </a:r>
            <a:r>
              <a:rPr lang="en-US" dirty="0">
                <a:solidFill>
                  <a:srgbClr val="FF0000"/>
                </a:solidFill>
              </a:rPr>
              <a:t> needs to be set to 1.</a:t>
            </a:r>
          </a:p>
        </p:txBody>
      </p:sp>
    </p:spTree>
    <p:extLst>
      <p:ext uri="{BB962C8B-B14F-4D97-AF65-F5344CB8AC3E}">
        <p14:creationId xmlns:p14="http://schemas.microsoft.com/office/powerpoint/2010/main" val="42282158"/>
      </p:ext>
    </p:extLst>
  </p:cSld>
  <p:clrMapOvr>
    <a:masterClrMapping/>
  </p:clrMapOvr>
  <p:transition/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173529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87910917"/>
      </p:ext>
    </p:extLst>
  </p:cSld>
  <p:clrMapOvr>
    <a:masterClrMapping/>
  </p:clrMapOvr>
  <p:transition/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18439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01867544"/>
      </p:ext>
    </p:extLst>
  </p:cSld>
  <p:clrMapOvr>
    <a:masterClrMapping/>
  </p:clrMapOvr>
  <p:transition/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25297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60133612"/>
      </p:ext>
    </p:extLst>
  </p:cSld>
  <p:clrMapOvr>
    <a:masterClrMapping/>
  </p:clrMapOvr>
  <p:transition/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26821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65253963"/>
      </p:ext>
    </p:extLst>
  </p:cSld>
  <p:clrMapOvr>
    <a:masterClrMapping/>
  </p:clrMapOvr>
  <p:transition/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33679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70348682"/>
      </p:ext>
    </p:extLst>
  </p:cSld>
  <p:clrMapOvr>
    <a:masterClrMapping/>
  </p:clrMapOvr>
  <p:transition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grpSp>
        <p:nvGrpSpPr>
          <p:cNvPr id="109571" name="Group 80"/>
          <p:cNvGrpSpPr>
            <a:grpSpLocks/>
          </p:cNvGrpSpPr>
          <p:nvPr/>
        </p:nvGrpSpPr>
        <p:grpSpPr bwMode="auto">
          <a:xfrm>
            <a:off x="1057275" y="1177925"/>
            <a:ext cx="6784975" cy="5603875"/>
            <a:chOff x="666" y="206"/>
            <a:chExt cx="4274" cy="3530"/>
          </a:xfrm>
        </p:grpSpPr>
        <p:sp>
          <p:nvSpPr>
            <p:cNvPr id="109572" name="Line 4"/>
            <p:cNvSpPr>
              <a:spLocks noChangeShapeType="1"/>
            </p:cNvSpPr>
            <p:nvPr/>
          </p:nvSpPr>
          <p:spPr bwMode="auto">
            <a:xfrm flipV="1">
              <a:off x="1697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3" name="Line 5"/>
            <p:cNvSpPr>
              <a:spLocks noChangeShapeType="1"/>
            </p:cNvSpPr>
            <p:nvPr/>
          </p:nvSpPr>
          <p:spPr bwMode="auto">
            <a:xfrm flipV="1">
              <a:off x="2166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4" name="Line 6"/>
            <p:cNvSpPr>
              <a:spLocks noChangeShapeType="1"/>
            </p:cNvSpPr>
            <p:nvPr/>
          </p:nvSpPr>
          <p:spPr bwMode="auto">
            <a:xfrm flipV="1">
              <a:off x="2622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5" name="Line 7"/>
            <p:cNvSpPr>
              <a:spLocks noChangeShapeType="1"/>
            </p:cNvSpPr>
            <p:nvPr/>
          </p:nvSpPr>
          <p:spPr bwMode="auto">
            <a:xfrm flipV="1">
              <a:off x="3090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6" name="Line 8"/>
            <p:cNvSpPr>
              <a:spLocks noChangeShapeType="1"/>
            </p:cNvSpPr>
            <p:nvPr/>
          </p:nvSpPr>
          <p:spPr bwMode="auto">
            <a:xfrm flipV="1">
              <a:off x="355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7" name="Line 9"/>
            <p:cNvSpPr>
              <a:spLocks noChangeShapeType="1"/>
            </p:cNvSpPr>
            <p:nvPr/>
          </p:nvSpPr>
          <p:spPr bwMode="auto">
            <a:xfrm flipV="1">
              <a:off x="4015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8" name="Line 10"/>
            <p:cNvSpPr>
              <a:spLocks noChangeShapeType="1"/>
            </p:cNvSpPr>
            <p:nvPr/>
          </p:nvSpPr>
          <p:spPr bwMode="auto">
            <a:xfrm flipV="1">
              <a:off x="4484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9" name="Line 11"/>
            <p:cNvSpPr>
              <a:spLocks noChangeShapeType="1"/>
            </p:cNvSpPr>
            <p:nvPr/>
          </p:nvSpPr>
          <p:spPr bwMode="auto">
            <a:xfrm flipV="1">
              <a:off x="122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0" name="Freeform 12"/>
            <p:cNvSpPr>
              <a:spLocks/>
            </p:cNvSpPr>
            <p:nvPr/>
          </p:nvSpPr>
          <p:spPr bwMode="auto">
            <a:xfrm>
              <a:off x="1001" y="1923"/>
              <a:ext cx="924" cy="169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1" name="Freeform 13"/>
            <p:cNvSpPr>
              <a:spLocks/>
            </p:cNvSpPr>
            <p:nvPr/>
          </p:nvSpPr>
          <p:spPr bwMode="auto">
            <a:xfrm>
              <a:off x="1925" y="1923"/>
              <a:ext cx="937" cy="169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2" name="Freeform 14"/>
            <p:cNvSpPr>
              <a:spLocks/>
            </p:cNvSpPr>
            <p:nvPr/>
          </p:nvSpPr>
          <p:spPr bwMode="auto">
            <a:xfrm>
              <a:off x="2862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3" name="Freeform 15"/>
            <p:cNvSpPr>
              <a:spLocks/>
            </p:cNvSpPr>
            <p:nvPr/>
          </p:nvSpPr>
          <p:spPr bwMode="auto">
            <a:xfrm>
              <a:off x="3787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4" name="Line 16"/>
            <p:cNvSpPr>
              <a:spLocks noChangeShapeType="1"/>
            </p:cNvSpPr>
            <p:nvPr/>
          </p:nvSpPr>
          <p:spPr bwMode="auto">
            <a:xfrm flipH="1">
              <a:off x="4712" y="2092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5" name="Freeform 17"/>
            <p:cNvSpPr>
              <a:spLocks/>
            </p:cNvSpPr>
            <p:nvPr/>
          </p:nvSpPr>
          <p:spPr bwMode="auto">
            <a:xfrm>
              <a:off x="1001" y="2260"/>
              <a:ext cx="1645" cy="168"/>
            </a:xfrm>
            <a:custGeom>
              <a:avLst/>
              <a:gdLst>
                <a:gd name="T0" fmla="*/ 0 w 3291"/>
                <a:gd name="T1" fmla="*/ 0 h 337"/>
                <a:gd name="T2" fmla="*/ 0 w 3291"/>
                <a:gd name="T3" fmla="*/ 0 h 337"/>
                <a:gd name="T4" fmla="*/ 0 w 3291"/>
                <a:gd name="T5" fmla="*/ 0 h 337"/>
                <a:gd name="T6" fmla="*/ 0 w 3291"/>
                <a:gd name="T7" fmla="*/ 0 h 337"/>
                <a:gd name="T8" fmla="*/ 0 w 3291"/>
                <a:gd name="T9" fmla="*/ 0 h 337"/>
                <a:gd name="T10" fmla="*/ 0 w 3291"/>
                <a:gd name="T11" fmla="*/ 0 h 337"/>
                <a:gd name="T12" fmla="*/ 0 w 3291"/>
                <a:gd name="T13" fmla="*/ 0 h 337"/>
                <a:gd name="T14" fmla="*/ 0 w 3291"/>
                <a:gd name="T15" fmla="*/ 0 h 337"/>
                <a:gd name="T16" fmla="*/ 0 w 3291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7"/>
                <a:gd name="T29" fmla="*/ 3291 w 3291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7">
                  <a:moveTo>
                    <a:pt x="3291" y="337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7"/>
                  </a:lnTo>
                  <a:lnTo>
                    <a:pt x="1441" y="337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6" name="Freeform 18"/>
            <p:cNvSpPr>
              <a:spLocks/>
            </p:cNvSpPr>
            <p:nvPr/>
          </p:nvSpPr>
          <p:spPr bwMode="auto">
            <a:xfrm>
              <a:off x="2646" y="2260"/>
              <a:ext cx="1862" cy="168"/>
            </a:xfrm>
            <a:custGeom>
              <a:avLst/>
              <a:gdLst>
                <a:gd name="T0" fmla="*/ 1 w 3723"/>
                <a:gd name="T1" fmla="*/ 0 h 337"/>
                <a:gd name="T2" fmla="*/ 1 w 3723"/>
                <a:gd name="T3" fmla="*/ 0 h 337"/>
                <a:gd name="T4" fmla="*/ 1 w 3723"/>
                <a:gd name="T5" fmla="*/ 0 h 337"/>
                <a:gd name="T6" fmla="*/ 1 w 3723"/>
                <a:gd name="T7" fmla="*/ 0 h 337"/>
                <a:gd name="T8" fmla="*/ 1 w 3723"/>
                <a:gd name="T9" fmla="*/ 0 h 337"/>
                <a:gd name="T10" fmla="*/ 1 w 3723"/>
                <a:gd name="T11" fmla="*/ 0 h 337"/>
                <a:gd name="T12" fmla="*/ 1 w 3723"/>
                <a:gd name="T13" fmla="*/ 0 h 337"/>
                <a:gd name="T14" fmla="*/ 1 w 3723"/>
                <a:gd name="T15" fmla="*/ 0 h 337"/>
                <a:gd name="T16" fmla="*/ 0 w 3723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7"/>
                <a:gd name="T29" fmla="*/ 3723 w 3723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7">
                  <a:moveTo>
                    <a:pt x="3723" y="337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7"/>
                  </a:lnTo>
                  <a:lnTo>
                    <a:pt x="1874" y="337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7" name="Line 19"/>
            <p:cNvSpPr>
              <a:spLocks noChangeShapeType="1"/>
            </p:cNvSpPr>
            <p:nvPr/>
          </p:nvSpPr>
          <p:spPr bwMode="auto">
            <a:xfrm flipH="1">
              <a:off x="4508" y="2428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8" name="Freeform 20"/>
            <p:cNvSpPr>
              <a:spLocks/>
            </p:cNvSpPr>
            <p:nvPr/>
          </p:nvSpPr>
          <p:spPr bwMode="auto">
            <a:xfrm>
              <a:off x="1001" y="2596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6149" y="360"/>
                  </a:lnTo>
                  <a:lnTo>
                    <a:pt x="6149" y="0"/>
                  </a:lnTo>
                  <a:lnTo>
                    <a:pt x="4276" y="0"/>
                  </a:lnTo>
                  <a:lnTo>
                    <a:pt x="4276" y="360"/>
                  </a:lnTo>
                  <a:lnTo>
                    <a:pt x="2426" y="360"/>
                  </a:lnTo>
                  <a:lnTo>
                    <a:pt x="2426" y="0"/>
                  </a:lnTo>
                  <a:lnTo>
                    <a:pt x="577" y="0"/>
                  </a:lnTo>
                  <a:lnTo>
                    <a:pt x="577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9" name="Freeform 21"/>
            <p:cNvSpPr>
              <a:spLocks/>
            </p:cNvSpPr>
            <p:nvPr/>
          </p:nvSpPr>
          <p:spPr bwMode="auto">
            <a:xfrm>
              <a:off x="1001" y="2944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4348" y="336"/>
                  </a:lnTo>
                  <a:lnTo>
                    <a:pt x="4348" y="0"/>
                  </a:lnTo>
                  <a:lnTo>
                    <a:pt x="625" y="0"/>
                  </a:lnTo>
                  <a:lnTo>
                    <a:pt x="625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0" name="Rectangle 22"/>
            <p:cNvSpPr>
              <a:spLocks noChangeArrowheads="1"/>
            </p:cNvSpPr>
            <p:nvPr/>
          </p:nvSpPr>
          <p:spPr bwMode="auto">
            <a:xfrm>
              <a:off x="1877" y="387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1" name="Rectangle 23"/>
            <p:cNvSpPr>
              <a:spLocks noChangeArrowheads="1"/>
            </p:cNvSpPr>
            <p:nvPr/>
          </p:nvSpPr>
          <p:spPr bwMode="auto">
            <a:xfrm>
              <a:off x="1915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2" name="Rectangle 24"/>
            <p:cNvSpPr>
              <a:spLocks noChangeArrowheads="1"/>
            </p:cNvSpPr>
            <p:nvPr/>
          </p:nvSpPr>
          <p:spPr bwMode="auto">
            <a:xfrm>
              <a:off x="2165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3" name="Line 25"/>
            <p:cNvSpPr>
              <a:spLocks noChangeShapeType="1"/>
            </p:cNvSpPr>
            <p:nvPr/>
          </p:nvSpPr>
          <p:spPr bwMode="auto">
            <a:xfrm flipH="1">
              <a:off x="2178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4" name="Freeform 26"/>
            <p:cNvSpPr>
              <a:spLocks/>
            </p:cNvSpPr>
            <p:nvPr/>
          </p:nvSpPr>
          <p:spPr bwMode="auto">
            <a:xfrm>
              <a:off x="2622" y="206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595" name="Rectangle 27"/>
            <p:cNvSpPr>
              <a:spLocks noChangeArrowheads="1"/>
            </p:cNvSpPr>
            <p:nvPr/>
          </p:nvSpPr>
          <p:spPr bwMode="auto">
            <a:xfrm>
              <a:off x="2166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6" name="Rectangle 28"/>
            <p:cNvSpPr>
              <a:spLocks noChangeArrowheads="1"/>
            </p:cNvSpPr>
            <p:nvPr/>
          </p:nvSpPr>
          <p:spPr bwMode="auto">
            <a:xfrm>
              <a:off x="2814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7" name="Rectangle 29"/>
            <p:cNvSpPr>
              <a:spLocks noChangeArrowheads="1"/>
            </p:cNvSpPr>
            <p:nvPr/>
          </p:nvSpPr>
          <p:spPr bwMode="auto">
            <a:xfrm>
              <a:off x="1210" y="833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8" name="Rectangle 30"/>
            <p:cNvSpPr>
              <a:spLocks noChangeArrowheads="1"/>
            </p:cNvSpPr>
            <p:nvPr/>
          </p:nvSpPr>
          <p:spPr bwMode="auto">
            <a:xfrm>
              <a:off x="2851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9" name="Rectangle 31"/>
            <p:cNvSpPr>
              <a:spLocks noChangeArrowheads="1"/>
            </p:cNvSpPr>
            <p:nvPr/>
          </p:nvSpPr>
          <p:spPr bwMode="auto">
            <a:xfrm>
              <a:off x="3101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0" name="Line 32"/>
            <p:cNvSpPr>
              <a:spLocks noChangeShapeType="1"/>
            </p:cNvSpPr>
            <p:nvPr/>
          </p:nvSpPr>
          <p:spPr bwMode="auto">
            <a:xfrm flipH="1">
              <a:off x="3114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1" name="Rectangle 33"/>
            <p:cNvSpPr>
              <a:spLocks noChangeArrowheads="1"/>
            </p:cNvSpPr>
            <p:nvPr/>
          </p:nvSpPr>
          <p:spPr bwMode="auto">
            <a:xfrm>
              <a:off x="3751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602" name="Rectangle 34"/>
            <p:cNvSpPr>
              <a:spLocks noChangeArrowheads="1"/>
            </p:cNvSpPr>
            <p:nvPr/>
          </p:nvSpPr>
          <p:spPr bwMode="auto">
            <a:xfrm>
              <a:off x="3102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3" name="Rectangle 35"/>
            <p:cNvSpPr>
              <a:spLocks noChangeArrowheads="1"/>
            </p:cNvSpPr>
            <p:nvPr/>
          </p:nvSpPr>
          <p:spPr bwMode="auto">
            <a:xfrm>
              <a:off x="3788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4" name="Rectangle 36"/>
            <p:cNvSpPr>
              <a:spLocks noChangeArrowheads="1"/>
            </p:cNvSpPr>
            <p:nvPr/>
          </p:nvSpPr>
          <p:spPr bwMode="auto">
            <a:xfrm>
              <a:off x="4037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5" name="Line 37"/>
            <p:cNvSpPr>
              <a:spLocks noChangeShapeType="1"/>
            </p:cNvSpPr>
            <p:nvPr/>
          </p:nvSpPr>
          <p:spPr bwMode="auto">
            <a:xfrm flipH="1">
              <a:off x="4051" y="843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6" name="Line 38"/>
            <p:cNvSpPr>
              <a:spLocks noChangeShapeType="1"/>
            </p:cNvSpPr>
            <p:nvPr/>
          </p:nvSpPr>
          <p:spPr bwMode="auto">
            <a:xfrm>
              <a:off x="1529" y="556"/>
              <a:ext cx="348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7" name="Freeform 39"/>
            <p:cNvSpPr>
              <a:spLocks/>
            </p:cNvSpPr>
            <p:nvPr/>
          </p:nvSpPr>
          <p:spPr bwMode="auto">
            <a:xfrm>
              <a:off x="2814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8" name="Freeform 40"/>
            <p:cNvSpPr>
              <a:spLocks/>
            </p:cNvSpPr>
            <p:nvPr/>
          </p:nvSpPr>
          <p:spPr bwMode="auto">
            <a:xfrm>
              <a:off x="3751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9" name="Freeform 41"/>
            <p:cNvSpPr>
              <a:spLocks/>
            </p:cNvSpPr>
            <p:nvPr/>
          </p:nvSpPr>
          <p:spPr bwMode="auto">
            <a:xfrm>
              <a:off x="1877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0" name="Line 42"/>
            <p:cNvSpPr>
              <a:spLocks noChangeShapeType="1"/>
            </p:cNvSpPr>
            <p:nvPr/>
          </p:nvSpPr>
          <p:spPr bwMode="auto">
            <a:xfrm>
              <a:off x="1529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1" name="Freeform 43"/>
            <p:cNvSpPr>
              <a:spLocks/>
            </p:cNvSpPr>
            <p:nvPr/>
          </p:nvSpPr>
          <p:spPr bwMode="auto">
            <a:xfrm>
              <a:off x="1679" y="532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3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49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5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1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12" name="Rectangle 44"/>
            <p:cNvSpPr>
              <a:spLocks noChangeArrowheads="1"/>
            </p:cNvSpPr>
            <p:nvPr/>
          </p:nvSpPr>
          <p:spPr bwMode="auto">
            <a:xfrm>
              <a:off x="4038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13" name="Line 45"/>
            <p:cNvSpPr>
              <a:spLocks noChangeShapeType="1"/>
            </p:cNvSpPr>
            <p:nvPr/>
          </p:nvSpPr>
          <p:spPr bwMode="auto">
            <a:xfrm flipH="1">
              <a:off x="2466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4" name="Line 46"/>
            <p:cNvSpPr>
              <a:spLocks noChangeShapeType="1"/>
            </p:cNvSpPr>
            <p:nvPr/>
          </p:nvSpPr>
          <p:spPr bwMode="auto">
            <a:xfrm flipH="1">
              <a:off x="3403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5" name="Freeform 47"/>
            <p:cNvSpPr>
              <a:spLocks/>
            </p:cNvSpPr>
            <p:nvPr/>
          </p:nvSpPr>
          <p:spPr bwMode="auto">
            <a:xfrm>
              <a:off x="2298" y="555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6" name="Freeform 48"/>
            <p:cNvSpPr>
              <a:spLocks/>
            </p:cNvSpPr>
            <p:nvPr/>
          </p:nvSpPr>
          <p:spPr bwMode="auto">
            <a:xfrm>
              <a:off x="3234" y="555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7" name="Freeform 49"/>
            <p:cNvSpPr>
              <a:spLocks/>
            </p:cNvSpPr>
            <p:nvPr/>
          </p:nvSpPr>
          <p:spPr bwMode="auto">
            <a:xfrm>
              <a:off x="4171" y="555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8" name="Freeform 50"/>
            <p:cNvSpPr>
              <a:spLocks/>
            </p:cNvSpPr>
            <p:nvPr/>
          </p:nvSpPr>
          <p:spPr bwMode="auto">
            <a:xfrm>
              <a:off x="1697" y="218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9" name="Freeform 51"/>
            <p:cNvSpPr>
              <a:spLocks/>
            </p:cNvSpPr>
            <p:nvPr/>
          </p:nvSpPr>
          <p:spPr bwMode="auto">
            <a:xfrm>
              <a:off x="2634" y="218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20" name="Rectangle 52"/>
            <p:cNvSpPr>
              <a:spLocks noChangeArrowheads="1"/>
            </p:cNvSpPr>
            <p:nvPr/>
          </p:nvSpPr>
          <p:spPr bwMode="auto">
            <a:xfrm>
              <a:off x="1414" y="495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1" name="Rectangle 53"/>
            <p:cNvSpPr>
              <a:spLocks noChangeArrowheads="1"/>
            </p:cNvSpPr>
            <p:nvPr/>
          </p:nvSpPr>
          <p:spPr bwMode="auto">
            <a:xfrm>
              <a:off x="2395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2" name="Rectangle 54"/>
            <p:cNvSpPr>
              <a:spLocks noChangeArrowheads="1"/>
            </p:cNvSpPr>
            <p:nvPr/>
          </p:nvSpPr>
          <p:spPr bwMode="auto">
            <a:xfrm>
              <a:off x="2477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3" name="Rectangle 55"/>
            <p:cNvSpPr>
              <a:spLocks noChangeArrowheads="1"/>
            </p:cNvSpPr>
            <p:nvPr/>
          </p:nvSpPr>
          <p:spPr bwMode="auto">
            <a:xfrm>
              <a:off x="3329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4" name="Rectangle 56"/>
            <p:cNvSpPr>
              <a:spLocks noChangeArrowheads="1"/>
            </p:cNvSpPr>
            <p:nvPr/>
          </p:nvSpPr>
          <p:spPr bwMode="auto">
            <a:xfrm>
              <a:off x="3412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5" name="Rectangle 57"/>
            <p:cNvSpPr>
              <a:spLocks noChangeArrowheads="1"/>
            </p:cNvSpPr>
            <p:nvPr/>
          </p:nvSpPr>
          <p:spPr bwMode="auto">
            <a:xfrm>
              <a:off x="4266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6" name="Rectangle 58"/>
            <p:cNvSpPr>
              <a:spLocks noChangeArrowheads="1"/>
            </p:cNvSpPr>
            <p:nvPr/>
          </p:nvSpPr>
          <p:spPr bwMode="auto">
            <a:xfrm>
              <a:off x="4348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7" name="Rectangle 59"/>
            <p:cNvSpPr>
              <a:spLocks noChangeArrowheads="1"/>
            </p:cNvSpPr>
            <p:nvPr/>
          </p:nvSpPr>
          <p:spPr bwMode="auto">
            <a:xfrm>
              <a:off x="2546" y="1566"/>
              <a:ext cx="646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8" name="Rectangle 60"/>
            <p:cNvSpPr>
              <a:spLocks noChangeArrowheads="1"/>
            </p:cNvSpPr>
            <p:nvPr/>
          </p:nvSpPr>
          <p:spPr bwMode="auto">
            <a:xfrm>
              <a:off x="672" y="1954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9" name="Rectangle 61"/>
            <p:cNvSpPr>
              <a:spLocks noChangeArrowheads="1"/>
            </p:cNvSpPr>
            <p:nvPr/>
          </p:nvSpPr>
          <p:spPr bwMode="auto">
            <a:xfrm>
              <a:off x="794" y="227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0" name="Rectangle 62"/>
            <p:cNvSpPr>
              <a:spLocks noChangeArrowheads="1"/>
            </p:cNvSpPr>
            <p:nvPr/>
          </p:nvSpPr>
          <p:spPr bwMode="auto">
            <a:xfrm>
              <a:off x="876" y="2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1" name="Rectangle 63"/>
            <p:cNvSpPr>
              <a:spLocks noChangeArrowheads="1"/>
            </p:cNvSpPr>
            <p:nvPr/>
          </p:nvSpPr>
          <p:spPr bwMode="auto">
            <a:xfrm>
              <a:off x="794" y="261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2" name="Rectangle 64"/>
            <p:cNvSpPr>
              <a:spLocks noChangeArrowheads="1"/>
            </p:cNvSpPr>
            <p:nvPr/>
          </p:nvSpPr>
          <p:spPr bwMode="auto">
            <a:xfrm>
              <a:off x="876" y="266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3" name="Rectangle 65"/>
            <p:cNvSpPr>
              <a:spLocks noChangeArrowheads="1"/>
            </p:cNvSpPr>
            <p:nvPr/>
          </p:nvSpPr>
          <p:spPr bwMode="auto">
            <a:xfrm>
              <a:off x="794" y="295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4" name="Rectangle 66"/>
            <p:cNvSpPr>
              <a:spLocks noChangeArrowheads="1"/>
            </p:cNvSpPr>
            <p:nvPr/>
          </p:nvSpPr>
          <p:spPr bwMode="auto">
            <a:xfrm>
              <a:off x="876" y="300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5" name="Rectangle 67"/>
            <p:cNvSpPr>
              <a:spLocks noChangeArrowheads="1"/>
            </p:cNvSpPr>
            <p:nvPr/>
          </p:nvSpPr>
          <p:spPr bwMode="auto">
            <a:xfrm>
              <a:off x="666" y="3267"/>
              <a:ext cx="34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6" name="Rectangle 68"/>
            <p:cNvSpPr>
              <a:spLocks noChangeArrowheads="1"/>
            </p:cNvSpPr>
            <p:nvPr/>
          </p:nvSpPr>
          <p:spPr bwMode="auto">
            <a:xfrm>
              <a:off x="111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7" name="Rectangle 69"/>
            <p:cNvSpPr>
              <a:spLocks noChangeArrowheads="1"/>
            </p:cNvSpPr>
            <p:nvPr/>
          </p:nvSpPr>
          <p:spPr bwMode="auto">
            <a:xfrm>
              <a:off x="143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8" name="Rectangle 70"/>
            <p:cNvSpPr>
              <a:spLocks noChangeArrowheads="1"/>
            </p:cNvSpPr>
            <p:nvPr/>
          </p:nvSpPr>
          <p:spPr bwMode="auto">
            <a:xfrm>
              <a:off x="1907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9" name="Rectangle 71"/>
            <p:cNvSpPr>
              <a:spLocks noChangeArrowheads="1"/>
            </p:cNvSpPr>
            <p:nvPr/>
          </p:nvSpPr>
          <p:spPr bwMode="auto">
            <a:xfrm>
              <a:off x="2370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0" name="Rectangle 72"/>
            <p:cNvSpPr>
              <a:spLocks noChangeArrowheads="1"/>
            </p:cNvSpPr>
            <p:nvPr/>
          </p:nvSpPr>
          <p:spPr bwMode="auto">
            <a:xfrm>
              <a:off x="2835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1" name="Rectangle 73"/>
            <p:cNvSpPr>
              <a:spLocks noChangeArrowheads="1"/>
            </p:cNvSpPr>
            <p:nvPr/>
          </p:nvSpPr>
          <p:spPr bwMode="auto">
            <a:xfrm>
              <a:off x="3299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2" name="Rectangle 74"/>
            <p:cNvSpPr>
              <a:spLocks noChangeArrowheads="1"/>
            </p:cNvSpPr>
            <p:nvPr/>
          </p:nvSpPr>
          <p:spPr bwMode="auto">
            <a:xfrm>
              <a:off x="3764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3" name="Rectangle 75"/>
            <p:cNvSpPr>
              <a:spLocks noChangeArrowheads="1"/>
            </p:cNvSpPr>
            <p:nvPr/>
          </p:nvSpPr>
          <p:spPr bwMode="auto">
            <a:xfrm>
              <a:off x="4233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4" name="Rectangle 76"/>
            <p:cNvSpPr>
              <a:spLocks noChangeArrowheads="1"/>
            </p:cNvSpPr>
            <p:nvPr/>
          </p:nvSpPr>
          <p:spPr bwMode="auto">
            <a:xfrm>
              <a:off x="4691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5" name="Freeform 77"/>
            <p:cNvSpPr>
              <a:spLocks/>
            </p:cNvSpPr>
            <p:nvPr/>
          </p:nvSpPr>
          <p:spPr bwMode="auto">
            <a:xfrm>
              <a:off x="2454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9" y="40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6" name="Freeform 78"/>
            <p:cNvSpPr>
              <a:spLocks/>
            </p:cNvSpPr>
            <p:nvPr/>
          </p:nvSpPr>
          <p:spPr bwMode="auto">
            <a:xfrm>
              <a:off x="3391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4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4" y="4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7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7" y="26"/>
                  </a:lnTo>
                  <a:lnTo>
                    <a:pt x="47" y="27"/>
                  </a:lnTo>
                  <a:lnTo>
                    <a:pt x="47" y="30"/>
                  </a:lnTo>
                  <a:lnTo>
                    <a:pt x="46" y="31"/>
                  </a:lnTo>
                  <a:lnTo>
                    <a:pt x="46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1" y="39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9" y="46"/>
                  </a:lnTo>
                  <a:lnTo>
                    <a:pt x="28" y="46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1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4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7" name="Rectangle 79"/>
            <p:cNvSpPr>
              <a:spLocks noChangeArrowheads="1"/>
            </p:cNvSpPr>
            <p:nvPr/>
          </p:nvSpPr>
          <p:spPr bwMode="auto">
            <a:xfrm>
              <a:off x="2348" y="3566"/>
              <a:ext cx="1127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latin typeface="Times" charset="0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4556332" y="3564870"/>
            <a:ext cx="1133475" cy="2546350"/>
            <a:chOff x="3763963" y="3286125"/>
            <a:chExt cx="1133475" cy="2546350"/>
          </a:xfrm>
        </p:grpSpPr>
        <p:sp>
          <p:nvSpPr>
            <p:cNvPr id="81" name="Line 6"/>
            <p:cNvSpPr>
              <a:spLocks noChangeShapeType="1"/>
            </p:cNvSpPr>
            <p:nvPr/>
          </p:nvSpPr>
          <p:spPr bwMode="auto">
            <a:xfrm flipV="1">
              <a:off x="4121150" y="3536950"/>
              <a:ext cx="1588" cy="2154238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Line 7"/>
            <p:cNvSpPr>
              <a:spLocks noChangeShapeType="1"/>
            </p:cNvSpPr>
            <p:nvPr/>
          </p:nvSpPr>
          <p:spPr bwMode="auto">
            <a:xfrm flipV="1">
              <a:off x="486410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79"/>
            <p:cNvSpPr>
              <a:spLocks/>
            </p:cNvSpPr>
            <p:nvPr/>
          </p:nvSpPr>
          <p:spPr bwMode="auto">
            <a:xfrm>
              <a:off x="4083050" y="47942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0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24" y="0"/>
                  </a:lnTo>
                  <a:lnTo>
                    <a:pt x="0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80"/>
            <p:cNvSpPr>
              <a:spLocks/>
            </p:cNvSpPr>
            <p:nvPr/>
          </p:nvSpPr>
          <p:spPr bwMode="auto">
            <a:xfrm>
              <a:off x="3932238" y="4346575"/>
              <a:ext cx="330200" cy="465138"/>
            </a:xfrm>
            <a:custGeom>
              <a:avLst/>
              <a:gdLst>
                <a:gd name="T0" fmla="*/ 1 w 416"/>
                <a:gd name="T1" fmla="*/ 0 h 587"/>
                <a:gd name="T2" fmla="*/ 1 w 416"/>
                <a:gd name="T3" fmla="*/ 0 h 587"/>
                <a:gd name="T4" fmla="*/ 1 w 416"/>
                <a:gd name="T5" fmla="*/ 0 h 587"/>
                <a:gd name="T6" fmla="*/ 1 w 416"/>
                <a:gd name="T7" fmla="*/ 0 h 587"/>
                <a:gd name="T8" fmla="*/ 1 w 416"/>
                <a:gd name="T9" fmla="*/ 0 h 587"/>
                <a:gd name="T10" fmla="*/ 1 w 416"/>
                <a:gd name="T11" fmla="*/ 0 h 587"/>
                <a:gd name="T12" fmla="*/ 1 w 416"/>
                <a:gd name="T13" fmla="*/ 0 h 587"/>
                <a:gd name="T14" fmla="*/ 1 w 416"/>
                <a:gd name="T15" fmla="*/ 0 h 587"/>
                <a:gd name="T16" fmla="*/ 1 w 416"/>
                <a:gd name="T17" fmla="*/ 0 h 587"/>
                <a:gd name="T18" fmla="*/ 1 w 416"/>
                <a:gd name="T19" fmla="*/ 0 h 587"/>
                <a:gd name="T20" fmla="*/ 1 w 416"/>
                <a:gd name="T21" fmla="*/ 0 h 587"/>
                <a:gd name="T22" fmla="*/ 1 w 416"/>
                <a:gd name="T23" fmla="*/ 0 h 587"/>
                <a:gd name="T24" fmla="*/ 1 w 416"/>
                <a:gd name="T25" fmla="*/ 0 h 587"/>
                <a:gd name="T26" fmla="*/ 1 w 416"/>
                <a:gd name="T27" fmla="*/ 0 h 587"/>
                <a:gd name="T28" fmla="*/ 1 w 416"/>
                <a:gd name="T29" fmla="*/ 0 h 587"/>
                <a:gd name="T30" fmla="*/ 1 w 416"/>
                <a:gd name="T31" fmla="*/ 0 h 587"/>
                <a:gd name="T32" fmla="*/ 1 w 416"/>
                <a:gd name="T33" fmla="*/ 0 h 587"/>
                <a:gd name="T34" fmla="*/ 1 w 416"/>
                <a:gd name="T35" fmla="*/ 0 h 587"/>
                <a:gd name="T36" fmla="*/ 1 w 416"/>
                <a:gd name="T37" fmla="*/ 0 h 587"/>
                <a:gd name="T38" fmla="*/ 1 w 416"/>
                <a:gd name="T39" fmla="*/ 0 h 587"/>
                <a:gd name="T40" fmla="*/ 1 w 416"/>
                <a:gd name="T41" fmla="*/ 0 h 587"/>
                <a:gd name="T42" fmla="*/ 1 w 416"/>
                <a:gd name="T43" fmla="*/ 0 h 587"/>
                <a:gd name="T44" fmla="*/ 1 w 416"/>
                <a:gd name="T45" fmla="*/ 0 h 587"/>
                <a:gd name="T46" fmla="*/ 1 w 416"/>
                <a:gd name="T47" fmla="*/ 0 h 587"/>
                <a:gd name="T48" fmla="*/ 0 w 416"/>
                <a:gd name="T49" fmla="*/ 0 h 587"/>
                <a:gd name="T50" fmla="*/ 1 w 416"/>
                <a:gd name="T51" fmla="*/ 0 h 587"/>
                <a:gd name="T52" fmla="*/ 1 w 416"/>
                <a:gd name="T53" fmla="*/ 0 h 587"/>
                <a:gd name="T54" fmla="*/ 1 w 416"/>
                <a:gd name="T55" fmla="*/ 0 h 587"/>
                <a:gd name="T56" fmla="*/ 1 w 416"/>
                <a:gd name="T57" fmla="*/ 0 h 587"/>
                <a:gd name="T58" fmla="*/ 1 w 416"/>
                <a:gd name="T59" fmla="*/ 0 h 587"/>
                <a:gd name="T60" fmla="*/ 1 w 416"/>
                <a:gd name="T61" fmla="*/ 0 h 587"/>
                <a:gd name="T62" fmla="*/ 1 w 416"/>
                <a:gd name="T63" fmla="*/ 0 h 587"/>
                <a:gd name="T64" fmla="*/ 1 w 416"/>
                <a:gd name="T65" fmla="*/ 0 h 58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16"/>
                <a:gd name="T100" fmla="*/ 0 h 587"/>
                <a:gd name="T101" fmla="*/ 416 w 416"/>
                <a:gd name="T102" fmla="*/ 587 h 58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16" h="587">
                  <a:moveTo>
                    <a:pt x="298" y="0"/>
                  </a:moveTo>
                  <a:lnTo>
                    <a:pt x="314" y="13"/>
                  </a:lnTo>
                  <a:lnTo>
                    <a:pt x="328" y="24"/>
                  </a:lnTo>
                  <a:lnTo>
                    <a:pt x="341" y="35"/>
                  </a:lnTo>
                  <a:lnTo>
                    <a:pt x="354" y="46"/>
                  </a:lnTo>
                  <a:lnTo>
                    <a:pt x="365" y="55"/>
                  </a:lnTo>
                  <a:lnTo>
                    <a:pt x="375" y="64"/>
                  </a:lnTo>
                  <a:lnTo>
                    <a:pt x="384" y="72"/>
                  </a:lnTo>
                  <a:lnTo>
                    <a:pt x="393" y="81"/>
                  </a:lnTo>
                  <a:lnTo>
                    <a:pt x="399" y="89"/>
                  </a:lnTo>
                  <a:lnTo>
                    <a:pt x="405" y="96"/>
                  </a:lnTo>
                  <a:lnTo>
                    <a:pt x="410" y="103"/>
                  </a:lnTo>
                  <a:lnTo>
                    <a:pt x="413" y="109"/>
                  </a:lnTo>
                  <a:lnTo>
                    <a:pt x="414" y="117"/>
                  </a:lnTo>
                  <a:lnTo>
                    <a:pt x="416" y="123"/>
                  </a:lnTo>
                  <a:lnTo>
                    <a:pt x="414" y="130"/>
                  </a:lnTo>
                  <a:lnTo>
                    <a:pt x="413" y="136"/>
                  </a:lnTo>
                  <a:lnTo>
                    <a:pt x="410" y="142"/>
                  </a:lnTo>
                  <a:lnTo>
                    <a:pt x="406" y="149"/>
                  </a:lnTo>
                  <a:lnTo>
                    <a:pt x="400" y="155"/>
                  </a:lnTo>
                  <a:lnTo>
                    <a:pt x="393" y="162"/>
                  </a:lnTo>
                  <a:lnTo>
                    <a:pt x="384" y="168"/>
                  </a:lnTo>
                  <a:lnTo>
                    <a:pt x="374" y="175"/>
                  </a:lnTo>
                  <a:lnTo>
                    <a:pt x="363" y="184"/>
                  </a:lnTo>
                  <a:lnTo>
                    <a:pt x="350" y="191"/>
                  </a:lnTo>
                  <a:lnTo>
                    <a:pt x="335" y="199"/>
                  </a:lnTo>
                  <a:lnTo>
                    <a:pt x="320" y="208"/>
                  </a:lnTo>
                  <a:lnTo>
                    <a:pt x="302" y="217"/>
                  </a:lnTo>
                  <a:lnTo>
                    <a:pt x="284" y="227"/>
                  </a:lnTo>
                  <a:lnTo>
                    <a:pt x="263" y="238"/>
                  </a:lnTo>
                  <a:lnTo>
                    <a:pt x="240" y="249"/>
                  </a:lnTo>
                  <a:lnTo>
                    <a:pt x="217" y="261"/>
                  </a:lnTo>
                  <a:lnTo>
                    <a:pt x="192" y="273"/>
                  </a:lnTo>
                  <a:lnTo>
                    <a:pt x="171" y="283"/>
                  </a:lnTo>
                  <a:lnTo>
                    <a:pt x="150" y="294"/>
                  </a:lnTo>
                  <a:lnTo>
                    <a:pt x="131" y="304"/>
                  </a:lnTo>
                  <a:lnTo>
                    <a:pt x="113" y="313"/>
                  </a:lnTo>
                  <a:lnTo>
                    <a:pt x="96" y="322"/>
                  </a:lnTo>
                  <a:lnTo>
                    <a:pt x="81" y="330"/>
                  </a:lnTo>
                  <a:lnTo>
                    <a:pt x="66" y="339"/>
                  </a:lnTo>
                  <a:lnTo>
                    <a:pt x="53" y="347"/>
                  </a:lnTo>
                  <a:lnTo>
                    <a:pt x="42" y="354"/>
                  </a:lnTo>
                  <a:lnTo>
                    <a:pt x="31" y="363"/>
                  </a:lnTo>
                  <a:lnTo>
                    <a:pt x="23" y="370"/>
                  </a:lnTo>
                  <a:lnTo>
                    <a:pt x="16" y="377"/>
                  </a:lnTo>
                  <a:lnTo>
                    <a:pt x="10" y="386"/>
                  </a:lnTo>
                  <a:lnTo>
                    <a:pt x="5" y="393"/>
                  </a:lnTo>
                  <a:lnTo>
                    <a:pt x="2" y="400"/>
                  </a:lnTo>
                  <a:lnTo>
                    <a:pt x="0" y="408"/>
                  </a:lnTo>
                  <a:lnTo>
                    <a:pt x="0" y="416"/>
                  </a:lnTo>
                  <a:lnTo>
                    <a:pt x="2" y="424"/>
                  </a:lnTo>
                  <a:lnTo>
                    <a:pt x="5" y="432"/>
                  </a:lnTo>
                  <a:lnTo>
                    <a:pt x="10" y="441"/>
                  </a:lnTo>
                  <a:lnTo>
                    <a:pt x="16" y="450"/>
                  </a:lnTo>
                  <a:lnTo>
                    <a:pt x="24" y="460"/>
                  </a:lnTo>
                  <a:lnTo>
                    <a:pt x="34" y="470"/>
                  </a:lnTo>
                  <a:lnTo>
                    <a:pt x="45" y="480"/>
                  </a:lnTo>
                  <a:lnTo>
                    <a:pt x="57" y="491"/>
                  </a:lnTo>
                  <a:lnTo>
                    <a:pt x="71" y="503"/>
                  </a:lnTo>
                  <a:lnTo>
                    <a:pt x="88" y="515"/>
                  </a:lnTo>
                  <a:lnTo>
                    <a:pt x="106" y="528"/>
                  </a:lnTo>
                  <a:lnTo>
                    <a:pt x="125" y="542"/>
                  </a:lnTo>
                  <a:lnTo>
                    <a:pt x="147" y="556"/>
                  </a:lnTo>
                  <a:lnTo>
                    <a:pt x="169" y="572"/>
                  </a:lnTo>
                  <a:lnTo>
                    <a:pt x="195" y="58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81"/>
            <p:cNvSpPr>
              <a:spLocks/>
            </p:cNvSpPr>
            <p:nvPr/>
          </p:nvSpPr>
          <p:spPr bwMode="auto">
            <a:xfrm>
              <a:off x="4121150" y="5348288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24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82"/>
            <p:cNvSpPr>
              <a:spLocks/>
            </p:cNvSpPr>
            <p:nvPr/>
          </p:nvSpPr>
          <p:spPr bwMode="auto">
            <a:xfrm>
              <a:off x="3935413" y="4889500"/>
              <a:ext cx="354013" cy="469900"/>
            </a:xfrm>
            <a:custGeom>
              <a:avLst/>
              <a:gdLst>
                <a:gd name="T0" fmla="*/ 1 w 446"/>
                <a:gd name="T1" fmla="*/ 1 h 592"/>
                <a:gd name="T2" fmla="*/ 1 w 446"/>
                <a:gd name="T3" fmla="*/ 1 h 592"/>
                <a:gd name="T4" fmla="*/ 1 w 446"/>
                <a:gd name="T5" fmla="*/ 1 h 592"/>
                <a:gd name="T6" fmla="*/ 1 w 446"/>
                <a:gd name="T7" fmla="*/ 1 h 592"/>
                <a:gd name="T8" fmla="*/ 1 w 446"/>
                <a:gd name="T9" fmla="*/ 1 h 592"/>
                <a:gd name="T10" fmla="*/ 1 w 446"/>
                <a:gd name="T11" fmla="*/ 1 h 592"/>
                <a:gd name="T12" fmla="*/ 1 w 446"/>
                <a:gd name="T13" fmla="*/ 1 h 592"/>
                <a:gd name="T14" fmla="*/ 1 w 446"/>
                <a:gd name="T15" fmla="*/ 1 h 592"/>
                <a:gd name="T16" fmla="*/ 1 w 446"/>
                <a:gd name="T17" fmla="*/ 1 h 592"/>
                <a:gd name="T18" fmla="*/ 1 w 446"/>
                <a:gd name="T19" fmla="*/ 1 h 592"/>
                <a:gd name="T20" fmla="*/ 1 w 446"/>
                <a:gd name="T21" fmla="*/ 1 h 592"/>
                <a:gd name="T22" fmla="*/ 1 w 446"/>
                <a:gd name="T23" fmla="*/ 1 h 592"/>
                <a:gd name="T24" fmla="*/ 1 w 446"/>
                <a:gd name="T25" fmla="*/ 1 h 592"/>
                <a:gd name="T26" fmla="*/ 1 w 446"/>
                <a:gd name="T27" fmla="*/ 1 h 592"/>
                <a:gd name="T28" fmla="*/ 1 w 446"/>
                <a:gd name="T29" fmla="*/ 1 h 592"/>
                <a:gd name="T30" fmla="*/ 1 w 446"/>
                <a:gd name="T31" fmla="*/ 1 h 592"/>
                <a:gd name="T32" fmla="*/ 1 w 446"/>
                <a:gd name="T33" fmla="*/ 1 h 592"/>
                <a:gd name="T34" fmla="*/ 1 w 446"/>
                <a:gd name="T35" fmla="*/ 1 h 592"/>
                <a:gd name="T36" fmla="*/ 1 w 446"/>
                <a:gd name="T37" fmla="*/ 1 h 592"/>
                <a:gd name="T38" fmla="*/ 1 w 446"/>
                <a:gd name="T39" fmla="*/ 1 h 592"/>
                <a:gd name="T40" fmla="*/ 1 w 446"/>
                <a:gd name="T41" fmla="*/ 1 h 592"/>
                <a:gd name="T42" fmla="*/ 1 w 446"/>
                <a:gd name="T43" fmla="*/ 1 h 592"/>
                <a:gd name="T44" fmla="*/ 1 w 446"/>
                <a:gd name="T45" fmla="*/ 1 h 592"/>
                <a:gd name="T46" fmla="*/ 1 w 446"/>
                <a:gd name="T47" fmla="*/ 1 h 592"/>
                <a:gd name="T48" fmla="*/ 0 w 446"/>
                <a:gd name="T49" fmla="*/ 1 h 592"/>
                <a:gd name="T50" fmla="*/ 1 w 446"/>
                <a:gd name="T51" fmla="*/ 1 h 592"/>
                <a:gd name="T52" fmla="*/ 1 w 446"/>
                <a:gd name="T53" fmla="*/ 1 h 592"/>
                <a:gd name="T54" fmla="*/ 1 w 446"/>
                <a:gd name="T55" fmla="*/ 1 h 592"/>
                <a:gd name="T56" fmla="*/ 1 w 446"/>
                <a:gd name="T57" fmla="*/ 1 h 592"/>
                <a:gd name="T58" fmla="*/ 1 w 446"/>
                <a:gd name="T59" fmla="*/ 1 h 592"/>
                <a:gd name="T60" fmla="*/ 1 w 446"/>
                <a:gd name="T61" fmla="*/ 1 h 592"/>
                <a:gd name="T62" fmla="*/ 1 w 446"/>
                <a:gd name="T63" fmla="*/ 1 h 592"/>
                <a:gd name="T64" fmla="*/ 1 w 446"/>
                <a:gd name="T65" fmla="*/ 1 h 5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46"/>
                <a:gd name="T100" fmla="*/ 0 h 592"/>
                <a:gd name="T101" fmla="*/ 446 w 446"/>
                <a:gd name="T102" fmla="*/ 592 h 5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46" h="592">
                  <a:moveTo>
                    <a:pt x="348" y="0"/>
                  </a:moveTo>
                  <a:lnTo>
                    <a:pt x="362" y="12"/>
                  </a:lnTo>
                  <a:lnTo>
                    <a:pt x="374" y="22"/>
                  </a:lnTo>
                  <a:lnTo>
                    <a:pt x="386" y="33"/>
                  </a:lnTo>
                  <a:lnTo>
                    <a:pt x="397" y="43"/>
                  </a:lnTo>
                  <a:lnTo>
                    <a:pt x="407" y="52"/>
                  </a:lnTo>
                  <a:lnTo>
                    <a:pt x="415" y="61"/>
                  </a:lnTo>
                  <a:lnTo>
                    <a:pt x="422" y="69"/>
                  </a:lnTo>
                  <a:lnTo>
                    <a:pt x="430" y="78"/>
                  </a:lnTo>
                  <a:lnTo>
                    <a:pt x="436" y="85"/>
                  </a:lnTo>
                  <a:lnTo>
                    <a:pt x="439" y="92"/>
                  </a:lnTo>
                  <a:lnTo>
                    <a:pt x="443" y="99"/>
                  </a:lnTo>
                  <a:lnTo>
                    <a:pt x="445" y="106"/>
                  </a:lnTo>
                  <a:lnTo>
                    <a:pt x="446" y="112"/>
                  </a:lnTo>
                  <a:lnTo>
                    <a:pt x="445" y="118"/>
                  </a:lnTo>
                  <a:lnTo>
                    <a:pt x="444" y="126"/>
                  </a:lnTo>
                  <a:lnTo>
                    <a:pt x="442" y="132"/>
                  </a:lnTo>
                  <a:lnTo>
                    <a:pt x="437" y="138"/>
                  </a:lnTo>
                  <a:lnTo>
                    <a:pt x="432" y="144"/>
                  </a:lnTo>
                  <a:lnTo>
                    <a:pt x="425" y="151"/>
                  </a:lnTo>
                  <a:lnTo>
                    <a:pt x="416" y="157"/>
                  </a:lnTo>
                  <a:lnTo>
                    <a:pt x="407" y="164"/>
                  </a:lnTo>
                  <a:lnTo>
                    <a:pt x="396" y="171"/>
                  </a:lnTo>
                  <a:lnTo>
                    <a:pt x="384" y="179"/>
                  </a:lnTo>
                  <a:lnTo>
                    <a:pt x="370" y="187"/>
                  </a:lnTo>
                  <a:lnTo>
                    <a:pt x="354" y="194"/>
                  </a:lnTo>
                  <a:lnTo>
                    <a:pt x="337" y="204"/>
                  </a:lnTo>
                  <a:lnTo>
                    <a:pt x="319" y="212"/>
                  </a:lnTo>
                  <a:lnTo>
                    <a:pt x="299" y="222"/>
                  </a:lnTo>
                  <a:lnTo>
                    <a:pt x="277" y="233"/>
                  </a:lnTo>
                  <a:lnTo>
                    <a:pt x="253" y="243"/>
                  </a:lnTo>
                  <a:lnTo>
                    <a:pt x="229" y="255"/>
                  </a:lnTo>
                  <a:lnTo>
                    <a:pt x="201" y="267"/>
                  </a:lnTo>
                  <a:lnTo>
                    <a:pt x="179" y="278"/>
                  </a:lnTo>
                  <a:lnTo>
                    <a:pt x="156" y="289"/>
                  </a:lnTo>
                  <a:lnTo>
                    <a:pt x="135" y="299"/>
                  </a:lnTo>
                  <a:lnTo>
                    <a:pt x="116" y="308"/>
                  </a:lnTo>
                  <a:lnTo>
                    <a:pt x="98" y="318"/>
                  </a:lnTo>
                  <a:lnTo>
                    <a:pt x="81" y="326"/>
                  </a:lnTo>
                  <a:lnTo>
                    <a:pt x="66" y="335"/>
                  </a:lnTo>
                  <a:lnTo>
                    <a:pt x="53" y="343"/>
                  </a:lnTo>
                  <a:lnTo>
                    <a:pt x="41" y="351"/>
                  </a:lnTo>
                  <a:lnTo>
                    <a:pt x="30" y="359"/>
                  </a:lnTo>
                  <a:lnTo>
                    <a:pt x="21" y="366"/>
                  </a:lnTo>
                  <a:lnTo>
                    <a:pt x="13" y="374"/>
                  </a:lnTo>
                  <a:lnTo>
                    <a:pt x="8" y="381"/>
                  </a:lnTo>
                  <a:lnTo>
                    <a:pt x="3" y="390"/>
                  </a:lnTo>
                  <a:lnTo>
                    <a:pt x="1" y="397"/>
                  </a:lnTo>
                  <a:lnTo>
                    <a:pt x="0" y="406"/>
                  </a:lnTo>
                  <a:lnTo>
                    <a:pt x="1" y="413"/>
                  </a:lnTo>
                  <a:lnTo>
                    <a:pt x="4" y="421"/>
                  </a:lnTo>
                  <a:lnTo>
                    <a:pt x="8" y="431"/>
                  </a:lnTo>
                  <a:lnTo>
                    <a:pt x="15" y="439"/>
                  </a:lnTo>
                  <a:lnTo>
                    <a:pt x="23" y="449"/>
                  </a:lnTo>
                  <a:lnTo>
                    <a:pt x="33" y="458"/>
                  </a:lnTo>
                  <a:lnTo>
                    <a:pt x="44" y="469"/>
                  </a:lnTo>
                  <a:lnTo>
                    <a:pt x="59" y="480"/>
                  </a:lnTo>
                  <a:lnTo>
                    <a:pt x="74" y="491"/>
                  </a:lnTo>
                  <a:lnTo>
                    <a:pt x="92" y="503"/>
                  </a:lnTo>
                  <a:lnTo>
                    <a:pt x="111" y="516"/>
                  </a:lnTo>
                  <a:lnTo>
                    <a:pt x="133" y="529"/>
                  </a:lnTo>
                  <a:lnTo>
                    <a:pt x="157" y="544"/>
                  </a:lnTo>
                  <a:lnTo>
                    <a:pt x="182" y="559"/>
                  </a:lnTo>
                  <a:lnTo>
                    <a:pt x="210" y="575"/>
                  </a:lnTo>
                  <a:lnTo>
                    <a:pt x="240" y="59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Oval 84"/>
            <p:cNvSpPr>
              <a:spLocks noChangeArrowheads="1"/>
            </p:cNvSpPr>
            <p:nvPr/>
          </p:nvSpPr>
          <p:spPr bwMode="auto">
            <a:xfrm>
              <a:off x="3763963" y="3470275"/>
              <a:ext cx="914400" cy="2362200"/>
            </a:xfrm>
            <a:prstGeom prst="ellips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  <a:ea typeface="ＭＳ Ｐゴシック" charset="-128"/>
              </a:endParaRPr>
            </a:p>
          </p:txBody>
        </p:sp>
        <p:cxnSp>
          <p:nvCxnSpPr>
            <p:cNvPr id="91" name="Straight Arrow Connector 86"/>
            <p:cNvCxnSpPr>
              <a:cxnSpLocks noChangeShapeType="1"/>
            </p:cNvCxnSpPr>
            <p:nvPr/>
          </p:nvCxnSpPr>
          <p:spPr bwMode="auto">
            <a:xfrm flipH="1">
              <a:off x="4541838" y="3286125"/>
              <a:ext cx="355600" cy="469900"/>
            </a:xfrm>
            <a:prstGeom prst="straightConnector1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 type="arrow" w="med" len="med"/>
            </a:ln>
          </p:spPr>
        </p:cxnSp>
      </p:grpSp>
      <p:sp>
        <p:nvSpPr>
          <p:cNvPr id="93" name="TextBox 85"/>
          <p:cNvSpPr txBox="1">
            <a:spLocks noChangeArrowheads="1"/>
          </p:cNvSpPr>
          <p:nvPr/>
        </p:nvSpPr>
        <p:spPr bwMode="auto">
          <a:xfrm>
            <a:off x="5212370" y="3111763"/>
            <a:ext cx="36988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charset="0"/>
              </a:rPr>
              <a:t>The propagation delays get longer</a:t>
            </a:r>
          </a:p>
        </p:txBody>
      </p:sp>
    </p:spTree>
    <p:extLst>
      <p:ext uri="{BB962C8B-B14F-4D97-AF65-F5344CB8AC3E}">
        <p14:creationId xmlns:p14="http://schemas.microsoft.com/office/powerpoint/2010/main" val="1169297113"/>
      </p:ext>
    </p:extLst>
  </p:cSld>
  <p:clrMapOvr>
    <a:masterClrMapping/>
  </p:clrMapOvr>
  <p:transition/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35203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36780364"/>
      </p:ext>
    </p:extLst>
  </p:cSld>
  <p:clrMapOvr>
    <a:masterClrMapping/>
  </p:clrMapOvr>
  <p:transition/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42061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44923165"/>
      </p:ext>
    </p:extLst>
  </p:cSld>
  <p:clrMapOvr>
    <a:masterClrMapping/>
  </p:clrMapOvr>
  <p:transition/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43585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42894946"/>
      </p:ext>
    </p:extLst>
  </p:cSld>
  <p:clrMapOvr>
    <a:masterClrMapping/>
  </p:clrMapOvr>
  <p:transition/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50443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39474985"/>
      </p:ext>
    </p:extLst>
  </p:cSld>
  <p:clrMapOvr>
    <a:masterClrMapping/>
  </p:clrMapOvr>
  <p:transition/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51967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32207081"/>
      </p:ext>
    </p:extLst>
  </p:cSld>
  <p:clrMapOvr>
    <a:masterClrMapping/>
  </p:clrMapOvr>
  <p:transition/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58825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668722082"/>
      </p:ext>
    </p:extLst>
  </p:cSld>
  <p:clrMapOvr>
    <a:masterClrMapping/>
  </p:clrMapOvr>
  <p:transition/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60349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145536066"/>
      </p:ext>
    </p:extLst>
  </p:cSld>
  <p:clrMapOvr>
    <a:masterClrMapping/>
  </p:clrMapOvr>
  <p:transition/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67207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375291954"/>
      </p:ext>
    </p:extLst>
  </p:cSld>
  <p:clrMapOvr>
    <a:masterClrMapping/>
  </p:clrMapOvr>
  <p:transition/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68731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664346068"/>
      </p:ext>
    </p:extLst>
  </p:cSld>
  <p:clrMapOvr>
    <a:masterClrMapping/>
  </p:clrMapOvr>
  <p:transition/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75589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537342161"/>
      </p:ext>
    </p:extLst>
  </p:cSld>
  <p:clrMapOvr>
    <a:masterClrMapping/>
  </p:clrMapOvr>
  <p:transition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sp>
        <p:nvSpPr>
          <p:cNvPr id="36866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5.19 from the textbook ]</a:t>
            </a:r>
          </a:p>
        </p:txBody>
      </p:sp>
      <p:pic>
        <p:nvPicPr>
          <p:cNvPr id="36867" name="Picture 2" descr="Screen shot 2013-11-04 at 3.50.09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600200"/>
            <a:ext cx="7391400" cy="321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77113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09980795"/>
      </p:ext>
    </p:extLst>
  </p:cSld>
  <p:clrMapOvr>
    <a:masterClrMapping/>
  </p:clrMapOvr>
  <p:transition/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sp>
        <p:nvSpPr>
          <p:cNvPr id="212" name="TextBox 211"/>
          <p:cNvSpPr txBox="1"/>
          <p:nvPr/>
        </p:nvSpPr>
        <p:spPr>
          <a:xfrm>
            <a:off x="1041068" y="5776099"/>
            <a:ext cx="724063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It is back to the start of the counting sequence, which is: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0000, 1000, 1100, 1110, 1111, 0111, 0011, 0001.</a:t>
            </a:r>
          </a:p>
        </p:txBody>
      </p:sp>
    </p:spTree>
    <p:extLst>
      <p:ext uri="{BB962C8B-B14F-4D97-AF65-F5344CB8AC3E}">
        <p14:creationId xmlns:p14="http://schemas.microsoft.com/office/powerpoint/2010/main" val="257783634"/>
      </p:ext>
    </p:extLst>
  </p:cSld>
  <p:clrMapOvr>
    <a:masterClrMapping/>
  </p:clrMapOvr>
  <p:transition/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7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/>
              <a:t>n-bit Johnson Counter</a:t>
            </a:r>
          </a:p>
        </p:txBody>
      </p:sp>
      <p:sp>
        <p:nvSpPr>
          <p:cNvPr id="111618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5.29 from the textbook ]</a:t>
            </a:r>
          </a:p>
        </p:txBody>
      </p:sp>
      <p:pic>
        <p:nvPicPr>
          <p:cNvPr id="111619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905000"/>
            <a:ext cx="7419975" cy="327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819400"/>
            <a:ext cx="9144000" cy="12954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Timing Analysis of Flip-Flop Circuits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(Section 5.15)</a:t>
            </a:r>
          </a:p>
        </p:txBody>
      </p:sp>
    </p:spTree>
  </p:cSld>
  <p:clrMapOvr>
    <a:masterClrMapping/>
  </p:clrMapOvr>
  <p:transition/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5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MS PGothic" charset="-128"/>
              </a:rPr>
              <a:t>Timing Review</a:t>
            </a:r>
          </a:p>
        </p:txBody>
      </p:sp>
      <p:sp>
        <p:nvSpPr>
          <p:cNvPr id="113666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 dirty="0" err="1">
                <a:ea typeface="MS PGothic" charset="-128"/>
              </a:rPr>
              <a:t>t</a:t>
            </a:r>
            <a:r>
              <a:rPr lang="en-US" altLang="en-US" baseline="-25000" dirty="0" err="1">
                <a:ea typeface="MS PGothic" charset="-128"/>
              </a:rPr>
              <a:t>su</a:t>
            </a:r>
            <a:r>
              <a:rPr lang="en-US" altLang="en-US" dirty="0">
                <a:ea typeface="MS PGothic" charset="-128"/>
              </a:rPr>
              <a:t>: setup time</a:t>
            </a:r>
          </a:p>
          <a:p>
            <a:endParaRPr lang="en-US" altLang="en-US" dirty="0">
              <a:ea typeface="MS PGothic" charset="-128"/>
            </a:endParaRPr>
          </a:p>
          <a:p>
            <a:r>
              <a:rPr lang="en-US" altLang="en-US" dirty="0" err="1">
                <a:ea typeface="MS PGothic" charset="-128"/>
              </a:rPr>
              <a:t>t</a:t>
            </a:r>
            <a:r>
              <a:rPr lang="en-US" altLang="en-US" baseline="-25000" dirty="0" err="1">
                <a:ea typeface="MS PGothic" charset="-128"/>
              </a:rPr>
              <a:t>h</a:t>
            </a:r>
            <a:r>
              <a:rPr lang="en-US" altLang="en-US" dirty="0">
                <a:ea typeface="MS PGothic" charset="-128"/>
              </a:rPr>
              <a:t>: hold time</a:t>
            </a:r>
          </a:p>
          <a:p>
            <a:endParaRPr lang="en-US" altLang="en-US" dirty="0">
              <a:ea typeface="MS PGothic" charset="-128"/>
            </a:endParaRPr>
          </a:p>
          <a:p>
            <a:r>
              <a:rPr lang="en-US" altLang="en-US" dirty="0" err="1">
                <a:ea typeface="MS PGothic" charset="-128"/>
              </a:rPr>
              <a:t>t</a:t>
            </a:r>
            <a:r>
              <a:rPr lang="en-US" altLang="en-US" baseline="-25000" dirty="0" err="1">
                <a:ea typeface="MS PGothic" charset="-128"/>
              </a:rPr>
              <a:t>cQ</a:t>
            </a:r>
            <a:r>
              <a:rPr lang="en-US" altLang="en-US" dirty="0">
                <a:ea typeface="MS PGothic" charset="-128"/>
              </a:rPr>
              <a:t>: propagation delay</a:t>
            </a:r>
          </a:p>
          <a:p>
            <a:pPr>
              <a:buFontTx/>
              <a:buNone/>
            </a:pPr>
            <a:endParaRPr lang="en-US" altLang="en-US" dirty="0">
              <a:ea typeface="MS PGothic" charset="-128"/>
            </a:endParaRPr>
          </a:p>
        </p:txBody>
      </p:sp>
    </p:spTree>
  </p:cSld>
  <p:clrMapOvr>
    <a:masterClrMapping/>
  </p:clrMapOvr>
  <p:transition/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89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MS PGothic" charset="-128"/>
              </a:rPr>
              <a:t>Timing Example</a:t>
            </a:r>
          </a:p>
        </p:txBody>
      </p:sp>
      <p:sp>
        <p:nvSpPr>
          <p:cNvPr id="114690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 dirty="0" err="1">
                <a:ea typeface="MS PGothic" charset="-128"/>
              </a:rPr>
              <a:t>t</a:t>
            </a:r>
            <a:r>
              <a:rPr lang="en-US" altLang="en-US" baseline="-25000" dirty="0" err="1">
                <a:ea typeface="MS PGothic" charset="-128"/>
              </a:rPr>
              <a:t>su</a:t>
            </a:r>
            <a:r>
              <a:rPr lang="en-US" altLang="en-US" dirty="0">
                <a:ea typeface="MS PGothic" charset="-128"/>
              </a:rPr>
              <a:t>: 0.6ns</a:t>
            </a:r>
          </a:p>
          <a:p>
            <a:r>
              <a:rPr lang="en-US" altLang="en-US" dirty="0" err="1">
                <a:ea typeface="MS PGothic" charset="-128"/>
              </a:rPr>
              <a:t>t</a:t>
            </a:r>
            <a:r>
              <a:rPr lang="en-US" altLang="en-US" baseline="-25000" dirty="0" err="1">
                <a:ea typeface="MS PGothic" charset="-128"/>
              </a:rPr>
              <a:t>h</a:t>
            </a:r>
            <a:r>
              <a:rPr lang="en-US" altLang="en-US" dirty="0">
                <a:ea typeface="MS PGothic" charset="-128"/>
              </a:rPr>
              <a:t>: 0.4ns</a:t>
            </a:r>
          </a:p>
          <a:p>
            <a:r>
              <a:rPr lang="en-US" altLang="en-US" dirty="0" err="1">
                <a:ea typeface="MS PGothic" charset="-128"/>
              </a:rPr>
              <a:t>t</a:t>
            </a:r>
            <a:r>
              <a:rPr lang="en-US" altLang="en-US" baseline="-25000" dirty="0" err="1">
                <a:ea typeface="MS PGothic" charset="-128"/>
              </a:rPr>
              <a:t>cQ</a:t>
            </a:r>
            <a:r>
              <a:rPr lang="en-US" altLang="en-US" dirty="0">
                <a:ea typeface="MS PGothic" charset="-128"/>
              </a:rPr>
              <a:t>: 0.8ns to 1.0ns</a:t>
            </a:r>
          </a:p>
          <a:p>
            <a:pPr lvl="1"/>
            <a:r>
              <a:rPr lang="en-US" altLang="en-US" dirty="0">
                <a:ea typeface="MS PGothic" charset="-128"/>
              </a:rPr>
              <a:t>Which value to use?</a:t>
            </a:r>
          </a:p>
          <a:p>
            <a:r>
              <a:rPr lang="en-US" altLang="en-US" dirty="0">
                <a:ea typeface="MS PGothic" charset="-128"/>
              </a:rPr>
              <a:t>Logic gate delay: 1+0.1k</a:t>
            </a:r>
          </a:p>
          <a:p>
            <a:pPr lvl="1"/>
            <a:r>
              <a:rPr lang="en-US" altLang="en-US" dirty="0">
                <a:ea typeface="MS PGothic" charset="-128"/>
              </a:rPr>
              <a:t>k is equal to the number of inputs</a:t>
            </a:r>
          </a:p>
          <a:p>
            <a:r>
              <a:rPr lang="en-US" altLang="en-US" dirty="0" err="1">
                <a:ea typeface="MS PGothic" charset="-128"/>
              </a:rPr>
              <a:t>T</a:t>
            </a:r>
            <a:r>
              <a:rPr lang="en-US" altLang="en-US" baseline="-25000" dirty="0" err="1">
                <a:ea typeface="MS PGothic" charset="-128"/>
              </a:rPr>
              <a:t>min</a:t>
            </a:r>
            <a:r>
              <a:rPr lang="en-US" altLang="en-US" dirty="0">
                <a:ea typeface="MS PGothic" charset="-128"/>
              </a:rPr>
              <a:t> = </a:t>
            </a:r>
            <a:r>
              <a:rPr lang="en-US" altLang="en-US" dirty="0" err="1">
                <a:ea typeface="MS PGothic" charset="-128"/>
              </a:rPr>
              <a:t>t</a:t>
            </a:r>
            <a:r>
              <a:rPr lang="en-US" altLang="en-US" baseline="-25000" dirty="0" err="1">
                <a:ea typeface="MS PGothic" charset="-128"/>
              </a:rPr>
              <a:t>su</a:t>
            </a:r>
            <a:r>
              <a:rPr lang="en-US" altLang="en-US" dirty="0">
                <a:ea typeface="MS PGothic" charset="-128"/>
              </a:rPr>
              <a:t> + </a:t>
            </a:r>
            <a:r>
              <a:rPr lang="en-US" altLang="en-US" dirty="0" err="1">
                <a:ea typeface="MS PGothic" charset="-128"/>
              </a:rPr>
              <a:t>t</a:t>
            </a:r>
            <a:r>
              <a:rPr lang="en-US" altLang="en-US" baseline="-25000" dirty="0" err="1">
                <a:ea typeface="MS PGothic" charset="-128"/>
              </a:rPr>
              <a:t>cQ</a:t>
            </a:r>
            <a:r>
              <a:rPr lang="en-US" altLang="en-US" dirty="0">
                <a:ea typeface="MS PGothic" charset="-128"/>
              </a:rPr>
              <a:t> + </a:t>
            </a:r>
            <a:r>
              <a:rPr lang="en-US" altLang="en-US" dirty="0" err="1">
                <a:ea typeface="MS PGothic" charset="-128"/>
              </a:rPr>
              <a:t>t</a:t>
            </a:r>
            <a:r>
              <a:rPr lang="en-US" altLang="en-US" baseline="-25000" dirty="0" err="1">
                <a:ea typeface="MS PGothic" charset="-128"/>
              </a:rPr>
              <a:t>not</a:t>
            </a:r>
            <a:r>
              <a:rPr lang="en-US" altLang="en-US" dirty="0">
                <a:ea typeface="MS PGothic" charset="-128"/>
              </a:rPr>
              <a:t> = 0.6 + 1.0 + 1.1 = 2.7ns</a:t>
            </a:r>
          </a:p>
          <a:p>
            <a:r>
              <a:rPr lang="en-US" altLang="en-US" dirty="0" err="1">
                <a:ea typeface="MS PGothic" charset="-128"/>
              </a:rPr>
              <a:t>F</a:t>
            </a:r>
            <a:r>
              <a:rPr lang="en-US" altLang="en-US" baseline="-25000" dirty="0" err="1">
                <a:ea typeface="MS PGothic" charset="-128"/>
              </a:rPr>
              <a:t>max</a:t>
            </a:r>
            <a:r>
              <a:rPr lang="en-US" altLang="en-US" dirty="0">
                <a:ea typeface="MS PGothic" charset="-128"/>
              </a:rPr>
              <a:t> = 1/</a:t>
            </a:r>
            <a:r>
              <a:rPr lang="en-US" altLang="en-US" dirty="0" err="1">
                <a:ea typeface="MS PGothic" charset="-128"/>
              </a:rPr>
              <a:t>T</a:t>
            </a:r>
            <a:r>
              <a:rPr lang="en-US" altLang="en-US" baseline="-25000" dirty="0" err="1">
                <a:ea typeface="MS PGothic" charset="-128"/>
              </a:rPr>
              <a:t>min</a:t>
            </a:r>
            <a:r>
              <a:rPr lang="en-US" altLang="en-US" dirty="0">
                <a:ea typeface="MS PGothic" charset="-128"/>
              </a:rPr>
              <a:t> = 370.37 MHz</a:t>
            </a:r>
          </a:p>
          <a:p>
            <a:endParaRPr lang="en-US" altLang="en-US" dirty="0">
              <a:ea typeface="MS PGothic" charset="-128"/>
            </a:endParaRPr>
          </a:p>
          <a:p>
            <a:r>
              <a:rPr lang="en-US" altLang="en-US" dirty="0">
                <a:ea typeface="MS PGothic" charset="-128"/>
              </a:rPr>
              <a:t>Check for hold violations</a:t>
            </a:r>
          </a:p>
          <a:p>
            <a:pPr lvl="1"/>
            <a:r>
              <a:rPr lang="en-US" altLang="en-US" dirty="0">
                <a:ea typeface="MS PGothic" charset="-128"/>
              </a:rPr>
              <a:t>Fastest Q can change = </a:t>
            </a:r>
            <a:r>
              <a:rPr lang="en-US" altLang="en-US" dirty="0" err="1">
                <a:ea typeface="MS PGothic" charset="-128"/>
              </a:rPr>
              <a:t>t</a:t>
            </a:r>
            <a:r>
              <a:rPr lang="en-US" altLang="en-US" baseline="-25000" dirty="0" err="1">
                <a:ea typeface="MS PGothic" charset="-128"/>
              </a:rPr>
              <a:t>cQ</a:t>
            </a:r>
            <a:r>
              <a:rPr lang="en-US" altLang="en-US" dirty="0">
                <a:ea typeface="MS PGothic" charset="-128"/>
              </a:rPr>
              <a:t> + </a:t>
            </a:r>
            <a:r>
              <a:rPr lang="en-US" altLang="en-US" dirty="0" err="1">
                <a:ea typeface="MS PGothic" charset="-128"/>
              </a:rPr>
              <a:t>t</a:t>
            </a:r>
            <a:r>
              <a:rPr lang="en-US" altLang="en-US" baseline="-25000" dirty="0" err="1">
                <a:ea typeface="MS PGothic" charset="-128"/>
              </a:rPr>
              <a:t>not</a:t>
            </a:r>
            <a:r>
              <a:rPr lang="en-US" altLang="en-US" dirty="0">
                <a:ea typeface="MS PGothic" charset="-128"/>
              </a:rPr>
              <a:t> = 0.8 + 1.1 = 1.9ns</a:t>
            </a:r>
          </a:p>
          <a:p>
            <a:pPr lvl="1"/>
            <a:r>
              <a:rPr lang="en-US" altLang="en-US" dirty="0">
                <a:ea typeface="MS PGothic" charset="-128"/>
              </a:rPr>
              <a:t>1.9ns &gt; 0.4ns therefore no hold violations</a:t>
            </a:r>
          </a:p>
          <a:p>
            <a:pPr>
              <a:buFontTx/>
              <a:buNone/>
            </a:pPr>
            <a:endParaRPr lang="en-US" altLang="en-US" dirty="0">
              <a:ea typeface="MS PGothic" charset="-128"/>
            </a:endParaRPr>
          </a:p>
          <a:p>
            <a:pPr>
              <a:buFontTx/>
              <a:buNone/>
            </a:pPr>
            <a:endParaRPr lang="en-US" altLang="en-US" dirty="0">
              <a:ea typeface="MS PGothic" charset="-128"/>
            </a:endParaRPr>
          </a:p>
        </p:txBody>
      </p:sp>
      <p:pic>
        <p:nvPicPr>
          <p:cNvPr id="114691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62600" y="893763"/>
            <a:ext cx="3581400" cy="2535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5713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79588" y="738188"/>
            <a:ext cx="5840412" cy="6043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5714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Timing Example: 4-bit counter</a:t>
            </a:r>
          </a:p>
        </p:txBody>
      </p:sp>
      <p:sp>
        <p:nvSpPr>
          <p:cNvPr id="115715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5.67 from the textbook ]</a:t>
            </a:r>
          </a:p>
        </p:txBody>
      </p:sp>
    </p:spTree>
  </p:cSld>
  <p:clrMapOvr>
    <a:masterClrMapping/>
  </p:clrMapOvr>
  <p:transition/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7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MS PGothic" charset="-128"/>
              </a:rPr>
              <a:t>Timing Example: 4-bit counter</a:t>
            </a:r>
          </a:p>
        </p:txBody>
      </p:sp>
      <p:sp>
        <p:nvSpPr>
          <p:cNvPr id="116738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 sz="2000" dirty="0">
                <a:ea typeface="MS PGothic" charset="-128"/>
              </a:rPr>
              <a:t>Look for longest path</a:t>
            </a:r>
          </a:p>
          <a:p>
            <a:pPr lvl="1"/>
            <a:r>
              <a:rPr lang="en-US" altLang="en-US" sz="1800" dirty="0">
                <a:ea typeface="MS PGothic" charset="-128"/>
              </a:rPr>
              <a:t>Q0 to Q3</a:t>
            </a:r>
          </a:p>
          <a:p>
            <a:r>
              <a:rPr lang="en-US" altLang="en-US" sz="2000" dirty="0">
                <a:ea typeface="MS PGothic" charset="-128"/>
              </a:rPr>
              <a:t>Propagation delay of Q0</a:t>
            </a:r>
          </a:p>
          <a:p>
            <a:r>
              <a:rPr lang="en-US" altLang="en-US" sz="2000" dirty="0">
                <a:ea typeface="MS PGothic" charset="-128"/>
              </a:rPr>
              <a:t>3 AND propagation delays</a:t>
            </a:r>
          </a:p>
          <a:p>
            <a:r>
              <a:rPr lang="en-US" altLang="en-US" sz="2000" dirty="0">
                <a:ea typeface="MS PGothic" charset="-128"/>
              </a:rPr>
              <a:t>1 XOR propagation delay </a:t>
            </a:r>
          </a:p>
          <a:p>
            <a:r>
              <a:rPr lang="en-US" altLang="en-US" sz="2000" dirty="0">
                <a:ea typeface="MS PGothic" charset="-128"/>
              </a:rPr>
              <a:t>Setup delay for Q3</a:t>
            </a:r>
          </a:p>
          <a:p>
            <a:endParaRPr lang="en-US" altLang="en-US" sz="2000" dirty="0">
              <a:ea typeface="MS PGothic" charset="-128"/>
            </a:endParaRPr>
          </a:p>
          <a:p>
            <a:r>
              <a:rPr lang="en-US" altLang="en-US" sz="2000" dirty="0" err="1">
                <a:ea typeface="MS PGothic" charset="-128"/>
              </a:rPr>
              <a:t>T</a:t>
            </a:r>
            <a:r>
              <a:rPr lang="en-US" altLang="en-US" sz="2000" baseline="-25000" dirty="0" err="1">
                <a:ea typeface="MS PGothic" charset="-128"/>
              </a:rPr>
              <a:t>min</a:t>
            </a:r>
            <a:r>
              <a:rPr lang="en-US" altLang="en-US" sz="2000" dirty="0">
                <a:ea typeface="MS PGothic" charset="-128"/>
              </a:rPr>
              <a:t> = 1.0 + 3(1.2) + 1.2 + 0.6 = 6.4ns</a:t>
            </a:r>
          </a:p>
          <a:p>
            <a:r>
              <a:rPr lang="en-US" altLang="en-US" sz="2000" dirty="0" err="1">
                <a:ea typeface="MS PGothic" charset="-128"/>
              </a:rPr>
              <a:t>F</a:t>
            </a:r>
            <a:r>
              <a:rPr lang="en-US" altLang="en-US" sz="2000" baseline="-25000" dirty="0" err="1">
                <a:ea typeface="MS PGothic" charset="-128"/>
              </a:rPr>
              <a:t>max</a:t>
            </a:r>
            <a:r>
              <a:rPr lang="en-US" altLang="en-US" sz="2000" dirty="0">
                <a:ea typeface="MS PGothic" charset="-128"/>
              </a:rPr>
              <a:t> = 1/6.4ns = 156.25MHz</a:t>
            </a:r>
          </a:p>
          <a:p>
            <a:endParaRPr lang="en-US" altLang="en-US" sz="2000" dirty="0">
              <a:ea typeface="MS PGothic" charset="-128"/>
            </a:endParaRPr>
          </a:p>
          <a:p>
            <a:r>
              <a:rPr lang="en-US" altLang="en-US" sz="2000" dirty="0">
                <a:ea typeface="MS PGothic" charset="-128"/>
              </a:rPr>
              <a:t>Check for hold violations</a:t>
            </a:r>
          </a:p>
          <a:p>
            <a:pPr lvl="1"/>
            <a:r>
              <a:rPr lang="en-US" altLang="en-US" sz="1800" dirty="0">
                <a:ea typeface="MS PGothic" charset="-128"/>
              </a:rPr>
              <a:t>Fastest Q can change = </a:t>
            </a:r>
            <a:r>
              <a:rPr lang="en-US" altLang="en-US" sz="1800" dirty="0" err="1">
                <a:ea typeface="MS PGothic" charset="-128"/>
              </a:rPr>
              <a:t>t</a:t>
            </a:r>
            <a:r>
              <a:rPr lang="en-US" altLang="en-US" sz="1800" baseline="-25000" dirty="0" err="1">
                <a:ea typeface="MS PGothic" charset="-128"/>
              </a:rPr>
              <a:t>cQ</a:t>
            </a:r>
            <a:r>
              <a:rPr lang="en-US" altLang="en-US" sz="1800" dirty="0">
                <a:ea typeface="MS PGothic" charset="-128"/>
              </a:rPr>
              <a:t> + </a:t>
            </a:r>
            <a:r>
              <a:rPr lang="en-US" altLang="en-US" sz="1800" dirty="0" err="1">
                <a:ea typeface="MS PGothic" charset="-128"/>
              </a:rPr>
              <a:t>t</a:t>
            </a:r>
            <a:r>
              <a:rPr lang="en-US" altLang="en-US" sz="1800" baseline="-25000" dirty="0" err="1">
                <a:ea typeface="MS PGothic" charset="-128"/>
              </a:rPr>
              <a:t>XOR</a:t>
            </a:r>
            <a:r>
              <a:rPr lang="en-US" altLang="en-US" sz="1800" dirty="0">
                <a:ea typeface="MS PGothic" charset="-128"/>
              </a:rPr>
              <a:t> = 0.8 + 1.2 = 2ns</a:t>
            </a:r>
          </a:p>
          <a:p>
            <a:pPr lvl="1"/>
            <a:r>
              <a:rPr lang="en-US" altLang="en-US" sz="1800" dirty="0">
                <a:ea typeface="MS PGothic" charset="-128"/>
              </a:rPr>
              <a:t>2.0ns &gt; 0.4ns therefore no hold violations</a:t>
            </a:r>
          </a:p>
          <a:p>
            <a:endParaRPr lang="en-US" altLang="en-US" dirty="0">
              <a:ea typeface="MS PGothic" charset="-128"/>
            </a:endParaRPr>
          </a:p>
          <a:p>
            <a:pPr>
              <a:buFontTx/>
              <a:buNone/>
            </a:pPr>
            <a:endParaRPr lang="en-US" altLang="en-US" dirty="0">
              <a:ea typeface="MS PGothic" charset="-128"/>
            </a:endParaRPr>
          </a:p>
          <a:p>
            <a:pPr>
              <a:buFontTx/>
              <a:buNone/>
            </a:pPr>
            <a:endParaRPr lang="en-US" altLang="en-US" dirty="0">
              <a:ea typeface="MS PGothic" charset="-128"/>
            </a:endParaRPr>
          </a:p>
        </p:txBody>
      </p:sp>
    </p:spTree>
  </p:cSld>
  <p:clrMapOvr>
    <a:masterClrMapping/>
  </p:clrMapOvr>
  <p:transition/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7761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2475" y="1023938"/>
            <a:ext cx="7639050" cy="3905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7762" name="TextBox 2"/>
          <p:cNvSpPr txBox="1">
            <a:spLocks noChangeArrowheads="1"/>
          </p:cNvSpPr>
          <p:nvPr/>
        </p:nvSpPr>
        <p:spPr bwMode="auto">
          <a:xfrm>
            <a:off x="1712913" y="5646738"/>
            <a:ext cx="66500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chemeClr val="accent2"/>
                </a:solidFill>
                <a:latin typeface="Times New Roman" charset="0"/>
              </a:rPr>
              <a:t>Figure 5.68.  A general example of clock skew.</a:t>
            </a:r>
          </a:p>
        </p:txBody>
      </p:sp>
      <p:sp>
        <p:nvSpPr>
          <p:cNvPr id="4" name="Title 1"/>
          <p:cNvSpPr txBox="1">
            <a:spLocks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/>
          <a:p>
            <a:pPr algn="ctr">
              <a:defRPr/>
            </a:pPr>
            <a:r>
              <a:rPr lang="en-US" sz="3600" b="1" kern="0" dirty="0">
                <a:latin typeface="+mj-lt"/>
                <a:ea typeface="MS PGothic" pitchFamily="34" charset="-128"/>
                <a:cs typeface="MS PGothic" charset="0"/>
              </a:rPr>
              <a:t>Timing Example: Clock Skew</a:t>
            </a:r>
          </a:p>
        </p:txBody>
      </p:sp>
    </p:spTree>
  </p:cSld>
  <p:clrMapOvr>
    <a:masterClrMapping/>
  </p:clrMapOvr>
  <p:transition/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5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MS PGothic" charset="-128"/>
              </a:rPr>
              <a:t>Skew Timing Example: 4-bit counter</a:t>
            </a:r>
          </a:p>
        </p:txBody>
      </p:sp>
      <p:sp>
        <p:nvSpPr>
          <p:cNvPr id="118786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 dirty="0">
                <a:ea typeface="MS PGothic" charset="-128"/>
              </a:rPr>
              <a:t>Q3 now has a clock slew delay: 1.5ns</a:t>
            </a:r>
          </a:p>
          <a:p>
            <a:pPr lvl="1"/>
            <a:r>
              <a:rPr lang="en-US" altLang="en-US" dirty="0">
                <a:ea typeface="MS PGothic" charset="-128"/>
              </a:rPr>
              <a:t>T = 1.0 + 3(1.2) + 1.2 + 0.6 - 1.5 = 4.9ns</a:t>
            </a:r>
          </a:p>
          <a:p>
            <a:pPr lvl="1"/>
            <a:endParaRPr lang="en-US" altLang="en-US" dirty="0">
              <a:ea typeface="MS PGothic" charset="-128"/>
            </a:endParaRPr>
          </a:p>
          <a:p>
            <a:r>
              <a:rPr lang="en-US" altLang="en-US" dirty="0">
                <a:ea typeface="MS PGothic" charset="-128"/>
              </a:rPr>
              <a:t>Now might not be the longest path</a:t>
            </a:r>
          </a:p>
          <a:p>
            <a:endParaRPr lang="en-US" altLang="en-US" dirty="0">
              <a:ea typeface="MS PGothic" charset="-128"/>
            </a:endParaRPr>
          </a:p>
          <a:p>
            <a:r>
              <a:rPr lang="en-US" altLang="en-US" dirty="0">
                <a:ea typeface="MS PGothic" charset="-128"/>
              </a:rPr>
              <a:t>Check Q0 to Q2</a:t>
            </a:r>
          </a:p>
          <a:p>
            <a:pPr lvl="1"/>
            <a:r>
              <a:rPr lang="en-US" altLang="en-US" dirty="0">
                <a:ea typeface="MS PGothic" charset="-128"/>
              </a:rPr>
              <a:t>T = 1.0 + 2(1.2) + 1.2 + 0.6 = 5.2ns</a:t>
            </a:r>
          </a:p>
          <a:p>
            <a:r>
              <a:rPr lang="en-US" altLang="en-US" dirty="0" err="1">
                <a:ea typeface="MS PGothic" charset="-128"/>
              </a:rPr>
              <a:t>F</a:t>
            </a:r>
            <a:r>
              <a:rPr lang="en-US" altLang="en-US" baseline="-25000" dirty="0" err="1">
                <a:ea typeface="MS PGothic" charset="-128"/>
              </a:rPr>
              <a:t>max</a:t>
            </a:r>
            <a:r>
              <a:rPr lang="en-US" altLang="en-US" dirty="0">
                <a:ea typeface="MS PGothic" charset="-128"/>
              </a:rPr>
              <a:t> = 1/5.2ns = 192.31 MHz</a:t>
            </a:r>
          </a:p>
          <a:p>
            <a:pPr lvl="1"/>
            <a:endParaRPr lang="en-US" altLang="en-US" dirty="0">
              <a:ea typeface="MS PGothic" charset="-128"/>
            </a:endParaRPr>
          </a:p>
          <a:p>
            <a:pPr lvl="1"/>
            <a:endParaRPr lang="en-US" altLang="en-US" dirty="0">
              <a:ea typeface="MS PGothic" charset="-128"/>
            </a:endParaRPr>
          </a:p>
          <a:p>
            <a:pPr>
              <a:buFontTx/>
              <a:buNone/>
            </a:pPr>
            <a:endParaRPr lang="en-US" altLang="en-US" dirty="0">
              <a:ea typeface="MS PGothic" charset="-128"/>
            </a:endParaRPr>
          </a:p>
          <a:p>
            <a:pPr>
              <a:buFontTx/>
              <a:buNone/>
            </a:pPr>
            <a:endParaRPr lang="en-US" altLang="en-US" dirty="0">
              <a:ea typeface="MS PGothic" charset="-128"/>
            </a:endParaRPr>
          </a:p>
        </p:txBody>
      </p:sp>
    </p:spTree>
  </p:cSld>
  <p:clrMapOvr>
    <a:masterClrMapping/>
  </p:clrMapOvr>
  <p:transition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sp>
        <p:nvSpPr>
          <p:cNvPr id="37890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5.19 from the textbook ]</a:t>
            </a:r>
          </a:p>
        </p:txBody>
      </p:sp>
      <p:pic>
        <p:nvPicPr>
          <p:cNvPr id="37891" name="Picture 2" descr="Screen shot 2013-11-04 at 3.50.09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600200"/>
            <a:ext cx="7391400" cy="321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7892" name="Straight Connector 7"/>
          <p:cNvCxnSpPr>
            <a:cxnSpLocks noChangeShapeType="1"/>
          </p:cNvCxnSpPr>
          <p:nvPr/>
        </p:nvCxnSpPr>
        <p:spPr bwMode="auto">
          <a:xfrm flipV="1">
            <a:off x="1955800" y="3422650"/>
            <a:ext cx="758825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37893" name="TextBox 3"/>
          <p:cNvSpPr txBox="1">
            <a:spLocks noChangeArrowheads="1"/>
          </p:cNvSpPr>
          <p:nvPr/>
        </p:nvSpPr>
        <p:spPr bwMode="auto">
          <a:xfrm>
            <a:off x="247650" y="5241925"/>
            <a:ext cx="32416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first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on the positive edge of the clock</a:t>
            </a:r>
          </a:p>
        </p:txBody>
      </p:sp>
    </p:spTree>
  </p:cSld>
  <p:clrMapOvr>
    <a:masterClrMapping/>
  </p:clrMapOvr>
  <p:transition/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Example 5.22</a:t>
            </a:r>
          </a:p>
        </p:txBody>
      </p:sp>
    </p:spTree>
  </p:cSld>
  <p:clrMapOvr>
    <a:masterClrMapping/>
  </p:clrMapOvr>
  <p:transition/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3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MS PGothic" charset="-128"/>
              </a:rPr>
              <a:t>Faster 4-bit Counter</a:t>
            </a:r>
          </a:p>
        </p:txBody>
      </p:sp>
      <p:sp>
        <p:nvSpPr>
          <p:cNvPr id="120834" name="Content Placeholder 2"/>
          <p:cNvSpPr>
            <a:spLocks noGrp="1"/>
          </p:cNvSpPr>
          <p:nvPr>
            <p:ph idx="1"/>
          </p:nvPr>
        </p:nvSpPr>
        <p:spPr>
          <a:xfrm>
            <a:off x="342900" y="1219200"/>
            <a:ext cx="8458200" cy="4953000"/>
          </a:xfrm>
        </p:spPr>
        <p:txBody>
          <a:bodyPr/>
          <a:lstStyle/>
          <a:p>
            <a:r>
              <a:rPr lang="en-US" altLang="en-US" dirty="0">
                <a:ea typeface="MS PGothic" charset="-128"/>
              </a:rPr>
              <a:t>Want to increase the speed of the 4-bit counter</a:t>
            </a:r>
          </a:p>
          <a:p>
            <a:endParaRPr lang="en-US" altLang="en-US" dirty="0">
              <a:ea typeface="MS PGothic" charset="-128"/>
            </a:endParaRPr>
          </a:p>
          <a:p>
            <a:r>
              <a:rPr lang="en-US" altLang="en-US" dirty="0">
                <a:ea typeface="MS PGothic" charset="-128"/>
              </a:rPr>
              <a:t>Use a similar method as the one used in 4-bit adder</a:t>
            </a:r>
          </a:p>
          <a:p>
            <a:endParaRPr lang="en-US" altLang="en-US" dirty="0">
              <a:ea typeface="MS PGothic" charset="-128"/>
            </a:endParaRPr>
          </a:p>
          <a:p>
            <a:r>
              <a:rPr lang="en-US" altLang="en-US" dirty="0">
                <a:ea typeface="MS PGothic" charset="-128"/>
              </a:rPr>
              <a:t>Replace the series of 2-input AND gates with 		AND gates with more input lines.</a:t>
            </a:r>
          </a:p>
        </p:txBody>
      </p:sp>
    </p:spTree>
  </p:cSld>
  <p:clrMapOvr>
    <a:masterClrMapping/>
  </p:clrMapOvr>
  <p:transition/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7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faster 4-bit counter</a:t>
            </a:r>
          </a:p>
        </p:txBody>
      </p:sp>
      <p:sp>
        <p:nvSpPr>
          <p:cNvPr id="121858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5.75 from the textbook ]</a:t>
            </a:r>
          </a:p>
        </p:txBody>
      </p:sp>
      <p:pic>
        <p:nvPicPr>
          <p:cNvPr id="121859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609600"/>
            <a:ext cx="5883275" cy="601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1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MS PGothic" charset="-128"/>
              </a:rPr>
              <a:t>Faster 4-bit Counter</a:t>
            </a:r>
          </a:p>
        </p:txBody>
      </p:sp>
      <p:sp>
        <p:nvSpPr>
          <p:cNvPr id="122882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 dirty="0">
                <a:ea typeface="MS PGothic" charset="-128"/>
              </a:rPr>
              <a:t>Longest path: Q0 to Q3</a:t>
            </a:r>
          </a:p>
          <a:p>
            <a:endParaRPr lang="en-US" altLang="en-US" dirty="0">
              <a:ea typeface="MS PGothic" charset="-128"/>
            </a:endParaRPr>
          </a:p>
          <a:p>
            <a:r>
              <a:rPr lang="en-US" altLang="en-US" dirty="0" err="1">
                <a:ea typeface="MS PGothic" charset="-128"/>
              </a:rPr>
              <a:t>T</a:t>
            </a:r>
            <a:r>
              <a:rPr lang="en-US" altLang="en-US" baseline="-25000" dirty="0" err="1">
                <a:ea typeface="MS PGothic" charset="-128"/>
              </a:rPr>
              <a:t>min</a:t>
            </a:r>
            <a:r>
              <a:rPr lang="en-US" altLang="en-US" dirty="0">
                <a:ea typeface="MS PGothic" charset="-128"/>
              </a:rPr>
              <a:t> =  t</a:t>
            </a:r>
            <a:r>
              <a:rPr lang="en-US" altLang="en-US" baseline="-25000" dirty="0">
                <a:ea typeface="MS PGothic" charset="-128"/>
              </a:rPr>
              <a:t>cQ0</a:t>
            </a:r>
            <a:r>
              <a:rPr lang="en-US" altLang="en-US" dirty="0">
                <a:ea typeface="MS PGothic" charset="-128"/>
              </a:rPr>
              <a:t> + </a:t>
            </a:r>
            <a:r>
              <a:rPr lang="en-US" altLang="en-US" dirty="0" err="1">
                <a:ea typeface="MS PGothic" charset="-128"/>
              </a:rPr>
              <a:t>t</a:t>
            </a:r>
            <a:r>
              <a:rPr lang="en-US" altLang="en-US" baseline="-25000" dirty="0" err="1">
                <a:ea typeface="MS PGothic" charset="-128"/>
              </a:rPr>
              <a:t>AND</a:t>
            </a:r>
            <a:r>
              <a:rPr lang="en-US" altLang="en-US" dirty="0">
                <a:ea typeface="MS PGothic" charset="-128"/>
              </a:rPr>
              <a:t> + </a:t>
            </a:r>
            <a:r>
              <a:rPr lang="en-US" altLang="en-US" dirty="0" err="1">
                <a:ea typeface="MS PGothic" charset="-128"/>
              </a:rPr>
              <a:t>t</a:t>
            </a:r>
            <a:r>
              <a:rPr lang="en-US" altLang="en-US" baseline="-25000" dirty="0" err="1">
                <a:ea typeface="MS PGothic" charset="-128"/>
              </a:rPr>
              <a:t>XOR</a:t>
            </a:r>
            <a:r>
              <a:rPr lang="en-US" altLang="en-US" dirty="0">
                <a:ea typeface="MS PGothic" charset="-128"/>
              </a:rPr>
              <a:t> + </a:t>
            </a:r>
            <a:r>
              <a:rPr lang="en-US" altLang="en-US" dirty="0" err="1">
                <a:ea typeface="MS PGothic" charset="-128"/>
              </a:rPr>
              <a:t>t</a:t>
            </a:r>
            <a:r>
              <a:rPr lang="en-US" altLang="en-US" baseline="-25000" dirty="0" err="1">
                <a:ea typeface="MS PGothic" charset="-128"/>
              </a:rPr>
              <a:t>su</a:t>
            </a:r>
            <a:r>
              <a:rPr lang="en-US" altLang="en-US" dirty="0">
                <a:ea typeface="MS PGothic" charset="-128"/>
              </a:rPr>
              <a:t>			            	 = 1.0  + 1.4   + 1.2  + 0.6 = 4.2ns</a:t>
            </a:r>
          </a:p>
          <a:p>
            <a:endParaRPr lang="en-US" altLang="en-US" dirty="0">
              <a:ea typeface="MS PGothic" charset="-128"/>
            </a:endParaRPr>
          </a:p>
          <a:p>
            <a:r>
              <a:rPr lang="en-US" altLang="en-US" dirty="0" err="1">
                <a:ea typeface="MS PGothic" charset="-128"/>
              </a:rPr>
              <a:t>F</a:t>
            </a:r>
            <a:r>
              <a:rPr lang="en-US" altLang="en-US" baseline="-25000" dirty="0" err="1">
                <a:ea typeface="MS PGothic" charset="-128"/>
              </a:rPr>
              <a:t>max</a:t>
            </a:r>
            <a:r>
              <a:rPr lang="en-US" altLang="en-US" dirty="0">
                <a:ea typeface="MS PGothic" charset="-128"/>
              </a:rPr>
              <a:t> = 1/4.2ns = 238.1 MHz &gt; 156.25 MHz</a:t>
            </a:r>
          </a:p>
        </p:txBody>
      </p:sp>
    </p:spTree>
  </p:cSld>
  <p:clrMapOvr>
    <a:masterClrMapping/>
  </p:clrMapOvr>
  <p:transition/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5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667000"/>
            <a:ext cx="9144000" cy="1219200"/>
          </a:xfrm>
        </p:spPr>
        <p:txBody>
          <a:bodyPr/>
          <a:lstStyle/>
          <a:p>
            <a:pPr eaLnBrk="1" hangingPunct="1"/>
            <a:r>
              <a:rPr lang="en-US" altLang="en-US">
                <a:ea typeface="MS PGothic" charset="-128"/>
              </a:rPr>
              <a:t>Reaction Timer Circuit</a:t>
            </a:r>
            <a:br>
              <a:rPr lang="en-US" altLang="en-US">
                <a:ea typeface="MS PGothic" charset="-128"/>
              </a:rPr>
            </a:br>
            <a:r>
              <a:rPr lang="en-US" altLang="en-US">
                <a:ea typeface="MS PGothic" charset="-128"/>
              </a:rPr>
              <a:t>(Section 5.14)</a:t>
            </a:r>
          </a:p>
        </p:txBody>
      </p:sp>
    </p:spTree>
  </p:cSld>
  <p:clrMapOvr>
    <a:masterClrMapping/>
  </p:clrMapOvr>
  <p:transition/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29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MS PGothic" charset="-128"/>
              </a:rPr>
              <a:t>Problem Statement</a:t>
            </a:r>
          </a:p>
        </p:txBody>
      </p:sp>
      <p:sp>
        <p:nvSpPr>
          <p:cNvPr id="124930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 dirty="0">
                <a:ea typeface="MS PGothic" charset="-128"/>
              </a:rPr>
              <a:t>Want to design a reaction timer</a:t>
            </a:r>
          </a:p>
          <a:p>
            <a:endParaRPr lang="en-US" altLang="en-US" dirty="0">
              <a:ea typeface="MS PGothic" charset="-128"/>
            </a:endParaRPr>
          </a:p>
          <a:p>
            <a:r>
              <a:rPr lang="en-US" altLang="en-US" dirty="0">
                <a:ea typeface="MS PGothic" charset="-128"/>
              </a:rPr>
              <a:t>The circuit turns on a light (LED)</a:t>
            </a:r>
          </a:p>
          <a:p>
            <a:endParaRPr lang="en-US" altLang="en-US" dirty="0">
              <a:ea typeface="MS PGothic" charset="-128"/>
            </a:endParaRPr>
          </a:p>
          <a:p>
            <a:r>
              <a:rPr lang="en-US" altLang="en-US" dirty="0">
                <a:ea typeface="MS PGothic" charset="-128"/>
              </a:rPr>
              <a:t>A person then presses a switch</a:t>
            </a:r>
          </a:p>
          <a:p>
            <a:endParaRPr lang="en-US" altLang="en-US" dirty="0">
              <a:ea typeface="MS PGothic" charset="-128"/>
            </a:endParaRPr>
          </a:p>
          <a:p>
            <a:r>
              <a:rPr lang="en-US" altLang="en-US" dirty="0">
                <a:ea typeface="MS PGothic" charset="-128"/>
              </a:rPr>
              <a:t>Measure the elapsed time from when the LED is turned on until the switch is pressed</a:t>
            </a:r>
          </a:p>
        </p:txBody>
      </p:sp>
    </p:spTree>
  </p:cSld>
  <p:clrMapOvr>
    <a:masterClrMapping/>
  </p:clrMapOvr>
  <p:transition/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3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MS PGothic" charset="-128"/>
              </a:rPr>
              <a:t>Clock Divider</a:t>
            </a:r>
          </a:p>
        </p:txBody>
      </p:sp>
      <p:sp>
        <p:nvSpPr>
          <p:cNvPr id="125954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 dirty="0">
                <a:ea typeface="MS PGothic" charset="-128"/>
              </a:rPr>
              <a:t>Input: 102.4kHz</a:t>
            </a:r>
          </a:p>
          <a:p>
            <a:endParaRPr lang="en-US" altLang="en-US" dirty="0">
              <a:ea typeface="MS PGothic" charset="-128"/>
            </a:endParaRPr>
          </a:p>
          <a:p>
            <a:r>
              <a:rPr lang="en-US" altLang="en-US" dirty="0">
                <a:ea typeface="MS PGothic" charset="-128"/>
              </a:rPr>
              <a:t>Output: 100Hz</a:t>
            </a:r>
          </a:p>
          <a:p>
            <a:endParaRPr lang="en-US" altLang="en-US" dirty="0">
              <a:ea typeface="MS PGothic" charset="-128"/>
            </a:endParaRPr>
          </a:p>
          <a:p>
            <a:r>
              <a:rPr lang="en-US" altLang="en-US" dirty="0">
                <a:ea typeface="MS PGothic" charset="-128"/>
              </a:rPr>
              <a:t>10-bit Counter to divide</a:t>
            </a:r>
          </a:p>
          <a:p>
            <a:endParaRPr lang="en-US" altLang="en-US" dirty="0">
              <a:ea typeface="MS PGothic" charset="-128"/>
            </a:endParaRPr>
          </a:p>
          <a:p>
            <a:r>
              <a:rPr lang="en-US" altLang="en-US" dirty="0">
                <a:ea typeface="MS PGothic" charset="-128"/>
              </a:rPr>
              <a:t>Output Frequency = 102.4k / 2</a:t>
            </a:r>
            <a:r>
              <a:rPr lang="en-US" altLang="en-US" baseline="30000" dirty="0">
                <a:ea typeface="MS PGothic" charset="-128"/>
              </a:rPr>
              <a:t>10</a:t>
            </a:r>
            <a:r>
              <a:rPr lang="en-US" altLang="en-US" dirty="0">
                <a:ea typeface="MS PGothic" charset="-128"/>
              </a:rPr>
              <a:t> = 100Hz</a:t>
            </a:r>
          </a:p>
        </p:txBody>
      </p:sp>
    </p:spTree>
  </p:cSld>
  <p:clrMapOvr>
    <a:masterClrMapping/>
  </p:clrMapOvr>
  <p:transition/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7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reaction-timer circuit</a:t>
            </a:r>
          </a:p>
        </p:txBody>
      </p:sp>
      <p:sp>
        <p:nvSpPr>
          <p:cNvPr id="126978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5.61 from the textbook ]</a:t>
            </a:r>
          </a:p>
        </p:txBody>
      </p:sp>
      <p:pic>
        <p:nvPicPr>
          <p:cNvPr id="126979" name="Picture 1" descr="Screen shot 2013-10-31 at 4.04.57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" y="1371600"/>
            <a:ext cx="9144000" cy="4202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>
                <a:ea typeface="MS PGothic" charset="-128"/>
              </a:rPr>
              <a:t>Functionality of circuit</a:t>
            </a:r>
          </a:p>
        </p:txBody>
      </p:sp>
      <p:sp>
        <p:nvSpPr>
          <p:cNvPr id="2078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9600" y="990600"/>
            <a:ext cx="8305800" cy="5715000"/>
          </a:xfrm>
        </p:spPr>
        <p:txBody>
          <a:bodyPr/>
          <a:lstStyle/>
          <a:p>
            <a:pPr lvl="1" eaLnBrk="1" hangingPunct="1">
              <a:buFont typeface="Wingdings" pitchFamily="2" charset="2"/>
              <a:buChar char="§"/>
              <a:defRPr/>
            </a:pPr>
            <a:r>
              <a:rPr lang="en-US" dirty="0"/>
              <a:t>Push switch</a:t>
            </a:r>
          </a:p>
          <a:p>
            <a:pPr lvl="2" eaLnBrk="1" hangingPunct="1">
              <a:defRPr/>
            </a:pPr>
            <a:r>
              <a:rPr lang="en-US" dirty="0"/>
              <a:t>Nominally 1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endParaRPr lang="en-US" dirty="0"/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en-US" dirty="0"/>
              <a:t>DFF to keep track of the state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endParaRPr lang="en-US" dirty="0"/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en-US" dirty="0"/>
              <a:t>Two-digit BCD counter</a:t>
            </a:r>
          </a:p>
          <a:p>
            <a:pPr lvl="2" eaLnBrk="1" hangingPunct="1">
              <a:defRPr/>
            </a:pPr>
            <a:r>
              <a:rPr lang="en-US" dirty="0"/>
              <a:t>Output goes to converters to a 7-segment display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endParaRPr lang="en-US" dirty="0"/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en-US" dirty="0"/>
              <a:t>Start-up</a:t>
            </a:r>
          </a:p>
          <a:p>
            <a:pPr lvl="2" eaLnBrk="1" hangingPunct="1">
              <a:defRPr/>
            </a:pPr>
            <a:r>
              <a:rPr lang="en-US" dirty="0"/>
              <a:t>Assert the Reset signal</a:t>
            </a:r>
          </a:p>
          <a:p>
            <a:pPr lvl="3" eaLnBrk="1" hangingPunct="1">
              <a:defRPr/>
            </a:pPr>
            <a:r>
              <a:rPr lang="en-US" dirty="0"/>
              <a:t>Clears counter</a:t>
            </a:r>
          </a:p>
          <a:p>
            <a:pPr lvl="3" eaLnBrk="1" hangingPunct="1">
              <a:defRPr/>
            </a:pPr>
            <a:r>
              <a:rPr lang="en-US" dirty="0"/>
              <a:t>Clears flip-flop</a:t>
            </a:r>
          </a:p>
          <a:p>
            <a:pPr lvl="2" eaLnBrk="1" hangingPunct="1">
              <a:defRPr/>
            </a:pPr>
            <a:r>
              <a:rPr lang="en-US" dirty="0"/>
              <a:t>Assert w=1 for one cycle</a:t>
            </a:r>
          </a:p>
          <a:p>
            <a:pPr lvl="2" eaLnBrk="1" hangingPunct="1">
              <a:defRPr/>
            </a:pPr>
            <a:r>
              <a:rPr lang="en-US" dirty="0"/>
              <a:t>Once switch is hit</a:t>
            </a:r>
          </a:p>
          <a:p>
            <a:pPr lvl="3" eaLnBrk="1" hangingPunct="1">
              <a:defRPr/>
            </a:pPr>
            <a:r>
              <a:rPr lang="en-US" dirty="0"/>
              <a:t>Clears flip-flop</a:t>
            </a:r>
          </a:p>
          <a:p>
            <a:pPr lvl="3" eaLnBrk="1" hangingPunct="1">
              <a:defRPr/>
            </a:pPr>
            <a:r>
              <a:rPr lang="en-US" dirty="0"/>
              <a:t>Stops counting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endParaRPr lang="en-US" dirty="0">
              <a:ea typeface="+mn-ea"/>
              <a:cs typeface="+mn-cs"/>
            </a:endParaRPr>
          </a:p>
        </p:txBody>
      </p:sp>
    </p:spTree>
  </p:cSld>
  <p:clrMapOvr>
    <a:masterClrMapping/>
  </p:clrMapOvr>
  <p:transition/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5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Push-button switch, LED, and 7-segment displays</a:t>
            </a:r>
          </a:p>
        </p:txBody>
      </p:sp>
      <p:sp>
        <p:nvSpPr>
          <p:cNvPr id="129026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5.61c from the textbook ]</a:t>
            </a:r>
          </a:p>
        </p:txBody>
      </p:sp>
      <p:pic>
        <p:nvPicPr>
          <p:cNvPr id="129027" name="Picture 4" descr="Screen shot 2013-10-31 at 4.05.17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838200"/>
            <a:ext cx="6721475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Shape 42"/>
          <p:cNvSpPr txBox="1">
            <a:spLocks noGrp="1"/>
          </p:cNvSpPr>
          <p:nvPr>
            <p:ph type="ctrTitle"/>
          </p:nvPr>
        </p:nvSpPr>
        <p:spPr>
          <a:xfrm>
            <a:off x="479425" y="1095375"/>
            <a:ext cx="8370888" cy="4295775"/>
          </a:xfrm>
        </p:spPr>
        <p:txBody>
          <a:bodyPr tIns="45700" bIns="45700">
            <a:noAutofit/>
          </a:bodyPr>
          <a:lstStyle/>
          <a:p>
            <a:pPr>
              <a:buClr>
                <a:schemeClr val="dk2"/>
              </a:buClr>
              <a:buSzPct val="25000"/>
              <a:buFont typeface="Times New Roman"/>
              <a:buNone/>
              <a:defRPr/>
            </a:pPr>
            <a:r>
              <a:rPr lang="en-US" b="1" dirty="0">
                <a:solidFill>
                  <a:srgbClr val="000000"/>
                </a:solidFill>
                <a:latin typeface="+mn-lt"/>
              </a:rPr>
              <a:t>Counters &amp; Solved Problems</a:t>
            </a:r>
          </a:p>
        </p:txBody>
      </p:sp>
      <p:sp>
        <p:nvSpPr>
          <p:cNvPr id="10242" name="Shape 43"/>
          <p:cNvSpPr txBox="1">
            <a:spLocks noChangeArrowheads="1"/>
          </p:cNvSpPr>
          <p:nvPr/>
        </p:nvSpPr>
        <p:spPr bwMode="auto">
          <a:xfrm>
            <a:off x="5334000" y="5942013"/>
            <a:ext cx="381000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Clr>
                <a:srgbClr val="000000"/>
              </a:buClr>
              <a:buSzPct val="25000"/>
              <a:buFontTx/>
              <a:buNone/>
            </a:pPr>
            <a:r>
              <a:rPr lang="en-US" altLang="en-US" sz="1800" b="0" i="1">
                <a:solidFill>
                  <a:srgbClr val="000000"/>
                </a:solidFill>
                <a:sym typeface="Times New Roman" charset="0"/>
              </a:rPr>
              <a:t>CprE 281: Digital Logic</a:t>
            </a:r>
          </a:p>
          <a:p>
            <a:pPr>
              <a:spcBef>
                <a:spcPct val="0"/>
              </a:spcBef>
              <a:buClr>
                <a:srgbClr val="000000"/>
              </a:buClr>
              <a:buSzPct val="25000"/>
              <a:buFontTx/>
              <a:buNone/>
            </a:pPr>
            <a:r>
              <a:rPr lang="en-US" altLang="en-US" sz="1800" b="0" i="1">
                <a:solidFill>
                  <a:srgbClr val="000000"/>
                </a:solidFill>
                <a:sym typeface="Times New Roman" charset="0"/>
              </a:rPr>
              <a:t>Iowa State University, Ames, IA</a:t>
            </a:r>
          </a:p>
          <a:p>
            <a:pPr>
              <a:spcBef>
                <a:spcPct val="0"/>
              </a:spcBef>
              <a:buClr>
                <a:srgbClr val="000000"/>
              </a:buClr>
              <a:buSzPct val="25000"/>
              <a:buFontTx/>
              <a:buNone/>
            </a:pPr>
            <a:r>
              <a:rPr lang="en-US" altLang="en-US" sz="1800" b="0" i="1">
                <a:solidFill>
                  <a:srgbClr val="000000"/>
                </a:solidFill>
                <a:sym typeface="Times New Roman" charset="0"/>
              </a:rPr>
              <a:t>Copyright © 2013</a:t>
            </a:r>
          </a:p>
        </p:txBody>
      </p:sp>
    </p:spTree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sp>
        <p:nvSpPr>
          <p:cNvPr id="38914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5.19 from the textbook ]</a:t>
            </a:r>
          </a:p>
        </p:txBody>
      </p:sp>
      <p:pic>
        <p:nvPicPr>
          <p:cNvPr id="38915" name="Picture 2" descr="Screen shot 2013-11-04 at 3.50.09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600200"/>
            <a:ext cx="7391400" cy="321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8916" name="Straight Connector 7"/>
          <p:cNvCxnSpPr>
            <a:cxnSpLocks noChangeShapeType="1"/>
          </p:cNvCxnSpPr>
          <p:nvPr/>
        </p:nvCxnSpPr>
        <p:spPr bwMode="auto">
          <a:xfrm flipV="1">
            <a:off x="1955800" y="3422650"/>
            <a:ext cx="758825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38917" name="TextBox 3"/>
          <p:cNvSpPr txBox="1">
            <a:spLocks noChangeArrowheads="1"/>
          </p:cNvSpPr>
          <p:nvPr/>
        </p:nvSpPr>
        <p:spPr bwMode="auto">
          <a:xfrm>
            <a:off x="247650" y="5241925"/>
            <a:ext cx="32416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first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on the positive edge of the clock</a:t>
            </a:r>
          </a:p>
        </p:txBody>
      </p:sp>
      <p:cxnSp>
        <p:nvCxnSpPr>
          <p:cNvPr id="38918" name="Straight Connector 6"/>
          <p:cNvCxnSpPr>
            <a:cxnSpLocks noChangeShapeType="1"/>
          </p:cNvCxnSpPr>
          <p:nvPr/>
        </p:nvCxnSpPr>
        <p:spPr bwMode="auto">
          <a:xfrm flipV="1">
            <a:off x="3606800" y="3422650"/>
            <a:ext cx="1108075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grpSp>
        <p:nvGrpSpPr>
          <p:cNvPr id="38919" name="Group 4"/>
          <p:cNvGrpSpPr>
            <a:grpSpLocks/>
          </p:cNvGrpSpPr>
          <p:nvPr/>
        </p:nvGrpSpPr>
        <p:grpSpPr bwMode="auto">
          <a:xfrm>
            <a:off x="3605213" y="5257800"/>
            <a:ext cx="2844800" cy="646113"/>
            <a:chOff x="3605628" y="5257800"/>
            <a:chExt cx="2845100" cy="646331"/>
          </a:xfrm>
        </p:grpSpPr>
        <p:sp>
          <p:nvSpPr>
            <p:cNvPr id="38920" name="TextBox 8"/>
            <p:cNvSpPr txBox="1">
              <a:spLocks noChangeArrowheads="1"/>
            </p:cNvSpPr>
            <p:nvPr/>
          </p:nvSpPr>
          <p:spPr bwMode="auto">
            <a:xfrm>
              <a:off x="3605628" y="5257800"/>
              <a:ext cx="2845100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8000"/>
                  </a:solidFill>
                  <a:latin typeface="Times" charset="0"/>
                </a:rPr>
                <a:t>The second flip-flop changes 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8000"/>
                  </a:solidFill>
                  <a:latin typeface="Times" charset="0"/>
                </a:rPr>
                <a:t>on the positive edge of Q</a:t>
              </a:r>
              <a:r>
                <a:rPr lang="en-US" altLang="en-US" sz="1800" b="0" baseline="-25000">
                  <a:solidFill>
                    <a:srgbClr val="008000"/>
                  </a:solidFill>
                  <a:latin typeface="Times" charset="0"/>
                </a:rPr>
                <a:t>0</a:t>
              </a:r>
            </a:p>
          </p:txBody>
        </p:sp>
        <p:cxnSp>
          <p:nvCxnSpPr>
            <p:cNvPr id="38921" name="Straight Connector 2"/>
            <p:cNvCxnSpPr>
              <a:cxnSpLocks noChangeShapeType="1"/>
            </p:cNvCxnSpPr>
            <p:nvPr/>
          </p:nvCxnSpPr>
          <p:spPr bwMode="auto">
            <a:xfrm>
              <a:off x="5831538" y="5594464"/>
              <a:ext cx="152416" cy="0"/>
            </a:xfrm>
            <a:prstGeom prst="line">
              <a:avLst/>
            </a:prstGeom>
            <a:noFill/>
            <a:ln w="38100">
              <a:solidFill>
                <a:srgbClr val="008000"/>
              </a:solidFill>
              <a:round/>
              <a:headEnd/>
              <a:tailEnd/>
            </a:ln>
          </p:spPr>
        </p:cxnSp>
      </p:grpSp>
    </p:spTree>
  </p:cSld>
  <p:clrMapOvr>
    <a:masterClrMapping/>
  </p:clrMapOvr>
  <p:transition/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49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667000"/>
            <a:ext cx="9144000" cy="1219200"/>
          </a:xfrm>
        </p:spPr>
        <p:txBody>
          <a:bodyPr/>
          <a:lstStyle/>
          <a:p>
            <a:pPr eaLnBrk="1" hangingPunct="1"/>
            <a:r>
              <a:rPr lang="en-US" altLang="en-US">
                <a:ea typeface="MS PGothic" charset="-128"/>
              </a:rPr>
              <a:t>Examples of Solved Problems</a:t>
            </a:r>
            <a:br>
              <a:rPr lang="en-US" altLang="en-US">
                <a:ea typeface="MS PGothic" charset="-128"/>
              </a:rPr>
            </a:br>
            <a:r>
              <a:rPr lang="en-US" altLang="en-US">
                <a:ea typeface="MS PGothic" charset="-128"/>
              </a:rPr>
              <a:t>(Section 5.17)</a:t>
            </a:r>
          </a:p>
        </p:txBody>
      </p:sp>
    </p:spTree>
  </p:cSld>
  <p:clrMapOvr>
    <a:masterClrMapping/>
  </p:clrMapOvr>
  <p:transition/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Example 5.18</a:t>
            </a:r>
          </a:p>
        </p:txBody>
      </p:sp>
    </p:spTree>
  </p:cSld>
  <p:clrMapOvr>
    <a:masterClrMapping/>
  </p:clrMapOvr>
  <p:transition/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2098" name="Picture 4" descr="new_fig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3918" y="1009650"/>
            <a:ext cx="7172325" cy="5695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/>
          <p:cNvSpPr txBox="1">
            <a:spLocks/>
          </p:cNvSpPr>
          <p:nvPr/>
        </p:nvSpPr>
        <p:spPr>
          <a:xfrm>
            <a:off x="18288" y="2319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altLang="en-US" kern="0" dirty="0">
                <a:ea typeface="MS PGothic" charset="-128"/>
              </a:rPr>
              <a:t>Circuit for Example 5.18</a:t>
            </a:r>
          </a:p>
        </p:txBody>
      </p:sp>
      <p:sp>
        <p:nvSpPr>
          <p:cNvPr id="5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dirty="0">
                <a:latin typeface="Times" charset="0"/>
              </a:rPr>
              <a:t>[ Figure 5.70 from the textbook ]</a:t>
            </a:r>
          </a:p>
        </p:txBody>
      </p:sp>
    </p:spTree>
  </p:cSld>
  <p:clrMapOvr>
    <a:masterClrMapping/>
  </p:clrMapOvr>
  <p:transition/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Example 5.19</a:t>
            </a:r>
          </a:p>
        </p:txBody>
      </p:sp>
    </p:spTree>
  </p:cSld>
  <p:clrMapOvr>
    <a:masterClrMapping/>
  </p:clrMapOvr>
  <p:transition/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146" name="Picture 8" descr="new_fig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492125"/>
            <a:ext cx="7731125" cy="354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4147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641" t="35417" r="47292" b="39583"/>
          <a:stretch>
            <a:fillRect/>
          </a:stretch>
        </p:blipFill>
        <p:spPr bwMode="auto">
          <a:xfrm>
            <a:off x="1450975" y="4038600"/>
            <a:ext cx="6397625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dirty="0">
                <a:latin typeface="Times" charset="0"/>
              </a:rPr>
              <a:t>[ Figure 5.71 from the textbook ]</a:t>
            </a:r>
          </a:p>
        </p:txBody>
      </p:sp>
      <p:sp>
        <p:nvSpPr>
          <p:cNvPr id="6" name="Title 1"/>
          <p:cNvSpPr txBox="1">
            <a:spLocks/>
          </p:cNvSpPr>
          <p:nvPr/>
        </p:nvSpPr>
        <p:spPr>
          <a:xfrm>
            <a:off x="18288" y="2319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altLang="en-US" kern="0" dirty="0">
                <a:ea typeface="MS PGothic" charset="-128"/>
              </a:rPr>
              <a:t>Circuit for Example 5.19</a:t>
            </a:r>
          </a:p>
        </p:txBody>
      </p:sp>
    </p:spTree>
  </p:cSld>
  <p:clrMapOvr>
    <a:masterClrMapping/>
  </p:clrMapOvr>
  <p:transition/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170" name="Picture 6" descr="new_fig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5275" y="1568450"/>
            <a:ext cx="8553450" cy="445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 dirty="0">
                <a:latin typeface="Times" charset="0"/>
              </a:rPr>
              <a:t>[ Figure 5.72 from the textbook ]</a:t>
            </a:r>
          </a:p>
        </p:txBody>
      </p:sp>
      <p:sp>
        <p:nvSpPr>
          <p:cNvPr id="5" name="Title 1"/>
          <p:cNvSpPr txBox="1">
            <a:spLocks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altLang="en-US" kern="0" dirty="0">
                <a:ea typeface="MS PGothic" charset="-128"/>
              </a:rPr>
              <a:t>Summary of the behavior of the circuit</a:t>
            </a:r>
          </a:p>
        </p:txBody>
      </p:sp>
    </p:spTree>
  </p:cSld>
  <p:clrMapOvr>
    <a:masterClrMapping/>
  </p:clrMapOvr>
  <p:transition/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Example 5.20</a:t>
            </a:r>
          </a:p>
        </p:txBody>
      </p:sp>
    </p:spTree>
  </p:cSld>
  <p:clrMapOvr>
    <a:masterClrMapping/>
  </p:clrMapOvr>
  <p:transition/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7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ea typeface="MS PGothic" charset="-128"/>
              </a:rPr>
              <a:t>Vending Machine Example</a:t>
            </a:r>
          </a:p>
        </p:txBody>
      </p:sp>
      <p:sp>
        <p:nvSpPr>
          <p:cNvPr id="137218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 dirty="0">
                <a:ea typeface="MS PGothic" charset="-128"/>
              </a:rPr>
              <a:t>Inputs N, D, Q, Coin, </a:t>
            </a:r>
            <a:r>
              <a:rPr lang="en-US" altLang="en-US" dirty="0" err="1">
                <a:ea typeface="MS PGothic" charset="-128"/>
              </a:rPr>
              <a:t>Resetn</a:t>
            </a:r>
            <a:endParaRPr lang="en-US" altLang="en-US" dirty="0">
              <a:ea typeface="MS PGothic" charset="-128"/>
            </a:endParaRPr>
          </a:p>
          <a:p>
            <a:pPr lvl="1"/>
            <a:r>
              <a:rPr lang="en-US" altLang="en-US" dirty="0">
                <a:ea typeface="MS PGothic" charset="-128"/>
              </a:rPr>
              <a:t>N, D, Q: nickel, dime, quarter</a:t>
            </a:r>
          </a:p>
          <a:p>
            <a:pPr lvl="1"/>
            <a:r>
              <a:rPr lang="en-US" altLang="en-US" dirty="0">
                <a:ea typeface="MS PGothic" charset="-128"/>
              </a:rPr>
              <a:t>Coin: pulsed when a coin is entered</a:t>
            </a:r>
          </a:p>
          <a:p>
            <a:pPr lvl="2"/>
            <a:r>
              <a:rPr lang="en-US" altLang="en-US" dirty="0">
                <a:ea typeface="MS PGothic" charset="-128"/>
              </a:rPr>
              <a:t>Used to store values into register</a:t>
            </a:r>
          </a:p>
          <a:p>
            <a:pPr lvl="1"/>
            <a:r>
              <a:rPr lang="en-US" altLang="en-US" dirty="0" err="1">
                <a:ea typeface="MS PGothic" charset="-128"/>
              </a:rPr>
              <a:t>Resetn</a:t>
            </a:r>
            <a:r>
              <a:rPr lang="en-US" altLang="en-US" dirty="0">
                <a:ea typeface="MS PGothic" charset="-128"/>
              </a:rPr>
              <a:t>: resets the register value to zero</a:t>
            </a:r>
            <a:br>
              <a:rPr lang="en-US" altLang="en-US" dirty="0">
                <a:ea typeface="MS PGothic" charset="-128"/>
              </a:rPr>
            </a:br>
            <a:endParaRPr lang="en-US" altLang="en-US" dirty="0">
              <a:ea typeface="MS PGothic" charset="-128"/>
            </a:endParaRPr>
          </a:p>
          <a:p>
            <a:r>
              <a:rPr lang="en-US" altLang="en-US" dirty="0">
                <a:ea typeface="MS PGothic" charset="-128"/>
              </a:rPr>
              <a:t>Add up new coin with old value</a:t>
            </a:r>
          </a:p>
          <a:p>
            <a:pPr lvl="1"/>
            <a:r>
              <a:rPr lang="en-US" altLang="en-US" dirty="0">
                <a:ea typeface="MS PGothic" charset="-128"/>
              </a:rPr>
              <a:t>Store new sum into old value register</a:t>
            </a:r>
          </a:p>
          <a:p>
            <a:r>
              <a:rPr lang="en-US" altLang="en-US" dirty="0">
                <a:ea typeface="MS PGothic" charset="-128"/>
              </a:rPr>
              <a:t>See if total is above thirty cents</a:t>
            </a:r>
          </a:p>
          <a:p>
            <a:endParaRPr lang="en-US" altLang="en-US" dirty="0">
              <a:ea typeface="MS PGothic" charset="-128"/>
            </a:endParaRPr>
          </a:p>
          <a:p>
            <a:pPr lvl="1"/>
            <a:r>
              <a:rPr lang="en-US" altLang="en-US" dirty="0">
                <a:ea typeface="MS PGothic" charset="-128"/>
              </a:rPr>
              <a:t>If so output Z goes high</a:t>
            </a:r>
          </a:p>
          <a:p>
            <a:pPr>
              <a:buFontTx/>
              <a:buNone/>
            </a:pPr>
            <a:endParaRPr lang="en-US" altLang="en-US" dirty="0">
              <a:ea typeface="MS PGothic" charset="-128"/>
            </a:endParaRPr>
          </a:p>
          <a:p>
            <a:pPr>
              <a:buFontTx/>
              <a:buNone/>
            </a:pPr>
            <a:endParaRPr lang="en-US" altLang="en-US" dirty="0">
              <a:ea typeface="MS PGothic" charset="-128"/>
            </a:endParaRPr>
          </a:p>
        </p:txBody>
      </p:sp>
    </p:spTree>
  </p:cSld>
  <p:clrMapOvr>
    <a:masterClrMapping/>
  </p:clrMapOvr>
  <p:transition/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8241" name="Picture 8" descr="new_fig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14500" y="609600"/>
            <a:ext cx="5524500" cy="6248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8242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Circuit for Example 5.20</a:t>
            </a:r>
          </a:p>
        </p:txBody>
      </p:sp>
      <p:sp>
        <p:nvSpPr>
          <p:cNvPr id="138243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5.73 from the textbook ]</a:t>
            </a:r>
          </a:p>
        </p:txBody>
      </p:sp>
    </p:spTree>
  </p:cSld>
  <p:clrMapOvr>
    <a:masterClrMapping/>
  </p:clrMapOvr>
  <p:transition/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Questions?</a:t>
            </a:r>
          </a:p>
        </p:txBody>
      </p:sp>
    </p:spTree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7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sp>
        <p:nvSpPr>
          <p:cNvPr id="39938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5.19 from the textbook ]</a:t>
            </a:r>
          </a:p>
        </p:txBody>
      </p:sp>
      <p:pic>
        <p:nvPicPr>
          <p:cNvPr id="39939" name="Picture 2" descr="Screen shot 2013-11-04 at 3.50.09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600200"/>
            <a:ext cx="7391400" cy="321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9940" name="Straight Connector 7"/>
          <p:cNvCxnSpPr>
            <a:cxnSpLocks noChangeShapeType="1"/>
          </p:cNvCxnSpPr>
          <p:nvPr/>
        </p:nvCxnSpPr>
        <p:spPr bwMode="auto">
          <a:xfrm flipV="1">
            <a:off x="1955800" y="3422650"/>
            <a:ext cx="758825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39941" name="TextBox 3"/>
          <p:cNvSpPr txBox="1">
            <a:spLocks noChangeArrowheads="1"/>
          </p:cNvSpPr>
          <p:nvPr/>
        </p:nvSpPr>
        <p:spPr bwMode="auto">
          <a:xfrm>
            <a:off x="247650" y="5241925"/>
            <a:ext cx="32416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first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on the positive edge of the clock</a:t>
            </a:r>
          </a:p>
        </p:txBody>
      </p:sp>
      <p:cxnSp>
        <p:nvCxnSpPr>
          <p:cNvPr id="39942" name="Straight Connector 6"/>
          <p:cNvCxnSpPr>
            <a:cxnSpLocks noChangeShapeType="1"/>
          </p:cNvCxnSpPr>
          <p:nvPr/>
        </p:nvCxnSpPr>
        <p:spPr bwMode="auto">
          <a:xfrm flipV="1">
            <a:off x="3606800" y="3422650"/>
            <a:ext cx="1108075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grpSp>
        <p:nvGrpSpPr>
          <p:cNvPr id="39943" name="Group 4"/>
          <p:cNvGrpSpPr>
            <a:grpSpLocks/>
          </p:cNvGrpSpPr>
          <p:nvPr/>
        </p:nvGrpSpPr>
        <p:grpSpPr bwMode="auto">
          <a:xfrm>
            <a:off x="3605213" y="5257800"/>
            <a:ext cx="2844800" cy="646113"/>
            <a:chOff x="3605628" y="5257800"/>
            <a:chExt cx="2845100" cy="646331"/>
          </a:xfrm>
        </p:grpSpPr>
        <p:sp>
          <p:nvSpPr>
            <p:cNvPr id="39948" name="TextBox 8"/>
            <p:cNvSpPr txBox="1">
              <a:spLocks noChangeArrowheads="1"/>
            </p:cNvSpPr>
            <p:nvPr/>
          </p:nvSpPr>
          <p:spPr bwMode="auto">
            <a:xfrm>
              <a:off x="3605628" y="5257800"/>
              <a:ext cx="2845100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8000"/>
                  </a:solidFill>
                  <a:latin typeface="Times" charset="0"/>
                </a:rPr>
                <a:t>The second flip-flop changes 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8000"/>
                  </a:solidFill>
                  <a:latin typeface="Times" charset="0"/>
                </a:rPr>
                <a:t>on the positive edge of Q</a:t>
              </a:r>
              <a:r>
                <a:rPr lang="en-US" altLang="en-US" sz="1800" b="0" baseline="-25000">
                  <a:solidFill>
                    <a:srgbClr val="008000"/>
                  </a:solidFill>
                  <a:latin typeface="Times" charset="0"/>
                </a:rPr>
                <a:t>0</a:t>
              </a:r>
            </a:p>
          </p:txBody>
        </p:sp>
        <p:cxnSp>
          <p:nvCxnSpPr>
            <p:cNvPr id="39949" name="Straight Connector 2"/>
            <p:cNvCxnSpPr>
              <a:cxnSpLocks noChangeShapeType="1"/>
            </p:cNvCxnSpPr>
            <p:nvPr/>
          </p:nvCxnSpPr>
          <p:spPr bwMode="auto">
            <a:xfrm>
              <a:off x="5831538" y="5594464"/>
              <a:ext cx="152416" cy="0"/>
            </a:xfrm>
            <a:prstGeom prst="line">
              <a:avLst/>
            </a:prstGeom>
            <a:noFill/>
            <a:ln w="38100">
              <a:solidFill>
                <a:srgbClr val="008000"/>
              </a:solidFill>
              <a:round/>
              <a:headEnd/>
              <a:tailEnd/>
            </a:ln>
          </p:spPr>
        </p:cxnSp>
      </p:grpSp>
      <p:cxnSp>
        <p:nvCxnSpPr>
          <p:cNvPr id="39944" name="Straight Connector 10"/>
          <p:cNvCxnSpPr>
            <a:cxnSpLocks noChangeShapeType="1"/>
          </p:cNvCxnSpPr>
          <p:nvPr/>
        </p:nvCxnSpPr>
        <p:spPr bwMode="auto">
          <a:xfrm flipV="1">
            <a:off x="5664200" y="3422650"/>
            <a:ext cx="1108075" cy="0"/>
          </a:xfrm>
          <a:prstGeom prst="line">
            <a:avLst/>
          </a:prstGeom>
          <a:noFill/>
          <a:ln w="34925">
            <a:solidFill>
              <a:srgbClr val="0000FF"/>
            </a:solidFill>
            <a:round/>
            <a:headEnd/>
            <a:tailEnd/>
          </a:ln>
        </p:spPr>
      </p:cxnSp>
      <p:grpSp>
        <p:nvGrpSpPr>
          <p:cNvPr id="39945" name="Group 11"/>
          <p:cNvGrpSpPr>
            <a:grpSpLocks/>
          </p:cNvGrpSpPr>
          <p:nvPr/>
        </p:nvGrpSpPr>
        <p:grpSpPr bwMode="auto">
          <a:xfrm>
            <a:off x="6400800" y="5257800"/>
            <a:ext cx="2640013" cy="646113"/>
            <a:chOff x="3605628" y="5257800"/>
            <a:chExt cx="2640078" cy="646331"/>
          </a:xfrm>
        </p:grpSpPr>
        <p:sp>
          <p:nvSpPr>
            <p:cNvPr id="39946" name="TextBox 12"/>
            <p:cNvSpPr txBox="1">
              <a:spLocks noChangeArrowheads="1"/>
            </p:cNvSpPr>
            <p:nvPr/>
          </p:nvSpPr>
          <p:spPr bwMode="auto">
            <a:xfrm>
              <a:off x="3605628" y="5257800"/>
              <a:ext cx="2640078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FF"/>
                  </a:solidFill>
                  <a:latin typeface="Times" charset="0"/>
                </a:rPr>
                <a:t>The third flip-flop changes 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FF"/>
                  </a:solidFill>
                  <a:latin typeface="Times" charset="0"/>
                </a:rPr>
                <a:t>on the positive edge of Q</a:t>
              </a:r>
              <a:r>
                <a:rPr lang="en-US" altLang="en-US" sz="1800" b="0" baseline="-25000">
                  <a:solidFill>
                    <a:srgbClr val="0000FF"/>
                  </a:solidFill>
                  <a:latin typeface="Times" charset="0"/>
                </a:rPr>
                <a:t>1</a:t>
              </a:r>
            </a:p>
          </p:txBody>
        </p:sp>
        <p:cxnSp>
          <p:nvCxnSpPr>
            <p:cNvPr id="39947" name="Straight Connector 13"/>
            <p:cNvCxnSpPr>
              <a:cxnSpLocks noChangeShapeType="1"/>
            </p:cNvCxnSpPr>
            <p:nvPr/>
          </p:nvCxnSpPr>
          <p:spPr bwMode="auto">
            <a:xfrm>
              <a:off x="5831358" y="5594464"/>
              <a:ext cx="152404" cy="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</p:spPr>
        </p:cxnSp>
      </p:grpSp>
    </p:spTree>
  </p:cSld>
  <p:clrMapOvr>
    <a:masterClrMapping/>
  </p:clrMapOvr>
  <p:transition/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END</a:t>
            </a:r>
          </a:p>
        </p:txBody>
      </p:sp>
    </p:spTree>
  </p:cSld>
  <p:clrMapOvr>
    <a:masterClrMapping/>
  </p:clrMapOvr>
  <p:transition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sp>
        <p:nvSpPr>
          <p:cNvPr id="40962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5.19 from the textbook ]</a:t>
            </a:r>
          </a:p>
        </p:txBody>
      </p:sp>
      <p:grpSp>
        <p:nvGrpSpPr>
          <p:cNvPr id="40963" name="Group 84"/>
          <p:cNvGrpSpPr>
            <a:grpSpLocks/>
          </p:cNvGrpSpPr>
          <p:nvPr/>
        </p:nvGrpSpPr>
        <p:grpSpPr bwMode="auto">
          <a:xfrm>
            <a:off x="1016000" y="942975"/>
            <a:ext cx="6784975" cy="5610225"/>
            <a:chOff x="640" y="257"/>
            <a:chExt cx="4274" cy="3534"/>
          </a:xfrm>
        </p:grpSpPr>
        <p:sp>
          <p:nvSpPr>
            <p:cNvPr id="40964" name="Line 4"/>
            <p:cNvSpPr>
              <a:spLocks noChangeShapeType="1"/>
            </p:cNvSpPr>
            <p:nvPr/>
          </p:nvSpPr>
          <p:spPr bwMode="auto">
            <a:xfrm flipV="1">
              <a:off x="1671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Line 5"/>
            <p:cNvSpPr>
              <a:spLocks noChangeShapeType="1"/>
            </p:cNvSpPr>
            <p:nvPr/>
          </p:nvSpPr>
          <p:spPr bwMode="auto">
            <a:xfrm flipV="1">
              <a:off x="2140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Line 6"/>
            <p:cNvSpPr>
              <a:spLocks noChangeShapeType="1"/>
            </p:cNvSpPr>
            <p:nvPr/>
          </p:nvSpPr>
          <p:spPr bwMode="auto">
            <a:xfrm flipV="1">
              <a:off x="2596" y="1891"/>
              <a:ext cx="1" cy="1357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Line 7"/>
            <p:cNvSpPr>
              <a:spLocks noChangeShapeType="1"/>
            </p:cNvSpPr>
            <p:nvPr/>
          </p:nvSpPr>
          <p:spPr bwMode="auto">
            <a:xfrm flipV="1">
              <a:off x="3064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Line 8"/>
            <p:cNvSpPr>
              <a:spLocks noChangeShapeType="1"/>
            </p:cNvSpPr>
            <p:nvPr/>
          </p:nvSpPr>
          <p:spPr bwMode="auto">
            <a:xfrm flipV="1">
              <a:off x="3533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Line 9"/>
            <p:cNvSpPr>
              <a:spLocks noChangeShapeType="1"/>
            </p:cNvSpPr>
            <p:nvPr/>
          </p:nvSpPr>
          <p:spPr bwMode="auto">
            <a:xfrm flipV="1">
              <a:off x="3989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Line 10"/>
            <p:cNvSpPr>
              <a:spLocks noChangeShapeType="1"/>
            </p:cNvSpPr>
            <p:nvPr/>
          </p:nvSpPr>
          <p:spPr bwMode="auto">
            <a:xfrm flipV="1">
              <a:off x="4458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 flipV="1">
              <a:off x="1203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975" y="1975"/>
              <a:ext cx="924" cy="168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1899" y="1975"/>
              <a:ext cx="937" cy="168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2836" y="1975"/>
              <a:ext cx="925" cy="168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3761" y="1975"/>
              <a:ext cx="925" cy="168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Line 16"/>
            <p:cNvSpPr>
              <a:spLocks noChangeShapeType="1"/>
            </p:cNvSpPr>
            <p:nvPr/>
          </p:nvSpPr>
          <p:spPr bwMode="auto">
            <a:xfrm flipH="1">
              <a:off x="4686" y="2143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7"/>
            <p:cNvSpPr>
              <a:spLocks/>
            </p:cNvSpPr>
            <p:nvPr/>
          </p:nvSpPr>
          <p:spPr bwMode="auto">
            <a:xfrm>
              <a:off x="975" y="2311"/>
              <a:ext cx="1645" cy="168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>
              <a:off x="2620" y="2311"/>
              <a:ext cx="1862" cy="168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19"/>
            <p:cNvSpPr>
              <a:spLocks noChangeShapeType="1"/>
            </p:cNvSpPr>
            <p:nvPr/>
          </p:nvSpPr>
          <p:spPr bwMode="auto">
            <a:xfrm flipH="1">
              <a:off x="4482" y="2479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0"/>
            <p:cNvSpPr>
              <a:spLocks/>
            </p:cNvSpPr>
            <p:nvPr/>
          </p:nvSpPr>
          <p:spPr bwMode="auto">
            <a:xfrm>
              <a:off x="975" y="2647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1"/>
            <p:cNvSpPr>
              <a:spLocks/>
            </p:cNvSpPr>
            <p:nvPr/>
          </p:nvSpPr>
          <p:spPr bwMode="auto">
            <a:xfrm>
              <a:off x="975" y="2996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Rectangle 22"/>
            <p:cNvSpPr>
              <a:spLocks noChangeArrowheads="1"/>
            </p:cNvSpPr>
            <p:nvPr/>
          </p:nvSpPr>
          <p:spPr bwMode="auto">
            <a:xfrm>
              <a:off x="1851" y="438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3" name="Rectangle 23"/>
            <p:cNvSpPr>
              <a:spLocks noChangeArrowheads="1"/>
            </p:cNvSpPr>
            <p:nvPr/>
          </p:nvSpPr>
          <p:spPr bwMode="auto">
            <a:xfrm>
              <a:off x="1889" y="557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4" name="Rectangle 24"/>
            <p:cNvSpPr>
              <a:spLocks noChangeArrowheads="1"/>
            </p:cNvSpPr>
            <p:nvPr/>
          </p:nvSpPr>
          <p:spPr bwMode="auto">
            <a:xfrm>
              <a:off x="2139" y="552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5" name="Line 25"/>
            <p:cNvSpPr>
              <a:spLocks noChangeShapeType="1"/>
            </p:cNvSpPr>
            <p:nvPr/>
          </p:nvSpPr>
          <p:spPr bwMode="auto">
            <a:xfrm flipH="1">
              <a:off x="2152" y="894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6"/>
            <p:cNvSpPr>
              <a:spLocks/>
            </p:cNvSpPr>
            <p:nvPr/>
          </p:nvSpPr>
          <p:spPr bwMode="auto">
            <a:xfrm>
              <a:off x="2596" y="257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Rectangle 27"/>
            <p:cNvSpPr>
              <a:spLocks noChangeArrowheads="1"/>
            </p:cNvSpPr>
            <p:nvPr/>
          </p:nvSpPr>
          <p:spPr bwMode="auto">
            <a:xfrm>
              <a:off x="2140" y="89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8" name="Rectangle 28"/>
            <p:cNvSpPr>
              <a:spLocks noChangeArrowheads="1"/>
            </p:cNvSpPr>
            <p:nvPr/>
          </p:nvSpPr>
          <p:spPr bwMode="auto">
            <a:xfrm>
              <a:off x="2788" y="438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9" name="Rectangle 29"/>
            <p:cNvSpPr>
              <a:spLocks noChangeArrowheads="1"/>
            </p:cNvSpPr>
            <p:nvPr/>
          </p:nvSpPr>
          <p:spPr bwMode="auto">
            <a:xfrm>
              <a:off x="1184" y="884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0" name="Rectangle 30"/>
            <p:cNvSpPr>
              <a:spLocks noChangeArrowheads="1"/>
            </p:cNvSpPr>
            <p:nvPr/>
          </p:nvSpPr>
          <p:spPr bwMode="auto">
            <a:xfrm>
              <a:off x="2825" y="557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1" name="Rectangle 31"/>
            <p:cNvSpPr>
              <a:spLocks noChangeArrowheads="1"/>
            </p:cNvSpPr>
            <p:nvPr/>
          </p:nvSpPr>
          <p:spPr bwMode="auto">
            <a:xfrm>
              <a:off x="3075" y="552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2" name="Line 32"/>
            <p:cNvSpPr>
              <a:spLocks noChangeShapeType="1"/>
            </p:cNvSpPr>
            <p:nvPr/>
          </p:nvSpPr>
          <p:spPr bwMode="auto">
            <a:xfrm flipH="1">
              <a:off x="3088" y="894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Rectangle 33"/>
            <p:cNvSpPr>
              <a:spLocks noChangeArrowheads="1"/>
            </p:cNvSpPr>
            <p:nvPr/>
          </p:nvSpPr>
          <p:spPr bwMode="auto">
            <a:xfrm>
              <a:off x="3725" y="438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4" name="Rectangle 34"/>
            <p:cNvSpPr>
              <a:spLocks noChangeArrowheads="1"/>
            </p:cNvSpPr>
            <p:nvPr/>
          </p:nvSpPr>
          <p:spPr bwMode="auto">
            <a:xfrm>
              <a:off x="3076" y="89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5" name="Rectangle 35"/>
            <p:cNvSpPr>
              <a:spLocks noChangeArrowheads="1"/>
            </p:cNvSpPr>
            <p:nvPr/>
          </p:nvSpPr>
          <p:spPr bwMode="auto">
            <a:xfrm>
              <a:off x="3762" y="557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6" name="Rectangle 36"/>
            <p:cNvSpPr>
              <a:spLocks noChangeArrowheads="1"/>
            </p:cNvSpPr>
            <p:nvPr/>
          </p:nvSpPr>
          <p:spPr bwMode="auto">
            <a:xfrm>
              <a:off x="4011" y="552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7" name="Line 37"/>
            <p:cNvSpPr>
              <a:spLocks noChangeShapeType="1"/>
            </p:cNvSpPr>
            <p:nvPr/>
          </p:nvSpPr>
          <p:spPr bwMode="auto">
            <a:xfrm flipH="1">
              <a:off x="4025" y="894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38"/>
            <p:cNvSpPr>
              <a:spLocks noChangeShapeType="1"/>
            </p:cNvSpPr>
            <p:nvPr/>
          </p:nvSpPr>
          <p:spPr bwMode="auto">
            <a:xfrm>
              <a:off x="1503" y="606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39"/>
            <p:cNvSpPr>
              <a:spLocks/>
            </p:cNvSpPr>
            <p:nvPr/>
          </p:nvSpPr>
          <p:spPr bwMode="auto">
            <a:xfrm>
              <a:off x="2788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3725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1"/>
            <p:cNvSpPr>
              <a:spLocks/>
            </p:cNvSpPr>
            <p:nvPr/>
          </p:nvSpPr>
          <p:spPr bwMode="auto">
            <a:xfrm>
              <a:off x="1851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Line 42"/>
            <p:cNvSpPr>
              <a:spLocks noChangeShapeType="1"/>
            </p:cNvSpPr>
            <p:nvPr/>
          </p:nvSpPr>
          <p:spPr bwMode="auto">
            <a:xfrm>
              <a:off x="1503" y="954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3"/>
            <p:cNvSpPr>
              <a:spLocks/>
            </p:cNvSpPr>
            <p:nvPr/>
          </p:nvSpPr>
          <p:spPr bwMode="auto">
            <a:xfrm>
              <a:off x="1659" y="594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Rectangle 44"/>
            <p:cNvSpPr>
              <a:spLocks noChangeArrowheads="1"/>
            </p:cNvSpPr>
            <p:nvPr/>
          </p:nvSpPr>
          <p:spPr bwMode="auto">
            <a:xfrm>
              <a:off x="4012" y="89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05" name="Line 45"/>
            <p:cNvSpPr>
              <a:spLocks noChangeShapeType="1"/>
            </p:cNvSpPr>
            <p:nvPr/>
          </p:nvSpPr>
          <p:spPr bwMode="auto">
            <a:xfrm flipH="1">
              <a:off x="2272" y="954"/>
              <a:ext cx="51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Line 46"/>
            <p:cNvSpPr>
              <a:spLocks noChangeShapeType="1"/>
            </p:cNvSpPr>
            <p:nvPr/>
          </p:nvSpPr>
          <p:spPr bwMode="auto">
            <a:xfrm flipH="1">
              <a:off x="3208" y="954"/>
              <a:ext cx="517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2272" y="606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8"/>
            <p:cNvSpPr>
              <a:spLocks/>
            </p:cNvSpPr>
            <p:nvPr/>
          </p:nvSpPr>
          <p:spPr bwMode="auto">
            <a:xfrm>
              <a:off x="3208" y="606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49"/>
            <p:cNvSpPr>
              <a:spLocks/>
            </p:cNvSpPr>
            <p:nvPr/>
          </p:nvSpPr>
          <p:spPr bwMode="auto">
            <a:xfrm>
              <a:off x="4145" y="606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1671" y="269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1"/>
            <p:cNvSpPr>
              <a:spLocks/>
            </p:cNvSpPr>
            <p:nvPr/>
          </p:nvSpPr>
          <p:spPr bwMode="auto">
            <a:xfrm>
              <a:off x="2608" y="269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Rectangle 52"/>
            <p:cNvSpPr>
              <a:spLocks noChangeArrowheads="1"/>
            </p:cNvSpPr>
            <p:nvPr/>
          </p:nvSpPr>
          <p:spPr bwMode="auto">
            <a:xfrm>
              <a:off x="1388" y="54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3" name="Rectangle 53"/>
            <p:cNvSpPr>
              <a:spLocks noChangeArrowheads="1"/>
            </p:cNvSpPr>
            <p:nvPr/>
          </p:nvSpPr>
          <p:spPr bwMode="auto">
            <a:xfrm>
              <a:off x="2369" y="132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4" name="Rectangle 54"/>
            <p:cNvSpPr>
              <a:spLocks noChangeArrowheads="1"/>
            </p:cNvSpPr>
            <p:nvPr/>
          </p:nvSpPr>
          <p:spPr bwMode="auto">
            <a:xfrm>
              <a:off x="2451" y="138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5" name="Rectangle 55"/>
            <p:cNvSpPr>
              <a:spLocks noChangeArrowheads="1"/>
            </p:cNvSpPr>
            <p:nvPr/>
          </p:nvSpPr>
          <p:spPr bwMode="auto">
            <a:xfrm>
              <a:off x="3303" y="132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6" name="Rectangle 56"/>
            <p:cNvSpPr>
              <a:spLocks noChangeArrowheads="1"/>
            </p:cNvSpPr>
            <p:nvPr/>
          </p:nvSpPr>
          <p:spPr bwMode="auto">
            <a:xfrm>
              <a:off x="3386" y="138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7" name="Rectangle 57"/>
            <p:cNvSpPr>
              <a:spLocks noChangeArrowheads="1"/>
            </p:cNvSpPr>
            <p:nvPr/>
          </p:nvSpPr>
          <p:spPr bwMode="auto">
            <a:xfrm>
              <a:off x="4240" y="132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8" name="Rectangle 58"/>
            <p:cNvSpPr>
              <a:spLocks noChangeArrowheads="1"/>
            </p:cNvSpPr>
            <p:nvPr/>
          </p:nvSpPr>
          <p:spPr bwMode="auto">
            <a:xfrm>
              <a:off x="4322" y="138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9" name="Rectangle 59"/>
            <p:cNvSpPr>
              <a:spLocks noChangeArrowheads="1"/>
            </p:cNvSpPr>
            <p:nvPr/>
          </p:nvSpPr>
          <p:spPr bwMode="auto">
            <a:xfrm>
              <a:off x="2520" y="1618"/>
              <a:ext cx="613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0" name="Rectangle 60"/>
            <p:cNvSpPr>
              <a:spLocks noChangeArrowheads="1"/>
            </p:cNvSpPr>
            <p:nvPr/>
          </p:nvSpPr>
          <p:spPr bwMode="auto">
            <a:xfrm>
              <a:off x="646" y="2005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1" name="Rectangle 61"/>
            <p:cNvSpPr>
              <a:spLocks noChangeArrowheads="1"/>
            </p:cNvSpPr>
            <p:nvPr/>
          </p:nvSpPr>
          <p:spPr bwMode="auto">
            <a:xfrm>
              <a:off x="768" y="232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2" name="Rectangle 62"/>
            <p:cNvSpPr>
              <a:spLocks noChangeArrowheads="1"/>
            </p:cNvSpPr>
            <p:nvPr/>
          </p:nvSpPr>
          <p:spPr bwMode="auto">
            <a:xfrm>
              <a:off x="850" y="2380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3" name="Rectangle 63"/>
            <p:cNvSpPr>
              <a:spLocks noChangeArrowheads="1"/>
            </p:cNvSpPr>
            <p:nvPr/>
          </p:nvSpPr>
          <p:spPr bwMode="auto">
            <a:xfrm>
              <a:off x="768" y="266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4" name="Rectangle 64"/>
            <p:cNvSpPr>
              <a:spLocks noChangeArrowheads="1"/>
            </p:cNvSpPr>
            <p:nvPr/>
          </p:nvSpPr>
          <p:spPr bwMode="auto">
            <a:xfrm>
              <a:off x="850" y="272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5" name="Rectangle 65"/>
            <p:cNvSpPr>
              <a:spLocks noChangeArrowheads="1"/>
            </p:cNvSpPr>
            <p:nvPr/>
          </p:nvSpPr>
          <p:spPr bwMode="auto">
            <a:xfrm>
              <a:off x="768" y="300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6" name="Rectangle 66"/>
            <p:cNvSpPr>
              <a:spLocks noChangeArrowheads="1"/>
            </p:cNvSpPr>
            <p:nvPr/>
          </p:nvSpPr>
          <p:spPr bwMode="auto">
            <a:xfrm>
              <a:off x="850" y="306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7" name="Rectangle 67"/>
            <p:cNvSpPr>
              <a:spLocks noChangeArrowheads="1"/>
            </p:cNvSpPr>
            <p:nvPr/>
          </p:nvSpPr>
          <p:spPr bwMode="auto">
            <a:xfrm>
              <a:off x="640" y="3318"/>
              <a:ext cx="34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8" name="Rectangle 68"/>
            <p:cNvSpPr>
              <a:spLocks noChangeArrowheads="1"/>
            </p:cNvSpPr>
            <p:nvPr/>
          </p:nvSpPr>
          <p:spPr bwMode="auto">
            <a:xfrm>
              <a:off x="1090" y="3318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9" name="Rectangle 69"/>
            <p:cNvSpPr>
              <a:spLocks noChangeArrowheads="1"/>
            </p:cNvSpPr>
            <p:nvPr/>
          </p:nvSpPr>
          <p:spPr bwMode="auto">
            <a:xfrm>
              <a:off x="1410" y="3318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30" name="Rectangle 70"/>
            <p:cNvSpPr>
              <a:spLocks noChangeArrowheads="1"/>
            </p:cNvSpPr>
            <p:nvPr/>
          </p:nvSpPr>
          <p:spPr bwMode="auto">
            <a:xfrm>
              <a:off x="1881" y="3318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31" name="Rectangle 71"/>
            <p:cNvSpPr>
              <a:spLocks noChangeArrowheads="1"/>
            </p:cNvSpPr>
            <p:nvPr/>
          </p:nvSpPr>
          <p:spPr bwMode="auto">
            <a:xfrm>
              <a:off x="2344" y="3318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32" name="Rectangle 72"/>
            <p:cNvSpPr>
              <a:spLocks noChangeArrowheads="1"/>
            </p:cNvSpPr>
            <p:nvPr/>
          </p:nvSpPr>
          <p:spPr bwMode="auto">
            <a:xfrm>
              <a:off x="2809" y="3318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33" name="Rectangle 73"/>
            <p:cNvSpPr>
              <a:spLocks noChangeArrowheads="1"/>
            </p:cNvSpPr>
            <p:nvPr/>
          </p:nvSpPr>
          <p:spPr bwMode="auto">
            <a:xfrm>
              <a:off x="3273" y="3318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34" name="Rectangle 74"/>
            <p:cNvSpPr>
              <a:spLocks noChangeArrowheads="1"/>
            </p:cNvSpPr>
            <p:nvPr/>
          </p:nvSpPr>
          <p:spPr bwMode="auto">
            <a:xfrm>
              <a:off x="3738" y="3318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35" name="Rectangle 75"/>
            <p:cNvSpPr>
              <a:spLocks noChangeArrowheads="1"/>
            </p:cNvSpPr>
            <p:nvPr/>
          </p:nvSpPr>
          <p:spPr bwMode="auto">
            <a:xfrm>
              <a:off x="4207" y="3318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36" name="Rectangle 76"/>
            <p:cNvSpPr>
              <a:spLocks noChangeArrowheads="1"/>
            </p:cNvSpPr>
            <p:nvPr/>
          </p:nvSpPr>
          <p:spPr bwMode="auto">
            <a:xfrm>
              <a:off x="4665" y="3318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43" name="Rectangle 83"/>
            <p:cNvSpPr>
              <a:spLocks noChangeArrowheads="1"/>
            </p:cNvSpPr>
            <p:nvPr/>
          </p:nvSpPr>
          <p:spPr bwMode="auto">
            <a:xfrm>
              <a:off x="2322" y="3619"/>
              <a:ext cx="1061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</p:spTree>
  </p:cSld>
  <p:clrMapOvr>
    <a:masterClrMapping/>
  </p:clrMapOvr>
  <p:transition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157039" y="942975"/>
            <a:ext cx="8986961" cy="5915025"/>
            <a:chOff x="157039" y="942975"/>
            <a:chExt cx="8986961" cy="5915025"/>
          </a:xfrm>
        </p:grpSpPr>
        <p:sp>
          <p:nvSpPr>
            <p:cNvPr id="40962" name="TextBox 125"/>
            <p:cNvSpPr txBox="1">
              <a:spLocks noChangeArrowheads="1"/>
            </p:cNvSpPr>
            <p:nvPr/>
          </p:nvSpPr>
          <p:spPr bwMode="auto">
            <a:xfrm>
              <a:off x="6591300" y="6550025"/>
              <a:ext cx="2552700" cy="30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" charset="0"/>
                  <a:ea typeface="ＭＳ Ｐゴシック" charset="-128"/>
                </a:rPr>
                <a:t>[ Figure 5.19 from the textbook ]</a:t>
              </a:r>
            </a:p>
          </p:txBody>
        </p:sp>
        <p:grpSp>
          <p:nvGrpSpPr>
            <p:cNvPr id="40963" name="Group 84"/>
            <p:cNvGrpSpPr>
              <a:grpSpLocks/>
            </p:cNvGrpSpPr>
            <p:nvPr/>
          </p:nvGrpSpPr>
          <p:grpSpPr bwMode="auto">
            <a:xfrm>
              <a:off x="1016000" y="942975"/>
              <a:ext cx="6784975" cy="5610225"/>
              <a:chOff x="640" y="257"/>
              <a:chExt cx="4274" cy="3534"/>
            </a:xfrm>
          </p:grpSpPr>
          <p:sp>
            <p:nvSpPr>
              <p:cNvPr id="40964" name="Line 4"/>
              <p:cNvSpPr>
                <a:spLocks noChangeShapeType="1"/>
              </p:cNvSpPr>
              <p:nvPr/>
            </p:nvSpPr>
            <p:spPr bwMode="auto">
              <a:xfrm flipV="1">
                <a:off x="1671" y="1891"/>
                <a:ext cx="1" cy="1357"/>
              </a:xfrm>
              <a:prstGeom prst="line">
                <a:avLst/>
              </a:prstGeom>
              <a:noFill/>
              <a:ln w="17463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65" name="Line 5"/>
              <p:cNvSpPr>
                <a:spLocks noChangeShapeType="1"/>
              </p:cNvSpPr>
              <p:nvPr/>
            </p:nvSpPr>
            <p:spPr bwMode="auto">
              <a:xfrm flipV="1">
                <a:off x="2140" y="1891"/>
                <a:ext cx="1" cy="1357"/>
              </a:xfrm>
              <a:prstGeom prst="line">
                <a:avLst/>
              </a:prstGeom>
              <a:noFill/>
              <a:ln w="17463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66" name="Line 6"/>
              <p:cNvSpPr>
                <a:spLocks noChangeShapeType="1"/>
              </p:cNvSpPr>
              <p:nvPr/>
            </p:nvSpPr>
            <p:spPr bwMode="auto">
              <a:xfrm flipV="1">
                <a:off x="2596" y="1891"/>
                <a:ext cx="1" cy="1357"/>
              </a:xfrm>
              <a:prstGeom prst="line">
                <a:avLst/>
              </a:prstGeom>
              <a:noFill/>
              <a:ln w="19050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67" name="Line 7"/>
              <p:cNvSpPr>
                <a:spLocks noChangeShapeType="1"/>
              </p:cNvSpPr>
              <p:nvPr/>
            </p:nvSpPr>
            <p:spPr bwMode="auto">
              <a:xfrm flipV="1">
                <a:off x="3064" y="1891"/>
                <a:ext cx="1" cy="1357"/>
              </a:xfrm>
              <a:prstGeom prst="line">
                <a:avLst/>
              </a:prstGeom>
              <a:noFill/>
              <a:ln w="17463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68" name="Line 8"/>
              <p:cNvSpPr>
                <a:spLocks noChangeShapeType="1"/>
              </p:cNvSpPr>
              <p:nvPr/>
            </p:nvSpPr>
            <p:spPr bwMode="auto">
              <a:xfrm flipV="1">
                <a:off x="3533" y="1891"/>
                <a:ext cx="1" cy="1357"/>
              </a:xfrm>
              <a:prstGeom prst="line">
                <a:avLst/>
              </a:prstGeom>
              <a:noFill/>
              <a:ln w="17463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69" name="Line 9"/>
              <p:cNvSpPr>
                <a:spLocks noChangeShapeType="1"/>
              </p:cNvSpPr>
              <p:nvPr/>
            </p:nvSpPr>
            <p:spPr bwMode="auto">
              <a:xfrm flipV="1">
                <a:off x="3989" y="1891"/>
                <a:ext cx="1" cy="1357"/>
              </a:xfrm>
              <a:prstGeom prst="line">
                <a:avLst/>
              </a:prstGeom>
              <a:noFill/>
              <a:ln w="17463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0" name="Line 10"/>
              <p:cNvSpPr>
                <a:spLocks noChangeShapeType="1"/>
              </p:cNvSpPr>
              <p:nvPr/>
            </p:nvSpPr>
            <p:spPr bwMode="auto">
              <a:xfrm flipV="1">
                <a:off x="4458" y="1891"/>
                <a:ext cx="1" cy="1357"/>
              </a:xfrm>
              <a:prstGeom prst="line">
                <a:avLst/>
              </a:prstGeom>
              <a:noFill/>
              <a:ln w="17463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1" name="Line 11"/>
              <p:cNvSpPr>
                <a:spLocks noChangeShapeType="1"/>
              </p:cNvSpPr>
              <p:nvPr/>
            </p:nvSpPr>
            <p:spPr bwMode="auto">
              <a:xfrm flipV="1">
                <a:off x="1203" y="1891"/>
                <a:ext cx="1" cy="1357"/>
              </a:xfrm>
              <a:prstGeom prst="line">
                <a:avLst/>
              </a:prstGeom>
              <a:noFill/>
              <a:ln w="17463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2" name="Freeform 12"/>
              <p:cNvSpPr>
                <a:spLocks/>
              </p:cNvSpPr>
              <p:nvPr/>
            </p:nvSpPr>
            <p:spPr bwMode="auto">
              <a:xfrm>
                <a:off x="975" y="1975"/>
                <a:ext cx="924" cy="168"/>
              </a:xfrm>
              <a:custGeom>
                <a:avLst/>
                <a:gdLst>
                  <a:gd name="T0" fmla="*/ 0 w 1850"/>
                  <a:gd name="T1" fmla="*/ 1 h 336"/>
                  <a:gd name="T2" fmla="*/ 0 w 1850"/>
                  <a:gd name="T3" fmla="*/ 0 h 336"/>
                  <a:gd name="T4" fmla="*/ 0 w 1850"/>
                  <a:gd name="T5" fmla="*/ 0 h 336"/>
                  <a:gd name="T6" fmla="*/ 0 w 1850"/>
                  <a:gd name="T7" fmla="*/ 1 h 336"/>
                  <a:gd name="T8" fmla="*/ 0 w 1850"/>
                  <a:gd name="T9" fmla="*/ 1 h 336"/>
                  <a:gd name="T10" fmla="*/ 0 w 1850"/>
                  <a:gd name="T11" fmla="*/ 0 h 336"/>
                  <a:gd name="T12" fmla="*/ 0 w 1850"/>
                  <a:gd name="T13" fmla="*/ 0 h 336"/>
                  <a:gd name="T14" fmla="*/ 0 w 1850"/>
                  <a:gd name="T15" fmla="*/ 1 h 336"/>
                  <a:gd name="T16" fmla="*/ 0 w 1850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50"/>
                  <a:gd name="T28" fmla="*/ 0 h 336"/>
                  <a:gd name="T29" fmla="*/ 1850 w 1850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50" h="336">
                    <a:moveTo>
                      <a:pt x="1850" y="336"/>
                    </a:moveTo>
                    <a:lnTo>
                      <a:pt x="1850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7" y="336"/>
                    </a:lnTo>
                    <a:lnTo>
                      <a:pt x="937" y="0"/>
                    </a:lnTo>
                    <a:lnTo>
                      <a:pt x="456" y="0"/>
                    </a:lnTo>
                    <a:lnTo>
                      <a:pt x="456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3" name="Freeform 13"/>
              <p:cNvSpPr>
                <a:spLocks/>
              </p:cNvSpPr>
              <p:nvPr/>
            </p:nvSpPr>
            <p:spPr bwMode="auto">
              <a:xfrm>
                <a:off x="1899" y="1975"/>
                <a:ext cx="937" cy="168"/>
              </a:xfrm>
              <a:custGeom>
                <a:avLst/>
                <a:gdLst>
                  <a:gd name="T0" fmla="*/ 1 w 1873"/>
                  <a:gd name="T1" fmla="*/ 1 h 336"/>
                  <a:gd name="T2" fmla="*/ 1 w 1873"/>
                  <a:gd name="T3" fmla="*/ 0 h 336"/>
                  <a:gd name="T4" fmla="*/ 1 w 1873"/>
                  <a:gd name="T5" fmla="*/ 0 h 336"/>
                  <a:gd name="T6" fmla="*/ 1 w 1873"/>
                  <a:gd name="T7" fmla="*/ 1 h 336"/>
                  <a:gd name="T8" fmla="*/ 1 w 1873"/>
                  <a:gd name="T9" fmla="*/ 1 h 336"/>
                  <a:gd name="T10" fmla="*/ 1 w 1873"/>
                  <a:gd name="T11" fmla="*/ 0 h 336"/>
                  <a:gd name="T12" fmla="*/ 1 w 1873"/>
                  <a:gd name="T13" fmla="*/ 0 h 336"/>
                  <a:gd name="T14" fmla="*/ 1 w 1873"/>
                  <a:gd name="T15" fmla="*/ 1 h 336"/>
                  <a:gd name="T16" fmla="*/ 0 w 1873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4" name="Freeform 14"/>
              <p:cNvSpPr>
                <a:spLocks/>
              </p:cNvSpPr>
              <p:nvPr/>
            </p:nvSpPr>
            <p:spPr bwMode="auto">
              <a:xfrm>
                <a:off x="2836" y="1975"/>
                <a:ext cx="925" cy="168"/>
              </a:xfrm>
              <a:custGeom>
                <a:avLst/>
                <a:gdLst>
                  <a:gd name="T0" fmla="*/ 1 w 1850"/>
                  <a:gd name="T1" fmla="*/ 1 h 336"/>
                  <a:gd name="T2" fmla="*/ 1 w 1850"/>
                  <a:gd name="T3" fmla="*/ 0 h 336"/>
                  <a:gd name="T4" fmla="*/ 1 w 1850"/>
                  <a:gd name="T5" fmla="*/ 0 h 336"/>
                  <a:gd name="T6" fmla="*/ 1 w 1850"/>
                  <a:gd name="T7" fmla="*/ 1 h 336"/>
                  <a:gd name="T8" fmla="*/ 1 w 1850"/>
                  <a:gd name="T9" fmla="*/ 1 h 336"/>
                  <a:gd name="T10" fmla="*/ 1 w 1850"/>
                  <a:gd name="T11" fmla="*/ 0 h 336"/>
                  <a:gd name="T12" fmla="*/ 1 w 1850"/>
                  <a:gd name="T13" fmla="*/ 0 h 336"/>
                  <a:gd name="T14" fmla="*/ 1 w 1850"/>
                  <a:gd name="T15" fmla="*/ 1 h 336"/>
                  <a:gd name="T16" fmla="*/ 0 w 1850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50"/>
                  <a:gd name="T28" fmla="*/ 0 h 336"/>
                  <a:gd name="T29" fmla="*/ 1850 w 1850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50" h="336">
                    <a:moveTo>
                      <a:pt x="1850" y="336"/>
                    </a:moveTo>
                    <a:lnTo>
                      <a:pt x="1850" y="0"/>
                    </a:lnTo>
                    <a:lnTo>
                      <a:pt x="1394" y="0"/>
                    </a:lnTo>
                    <a:lnTo>
                      <a:pt x="1394" y="336"/>
                    </a:lnTo>
                    <a:lnTo>
                      <a:pt x="913" y="336"/>
                    </a:lnTo>
                    <a:lnTo>
                      <a:pt x="913" y="0"/>
                    </a:lnTo>
                    <a:lnTo>
                      <a:pt x="457" y="0"/>
                    </a:lnTo>
                    <a:lnTo>
                      <a:pt x="457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5" name="Freeform 15"/>
              <p:cNvSpPr>
                <a:spLocks/>
              </p:cNvSpPr>
              <p:nvPr/>
            </p:nvSpPr>
            <p:spPr bwMode="auto">
              <a:xfrm>
                <a:off x="3761" y="1975"/>
                <a:ext cx="925" cy="168"/>
              </a:xfrm>
              <a:custGeom>
                <a:avLst/>
                <a:gdLst>
                  <a:gd name="T0" fmla="*/ 1 w 1850"/>
                  <a:gd name="T1" fmla="*/ 1 h 336"/>
                  <a:gd name="T2" fmla="*/ 1 w 1850"/>
                  <a:gd name="T3" fmla="*/ 0 h 336"/>
                  <a:gd name="T4" fmla="*/ 1 w 1850"/>
                  <a:gd name="T5" fmla="*/ 0 h 336"/>
                  <a:gd name="T6" fmla="*/ 1 w 1850"/>
                  <a:gd name="T7" fmla="*/ 1 h 336"/>
                  <a:gd name="T8" fmla="*/ 1 w 1850"/>
                  <a:gd name="T9" fmla="*/ 1 h 336"/>
                  <a:gd name="T10" fmla="*/ 1 w 1850"/>
                  <a:gd name="T11" fmla="*/ 0 h 336"/>
                  <a:gd name="T12" fmla="*/ 1 w 1850"/>
                  <a:gd name="T13" fmla="*/ 0 h 336"/>
                  <a:gd name="T14" fmla="*/ 1 w 1850"/>
                  <a:gd name="T15" fmla="*/ 1 h 336"/>
                  <a:gd name="T16" fmla="*/ 0 w 1850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50"/>
                  <a:gd name="T28" fmla="*/ 0 h 336"/>
                  <a:gd name="T29" fmla="*/ 1850 w 1850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50" h="336">
                    <a:moveTo>
                      <a:pt x="1850" y="336"/>
                    </a:moveTo>
                    <a:lnTo>
                      <a:pt x="1850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13" y="336"/>
                    </a:lnTo>
                    <a:lnTo>
                      <a:pt x="913" y="0"/>
                    </a:lnTo>
                    <a:lnTo>
                      <a:pt x="456" y="0"/>
                    </a:lnTo>
                    <a:lnTo>
                      <a:pt x="456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6" name="Line 16"/>
              <p:cNvSpPr>
                <a:spLocks noChangeShapeType="1"/>
              </p:cNvSpPr>
              <p:nvPr/>
            </p:nvSpPr>
            <p:spPr bwMode="auto">
              <a:xfrm flipH="1">
                <a:off x="4686" y="2143"/>
                <a:ext cx="228" cy="1"/>
              </a:xfrm>
              <a:prstGeom prst="line">
                <a:avLst/>
              </a:pr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7" name="Freeform 17"/>
              <p:cNvSpPr>
                <a:spLocks/>
              </p:cNvSpPr>
              <p:nvPr/>
            </p:nvSpPr>
            <p:spPr bwMode="auto">
              <a:xfrm>
                <a:off x="975" y="2311"/>
                <a:ext cx="1645" cy="168"/>
              </a:xfrm>
              <a:custGeom>
                <a:avLst/>
                <a:gdLst>
                  <a:gd name="T0" fmla="*/ 0 w 3291"/>
                  <a:gd name="T1" fmla="*/ 1 h 336"/>
                  <a:gd name="T2" fmla="*/ 0 w 3291"/>
                  <a:gd name="T3" fmla="*/ 0 h 336"/>
                  <a:gd name="T4" fmla="*/ 0 w 3291"/>
                  <a:gd name="T5" fmla="*/ 0 h 336"/>
                  <a:gd name="T6" fmla="*/ 0 w 3291"/>
                  <a:gd name="T7" fmla="*/ 1 h 336"/>
                  <a:gd name="T8" fmla="*/ 0 w 3291"/>
                  <a:gd name="T9" fmla="*/ 1 h 336"/>
                  <a:gd name="T10" fmla="*/ 0 w 3291"/>
                  <a:gd name="T11" fmla="*/ 0 h 336"/>
                  <a:gd name="T12" fmla="*/ 0 w 3291"/>
                  <a:gd name="T13" fmla="*/ 0 h 336"/>
                  <a:gd name="T14" fmla="*/ 0 w 3291"/>
                  <a:gd name="T15" fmla="*/ 1 h 336"/>
                  <a:gd name="T16" fmla="*/ 0 w 3291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291"/>
                  <a:gd name="T28" fmla="*/ 0 h 336"/>
                  <a:gd name="T29" fmla="*/ 3291 w 3291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291" h="336">
                    <a:moveTo>
                      <a:pt x="3291" y="336"/>
                    </a:moveTo>
                    <a:lnTo>
                      <a:pt x="3291" y="0"/>
                    </a:lnTo>
                    <a:lnTo>
                      <a:pt x="2378" y="0"/>
                    </a:lnTo>
                    <a:lnTo>
                      <a:pt x="2378" y="336"/>
                    </a:lnTo>
                    <a:lnTo>
                      <a:pt x="1441" y="336"/>
                    </a:lnTo>
                    <a:lnTo>
                      <a:pt x="1441" y="0"/>
                    </a:lnTo>
                    <a:lnTo>
                      <a:pt x="528" y="0"/>
                    </a:lnTo>
                    <a:lnTo>
                      <a:pt x="528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8" name="Freeform 18"/>
              <p:cNvSpPr>
                <a:spLocks/>
              </p:cNvSpPr>
              <p:nvPr/>
            </p:nvSpPr>
            <p:spPr bwMode="auto">
              <a:xfrm>
                <a:off x="2620" y="2311"/>
                <a:ext cx="1862" cy="168"/>
              </a:xfrm>
              <a:custGeom>
                <a:avLst/>
                <a:gdLst>
                  <a:gd name="T0" fmla="*/ 1 w 3723"/>
                  <a:gd name="T1" fmla="*/ 1 h 336"/>
                  <a:gd name="T2" fmla="*/ 1 w 3723"/>
                  <a:gd name="T3" fmla="*/ 0 h 336"/>
                  <a:gd name="T4" fmla="*/ 1 w 3723"/>
                  <a:gd name="T5" fmla="*/ 0 h 336"/>
                  <a:gd name="T6" fmla="*/ 1 w 3723"/>
                  <a:gd name="T7" fmla="*/ 1 h 336"/>
                  <a:gd name="T8" fmla="*/ 1 w 3723"/>
                  <a:gd name="T9" fmla="*/ 1 h 336"/>
                  <a:gd name="T10" fmla="*/ 1 w 3723"/>
                  <a:gd name="T11" fmla="*/ 0 h 336"/>
                  <a:gd name="T12" fmla="*/ 1 w 3723"/>
                  <a:gd name="T13" fmla="*/ 0 h 336"/>
                  <a:gd name="T14" fmla="*/ 1 w 3723"/>
                  <a:gd name="T15" fmla="*/ 1 h 336"/>
                  <a:gd name="T16" fmla="*/ 0 w 3723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723"/>
                  <a:gd name="T28" fmla="*/ 0 h 336"/>
                  <a:gd name="T29" fmla="*/ 3723 w 372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723" h="336">
                    <a:moveTo>
                      <a:pt x="3723" y="336"/>
                    </a:moveTo>
                    <a:lnTo>
                      <a:pt x="3723" y="0"/>
                    </a:lnTo>
                    <a:lnTo>
                      <a:pt x="2786" y="0"/>
                    </a:lnTo>
                    <a:lnTo>
                      <a:pt x="2786" y="336"/>
                    </a:lnTo>
                    <a:lnTo>
                      <a:pt x="1874" y="336"/>
                    </a:lnTo>
                    <a:lnTo>
                      <a:pt x="1874" y="0"/>
                    </a:lnTo>
                    <a:lnTo>
                      <a:pt x="937" y="0"/>
                    </a:lnTo>
                    <a:lnTo>
                      <a:pt x="937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9" name="Line 19"/>
              <p:cNvSpPr>
                <a:spLocks noChangeShapeType="1"/>
              </p:cNvSpPr>
              <p:nvPr/>
            </p:nvSpPr>
            <p:spPr bwMode="auto">
              <a:xfrm flipH="1">
                <a:off x="4482" y="2479"/>
                <a:ext cx="432" cy="1"/>
              </a:xfrm>
              <a:prstGeom prst="line">
                <a:avLst/>
              </a:pr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0" name="Freeform 20"/>
              <p:cNvSpPr>
                <a:spLocks/>
              </p:cNvSpPr>
              <p:nvPr/>
            </p:nvSpPr>
            <p:spPr bwMode="auto">
              <a:xfrm>
                <a:off x="975" y="2647"/>
                <a:ext cx="3939" cy="180"/>
              </a:xfrm>
              <a:custGeom>
                <a:avLst/>
                <a:gdLst>
                  <a:gd name="T0" fmla="*/ 0 w 7879"/>
                  <a:gd name="T1" fmla="*/ 1 h 360"/>
                  <a:gd name="T2" fmla="*/ 0 w 7879"/>
                  <a:gd name="T3" fmla="*/ 1 h 360"/>
                  <a:gd name="T4" fmla="*/ 0 w 7879"/>
                  <a:gd name="T5" fmla="*/ 0 h 360"/>
                  <a:gd name="T6" fmla="*/ 0 w 7879"/>
                  <a:gd name="T7" fmla="*/ 0 h 360"/>
                  <a:gd name="T8" fmla="*/ 0 w 7879"/>
                  <a:gd name="T9" fmla="*/ 1 h 360"/>
                  <a:gd name="T10" fmla="*/ 0 w 7879"/>
                  <a:gd name="T11" fmla="*/ 1 h 360"/>
                  <a:gd name="T12" fmla="*/ 0 w 7879"/>
                  <a:gd name="T13" fmla="*/ 0 h 360"/>
                  <a:gd name="T14" fmla="*/ 0 w 7879"/>
                  <a:gd name="T15" fmla="*/ 0 h 360"/>
                  <a:gd name="T16" fmla="*/ 0 w 7879"/>
                  <a:gd name="T17" fmla="*/ 1 h 360"/>
                  <a:gd name="T18" fmla="*/ 0 w 7879"/>
                  <a:gd name="T19" fmla="*/ 1 h 36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879"/>
                  <a:gd name="T31" fmla="*/ 0 h 360"/>
                  <a:gd name="T32" fmla="*/ 7879 w 7879"/>
                  <a:gd name="T33" fmla="*/ 360 h 36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879" h="360">
                    <a:moveTo>
                      <a:pt x="7879" y="360"/>
                    </a:moveTo>
                    <a:lnTo>
                      <a:pt x="7062" y="360"/>
                    </a:lnTo>
                    <a:lnTo>
                      <a:pt x="7062" y="0"/>
                    </a:lnTo>
                    <a:lnTo>
                      <a:pt x="5213" y="0"/>
                    </a:lnTo>
                    <a:lnTo>
                      <a:pt x="5213" y="360"/>
                    </a:lnTo>
                    <a:lnTo>
                      <a:pt x="3363" y="360"/>
                    </a:lnTo>
                    <a:lnTo>
                      <a:pt x="3363" y="0"/>
                    </a:lnTo>
                    <a:lnTo>
                      <a:pt x="1489" y="0"/>
                    </a:lnTo>
                    <a:lnTo>
                      <a:pt x="1489" y="360"/>
                    </a:lnTo>
                    <a:lnTo>
                      <a:pt x="0" y="36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1" name="Freeform 21"/>
              <p:cNvSpPr>
                <a:spLocks/>
              </p:cNvSpPr>
              <p:nvPr/>
            </p:nvSpPr>
            <p:spPr bwMode="auto">
              <a:xfrm>
                <a:off x="975" y="2996"/>
                <a:ext cx="3939" cy="168"/>
              </a:xfrm>
              <a:custGeom>
                <a:avLst/>
                <a:gdLst>
                  <a:gd name="T0" fmla="*/ 0 w 7879"/>
                  <a:gd name="T1" fmla="*/ 1 h 336"/>
                  <a:gd name="T2" fmla="*/ 0 w 7879"/>
                  <a:gd name="T3" fmla="*/ 1 h 336"/>
                  <a:gd name="T4" fmla="*/ 0 w 7879"/>
                  <a:gd name="T5" fmla="*/ 0 h 336"/>
                  <a:gd name="T6" fmla="*/ 0 w 7879"/>
                  <a:gd name="T7" fmla="*/ 0 h 336"/>
                  <a:gd name="T8" fmla="*/ 0 w 7879"/>
                  <a:gd name="T9" fmla="*/ 1 h 336"/>
                  <a:gd name="T10" fmla="*/ 0 w 7879"/>
                  <a:gd name="T11" fmla="*/ 1 h 3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879"/>
                  <a:gd name="T19" fmla="*/ 0 h 336"/>
                  <a:gd name="T20" fmla="*/ 7879 w 7879"/>
                  <a:gd name="T21" fmla="*/ 336 h 3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879" h="336">
                    <a:moveTo>
                      <a:pt x="7879" y="336"/>
                    </a:moveTo>
                    <a:lnTo>
                      <a:pt x="7134" y="336"/>
                    </a:lnTo>
                    <a:lnTo>
                      <a:pt x="7134" y="0"/>
                    </a:lnTo>
                    <a:lnTo>
                      <a:pt x="3411" y="0"/>
                    </a:lnTo>
                    <a:lnTo>
                      <a:pt x="3411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2" name="Rectangle 22"/>
              <p:cNvSpPr>
                <a:spLocks noChangeArrowheads="1"/>
              </p:cNvSpPr>
              <p:nvPr/>
            </p:nvSpPr>
            <p:spPr bwMode="auto">
              <a:xfrm>
                <a:off x="1851" y="438"/>
                <a:ext cx="421" cy="684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83" name="Rectangle 23"/>
              <p:cNvSpPr>
                <a:spLocks noChangeArrowheads="1"/>
              </p:cNvSpPr>
              <p:nvPr/>
            </p:nvSpPr>
            <p:spPr bwMode="auto">
              <a:xfrm>
                <a:off x="1889" y="557"/>
                <a:ext cx="1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84" name="Rectangle 24"/>
              <p:cNvSpPr>
                <a:spLocks noChangeArrowheads="1"/>
              </p:cNvSpPr>
              <p:nvPr/>
            </p:nvSpPr>
            <p:spPr bwMode="auto">
              <a:xfrm>
                <a:off x="2139" y="552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85" name="Line 25"/>
              <p:cNvSpPr>
                <a:spLocks noChangeShapeType="1"/>
              </p:cNvSpPr>
              <p:nvPr/>
            </p:nvSpPr>
            <p:spPr bwMode="auto">
              <a:xfrm flipH="1">
                <a:off x="2152" y="894"/>
                <a:ext cx="60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6" name="Freeform 26"/>
              <p:cNvSpPr>
                <a:spLocks/>
              </p:cNvSpPr>
              <p:nvPr/>
            </p:nvSpPr>
            <p:spPr bwMode="auto">
              <a:xfrm>
                <a:off x="2596" y="257"/>
                <a:ext cx="36" cy="24"/>
              </a:xfrm>
              <a:custGeom>
                <a:avLst/>
                <a:gdLst>
                  <a:gd name="T0" fmla="*/ 0 w 72"/>
                  <a:gd name="T1" fmla="*/ 1 h 48"/>
                  <a:gd name="T2" fmla="*/ 1 w 72"/>
                  <a:gd name="T3" fmla="*/ 1 h 48"/>
                  <a:gd name="T4" fmla="*/ 1 w 72"/>
                  <a:gd name="T5" fmla="*/ 1 h 48"/>
                  <a:gd name="T6" fmla="*/ 1 w 72"/>
                  <a:gd name="T7" fmla="*/ 1 h 48"/>
                  <a:gd name="T8" fmla="*/ 1 w 72"/>
                  <a:gd name="T9" fmla="*/ 1 h 48"/>
                  <a:gd name="T10" fmla="*/ 1 w 72"/>
                  <a:gd name="T11" fmla="*/ 1 h 48"/>
                  <a:gd name="T12" fmla="*/ 1 w 72"/>
                  <a:gd name="T13" fmla="*/ 1 h 48"/>
                  <a:gd name="T14" fmla="*/ 1 w 72"/>
                  <a:gd name="T15" fmla="*/ 1 h 48"/>
                  <a:gd name="T16" fmla="*/ 1 w 72"/>
                  <a:gd name="T17" fmla="*/ 1 h 48"/>
                  <a:gd name="T18" fmla="*/ 1 w 72"/>
                  <a:gd name="T19" fmla="*/ 1 h 48"/>
                  <a:gd name="T20" fmla="*/ 1 w 72"/>
                  <a:gd name="T21" fmla="*/ 1 h 48"/>
                  <a:gd name="T22" fmla="*/ 1 w 72"/>
                  <a:gd name="T23" fmla="*/ 0 h 48"/>
                  <a:gd name="T24" fmla="*/ 1 w 72"/>
                  <a:gd name="T25" fmla="*/ 1 h 48"/>
                  <a:gd name="T26" fmla="*/ 1 w 72"/>
                  <a:gd name="T27" fmla="*/ 1 h 48"/>
                  <a:gd name="T28" fmla="*/ 1 w 72"/>
                  <a:gd name="T29" fmla="*/ 1 h 48"/>
                  <a:gd name="T30" fmla="*/ 1 w 72"/>
                  <a:gd name="T31" fmla="*/ 1 h 48"/>
                  <a:gd name="T32" fmla="*/ 1 w 72"/>
                  <a:gd name="T33" fmla="*/ 1 h 48"/>
                  <a:gd name="T34" fmla="*/ 1 w 72"/>
                  <a:gd name="T35" fmla="*/ 1 h 48"/>
                  <a:gd name="T36" fmla="*/ 1 w 72"/>
                  <a:gd name="T37" fmla="*/ 1 h 48"/>
                  <a:gd name="T38" fmla="*/ 1 w 72"/>
                  <a:gd name="T39" fmla="*/ 1 h 48"/>
                  <a:gd name="T40" fmla="*/ 1 w 72"/>
                  <a:gd name="T41" fmla="*/ 1 h 48"/>
                  <a:gd name="T42" fmla="*/ 1 w 72"/>
                  <a:gd name="T43" fmla="*/ 1 h 48"/>
                  <a:gd name="T44" fmla="*/ 1 w 72"/>
                  <a:gd name="T45" fmla="*/ 1 h 48"/>
                  <a:gd name="T46" fmla="*/ 1 w 72"/>
                  <a:gd name="T47" fmla="*/ 1 h 48"/>
                  <a:gd name="T48" fmla="*/ 1 w 72"/>
                  <a:gd name="T49" fmla="*/ 1 h 48"/>
                  <a:gd name="T50" fmla="*/ 1 w 72"/>
                  <a:gd name="T51" fmla="*/ 1 h 48"/>
                  <a:gd name="T52" fmla="*/ 1 w 72"/>
                  <a:gd name="T53" fmla="*/ 1 h 48"/>
                  <a:gd name="T54" fmla="*/ 1 w 72"/>
                  <a:gd name="T55" fmla="*/ 1 h 48"/>
                  <a:gd name="T56" fmla="*/ 1 w 72"/>
                  <a:gd name="T57" fmla="*/ 1 h 48"/>
                  <a:gd name="T58" fmla="*/ 1 w 72"/>
                  <a:gd name="T59" fmla="*/ 1 h 48"/>
                  <a:gd name="T60" fmla="*/ 1 w 72"/>
                  <a:gd name="T61" fmla="*/ 1 h 48"/>
                  <a:gd name="T62" fmla="*/ 1 w 72"/>
                  <a:gd name="T63" fmla="*/ 1 h 48"/>
                  <a:gd name="T64" fmla="*/ 1 w 72"/>
                  <a:gd name="T65" fmla="*/ 1 h 48"/>
                  <a:gd name="T66" fmla="*/ 1 w 72"/>
                  <a:gd name="T67" fmla="*/ 1 h 48"/>
                  <a:gd name="T68" fmla="*/ 1 w 72"/>
                  <a:gd name="T69" fmla="*/ 1 h 48"/>
                  <a:gd name="T70" fmla="*/ 1 w 72"/>
                  <a:gd name="T71" fmla="*/ 1 h 48"/>
                  <a:gd name="T72" fmla="*/ 1 w 72"/>
                  <a:gd name="T73" fmla="*/ 1 h 48"/>
                  <a:gd name="T74" fmla="*/ 1 w 72"/>
                  <a:gd name="T75" fmla="*/ 1 h 48"/>
                  <a:gd name="T76" fmla="*/ 1 w 72"/>
                  <a:gd name="T77" fmla="*/ 1 h 48"/>
                  <a:gd name="T78" fmla="*/ 1 w 72"/>
                  <a:gd name="T79" fmla="*/ 1 h 48"/>
                  <a:gd name="T80" fmla="*/ 1 w 72"/>
                  <a:gd name="T81" fmla="*/ 1 h 48"/>
                  <a:gd name="T82" fmla="*/ 1 w 72"/>
                  <a:gd name="T83" fmla="*/ 1 h 48"/>
                  <a:gd name="T84" fmla="*/ 1 w 72"/>
                  <a:gd name="T85" fmla="*/ 1 h 48"/>
                  <a:gd name="T86" fmla="*/ 1 w 72"/>
                  <a:gd name="T87" fmla="*/ 1 h 48"/>
                  <a:gd name="T88" fmla="*/ 1 w 72"/>
                  <a:gd name="T89" fmla="*/ 1 h 48"/>
                  <a:gd name="T90" fmla="*/ 1 w 72"/>
                  <a:gd name="T91" fmla="*/ 1 h 48"/>
                  <a:gd name="T92" fmla="*/ 1 w 72"/>
                  <a:gd name="T93" fmla="*/ 1 h 48"/>
                  <a:gd name="T94" fmla="*/ 1 w 72"/>
                  <a:gd name="T95" fmla="*/ 1 h 48"/>
                  <a:gd name="T96" fmla="*/ 1 w 72"/>
                  <a:gd name="T97" fmla="*/ 1 h 48"/>
                  <a:gd name="T98" fmla="*/ 1 w 72"/>
                  <a:gd name="T99" fmla="*/ 1 h 48"/>
                  <a:gd name="T100" fmla="*/ 1 w 72"/>
                  <a:gd name="T101" fmla="*/ 1 h 48"/>
                  <a:gd name="T102" fmla="*/ 1 w 72"/>
                  <a:gd name="T103" fmla="*/ 1 h 48"/>
                  <a:gd name="T104" fmla="*/ 1 w 72"/>
                  <a:gd name="T105" fmla="*/ 1 h 48"/>
                  <a:gd name="T106" fmla="*/ 1 w 72"/>
                  <a:gd name="T107" fmla="*/ 1 h 48"/>
                  <a:gd name="T108" fmla="*/ 1 w 72"/>
                  <a:gd name="T109" fmla="*/ 1 h 48"/>
                  <a:gd name="T110" fmla="*/ 0 w 72"/>
                  <a:gd name="T111" fmla="*/ 1 h 4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48"/>
                  <a:gd name="T170" fmla="*/ 72 w 72"/>
                  <a:gd name="T171" fmla="*/ 48 h 4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48">
                    <a:moveTo>
                      <a:pt x="0" y="19"/>
                    </a:moveTo>
                    <a:lnTo>
                      <a:pt x="0" y="30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1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3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6" y="3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8" y="1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1"/>
                    </a:lnTo>
                    <a:lnTo>
                      <a:pt x="46" y="1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50" y="1"/>
                    </a:lnTo>
                    <a:lnTo>
                      <a:pt x="52" y="2"/>
                    </a:lnTo>
                    <a:lnTo>
                      <a:pt x="53" y="2"/>
                    </a:lnTo>
                    <a:lnTo>
                      <a:pt x="54" y="2"/>
                    </a:lnTo>
                    <a:lnTo>
                      <a:pt x="55" y="3"/>
                    </a:lnTo>
                    <a:lnTo>
                      <a:pt x="56" y="3"/>
                    </a:lnTo>
                    <a:lnTo>
                      <a:pt x="58" y="5"/>
                    </a:lnTo>
                    <a:lnTo>
                      <a:pt x="59" y="6"/>
                    </a:lnTo>
                    <a:lnTo>
                      <a:pt x="60" y="6"/>
                    </a:lnTo>
                    <a:lnTo>
                      <a:pt x="61" y="7"/>
                    </a:lnTo>
                    <a:lnTo>
                      <a:pt x="62" y="8"/>
                    </a:lnTo>
                    <a:lnTo>
                      <a:pt x="64" y="9"/>
                    </a:lnTo>
                    <a:lnTo>
                      <a:pt x="65" y="9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3"/>
                    </a:lnTo>
                    <a:lnTo>
                      <a:pt x="68" y="14"/>
                    </a:lnTo>
                    <a:lnTo>
                      <a:pt x="68" y="15"/>
                    </a:lnTo>
                    <a:lnTo>
                      <a:pt x="70" y="17"/>
                    </a:lnTo>
                    <a:lnTo>
                      <a:pt x="70" y="18"/>
                    </a:lnTo>
                    <a:lnTo>
                      <a:pt x="71" y="19"/>
                    </a:lnTo>
                    <a:lnTo>
                      <a:pt x="71" y="21"/>
                    </a:lnTo>
                    <a:lnTo>
                      <a:pt x="71" y="23"/>
                    </a:lnTo>
                    <a:lnTo>
                      <a:pt x="72" y="24"/>
                    </a:lnTo>
                    <a:lnTo>
                      <a:pt x="72" y="25"/>
                    </a:lnTo>
                    <a:lnTo>
                      <a:pt x="72" y="26"/>
                    </a:lnTo>
                    <a:lnTo>
                      <a:pt x="72" y="27"/>
                    </a:lnTo>
                    <a:lnTo>
                      <a:pt x="72" y="30"/>
                    </a:lnTo>
                    <a:lnTo>
                      <a:pt x="72" y="19"/>
                    </a:lnTo>
                    <a:lnTo>
                      <a:pt x="72" y="21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5"/>
                    </a:lnTo>
                    <a:lnTo>
                      <a:pt x="71" y="26"/>
                    </a:lnTo>
                    <a:lnTo>
                      <a:pt x="71" y="27"/>
                    </a:lnTo>
                    <a:lnTo>
                      <a:pt x="71" y="30"/>
                    </a:lnTo>
                    <a:lnTo>
                      <a:pt x="70" y="31"/>
                    </a:lnTo>
                    <a:lnTo>
                      <a:pt x="70" y="32"/>
                    </a:lnTo>
                    <a:lnTo>
                      <a:pt x="68" y="33"/>
                    </a:lnTo>
                    <a:lnTo>
                      <a:pt x="68" y="35"/>
                    </a:lnTo>
                    <a:lnTo>
                      <a:pt x="67" y="36"/>
                    </a:lnTo>
                    <a:lnTo>
                      <a:pt x="66" y="37"/>
                    </a:lnTo>
                    <a:lnTo>
                      <a:pt x="66" y="38"/>
                    </a:lnTo>
                    <a:lnTo>
                      <a:pt x="65" y="39"/>
                    </a:lnTo>
                    <a:lnTo>
                      <a:pt x="64" y="39"/>
                    </a:lnTo>
                    <a:lnTo>
                      <a:pt x="62" y="41"/>
                    </a:lnTo>
                    <a:lnTo>
                      <a:pt x="61" y="42"/>
                    </a:lnTo>
                    <a:lnTo>
                      <a:pt x="60" y="43"/>
                    </a:lnTo>
                    <a:lnTo>
                      <a:pt x="59" y="43"/>
                    </a:lnTo>
                    <a:lnTo>
                      <a:pt x="58" y="44"/>
                    </a:lnTo>
                    <a:lnTo>
                      <a:pt x="56" y="45"/>
                    </a:lnTo>
                    <a:lnTo>
                      <a:pt x="55" y="45"/>
                    </a:lnTo>
                    <a:lnTo>
                      <a:pt x="54" y="47"/>
                    </a:lnTo>
                    <a:lnTo>
                      <a:pt x="53" y="47"/>
                    </a:lnTo>
                    <a:lnTo>
                      <a:pt x="52" y="47"/>
                    </a:lnTo>
                    <a:lnTo>
                      <a:pt x="50" y="48"/>
                    </a:lnTo>
                    <a:lnTo>
                      <a:pt x="49" y="48"/>
                    </a:lnTo>
                    <a:lnTo>
                      <a:pt x="48" y="48"/>
                    </a:lnTo>
                    <a:lnTo>
                      <a:pt x="46" y="48"/>
                    </a:lnTo>
                    <a:lnTo>
                      <a:pt x="44" y="48"/>
                    </a:lnTo>
                    <a:lnTo>
                      <a:pt x="43" y="48"/>
                    </a:lnTo>
                    <a:lnTo>
                      <a:pt x="29" y="48"/>
                    </a:lnTo>
                    <a:lnTo>
                      <a:pt x="28" y="48"/>
                    </a:lnTo>
                    <a:lnTo>
                      <a:pt x="26" y="48"/>
                    </a:lnTo>
                    <a:lnTo>
                      <a:pt x="25" y="48"/>
                    </a:lnTo>
                    <a:lnTo>
                      <a:pt x="23" y="48"/>
                    </a:lnTo>
                    <a:lnTo>
                      <a:pt x="22" y="48"/>
                    </a:lnTo>
                    <a:lnTo>
                      <a:pt x="20" y="47"/>
                    </a:lnTo>
                    <a:lnTo>
                      <a:pt x="19" y="47"/>
                    </a:lnTo>
                    <a:lnTo>
                      <a:pt x="18" y="47"/>
                    </a:lnTo>
                    <a:lnTo>
                      <a:pt x="17" y="45"/>
                    </a:lnTo>
                    <a:lnTo>
                      <a:pt x="16" y="45"/>
                    </a:lnTo>
                    <a:lnTo>
                      <a:pt x="14" y="44"/>
                    </a:lnTo>
                    <a:lnTo>
                      <a:pt x="13" y="43"/>
                    </a:lnTo>
                    <a:lnTo>
                      <a:pt x="12" y="43"/>
                    </a:lnTo>
                    <a:lnTo>
                      <a:pt x="11" y="42"/>
                    </a:lnTo>
                    <a:lnTo>
                      <a:pt x="10" y="41"/>
                    </a:lnTo>
                    <a:lnTo>
                      <a:pt x="8" y="39"/>
                    </a:lnTo>
                    <a:lnTo>
                      <a:pt x="7" y="39"/>
                    </a:lnTo>
                    <a:lnTo>
                      <a:pt x="7" y="38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5" y="35"/>
                    </a:lnTo>
                    <a:lnTo>
                      <a:pt x="3" y="33"/>
                    </a:lnTo>
                    <a:lnTo>
                      <a:pt x="2" y="32"/>
                    </a:lnTo>
                    <a:lnTo>
                      <a:pt x="2" y="31"/>
                    </a:lnTo>
                    <a:lnTo>
                      <a:pt x="2" y="30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74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7" name="Rectangle 27"/>
              <p:cNvSpPr>
                <a:spLocks noChangeArrowheads="1"/>
              </p:cNvSpPr>
              <p:nvPr/>
            </p:nvSpPr>
            <p:spPr bwMode="auto">
              <a:xfrm>
                <a:off x="2140" y="896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88" name="Rectangle 28"/>
              <p:cNvSpPr>
                <a:spLocks noChangeArrowheads="1"/>
              </p:cNvSpPr>
              <p:nvPr/>
            </p:nvSpPr>
            <p:spPr bwMode="auto">
              <a:xfrm>
                <a:off x="2788" y="438"/>
                <a:ext cx="420" cy="684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89" name="Rectangle 29"/>
              <p:cNvSpPr>
                <a:spLocks noChangeArrowheads="1"/>
              </p:cNvSpPr>
              <p:nvPr/>
            </p:nvSpPr>
            <p:spPr bwMode="auto">
              <a:xfrm>
                <a:off x="1184" y="884"/>
                <a:ext cx="3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90" name="Rectangle 30"/>
              <p:cNvSpPr>
                <a:spLocks noChangeArrowheads="1"/>
              </p:cNvSpPr>
              <p:nvPr/>
            </p:nvSpPr>
            <p:spPr bwMode="auto">
              <a:xfrm>
                <a:off x="2825" y="557"/>
                <a:ext cx="1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91" name="Rectangle 31"/>
              <p:cNvSpPr>
                <a:spLocks noChangeArrowheads="1"/>
              </p:cNvSpPr>
              <p:nvPr/>
            </p:nvSpPr>
            <p:spPr bwMode="auto">
              <a:xfrm>
                <a:off x="3075" y="552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92" name="Line 32"/>
              <p:cNvSpPr>
                <a:spLocks noChangeShapeType="1"/>
              </p:cNvSpPr>
              <p:nvPr/>
            </p:nvSpPr>
            <p:spPr bwMode="auto">
              <a:xfrm flipH="1">
                <a:off x="3088" y="894"/>
                <a:ext cx="60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93" name="Rectangle 33"/>
              <p:cNvSpPr>
                <a:spLocks noChangeArrowheads="1"/>
              </p:cNvSpPr>
              <p:nvPr/>
            </p:nvSpPr>
            <p:spPr bwMode="auto">
              <a:xfrm>
                <a:off x="3725" y="438"/>
                <a:ext cx="420" cy="684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94" name="Rectangle 34"/>
              <p:cNvSpPr>
                <a:spLocks noChangeArrowheads="1"/>
              </p:cNvSpPr>
              <p:nvPr/>
            </p:nvSpPr>
            <p:spPr bwMode="auto">
              <a:xfrm>
                <a:off x="3076" y="896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95" name="Rectangle 35"/>
              <p:cNvSpPr>
                <a:spLocks noChangeArrowheads="1"/>
              </p:cNvSpPr>
              <p:nvPr/>
            </p:nvSpPr>
            <p:spPr bwMode="auto">
              <a:xfrm>
                <a:off x="3762" y="557"/>
                <a:ext cx="1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96" name="Rectangle 36"/>
              <p:cNvSpPr>
                <a:spLocks noChangeArrowheads="1"/>
              </p:cNvSpPr>
              <p:nvPr/>
            </p:nvSpPr>
            <p:spPr bwMode="auto">
              <a:xfrm>
                <a:off x="4011" y="552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97" name="Line 37"/>
              <p:cNvSpPr>
                <a:spLocks noChangeShapeType="1"/>
              </p:cNvSpPr>
              <p:nvPr/>
            </p:nvSpPr>
            <p:spPr bwMode="auto">
              <a:xfrm flipH="1">
                <a:off x="4025" y="894"/>
                <a:ext cx="48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98" name="Line 38"/>
              <p:cNvSpPr>
                <a:spLocks noChangeShapeType="1"/>
              </p:cNvSpPr>
              <p:nvPr/>
            </p:nvSpPr>
            <p:spPr bwMode="auto">
              <a:xfrm>
                <a:off x="1503" y="606"/>
                <a:ext cx="348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99" name="Freeform 39"/>
              <p:cNvSpPr>
                <a:spLocks/>
              </p:cNvSpPr>
              <p:nvPr/>
            </p:nvSpPr>
            <p:spPr bwMode="auto">
              <a:xfrm>
                <a:off x="2788" y="906"/>
                <a:ext cx="84" cy="84"/>
              </a:xfrm>
              <a:custGeom>
                <a:avLst/>
                <a:gdLst>
                  <a:gd name="T0" fmla="*/ 0 w 168"/>
                  <a:gd name="T1" fmla="*/ 1 h 168"/>
                  <a:gd name="T2" fmla="*/ 1 w 168"/>
                  <a:gd name="T3" fmla="*/ 1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96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0" name="Freeform 40"/>
              <p:cNvSpPr>
                <a:spLocks/>
              </p:cNvSpPr>
              <p:nvPr/>
            </p:nvSpPr>
            <p:spPr bwMode="auto">
              <a:xfrm>
                <a:off x="3725" y="906"/>
                <a:ext cx="84" cy="84"/>
              </a:xfrm>
              <a:custGeom>
                <a:avLst/>
                <a:gdLst>
                  <a:gd name="T0" fmla="*/ 0 w 168"/>
                  <a:gd name="T1" fmla="*/ 1 h 168"/>
                  <a:gd name="T2" fmla="*/ 1 w 168"/>
                  <a:gd name="T3" fmla="*/ 1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96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1" name="Freeform 41"/>
              <p:cNvSpPr>
                <a:spLocks/>
              </p:cNvSpPr>
              <p:nvPr/>
            </p:nvSpPr>
            <p:spPr bwMode="auto">
              <a:xfrm>
                <a:off x="1851" y="906"/>
                <a:ext cx="84" cy="84"/>
              </a:xfrm>
              <a:custGeom>
                <a:avLst/>
                <a:gdLst>
                  <a:gd name="T0" fmla="*/ 0 w 168"/>
                  <a:gd name="T1" fmla="*/ 1 h 168"/>
                  <a:gd name="T2" fmla="*/ 1 w 168"/>
                  <a:gd name="T3" fmla="*/ 1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96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2" name="Line 42"/>
              <p:cNvSpPr>
                <a:spLocks noChangeShapeType="1"/>
              </p:cNvSpPr>
              <p:nvPr/>
            </p:nvSpPr>
            <p:spPr bwMode="auto">
              <a:xfrm>
                <a:off x="1503" y="954"/>
                <a:ext cx="348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3" name="Freeform 43"/>
              <p:cNvSpPr>
                <a:spLocks/>
              </p:cNvSpPr>
              <p:nvPr/>
            </p:nvSpPr>
            <p:spPr bwMode="auto">
              <a:xfrm>
                <a:off x="1659" y="594"/>
                <a:ext cx="36" cy="36"/>
              </a:xfrm>
              <a:custGeom>
                <a:avLst/>
                <a:gdLst>
                  <a:gd name="T0" fmla="*/ 0 w 72"/>
                  <a:gd name="T1" fmla="*/ 1 h 72"/>
                  <a:gd name="T2" fmla="*/ 1 w 72"/>
                  <a:gd name="T3" fmla="*/ 1 h 72"/>
                  <a:gd name="T4" fmla="*/ 1 w 72"/>
                  <a:gd name="T5" fmla="*/ 1 h 72"/>
                  <a:gd name="T6" fmla="*/ 1 w 72"/>
                  <a:gd name="T7" fmla="*/ 1 h 72"/>
                  <a:gd name="T8" fmla="*/ 1 w 72"/>
                  <a:gd name="T9" fmla="*/ 1 h 72"/>
                  <a:gd name="T10" fmla="*/ 1 w 72"/>
                  <a:gd name="T11" fmla="*/ 1 h 72"/>
                  <a:gd name="T12" fmla="*/ 1 w 72"/>
                  <a:gd name="T13" fmla="*/ 1 h 72"/>
                  <a:gd name="T14" fmla="*/ 1 w 72"/>
                  <a:gd name="T15" fmla="*/ 1 h 72"/>
                  <a:gd name="T16" fmla="*/ 1 w 72"/>
                  <a:gd name="T17" fmla="*/ 1 h 72"/>
                  <a:gd name="T18" fmla="*/ 1 w 72"/>
                  <a:gd name="T19" fmla="*/ 1 h 72"/>
                  <a:gd name="T20" fmla="*/ 1 w 72"/>
                  <a:gd name="T21" fmla="*/ 1 h 72"/>
                  <a:gd name="T22" fmla="*/ 1 w 72"/>
                  <a:gd name="T23" fmla="*/ 0 h 72"/>
                  <a:gd name="T24" fmla="*/ 1 w 72"/>
                  <a:gd name="T25" fmla="*/ 1 h 72"/>
                  <a:gd name="T26" fmla="*/ 1 w 72"/>
                  <a:gd name="T27" fmla="*/ 1 h 72"/>
                  <a:gd name="T28" fmla="*/ 1 w 72"/>
                  <a:gd name="T29" fmla="*/ 1 h 72"/>
                  <a:gd name="T30" fmla="*/ 1 w 72"/>
                  <a:gd name="T31" fmla="*/ 1 h 72"/>
                  <a:gd name="T32" fmla="*/ 1 w 72"/>
                  <a:gd name="T33" fmla="*/ 1 h 72"/>
                  <a:gd name="T34" fmla="*/ 1 w 72"/>
                  <a:gd name="T35" fmla="*/ 1 h 72"/>
                  <a:gd name="T36" fmla="*/ 1 w 72"/>
                  <a:gd name="T37" fmla="*/ 1 h 72"/>
                  <a:gd name="T38" fmla="*/ 1 w 72"/>
                  <a:gd name="T39" fmla="*/ 1 h 72"/>
                  <a:gd name="T40" fmla="*/ 1 w 72"/>
                  <a:gd name="T41" fmla="*/ 1 h 72"/>
                  <a:gd name="T42" fmla="*/ 1 w 72"/>
                  <a:gd name="T43" fmla="*/ 1 h 72"/>
                  <a:gd name="T44" fmla="*/ 1 w 72"/>
                  <a:gd name="T45" fmla="*/ 1 h 72"/>
                  <a:gd name="T46" fmla="*/ 1 w 72"/>
                  <a:gd name="T47" fmla="*/ 1 h 72"/>
                  <a:gd name="T48" fmla="*/ 1 w 72"/>
                  <a:gd name="T49" fmla="*/ 1 h 72"/>
                  <a:gd name="T50" fmla="*/ 1 w 72"/>
                  <a:gd name="T51" fmla="*/ 1 h 72"/>
                  <a:gd name="T52" fmla="*/ 1 w 72"/>
                  <a:gd name="T53" fmla="*/ 1 h 72"/>
                  <a:gd name="T54" fmla="*/ 1 w 72"/>
                  <a:gd name="T55" fmla="*/ 1 h 72"/>
                  <a:gd name="T56" fmla="*/ 1 w 72"/>
                  <a:gd name="T57" fmla="*/ 1 h 72"/>
                  <a:gd name="T58" fmla="*/ 1 w 72"/>
                  <a:gd name="T59" fmla="*/ 1 h 72"/>
                  <a:gd name="T60" fmla="*/ 1 w 72"/>
                  <a:gd name="T61" fmla="*/ 1 h 72"/>
                  <a:gd name="T62" fmla="*/ 1 w 72"/>
                  <a:gd name="T63" fmla="*/ 1 h 72"/>
                  <a:gd name="T64" fmla="*/ 1 w 72"/>
                  <a:gd name="T65" fmla="*/ 1 h 72"/>
                  <a:gd name="T66" fmla="*/ 1 w 72"/>
                  <a:gd name="T67" fmla="*/ 1 h 72"/>
                  <a:gd name="T68" fmla="*/ 1 w 72"/>
                  <a:gd name="T69" fmla="*/ 1 h 72"/>
                  <a:gd name="T70" fmla="*/ 1 w 72"/>
                  <a:gd name="T71" fmla="*/ 1 h 72"/>
                  <a:gd name="T72" fmla="*/ 1 w 72"/>
                  <a:gd name="T73" fmla="*/ 1 h 72"/>
                  <a:gd name="T74" fmla="*/ 1 w 72"/>
                  <a:gd name="T75" fmla="*/ 1 h 72"/>
                  <a:gd name="T76" fmla="*/ 1 w 72"/>
                  <a:gd name="T77" fmla="*/ 1 h 72"/>
                  <a:gd name="T78" fmla="*/ 1 w 72"/>
                  <a:gd name="T79" fmla="*/ 1 h 72"/>
                  <a:gd name="T80" fmla="*/ 1 w 72"/>
                  <a:gd name="T81" fmla="*/ 1 h 72"/>
                  <a:gd name="T82" fmla="*/ 1 w 72"/>
                  <a:gd name="T83" fmla="*/ 1 h 72"/>
                  <a:gd name="T84" fmla="*/ 1 w 72"/>
                  <a:gd name="T85" fmla="*/ 1 h 72"/>
                  <a:gd name="T86" fmla="*/ 1 w 72"/>
                  <a:gd name="T87" fmla="*/ 1 h 72"/>
                  <a:gd name="T88" fmla="*/ 1 w 72"/>
                  <a:gd name="T89" fmla="*/ 1 h 72"/>
                  <a:gd name="T90" fmla="*/ 1 w 72"/>
                  <a:gd name="T91" fmla="*/ 1 h 72"/>
                  <a:gd name="T92" fmla="*/ 1 w 72"/>
                  <a:gd name="T93" fmla="*/ 1 h 72"/>
                  <a:gd name="T94" fmla="*/ 1 w 72"/>
                  <a:gd name="T95" fmla="*/ 1 h 72"/>
                  <a:gd name="T96" fmla="*/ 1 w 72"/>
                  <a:gd name="T97" fmla="*/ 1 h 72"/>
                  <a:gd name="T98" fmla="*/ 1 w 72"/>
                  <a:gd name="T99" fmla="*/ 1 h 72"/>
                  <a:gd name="T100" fmla="*/ 1 w 72"/>
                  <a:gd name="T101" fmla="*/ 1 h 72"/>
                  <a:gd name="T102" fmla="*/ 1 w 72"/>
                  <a:gd name="T103" fmla="*/ 1 h 72"/>
                  <a:gd name="T104" fmla="*/ 1 w 72"/>
                  <a:gd name="T105" fmla="*/ 1 h 72"/>
                  <a:gd name="T106" fmla="*/ 1 w 72"/>
                  <a:gd name="T107" fmla="*/ 1 h 72"/>
                  <a:gd name="T108" fmla="*/ 1 w 72"/>
                  <a:gd name="T109" fmla="*/ 1 h 72"/>
                  <a:gd name="T110" fmla="*/ 0 w 72"/>
                  <a:gd name="T111" fmla="*/ 1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4"/>
                    </a:moveTo>
                    <a:lnTo>
                      <a:pt x="0" y="30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4" y="16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5" y="5"/>
                    </a:lnTo>
                    <a:lnTo>
                      <a:pt x="16" y="4"/>
                    </a:lnTo>
                    <a:lnTo>
                      <a:pt x="17" y="4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21" y="3"/>
                    </a:lnTo>
                    <a:lnTo>
                      <a:pt x="22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5" y="2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49" y="2"/>
                    </a:lnTo>
                    <a:lnTo>
                      <a:pt x="51" y="2"/>
                    </a:lnTo>
                    <a:lnTo>
                      <a:pt x="52" y="3"/>
                    </a:lnTo>
                    <a:lnTo>
                      <a:pt x="53" y="3"/>
                    </a:lnTo>
                    <a:lnTo>
                      <a:pt x="54" y="3"/>
                    </a:lnTo>
                    <a:lnTo>
                      <a:pt x="55" y="4"/>
                    </a:lnTo>
                    <a:lnTo>
                      <a:pt x="57" y="4"/>
                    </a:lnTo>
                    <a:lnTo>
                      <a:pt x="58" y="5"/>
                    </a:lnTo>
                    <a:lnTo>
                      <a:pt x="59" y="6"/>
                    </a:lnTo>
                    <a:lnTo>
                      <a:pt x="60" y="6"/>
                    </a:lnTo>
                    <a:lnTo>
                      <a:pt x="61" y="8"/>
                    </a:lnTo>
                    <a:lnTo>
                      <a:pt x="63" y="9"/>
                    </a:lnTo>
                    <a:lnTo>
                      <a:pt x="64" y="10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4"/>
                    </a:lnTo>
                    <a:lnTo>
                      <a:pt x="69" y="15"/>
                    </a:lnTo>
                    <a:lnTo>
                      <a:pt x="69" y="16"/>
                    </a:lnTo>
                    <a:lnTo>
                      <a:pt x="70" y="17"/>
                    </a:lnTo>
                    <a:lnTo>
                      <a:pt x="70" y="18"/>
                    </a:lnTo>
                    <a:lnTo>
                      <a:pt x="71" y="20"/>
                    </a:lnTo>
                    <a:lnTo>
                      <a:pt x="71" y="22"/>
                    </a:lnTo>
                    <a:lnTo>
                      <a:pt x="71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7"/>
                    </a:lnTo>
                    <a:lnTo>
                      <a:pt x="72" y="28"/>
                    </a:lnTo>
                    <a:lnTo>
                      <a:pt x="72" y="30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1"/>
                    </a:lnTo>
                    <a:lnTo>
                      <a:pt x="71" y="52"/>
                    </a:lnTo>
                    <a:lnTo>
                      <a:pt x="71" y="54"/>
                    </a:lnTo>
                    <a:lnTo>
                      <a:pt x="70" y="56"/>
                    </a:lnTo>
                    <a:lnTo>
                      <a:pt x="70" y="57"/>
                    </a:lnTo>
                    <a:lnTo>
                      <a:pt x="69" y="58"/>
                    </a:lnTo>
                    <a:lnTo>
                      <a:pt x="69" y="59"/>
                    </a:lnTo>
                    <a:lnTo>
                      <a:pt x="67" y="60"/>
                    </a:lnTo>
                    <a:lnTo>
                      <a:pt x="66" y="62"/>
                    </a:lnTo>
                    <a:lnTo>
                      <a:pt x="66" y="63"/>
                    </a:lnTo>
                    <a:lnTo>
                      <a:pt x="65" y="64"/>
                    </a:lnTo>
                    <a:lnTo>
                      <a:pt x="64" y="64"/>
                    </a:lnTo>
                    <a:lnTo>
                      <a:pt x="63" y="65"/>
                    </a:lnTo>
                    <a:lnTo>
                      <a:pt x="61" y="66"/>
                    </a:lnTo>
                    <a:lnTo>
                      <a:pt x="60" y="68"/>
                    </a:lnTo>
                    <a:lnTo>
                      <a:pt x="59" y="68"/>
                    </a:lnTo>
                    <a:lnTo>
                      <a:pt x="58" y="69"/>
                    </a:lnTo>
                    <a:lnTo>
                      <a:pt x="57" y="70"/>
                    </a:lnTo>
                    <a:lnTo>
                      <a:pt x="55" y="70"/>
                    </a:lnTo>
                    <a:lnTo>
                      <a:pt x="54" y="71"/>
                    </a:lnTo>
                    <a:lnTo>
                      <a:pt x="53" y="71"/>
                    </a:lnTo>
                    <a:lnTo>
                      <a:pt x="52" y="71"/>
                    </a:lnTo>
                    <a:lnTo>
                      <a:pt x="51" y="72"/>
                    </a:lnTo>
                    <a:lnTo>
                      <a:pt x="49" y="72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5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5" y="72"/>
                    </a:lnTo>
                    <a:lnTo>
                      <a:pt x="23" y="72"/>
                    </a:lnTo>
                    <a:lnTo>
                      <a:pt x="22" y="72"/>
                    </a:lnTo>
                    <a:lnTo>
                      <a:pt x="21" y="71"/>
                    </a:lnTo>
                    <a:lnTo>
                      <a:pt x="19" y="71"/>
                    </a:lnTo>
                    <a:lnTo>
                      <a:pt x="18" y="71"/>
                    </a:lnTo>
                    <a:lnTo>
                      <a:pt x="17" y="70"/>
                    </a:lnTo>
                    <a:lnTo>
                      <a:pt x="16" y="70"/>
                    </a:lnTo>
                    <a:lnTo>
                      <a:pt x="15" y="69"/>
                    </a:lnTo>
                    <a:lnTo>
                      <a:pt x="13" y="68"/>
                    </a:lnTo>
                    <a:lnTo>
                      <a:pt x="12" y="68"/>
                    </a:lnTo>
                    <a:lnTo>
                      <a:pt x="11" y="66"/>
                    </a:lnTo>
                    <a:lnTo>
                      <a:pt x="10" y="65"/>
                    </a:lnTo>
                    <a:lnTo>
                      <a:pt x="9" y="64"/>
                    </a:lnTo>
                    <a:lnTo>
                      <a:pt x="7" y="64"/>
                    </a:lnTo>
                    <a:lnTo>
                      <a:pt x="7" y="63"/>
                    </a:lnTo>
                    <a:lnTo>
                      <a:pt x="6" y="62"/>
                    </a:lnTo>
                    <a:lnTo>
                      <a:pt x="5" y="60"/>
                    </a:lnTo>
                    <a:lnTo>
                      <a:pt x="5" y="59"/>
                    </a:lnTo>
                    <a:lnTo>
                      <a:pt x="4" y="58"/>
                    </a:lnTo>
                    <a:lnTo>
                      <a:pt x="3" y="57"/>
                    </a:lnTo>
                    <a:lnTo>
                      <a:pt x="3" y="56"/>
                    </a:lnTo>
                    <a:lnTo>
                      <a:pt x="3" y="54"/>
                    </a:lnTo>
                    <a:lnTo>
                      <a:pt x="1" y="52"/>
                    </a:lnTo>
                    <a:lnTo>
                      <a:pt x="1" y="51"/>
                    </a:lnTo>
                    <a:lnTo>
                      <a:pt x="1" y="50"/>
                    </a:lnTo>
                    <a:lnTo>
                      <a:pt x="0" y="48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00"/>
              </a:solidFill>
              <a:ln w="174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4" name="Rectangle 44"/>
              <p:cNvSpPr>
                <a:spLocks noChangeArrowheads="1"/>
              </p:cNvSpPr>
              <p:nvPr/>
            </p:nvSpPr>
            <p:spPr bwMode="auto">
              <a:xfrm>
                <a:off x="4012" y="896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05" name="Line 45"/>
              <p:cNvSpPr>
                <a:spLocks noChangeShapeType="1"/>
              </p:cNvSpPr>
              <p:nvPr/>
            </p:nvSpPr>
            <p:spPr bwMode="auto">
              <a:xfrm flipH="1">
                <a:off x="2272" y="954"/>
                <a:ext cx="516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6" name="Line 46"/>
              <p:cNvSpPr>
                <a:spLocks noChangeShapeType="1"/>
              </p:cNvSpPr>
              <p:nvPr/>
            </p:nvSpPr>
            <p:spPr bwMode="auto">
              <a:xfrm flipH="1">
                <a:off x="3208" y="954"/>
                <a:ext cx="517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7" name="Freeform 47"/>
              <p:cNvSpPr>
                <a:spLocks/>
              </p:cNvSpPr>
              <p:nvPr/>
            </p:nvSpPr>
            <p:spPr bwMode="auto">
              <a:xfrm>
                <a:off x="2272" y="606"/>
                <a:ext cx="168" cy="684"/>
              </a:xfrm>
              <a:custGeom>
                <a:avLst/>
                <a:gdLst>
                  <a:gd name="T0" fmla="*/ 0 w 337"/>
                  <a:gd name="T1" fmla="*/ 0 h 1369"/>
                  <a:gd name="T2" fmla="*/ 0 w 337"/>
                  <a:gd name="T3" fmla="*/ 0 h 1369"/>
                  <a:gd name="T4" fmla="*/ 0 w 337"/>
                  <a:gd name="T5" fmla="*/ 0 h 1369"/>
                  <a:gd name="T6" fmla="*/ 0 60000 65536"/>
                  <a:gd name="T7" fmla="*/ 0 60000 65536"/>
                  <a:gd name="T8" fmla="*/ 0 60000 65536"/>
                  <a:gd name="T9" fmla="*/ 0 w 337"/>
                  <a:gd name="T10" fmla="*/ 0 h 1369"/>
                  <a:gd name="T11" fmla="*/ 337 w 337"/>
                  <a:gd name="T12" fmla="*/ 1369 h 13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7" h="1369">
                    <a:moveTo>
                      <a:pt x="337" y="1369"/>
                    </a:moveTo>
                    <a:lnTo>
                      <a:pt x="337" y="0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8" name="Freeform 48"/>
              <p:cNvSpPr>
                <a:spLocks/>
              </p:cNvSpPr>
              <p:nvPr/>
            </p:nvSpPr>
            <p:spPr bwMode="auto">
              <a:xfrm>
                <a:off x="3208" y="606"/>
                <a:ext cx="169" cy="684"/>
              </a:xfrm>
              <a:custGeom>
                <a:avLst/>
                <a:gdLst>
                  <a:gd name="T0" fmla="*/ 1 w 336"/>
                  <a:gd name="T1" fmla="*/ 0 h 1369"/>
                  <a:gd name="T2" fmla="*/ 1 w 336"/>
                  <a:gd name="T3" fmla="*/ 0 h 1369"/>
                  <a:gd name="T4" fmla="*/ 0 w 336"/>
                  <a:gd name="T5" fmla="*/ 0 h 1369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1369"/>
                  <a:gd name="T11" fmla="*/ 336 w 336"/>
                  <a:gd name="T12" fmla="*/ 1369 h 13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1369">
                    <a:moveTo>
                      <a:pt x="336" y="1369"/>
                    </a:moveTo>
                    <a:lnTo>
                      <a:pt x="336" y="0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9" name="Freeform 49"/>
              <p:cNvSpPr>
                <a:spLocks/>
              </p:cNvSpPr>
              <p:nvPr/>
            </p:nvSpPr>
            <p:spPr bwMode="auto">
              <a:xfrm>
                <a:off x="4145" y="606"/>
                <a:ext cx="168" cy="684"/>
              </a:xfrm>
              <a:custGeom>
                <a:avLst/>
                <a:gdLst>
                  <a:gd name="T0" fmla="*/ 1 w 336"/>
                  <a:gd name="T1" fmla="*/ 0 h 1369"/>
                  <a:gd name="T2" fmla="*/ 1 w 336"/>
                  <a:gd name="T3" fmla="*/ 0 h 1369"/>
                  <a:gd name="T4" fmla="*/ 0 w 336"/>
                  <a:gd name="T5" fmla="*/ 0 h 1369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1369"/>
                  <a:gd name="T11" fmla="*/ 336 w 336"/>
                  <a:gd name="T12" fmla="*/ 1369 h 13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1369">
                    <a:moveTo>
                      <a:pt x="336" y="1369"/>
                    </a:moveTo>
                    <a:lnTo>
                      <a:pt x="336" y="0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10" name="Freeform 50"/>
              <p:cNvSpPr>
                <a:spLocks/>
              </p:cNvSpPr>
              <p:nvPr/>
            </p:nvSpPr>
            <p:spPr bwMode="auto">
              <a:xfrm>
                <a:off x="1671" y="269"/>
                <a:ext cx="2054" cy="337"/>
              </a:xfrm>
              <a:custGeom>
                <a:avLst/>
                <a:gdLst>
                  <a:gd name="T0" fmla="*/ 1 w 4108"/>
                  <a:gd name="T1" fmla="*/ 1 h 672"/>
                  <a:gd name="T2" fmla="*/ 1 w 4108"/>
                  <a:gd name="T3" fmla="*/ 1 h 672"/>
                  <a:gd name="T4" fmla="*/ 1 w 4108"/>
                  <a:gd name="T5" fmla="*/ 0 h 672"/>
                  <a:gd name="T6" fmla="*/ 0 w 4108"/>
                  <a:gd name="T7" fmla="*/ 0 h 672"/>
                  <a:gd name="T8" fmla="*/ 0 w 4108"/>
                  <a:gd name="T9" fmla="*/ 1 h 6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08"/>
                  <a:gd name="T16" fmla="*/ 0 h 672"/>
                  <a:gd name="T17" fmla="*/ 4108 w 4108"/>
                  <a:gd name="T18" fmla="*/ 672 h 6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08" h="672">
                    <a:moveTo>
                      <a:pt x="4108" y="672"/>
                    </a:moveTo>
                    <a:lnTo>
                      <a:pt x="3748" y="672"/>
                    </a:lnTo>
                    <a:lnTo>
                      <a:pt x="3748" y="0"/>
                    </a:lnTo>
                    <a:lnTo>
                      <a:pt x="0" y="0"/>
                    </a:lnTo>
                    <a:lnTo>
                      <a:pt x="0" y="672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11" name="Freeform 51"/>
              <p:cNvSpPr>
                <a:spLocks/>
              </p:cNvSpPr>
              <p:nvPr/>
            </p:nvSpPr>
            <p:spPr bwMode="auto">
              <a:xfrm>
                <a:off x="2608" y="269"/>
                <a:ext cx="180" cy="337"/>
              </a:xfrm>
              <a:custGeom>
                <a:avLst/>
                <a:gdLst>
                  <a:gd name="T0" fmla="*/ 1 w 360"/>
                  <a:gd name="T1" fmla="*/ 1 h 672"/>
                  <a:gd name="T2" fmla="*/ 0 w 360"/>
                  <a:gd name="T3" fmla="*/ 1 h 672"/>
                  <a:gd name="T4" fmla="*/ 0 w 360"/>
                  <a:gd name="T5" fmla="*/ 0 h 672"/>
                  <a:gd name="T6" fmla="*/ 0 60000 65536"/>
                  <a:gd name="T7" fmla="*/ 0 60000 65536"/>
                  <a:gd name="T8" fmla="*/ 0 60000 65536"/>
                  <a:gd name="T9" fmla="*/ 0 w 360"/>
                  <a:gd name="T10" fmla="*/ 0 h 672"/>
                  <a:gd name="T11" fmla="*/ 360 w 360"/>
                  <a:gd name="T12" fmla="*/ 672 h 67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60" h="672">
                    <a:moveTo>
                      <a:pt x="360" y="672"/>
                    </a:moveTo>
                    <a:lnTo>
                      <a:pt x="0" y="672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12" name="Rectangle 52"/>
              <p:cNvSpPr>
                <a:spLocks noChangeArrowheads="1"/>
              </p:cNvSpPr>
              <p:nvPr/>
            </p:nvSpPr>
            <p:spPr bwMode="auto">
              <a:xfrm>
                <a:off x="1388" y="546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13" name="Rectangle 53"/>
              <p:cNvSpPr>
                <a:spLocks noChangeArrowheads="1"/>
              </p:cNvSpPr>
              <p:nvPr/>
            </p:nvSpPr>
            <p:spPr bwMode="auto">
              <a:xfrm>
                <a:off x="2369" y="1326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14" name="Rectangle 54"/>
              <p:cNvSpPr>
                <a:spLocks noChangeArrowheads="1"/>
              </p:cNvSpPr>
              <p:nvPr/>
            </p:nvSpPr>
            <p:spPr bwMode="auto">
              <a:xfrm>
                <a:off x="2451" y="1381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15" name="Rectangle 55"/>
              <p:cNvSpPr>
                <a:spLocks noChangeArrowheads="1"/>
              </p:cNvSpPr>
              <p:nvPr/>
            </p:nvSpPr>
            <p:spPr bwMode="auto">
              <a:xfrm>
                <a:off x="3303" y="1326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16" name="Rectangle 56"/>
              <p:cNvSpPr>
                <a:spLocks noChangeArrowheads="1"/>
              </p:cNvSpPr>
              <p:nvPr/>
            </p:nvSpPr>
            <p:spPr bwMode="auto">
              <a:xfrm>
                <a:off x="3386" y="1381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17" name="Rectangle 57"/>
              <p:cNvSpPr>
                <a:spLocks noChangeArrowheads="1"/>
              </p:cNvSpPr>
              <p:nvPr/>
            </p:nvSpPr>
            <p:spPr bwMode="auto">
              <a:xfrm>
                <a:off x="4240" y="1326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18" name="Rectangle 58"/>
              <p:cNvSpPr>
                <a:spLocks noChangeArrowheads="1"/>
              </p:cNvSpPr>
              <p:nvPr/>
            </p:nvSpPr>
            <p:spPr bwMode="auto">
              <a:xfrm>
                <a:off x="4322" y="1381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19" name="Rectangle 59"/>
              <p:cNvSpPr>
                <a:spLocks noChangeArrowheads="1"/>
              </p:cNvSpPr>
              <p:nvPr/>
            </p:nvSpPr>
            <p:spPr bwMode="auto">
              <a:xfrm>
                <a:off x="2520" y="1618"/>
                <a:ext cx="613" cy="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>
                    <a:solidFill>
                      <a:srgbClr val="000000"/>
                    </a:solidFill>
                    <a:latin typeface="Times-Roman" charset="0"/>
                  </a:rPr>
                  <a:t>(a) Circuit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0" name="Rectangle 60"/>
              <p:cNvSpPr>
                <a:spLocks noChangeArrowheads="1"/>
              </p:cNvSpPr>
              <p:nvPr/>
            </p:nvSpPr>
            <p:spPr bwMode="auto">
              <a:xfrm>
                <a:off x="646" y="2005"/>
                <a:ext cx="3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1" name="Rectangle 61"/>
              <p:cNvSpPr>
                <a:spLocks noChangeArrowheads="1"/>
              </p:cNvSpPr>
              <p:nvPr/>
            </p:nvSpPr>
            <p:spPr bwMode="auto">
              <a:xfrm>
                <a:off x="768" y="2326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2" name="Rectangle 62"/>
              <p:cNvSpPr>
                <a:spLocks noChangeArrowheads="1"/>
              </p:cNvSpPr>
              <p:nvPr/>
            </p:nvSpPr>
            <p:spPr bwMode="auto">
              <a:xfrm>
                <a:off x="850" y="2380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3" name="Rectangle 63"/>
              <p:cNvSpPr>
                <a:spLocks noChangeArrowheads="1"/>
              </p:cNvSpPr>
              <p:nvPr/>
            </p:nvSpPr>
            <p:spPr bwMode="auto">
              <a:xfrm>
                <a:off x="768" y="2666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4" name="Rectangle 64"/>
              <p:cNvSpPr>
                <a:spLocks noChangeArrowheads="1"/>
              </p:cNvSpPr>
              <p:nvPr/>
            </p:nvSpPr>
            <p:spPr bwMode="auto">
              <a:xfrm>
                <a:off x="850" y="2721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5" name="Rectangle 65"/>
              <p:cNvSpPr>
                <a:spLocks noChangeArrowheads="1"/>
              </p:cNvSpPr>
              <p:nvPr/>
            </p:nvSpPr>
            <p:spPr bwMode="auto">
              <a:xfrm>
                <a:off x="768" y="3006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6" name="Rectangle 66"/>
              <p:cNvSpPr>
                <a:spLocks noChangeArrowheads="1"/>
              </p:cNvSpPr>
              <p:nvPr/>
            </p:nvSpPr>
            <p:spPr bwMode="auto">
              <a:xfrm>
                <a:off x="850" y="3061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7" name="Rectangle 67"/>
              <p:cNvSpPr>
                <a:spLocks noChangeArrowheads="1"/>
              </p:cNvSpPr>
              <p:nvPr/>
            </p:nvSpPr>
            <p:spPr bwMode="auto">
              <a:xfrm>
                <a:off x="640" y="3318"/>
                <a:ext cx="349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Count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8" name="Rectangle 68"/>
              <p:cNvSpPr>
                <a:spLocks noChangeArrowheads="1"/>
              </p:cNvSpPr>
              <p:nvPr/>
            </p:nvSpPr>
            <p:spPr bwMode="auto">
              <a:xfrm>
                <a:off x="1090" y="3318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9" name="Rectangle 69"/>
              <p:cNvSpPr>
                <a:spLocks noChangeArrowheads="1"/>
              </p:cNvSpPr>
              <p:nvPr/>
            </p:nvSpPr>
            <p:spPr bwMode="auto">
              <a:xfrm>
                <a:off x="1410" y="3318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30" name="Rectangle 70"/>
              <p:cNvSpPr>
                <a:spLocks noChangeArrowheads="1"/>
              </p:cNvSpPr>
              <p:nvPr/>
            </p:nvSpPr>
            <p:spPr bwMode="auto">
              <a:xfrm>
                <a:off x="1881" y="3318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31" name="Rectangle 71"/>
              <p:cNvSpPr>
                <a:spLocks noChangeArrowheads="1"/>
              </p:cNvSpPr>
              <p:nvPr/>
            </p:nvSpPr>
            <p:spPr bwMode="auto">
              <a:xfrm>
                <a:off x="2344" y="3318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32" name="Rectangle 72"/>
              <p:cNvSpPr>
                <a:spLocks noChangeArrowheads="1"/>
              </p:cNvSpPr>
              <p:nvPr/>
            </p:nvSpPr>
            <p:spPr bwMode="auto">
              <a:xfrm>
                <a:off x="2809" y="3318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4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33" name="Rectangle 73"/>
              <p:cNvSpPr>
                <a:spLocks noChangeArrowheads="1"/>
              </p:cNvSpPr>
              <p:nvPr/>
            </p:nvSpPr>
            <p:spPr bwMode="auto">
              <a:xfrm>
                <a:off x="3273" y="3318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5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34" name="Rectangle 74"/>
              <p:cNvSpPr>
                <a:spLocks noChangeArrowheads="1"/>
              </p:cNvSpPr>
              <p:nvPr/>
            </p:nvSpPr>
            <p:spPr bwMode="auto">
              <a:xfrm>
                <a:off x="3738" y="3318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6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35" name="Rectangle 75"/>
              <p:cNvSpPr>
                <a:spLocks noChangeArrowheads="1"/>
              </p:cNvSpPr>
              <p:nvPr/>
            </p:nvSpPr>
            <p:spPr bwMode="auto">
              <a:xfrm>
                <a:off x="4207" y="3318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7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36" name="Rectangle 76"/>
              <p:cNvSpPr>
                <a:spLocks noChangeArrowheads="1"/>
              </p:cNvSpPr>
              <p:nvPr/>
            </p:nvSpPr>
            <p:spPr bwMode="auto">
              <a:xfrm>
                <a:off x="4665" y="3318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43" name="Rectangle 83"/>
              <p:cNvSpPr>
                <a:spLocks noChangeArrowheads="1"/>
              </p:cNvSpPr>
              <p:nvPr/>
            </p:nvSpPr>
            <p:spPr bwMode="auto">
              <a:xfrm>
                <a:off x="2322" y="3619"/>
                <a:ext cx="1061" cy="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>
                    <a:solidFill>
                      <a:srgbClr val="000000"/>
                    </a:solidFill>
                    <a:latin typeface="Times-Roman" charset="0"/>
                  </a:rPr>
                  <a:t>(b) Timing diagram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</p:grpSp>
        <p:sp>
          <p:nvSpPr>
            <p:cNvPr id="85" name="TextBox 84"/>
            <p:cNvSpPr txBox="1"/>
            <p:nvPr/>
          </p:nvSpPr>
          <p:spPr>
            <a:xfrm>
              <a:off x="157039" y="4038600"/>
              <a:ext cx="1055097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least</a:t>
              </a:r>
            </a:p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significant</a:t>
              </a:r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174266" y="5121303"/>
              <a:ext cx="1055097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most</a:t>
              </a:r>
            </a:p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significant</a:t>
              </a:r>
            </a:p>
          </p:txBody>
        </p:sp>
        <p:grpSp>
          <p:nvGrpSpPr>
            <p:cNvPr id="87" name="Group 86"/>
            <p:cNvGrpSpPr/>
            <p:nvPr/>
          </p:nvGrpSpPr>
          <p:grpSpPr>
            <a:xfrm>
              <a:off x="2131611" y="4150622"/>
              <a:ext cx="322183" cy="1476187"/>
              <a:chOff x="2219076" y="4389162"/>
              <a:chExt cx="322183" cy="1476187"/>
            </a:xfrm>
          </p:grpSpPr>
          <p:sp>
            <p:nvSpPr>
              <p:cNvPr id="88" name="TextBox 87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89" name="TextBox 88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2864457" y="4151947"/>
              <a:ext cx="322183" cy="1476187"/>
              <a:chOff x="2219076" y="4389162"/>
              <a:chExt cx="322183" cy="1476187"/>
            </a:xfrm>
          </p:grpSpPr>
          <p:sp>
            <p:nvSpPr>
              <p:cNvPr id="92" name="TextBox 91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3" name="TextBox 92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4" name="TextBox 93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95" name="Group 94"/>
            <p:cNvGrpSpPr/>
            <p:nvPr/>
          </p:nvGrpSpPr>
          <p:grpSpPr>
            <a:xfrm>
              <a:off x="3605254" y="4153273"/>
              <a:ext cx="322183" cy="1476187"/>
              <a:chOff x="2219076" y="4389162"/>
              <a:chExt cx="322183" cy="1476187"/>
            </a:xfrm>
          </p:grpSpPr>
          <p:sp>
            <p:nvSpPr>
              <p:cNvPr id="96" name="TextBox 95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7" name="TextBox 96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99" name="Group 98"/>
            <p:cNvGrpSpPr/>
            <p:nvPr/>
          </p:nvGrpSpPr>
          <p:grpSpPr>
            <a:xfrm>
              <a:off x="4336774" y="4145321"/>
              <a:ext cx="322183" cy="1476187"/>
              <a:chOff x="2219076" y="4389162"/>
              <a:chExt cx="322183" cy="1476187"/>
            </a:xfrm>
          </p:grpSpPr>
          <p:sp>
            <p:nvSpPr>
              <p:cNvPr id="100" name="TextBox 99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2" name="TextBox 101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03" name="Group 102"/>
            <p:cNvGrpSpPr/>
            <p:nvPr/>
          </p:nvGrpSpPr>
          <p:grpSpPr>
            <a:xfrm>
              <a:off x="5069620" y="4138695"/>
              <a:ext cx="322183" cy="1476187"/>
              <a:chOff x="2219076" y="4389162"/>
              <a:chExt cx="322183" cy="1476187"/>
            </a:xfrm>
          </p:grpSpPr>
          <p:sp>
            <p:nvSpPr>
              <p:cNvPr id="104" name="TextBox 103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5" name="TextBox 104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6" name="TextBox 105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07" name="Group 106"/>
            <p:cNvGrpSpPr/>
            <p:nvPr/>
          </p:nvGrpSpPr>
          <p:grpSpPr>
            <a:xfrm>
              <a:off x="5818368" y="4140020"/>
              <a:ext cx="322183" cy="1476187"/>
              <a:chOff x="2219076" y="4389162"/>
              <a:chExt cx="322183" cy="1476187"/>
            </a:xfrm>
          </p:grpSpPr>
          <p:sp>
            <p:nvSpPr>
              <p:cNvPr id="108" name="TextBox 107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9" name="TextBox 108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10" name="TextBox 109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11" name="Group 110"/>
            <p:cNvGrpSpPr/>
            <p:nvPr/>
          </p:nvGrpSpPr>
          <p:grpSpPr>
            <a:xfrm>
              <a:off x="6557839" y="4147972"/>
              <a:ext cx="322183" cy="1476187"/>
              <a:chOff x="2219076" y="4389162"/>
              <a:chExt cx="322183" cy="1476187"/>
            </a:xfrm>
          </p:grpSpPr>
          <p:sp>
            <p:nvSpPr>
              <p:cNvPr id="112" name="TextBox 111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13" name="TextBox 112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14" name="TextBox 113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15" name="Group 114"/>
            <p:cNvGrpSpPr/>
            <p:nvPr/>
          </p:nvGrpSpPr>
          <p:grpSpPr>
            <a:xfrm>
              <a:off x="7273457" y="4116166"/>
              <a:ext cx="322183" cy="1476187"/>
              <a:chOff x="2219076" y="4389162"/>
              <a:chExt cx="322183" cy="1476187"/>
            </a:xfrm>
          </p:grpSpPr>
          <p:sp>
            <p:nvSpPr>
              <p:cNvPr id="116" name="TextBox 115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17" name="TextBox 116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18" name="TextBox 117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5067583"/>
      </p:ext>
    </p:extLst>
  </p:cSld>
  <p:clrMapOvr>
    <a:masterClrMapping/>
  </p:clrMapOvr>
  <p:transition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sp>
        <p:nvSpPr>
          <p:cNvPr id="40962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5.19 from the textbook ]</a:t>
            </a:r>
          </a:p>
        </p:txBody>
      </p:sp>
      <p:grpSp>
        <p:nvGrpSpPr>
          <p:cNvPr id="40963" name="Group 84"/>
          <p:cNvGrpSpPr>
            <a:grpSpLocks/>
          </p:cNvGrpSpPr>
          <p:nvPr/>
        </p:nvGrpSpPr>
        <p:grpSpPr bwMode="auto">
          <a:xfrm>
            <a:off x="1025525" y="942975"/>
            <a:ext cx="6775450" cy="5610225"/>
            <a:chOff x="646" y="257"/>
            <a:chExt cx="4268" cy="3534"/>
          </a:xfrm>
        </p:grpSpPr>
        <p:sp>
          <p:nvSpPr>
            <p:cNvPr id="40964" name="Line 4"/>
            <p:cNvSpPr>
              <a:spLocks noChangeShapeType="1"/>
            </p:cNvSpPr>
            <p:nvPr/>
          </p:nvSpPr>
          <p:spPr bwMode="auto">
            <a:xfrm flipV="1">
              <a:off x="1671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Line 5"/>
            <p:cNvSpPr>
              <a:spLocks noChangeShapeType="1"/>
            </p:cNvSpPr>
            <p:nvPr/>
          </p:nvSpPr>
          <p:spPr bwMode="auto">
            <a:xfrm flipV="1">
              <a:off x="2140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Line 6"/>
            <p:cNvSpPr>
              <a:spLocks noChangeShapeType="1"/>
            </p:cNvSpPr>
            <p:nvPr/>
          </p:nvSpPr>
          <p:spPr bwMode="auto">
            <a:xfrm flipV="1">
              <a:off x="2596" y="1891"/>
              <a:ext cx="1" cy="1357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Line 7"/>
            <p:cNvSpPr>
              <a:spLocks noChangeShapeType="1"/>
            </p:cNvSpPr>
            <p:nvPr/>
          </p:nvSpPr>
          <p:spPr bwMode="auto">
            <a:xfrm flipV="1">
              <a:off x="3064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Line 8"/>
            <p:cNvSpPr>
              <a:spLocks noChangeShapeType="1"/>
            </p:cNvSpPr>
            <p:nvPr/>
          </p:nvSpPr>
          <p:spPr bwMode="auto">
            <a:xfrm flipV="1">
              <a:off x="3533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Line 9"/>
            <p:cNvSpPr>
              <a:spLocks noChangeShapeType="1"/>
            </p:cNvSpPr>
            <p:nvPr/>
          </p:nvSpPr>
          <p:spPr bwMode="auto">
            <a:xfrm flipV="1">
              <a:off x="3989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Line 10"/>
            <p:cNvSpPr>
              <a:spLocks noChangeShapeType="1"/>
            </p:cNvSpPr>
            <p:nvPr/>
          </p:nvSpPr>
          <p:spPr bwMode="auto">
            <a:xfrm flipV="1">
              <a:off x="4458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 flipV="1">
              <a:off x="1203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975" y="1975"/>
              <a:ext cx="924" cy="168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1899" y="1975"/>
              <a:ext cx="937" cy="168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2836" y="1975"/>
              <a:ext cx="925" cy="168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3761" y="1975"/>
              <a:ext cx="925" cy="168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Line 16"/>
            <p:cNvSpPr>
              <a:spLocks noChangeShapeType="1"/>
            </p:cNvSpPr>
            <p:nvPr/>
          </p:nvSpPr>
          <p:spPr bwMode="auto">
            <a:xfrm flipH="1">
              <a:off x="4686" y="2143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7"/>
            <p:cNvSpPr>
              <a:spLocks/>
            </p:cNvSpPr>
            <p:nvPr/>
          </p:nvSpPr>
          <p:spPr bwMode="auto">
            <a:xfrm>
              <a:off x="975" y="2311"/>
              <a:ext cx="1645" cy="168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>
              <a:off x="2620" y="2311"/>
              <a:ext cx="1862" cy="168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19"/>
            <p:cNvSpPr>
              <a:spLocks noChangeShapeType="1"/>
            </p:cNvSpPr>
            <p:nvPr/>
          </p:nvSpPr>
          <p:spPr bwMode="auto">
            <a:xfrm flipH="1">
              <a:off x="4482" y="2479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0"/>
            <p:cNvSpPr>
              <a:spLocks/>
            </p:cNvSpPr>
            <p:nvPr/>
          </p:nvSpPr>
          <p:spPr bwMode="auto">
            <a:xfrm>
              <a:off x="975" y="2647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1"/>
            <p:cNvSpPr>
              <a:spLocks/>
            </p:cNvSpPr>
            <p:nvPr/>
          </p:nvSpPr>
          <p:spPr bwMode="auto">
            <a:xfrm>
              <a:off x="975" y="2996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Rectangle 22"/>
            <p:cNvSpPr>
              <a:spLocks noChangeArrowheads="1"/>
            </p:cNvSpPr>
            <p:nvPr/>
          </p:nvSpPr>
          <p:spPr bwMode="auto">
            <a:xfrm>
              <a:off x="1851" y="438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3" name="Rectangle 23"/>
            <p:cNvSpPr>
              <a:spLocks noChangeArrowheads="1"/>
            </p:cNvSpPr>
            <p:nvPr/>
          </p:nvSpPr>
          <p:spPr bwMode="auto">
            <a:xfrm>
              <a:off x="1889" y="557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4" name="Rectangle 24"/>
            <p:cNvSpPr>
              <a:spLocks noChangeArrowheads="1"/>
            </p:cNvSpPr>
            <p:nvPr/>
          </p:nvSpPr>
          <p:spPr bwMode="auto">
            <a:xfrm>
              <a:off x="2139" y="552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5" name="Line 25"/>
            <p:cNvSpPr>
              <a:spLocks noChangeShapeType="1"/>
            </p:cNvSpPr>
            <p:nvPr/>
          </p:nvSpPr>
          <p:spPr bwMode="auto">
            <a:xfrm flipH="1">
              <a:off x="2152" y="894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6"/>
            <p:cNvSpPr>
              <a:spLocks/>
            </p:cNvSpPr>
            <p:nvPr/>
          </p:nvSpPr>
          <p:spPr bwMode="auto">
            <a:xfrm>
              <a:off x="2596" y="257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Rectangle 27"/>
            <p:cNvSpPr>
              <a:spLocks noChangeArrowheads="1"/>
            </p:cNvSpPr>
            <p:nvPr/>
          </p:nvSpPr>
          <p:spPr bwMode="auto">
            <a:xfrm>
              <a:off x="2140" y="89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8" name="Rectangle 28"/>
            <p:cNvSpPr>
              <a:spLocks noChangeArrowheads="1"/>
            </p:cNvSpPr>
            <p:nvPr/>
          </p:nvSpPr>
          <p:spPr bwMode="auto">
            <a:xfrm>
              <a:off x="2788" y="438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9" name="Rectangle 29"/>
            <p:cNvSpPr>
              <a:spLocks noChangeArrowheads="1"/>
            </p:cNvSpPr>
            <p:nvPr/>
          </p:nvSpPr>
          <p:spPr bwMode="auto">
            <a:xfrm>
              <a:off x="1184" y="884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0" name="Rectangle 30"/>
            <p:cNvSpPr>
              <a:spLocks noChangeArrowheads="1"/>
            </p:cNvSpPr>
            <p:nvPr/>
          </p:nvSpPr>
          <p:spPr bwMode="auto">
            <a:xfrm>
              <a:off x="2825" y="557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1" name="Rectangle 31"/>
            <p:cNvSpPr>
              <a:spLocks noChangeArrowheads="1"/>
            </p:cNvSpPr>
            <p:nvPr/>
          </p:nvSpPr>
          <p:spPr bwMode="auto">
            <a:xfrm>
              <a:off x="3075" y="552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2" name="Line 32"/>
            <p:cNvSpPr>
              <a:spLocks noChangeShapeType="1"/>
            </p:cNvSpPr>
            <p:nvPr/>
          </p:nvSpPr>
          <p:spPr bwMode="auto">
            <a:xfrm flipH="1">
              <a:off x="3088" y="894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Rectangle 33"/>
            <p:cNvSpPr>
              <a:spLocks noChangeArrowheads="1"/>
            </p:cNvSpPr>
            <p:nvPr/>
          </p:nvSpPr>
          <p:spPr bwMode="auto">
            <a:xfrm>
              <a:off x="3725" y="438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4" name="Rectangle 34"/>
            <p:cNvSpPr>
              <a:spLocks noChangeArrowheads="1"/>
            </p:cNvSpPr>
            <p:nvPr/>
          </p:nvSpPr>
          <p:spPr bwMode="auto">
            <a:xfrm>
              <a:off x="3076" y="89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5" name="Rectangle 35"/>
            <p:cNvSpPr>
              <a:spLocks noChangeArrowheads="1"/>
            </p:cNvSpPr>
            <p:nvPr/>
          </p:nvSpPr>
          <p:spPr bwMode="auto">
            <a:xfrm>
              <a:off x="3762" y="557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6" name="Rectangle 36"/>
            <p:cNvSpPr>
              <a:spLocks noChangeArrowheads="1"/>
            </p:cNvSpPr>
            <p:nvPr/>
          </p:nvSpPr>
          <p:spPr bwMode="auto">
            <a:xfrm>
              <a:off x="4011" y="552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7" name="Line 37"/>
            <p:cNvSpPr>
              <a:spLocks noChangeShapeType="1"/>
            </p:cNvSpPr>
            <p:nvPr/>
          </p:nvSpPr>
          <p:spPr bwMode="auto">
            <a:xfrm flipH="1">
              <a:off x="4025" y="894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38"/>
            <p:cNvSpPr>
              <a:spLocks noChangeShapeType="1"/>
            </p:cNvSpPr>
            <p:nvPr/>
          </p:nvSpPr>
          <p:spPr bwMode="auto">
            <a:xfrm>
              <a:off x="1503" y="606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39"/>
            <p:cNvSpPr>
              <a:spLocks/>
            </p:cNvSpPr>
            <p:nvPr/>
          </p:nvSpPr>
          <p:spPr bwMode="auto">
            <a:xfrm>
              <a:off x="2788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3725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1"/>
            <p:cNvSpPr>
              <a:spLocks/>
            </p:cNvSpPr>
            <p:nvPr/>
          </p:nvSpPr>
          <p:spPr bwMode="auto">
            <a:xfrm>
              <a:off x="1851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Line 42"/>
            <p:cNvSpPr>
              <a:spLocks noChangeShapeType="1"/>
            </p:cNvSpPr>
            <p:nvPr/>
          </p:nvSpPr>
          <p:spPr bwMode="auto">
            <a:xfrm>
              <a:off x="1503" y="954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3"/>
            <p:cNvSpPr>
              <a:spLocks/>
            </p:cNvSpPr>
            <p:nvPr/>
          </p:nvSpPr>
          <p:spPr bwMode="auto">
            <a:xfrm>
              <a:off x="1659" y="594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Rectangle 44"/>
            <p:cNvSpPr>
              <a:spLocks noChangeArrowheads="1"/>
            </p:cNvSpPr>
            <p:nvPr/>
          </p:nvSpPr>
          <p:spPr bwMode="auto">
            <a:xfrm>
              <a:off x="4012" y="89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05" name="Line 45"/>
            <p:cNvSpPr>
              <a:spLocks noChangeShapeType="1"/>
            </p:cNvSpPr>
            <p:nvPr/>
          </p:nvSpPr>
          <p:spPr bwMode="auto">
            <a:xfrm flipH="1">
              <a:off x="2272" y="954"/>
              <a:ext cx="51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Line 46"/>
            <p:cNvSpPr>
              <a:spLocks noChangeShapeType="1"/>
            </p:cNvSpPr>
            <p:nvPr/>
          </p:nvSpPr>
          <p:spPr bwMode="auto">
            <a:xfrm flipH="1">
              <a:off x="3208" y="954"/>
              <a:ext cx="517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2272" y="606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8"/>
            <p:cNvSpPr>
              <a:spLocks/>
            </p:cNvSpPr>
            <p:nvPr/>
          </p:nvSpPr>
          <p:spPr bwMode="auto">
            <a:xfrm>
              <a:off x="3208" y="606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49"/>
            <p:cNvSpPr>
              <a:spLocks/>
            </p:cNvSpPr>
            <p:nvPr/>
          </p:nvSpPr>
          <p:spPr bwMode="auto">
            <a:xfrm>
              <a:off x="4145" y="606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1671" y="269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1"/>
            <p:cNvSpPr>
              <a:spLocks/>
            </p:cNvSpPr>
            <p:nvPr/>
          </p:nvSpPr>
          <p:spPr bwMode="auto">
            <a:xfrm>
              <a:off x="2608" y="269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Rectangle 52"/>
            <p:cNvSpPr>
              <a:spLocks noChangeArrowheads="1"/>
            </p:cNvSpPr>
            <p:nvPr/>
          </p:nvSpPr>
          <p:spPr bwMode="auto">
            <a:xfrm>
              <a:off x="1388" y="54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3" name="Rectangle 53"/>
            <p:cNvSpPr>
              <a:spLocks noChangeArrowheads="1"/>
            </p:cNvSpPr>
            <p:nvPr/>
          </p:nvSpPr>
          <p:spPr bwMode="auto">
            <a:xfrm>
              <a:off x="2369" y="132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4" name="Rectangle 54"/>
            <p:cNvSpPr>
              <a:spLocks noChangeArrowheads="1"/>
            </p:cNvSpPr>
            <p:nvPr/>
          </p:nvSpPr>
          <p:spPr bwMode="auto">
            <a:xfrm>
              <a:off x="2451" y="138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5" name="Rectangle 55"/>
            <p:cNvSpPr>
              <a:spLocks noChangeArrowheads="1"/>
            </p:cNvSpPr>
            <p:nvPr/>
          </p:nvSpPr>
          <p:spPr bwMode="auto">
            <a:xfrm>
              <a:off x="3303" y="132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6" name="Rectangle 56"/>
            <p:cNvSpPr>
              <a:spLocks noChangeArrowheads="1"/>
            </p:cNvSpPr>
            <p:nvPr/>
          </p:nvSpPr>
          <p:spPr bwMode="auto">
            <a:xfrm>
              <a:off x="3386" y="138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7" name="Rectangle 57"/>
            <p:cNvSpPr>
              <a:spLocks noChangeArrowheads="1"/>
            </p:cNvSpPr>
            <p:nvPr/>
          </p:nvSpPr>
          <p:spPr bwMode="auto">
            <a:xfrm>
              <a:off x="4240" y="132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8" name="Rectangle 58"/>
            <p:cNvSpPr>
              <a:spLocks noChangeArrowheads="1"/>
            </p:cNvSpPr>
            <p:nvPr/>
          </p:nvSpPr>
          <p:spPr bwMode="auto">
            <a:xfrm>
              <a:off x="4322" y="138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9" name="Rectangle 59"/>
            <p:cNvSpPr>
              <a:spLocks noChangeArrowheads="1"/>
            </p:cNvSpPr>
            <p:nvPr/>
          </p:nvSpPr>
          <p:spPr bwMode="auto">
            <a:xfrm>
              <a:off x="2520" y="1618"/>
              <a:ext cx="613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0" name="Rectangle 60"/>
            <p:cNvSpPr>
              <a:spLocks noChangeArrowheads="1"/>
            </p:cNvSpPr>
            <p:nvPr/>
          </p:nvSpPr>
          <p:spPr bwMode="auto">
            <a:xfrm>
              <a:off x="646" y="2005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1" name="Rectangle 61"/>
            <p:cNvSpPr>
              <a:spLocks noChangeArrowheads="1"/>
            </p:cNvSpPr>
            <p:nvPr/>
          </p:nvSpPr>
          <p:spPr bwMode="auto">
            <a:xfrm>
              <a:off x="768" y="232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2" name="Rectangle 62"/>
            <p:cNvSpPr>
              <a:spLocks noChangeArrowheads="1"/>
            </p:cNvSpPr>
            <p:nvPr/>
          </p:nvSpPr>
          <p:spPr bwMode="auto">
            <a:xfrm>
              <a:off x="850" y="2380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3" name="Rectangle 63"/>
            <p:cNvSpPr>
              <a:spLocks noChangeArrowheads="1"/>
            </p:cNvSpPr>
            <p:nvPr/>
          </p:nvSpPr>
          <p:spPr bwMode="auto">
            <a:xfrm>
              <a:off x="768" y="266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4" name="Rectangle 64"/>
            <p:cNvSpPr>
              <a:spLocks noChangeArrowheads="1"/>
            </p:cNvSpPr>
            <p:nvPr/>
          </p:nvSpPr>
          <p:spPr bwMode="auto">
            <a:xfrm>
              <a:off x="850" y="272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5" name="Rectangle 65"/>
            <p:cNvSpPr>
              <a:spLocks noChangeArrowheads="1"/>
            </p:cNvSpPr>
            <p:nvPr/>
          </p:nvSpPr>
          <p:spPr bwMode="auto">
            <a:xfrm>
              <a:off x="768" y="300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6" name="Rectangle 66"/>
            <p:cNvSpPr>
              <a:spLocks noChangeArrowheads="1"/>
            </p:cNvSpPr>
            <p:nvPr/>
          </p:nvSpPr>
          <p:spPr bwMode="auto">
            <a:xfrm>
              <a:off x="850" y="306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43" name="Rectangle 83"/>
            <p:cNvSpPr>
              <a:spLocks noChangeArrowheads="1"/>
            </p:cNvSpPr>
            <p:nvPr/>
          </p:nvSpPr>
          <p:spPr bwMode="auto">
            <a:xfrm>
              <a:off x="2322" y="3619"/>
              <a:ext cx="1061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  <p:sp>
        <p:nvSpPr>
          <p:cNvPr id="81" name="Left Brace 80"/>
          <p:cNvSpPr/>
          <p:nvPr/>
        </p:nvSpPr>
        <p:spPr bwMode="auto">
          <a:xfrm>
            <a:off x="983243" y="4027990"/>
            <a:ext cx="208949" cy="1597306"/>
          </a:xfrm>
          <a:prstGeom prst="leftBrace">
            <a:avLst>
              <a:gd name="adj1" fmla="val 27775"/>
              <a:gd name="adj2" fmla="val 48576"/>
            </a:avLst>
          </a:prstGeom>
          <a:noFill/>
          <a:ln w="19050" cap="rnd" cmpd="sng" algn="ctr">
            <a:solidFill>
              <a:srgbClr val="FF0000"/>
            </a:solidFill>
            <a:prstDash val="solid"/>
            <a:miter lim="800000"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charset="0"/>
              <a:ea typeface="ＭＳ Ｐゴシック" charset="0"/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20255" y="4455581"/>
            <a:ext cx="923586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FF0000"/>
                </a:solidFill>
              </a:rPr>
              <a:t>The count</a:t>
            </a:r>
          </a:p>
          <a:p>
            <a:r>
              <a:rPr lang="en-US" sz="1400" dirty="0">
                <a:solidFill>
                  <a:srgbClr val="FF0000"/>
                </a:solidFill>
              </a:rPr>
              <a:t>is formed</a:t>
            </a:r>
          </a:p>
          <a:p>
            <a:r>
              <a:rPr lang="en-US" sz="1400" dirty="0">
                <a:solidFill>
                  <a:srgbClr val="FF0000"/>
                </a:solidFill>
              </a:rPr>
              <a:t>by the Q’s</a:t>
            </a:r>
          </a:p>
        </p:txBody>
      </p:sp>
    </p:spTree>
    <p:extLst>
      <p:ext uri="{BB962C8B-B14F-4D97-AF65-F5344CB8AC3E}">
        <p14:creationId xmlns:p14="http://schemas.microsoft.com/office/powerpoint/2010/main" val="1366681654"/>
      </p:ext>
    </p:extLst>
  </p:cSld>
  <p:clrMapOvr>
    <a:masterClrMapping/>
  </p:clrMapOvr>
  <p:transition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025525" y="942975"/>
            <a:ext cx="6775451" cy="5610225"/>
            <a:chOff x="1025525" y="942975"/>
            <a:chExt cx="6775451" cy="5610225"/>
          </a:xfrm>
        </p:grpSpPr>
        <p:sp>
          <p:nvSpPr>
            <p:cNvPr id="40964" name="Line 4"/>
            <p:cNvSpPr>
              <a:spLocks noChangeShapeType="1"/>
            </p:cNvSpPr>
            <p:nvPr/>
          </p:nvSpPr>
          <p:spPr bwMode="auto">
            <a:xfrm flipV="1">
              <a:off x="265271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Line 5"/>
            <p:cNvSpPr>
              <a:spLocks noChangeShapeType="1"/>
            </p:cNvSpPr>
            <p:nvPr/>
          </p:nvSpPr>
          <p:spPr bwMode="auto">
            <a:xfrm flipV="1">
              <a:off x="339725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Line 6"/>
            <p:cNvSpPr>
              <a:spLocks noChangeShapeType="1"/>
            </p:cNvSpPr>
            <p:nvPr/>
          </p:nvSpPr>
          <p:spPr bwMode="auto">
            <a:xfrm flipV="1">
              <a:off x="4121150" y="3536950"/>
              <a:ext cx="1588" cy="2154238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Line 7"/>
            <p:cNvSpPr>
              <a:spLocks noChangeShapeType="1"/>
            </p:cNvSpPr>
            <p:nvPr/>
          </p:nvSpPr>
          <p:spPr bwMode="auto">
            <a:xfrm flipV="1">
              <a:off x="486410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Line 8"/>
            <p:cNvSpPr>
              <a:spLocks noChangeShapeType="1"/>
            </p:cNvSpPr>
            <p:nvPr/>
          </p:nvSpPr>
          <p:spPr bwMode="auto">
            <a:xfrm flipV="1">
              <a:off x="56086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Line 9"/>
            <p:cNvSpPr>
              <a:spLocks noChangeShapeType="1"/>
            </p:cNvSpPr>
            <p:nvPr/>
          </p:nvSpPr>
          <p:spPr bwMode="auto">
            <a:xfrm flipV="1">
              <a:off x="63325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Line 10"/>
            <p:cNvSpPr>
              <a:spLocks noChangeShapeType="1"/>
            </p:cNvSpPr>
            <p:nvPr/>
          </p:nvSpPr>
          <p:spPr bwMode="auto">
            <a:xfrm flipV="1">
              <a:off x="7077075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 flipV="1">
              <a:off x="190976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1547813" y="3670300"/>
              <a:ext cx="1466850" cy="266700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3014663" y="3670300"/>
              <a:ext cx="1487488" cy="266700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4502150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5970588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Line 16"/>
            <p:cNvSpPr>
              <a:spLocks noChangeShapeType="1"/>
            </p:cNvSpPr>
            <p:nvPr/>
          </p:nvSpPr>
          <p:spPr bwMode="auto">
            <a:xfrm flipH="1">
              <a:off x="7439025" y="3937000"/>
              <a:ext cx="36195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7"/>
            <p:cNvSpPr>
              <a:spLocks/>
            </p:cNvSpPr>
            <p:nvPr/>
          </p:nvSpPr>
          <p:spPr bwMode="auto">
            <a:xfrm flipV="1">
              <a:off x="1547813" y="4198288"/>
              <a:ext cx="2611438" cy="284810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 flipV="1">
              <a:off x="4159250" y="4206902"/>
              <a:ext cx="2955925" cy="285584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19"/>
            <p:cNvSpPr>
              <a:spLocks noChangeShapeType="1"/>
            </p:cNvSpPr>
            <p:nvPr/>
          </p:nvSpPr>
          <p:spPr bwMode="auto">
            <a:xfrm flipH="1">
              <a:off x="7099272" y="4223910"/>
              <a:ext cx="68580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0"/>
            <p:cNvSpPr>
              <a:spLocks/>
            </p:cNvSpPr>
            <p:nvPr/>
          </p:nvSpPr>
          <p:spPr bwMode="auto">
            <a:xfrm flipV="1">
              <a:off x="1547813" y="4724400"/>
              <a:ext cx="6253163" cy="304799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1"/>
            <p:cNvSpPr>
              <a:spLocks/>
            </p:cNvSpPr>
            <p:nvPr/>
          </p:nvSpPr>
          <p:spPr bwMode="auto">
            <a:xfrm flipV="1">
              <a:off x="1547813" y="5316538"/>
              <a:ext cx="6253163" cy="322262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Rectangle 22"/>
            <p:cNvSpPr>
              <a:spLocks noChangeArrowheads="1"/>
            </p:cNvSpPr>
            <p:nvPr/>
          </p:nvSpPr>
          <p:spPr bwMode="auto">
            <a:xfrm>
              <a:off x="2938463" y="1230313"/>
              <a:ext cx="668338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3" name="Rectangle 23"/>
            <p:cNvSpPr>
              <a:spLocks noChangeArrowheads="1"/>
            </p:cNvSpPr>
            <p:nvPr/>
          </p:nvSpPr>
          <p:spPr bwMode="auto">
            <a:xfrm>
              <a:off x="29987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4" name="Rectangle 24"/>
            <p:cNvSpPr>
              <a:spLocks noChangeArrowheads="1"/>
            </p:cNvSpPr>
            <p:nvPr/>
          </p:nvSpPr>
          <p:spPr bwMode="auto">
            <a:xfrm>
              <a:off x="33956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5" name="Line 25"/>
            <p:cNvSpPr>
              <a:spLocks noChangeShapeType="1"/>
            </p:cNvSpPr>
            <p:nvPr/>
          </p:nvSpPr>
          <p:spPr bwMode="auto">
            <a:xfrm flipH="1">
              <a:off x="34163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6"/>
            <p:cNvSpPr>
              <a:spLocks/>
            </p:cNvSpPr>
            <p:nvPr/>
          </p:nvSpPr>
          <p:spPr bwMode="auto">
            <a:xfrm>
              <a:off x="4121150" y="942975"/>
              <a:ext cx="57150" cy="38100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Rectangle 27"/>
            <p:cNvSpPr>
              <a:spLocks noChangeArrowheads="1"/>
            </p:cNvSpPr>
            <p:nvPr/>
          </p:nvSpPr>
          <p:spPr bwMode="auto">
            <a:xfrm>
              <a:off x="33972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8" name="Rectangle 28"/>
            <p:cNvSpPr>
              <a:spLocks noChangeArrowheads="1"/>
            </p:cNvSpPr>
            <p:nvPr/>
          </p:nvSpPr>
          <p:spPr bwMode="auto">
            <a:xfrm>
              <a:off x="4425950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9" name="Rectangle 29"/>
            <p:cNvSpPr>
              <a:spLocks noChangeArrowheads="1"/>
            </p:cNvSpPr>
            <p:nvPr/>
          </p:nvSpPr>
          <p:spPr bwMode="auto">
            <a:xfrm>
              <a:off x="1879600" y="1938338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0" name="Rectangle 30"/>
            <p:cNvSpPr>
              <a:spLocks noChangeArrowheads="1"/>
            </p:cNvSpPr>
            <p:nvPr/>
          </p:nvSpPr>
          <p:spPr bwMode="auto">
            <a:xfrm>
              <a:off x="44846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1" name="Rectangle 31"/>
            <p:cNvSpPr>
              <a:spLocks noChangeArrowheads="1"/>
            </p:cNvSpPr>
            <p:nvPr/>
          </p:nvSpPr>
          <p:spPr bwMode="auto">
            <a:xfrm>
              <a:off x="48815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2" name="Line 32"/>
            <p:cNvSpPr>
              <a:spLocks noChangeShapeType="1"/>
            </p:cNvSpPr>
            <p:nvPr/>
          </p:nvSpPr>
          <p:spPr bwMode="auto">
            <a:xfrm flipH="1">
              <a:off x="49022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Rectangle 33"/>
            <p:cNvSpPr>
              <a:spLocks noChangeArrowheads="1"/>
            </p:cNvSpPr>
            <p:nvPr/>
          </p:nvSpPr>
          <p:spPr bwMode="auto">
            <a:xfrm>
              <a:off x="5913438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4" name="Rectangle 34"/>
            <p:cNvSpPr>
              <a:spLocks noChangeArrowheads="1"/>
            </p:cNvSpPr>
            <p:nvPr/>
          </p:nvSpPr>
          <p:spPr bwMode="auto">
            <a:xfrm>
              <a:off x="48831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5" name="Rectangle 35"/>
            <p:cNvSpPr>
              <a:spLocks noChangeArrowheads="1"/>
            </p:cNvSpPr>
            <p:nvPr/>
          </p:nvSpPr>
          <p:spPr bwMode="auto">
            <a:xfrm>
              <a:off x="5972175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6" name="Rectangle 36"/>
            <p:cNvSpPr>
              <a:spLocks noChangeArrowheads="1"/>
            </p:cNvSpPr>
            <p:nvPr/>
          </p:nvSpPr>
          <p:spPr bwMode="auto">
            <a:xfrm>
              <a:off x="63674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7" name="Line 37"/>
            <p:cNvSpPr>
              <a:spLocks noChangeShapeType="1"/>
            </p:cNvSpPr>
            <p:nvPr/>
          </p:nvSpPr>
          <p:spPr bwMode="auto">
            <a:xfrm flipH="1">
              <a:off x="6389688" y="1954213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38"/>
            <p:cNvSpPr>
              <a:spLocks noChangeShapeType="1"/>
            </p:cNvSpPr>
            <p:nvPr/>
          </p:nvSpPr>
          <p:spPr bwMode="auto">
            <a:xfrm>
              <a:off x="2386013" y="149701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39"/>
            <p:cNvSpPr>
              <a:spLocks/>
            </p:cNvSpPr>
            <p:nvPr/>
          </p:nvSpPr>
          <p:spPr bwMode="auto">
            <a:xfrm>
              <a:off x="4425950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5913438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1"/>
            <p:cNvSpPr>
              <a:spLocks/>
            </p:cNvSpPr>
            <p:nvPr/>
          </p:nvSpPr>
          <p:spPr bwMode="auto">
            <a:xfrm>
              <a:off x="2938463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Line 42"/>
            <p:cNvSpPr>
              <a:spLocks noChangeShapeType="1"/>
            </p:cNvSpPr>
            <p:nvPr/>
          </p:nvSpPr>
          <p:spPr bwMode="auto">
            <a:xfrm>
              <a:off x="2386013" y="204946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3"/>
            <p:cNvSpPr>
              <a:spLocks/>
            </p:cNvSpPr>
            <p:nvPr/>
          </p:nvSpPr>
          <p:spPr bwMode="auto">
            <a:xfrm>
              <a:off x="2633663" y="1477963"/>
              <a:ext cx="57150" cy="57150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Rectangle 44"/>
            <p:cNvSpPr>
              <a:spLocks noChangeArrowheads="1"/>
            </p:cNvSpPr>
            <p:nvPr/>
          </p:nvSpPr>
          <p:spPr bwMode="auto">
            <a:xfrm>
              <a:off x="63690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05" name="Line 45"/>
            <p:cNvSpPr>
              <a:spLocks noChangeShapeType="1"/>
            </p:cNvSpPr>
            <p:nvPr/>
          </p:nvSpPr>
          <p:spPr bwMode="auto">
            <a:xfrm flipH="1">
              <a:off x="3606800" y="2049463"/>
              <a:ext cx="8191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Line 46"/>
            <p:cNvSpPr>
              <a:spLocks noChangeShapeType="1"/>
            </p:cNvSpPr>
            <p:nvPr/>
          </p:nvSpPr>
          <p:spPr bwMode="auto">
            <a:xfrm flipH="1">
              <a:off x="5092700" y="2049463"/>
              <a:ext cx="82073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3606800" y="1497013"/>
              <a:ext cx="266700" cy="1085850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8"/>
            <p:cNvSpPr>
              <a:spLocks/>
            </p:cNvSpPr>
            <p:nvPr/>
          </p:nvSpPr>
          <p:spPr bwMode="auto">
            <a:xfrm>
              <a:off x="5092700" y="1497013"/>
              <a:ext cx="268288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49"/>
            <p:cNvSpPr>
              <a:spLocks/>
            </p:cNvSpPr>
            <p:nvPr/>
          </p:nvSpPr>
          <p:spPr bwMode="auto">
            <a:xfrm>
              <a:off x="6580188" y="1497013"/>
              <a:ext cx="266700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2652713" y="962025"/>
              <a:ext cx="3260725" cy="534988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1"/>
            <p:cNvSpPr>
              <a:spLocks/>
            </p:cNvSpPr>
            <p:nvPr/>
          </p:nvSpPr>
          <p:spPr bwMode="auto">
            <a:xfrm>
              <a:off x="4140200" y="962025"/>
              <a:ext cx="285750" cy="534988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Rectangle 52"/>
            <p:cNvSpPr>
              <a:spLocks noChangeArrowheads="1"/>
            </p:cNvSpPr>
            <p:nvPr/>
          </p:nvSpPr>
          <p:spPr bwMode="auto">
            <a:xfrm>
              <a:off x="2203450" y="1401763"/>
              <a:ext cx="2063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3" name="Rectangle 53"/>
            <p:cNvSpPr>
              <a:spLocks noChangeArrowheads="1"/>
            </p:cNvSpPr>
            <p:nvPr/>
          </p:nvSpPr>
          <p:spPr bwMode="auto">
            <a:xfrm>
              <a:off x="3760788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4" name="Rectangle 54"/>
            <p:cNvSpPr>
              <a:spLocks noChangeArrowheads="1"/>
            </p:cNvSpPr>
            <p:nvPr/>
          </p:nvSpPr>
          <p:spPr bwMode="auto">
            <a:xfrm>
              <a:off x="3890963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5" name="Rectangle 55"/>
            <p:cNvSpPr>
              <a:spLocks noChangeArrowheads="1"/>
            </p:cNvSpPr>
            <p:nvPr/>
          </p:nvSpPr>
          <p:spPr bwMode="auto">
            <a:xfrm>
              <a:off x="5243513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6" name="Rectangle 56"/>
            <p:cNvSpPr>
              <a:spLocks noChangeArrowheads="1"/>
            </p:cNvSpPr>
            <p:nvPr/>
          </p:nvSpPr>
          <p:spPr bwMode="auto">
            <a:xfrm>
              <a:off x="53752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7" name="Rectangle 57"/>
            <p:cNvSpPr>
              <a:spLocks noChangeArrowheads="1"/>
            </p:cNvSpPr>
            <p:nvPr/>
          </p:nvSpPr>
          <p:spPr bwMode="auto">
            <a:xfrm>
              <a:off x="6731000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8" name="Rectangle 58"/>
            <p:cNvSpPr>
              <a:spLocks noChangeArrowheads="1"/>
            </p:cNvSpPr>
            <p:nvPr/>
          </p:nvSpPr>
          <p:spPr bwMode="auto">
            <a:xfrm>
              <a:off x="68611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9" name="Rectangle 59"/>
            <p:cNvSpPr>
              <a:spLocks noChangeArrowheads="1"/>
            </p:cNvSpPr>
            <p:nvPr/>
          </p:nvSpPr>
          <p:spPr bwMode="auto">
            <a:xfrm>
              <a:off x="4000500" y="3103563"/>
              <a:ext cx="9731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0" name="Rectangle 60"/>
            <p:cNvSpPr>
              <a:spLocks noChangeArrowheads="1"/>
            </p:cNvSpPr>
            <p:nvPr/>
          </p:nvSpPr>
          <p:spPr bwMode="auto">
            <a:xfrm>
              <a:off x="1025525" y="3717925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43" name="Rectangle 83"/>
            <p:cNvSpPr>
              <a:spLocks noChangeArrowheads="1"/>
            </p:cNvSpPr>
            <p:nvPr/>
          </p:nvSpPr>
          <p:spPr bwMode="auto">
            <a:xfrm>
              <a:off x="3686175" y="6280150"/>
              <a:ext cx="16843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1219200" y="4205235"/>
              <a:ext cx="292100" cy="300091"/>
              <a:chOff x="1219200" y="4205235"/>
              <a:chExt cx="292100" cy="300091"/>
            </a:xfrm>
          </p:grpSpPr>
          <p:sp>
            <p:nvSpPr>
              <p:cNvPr id="41021" name="Rectangle 61"/>
              <p:cNvSpPr>
                <a:spLocks noChangeArrowheads="1"/>
              </p:cNvSpPr>
              <p:nvPr/>
            </p:nvSpPr>
            <p:spPr bwMode="auto">
              <a:xfrm>
                <a:off x="1219200" y="42275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2" name="Rectangle 62"/>
              <p:cNvSpPr>
                <a:spLocks noChangeArrowheads="1"/>
              </p:cNvSpPr>
              <p:nvPr/>
            </p:nvSpPr>
            <p:spPr bwMode="auto">
              <a:xfrm>
                <a:off x="1349375" y="4313238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79" name="Line 25"/>
              <p:cNvSpPr>
                <a:spLocks noChangeShapeType="1"/>
              </p:cNvSpPr>
              <p:nvPr/>
            </p:nvSpPr>
            <p:spPr bwMode="auto">
              <a:xfrm flipH="1">
                <a:off x="1223420" y="420523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1216794" y="4747249"/>
              <a:ext cx="294506" cy="299414"/>
              <a:chOff x="1216794" y="4747249"/>
              <a:chExt cx="294506" cy="299414"/>
            </a:xfrm>
          </p:grpSpPr>
          <p:sp>
            <p:nvSpPr>
              <p:cNvPr id="41023" name="Rectangle 63"/>
              <p:cNvSpPr>
                <a:spLocks noChangeArrowheads="1"/>
              </p:cNvSpPr>
              <p:nvPr/>
            </p:nvSpPr>
            <p:spPr bwMode="auto">
              <a:xfrm>
                <a:off x="1219200" y="476726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4" name="Rectangle 64"/>
              <p:cNvSpPr>
                <a:spLocks noChangeArrowheads="1"/>
              </p:cNvSpPr>
              <p:nvPr/>
            </p:nvSpPr>
            <p:spPr bwMode="auto">
              <a:xfrm>
                <a:off x="1349375" y="485457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0" name="Line 25"/>
              <p:cNvSpPr>
                <a:spLocks noChangeShapeType="1"/>
              </p:cNvSpPr>
              <p:nvPr/>
            </p:nvSpPr>
            <p:spPr bwMode="auto">
              <a:xfrm flipH="1">
                <a:off x="1216794" y="4747249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" name="Group 3"/>
            <p:cNvGrpSpPr/>
            <p:nvPr/>
          </p:nvGrpSpPr>
          <p:grpSpPr>
            <a:xfrm>
              <a:off x="1218120" y="5297215"/>
              <a:ext cx="293180" cy="289198"/>
              <a:chOff x="1218120" y="5297215"/>
              <a:chExt cx="293180" cy="289198"/>
            </a:xfrm>
          </p:grpSpPr>
          <p:sp>
            <p:nvSpPr>
              <p:cNvPr id="41025" name="Rectangle 65"/>
              <p:cNvSpPr>
                <a:spLocks noChangeArrowheads="1"/>
              </p:cNvSpPr>
              <p:nvPr/>
            </p:nvSpPr>
            <p:spPr bwMode="auto">
              <a:xfrm>
                <a:off x="1219200" y="53070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6" name="Rectangle 66"/>
              <p:cNvSpPr>
                <a:spLocks noChangeArrowheads="1"/>
              </p:cNvSpPr>
              <p:nvPr/>
            </p:nvSpPr>
            <p:spPr bwMode="auto">
              <a:xfrm>
                <a:off x="1349375" y="539432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1" name="Line 25"/>
              <p:cNvSpPr>
                <a:spLocks noChangeShapeType="1"/>
              </p:cNvSpPr>
              <p:nvPr/>
            </p:nvSpPr>
            <p:spPr bwMode="auto">
              <a:xfrm flipH="1">
                <a:off x="1218120" y="529721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86" name="Left Brace 85"/>
          <p:cNvSpPr/>
          <p:nvPr/>
        </p:nvSpPr>
        <p:spPr bwMode="auto">
          <a:xfrm>
            <a:off x="983243" y="4027990"/>
            <a:ext cx="208949" cy="1597306"/>
          </a:xfrm>
          <a:prstGeom prst="leftBrace">
            <a:avLst>
              <a:gd name="adj1" fmla="val 27775"/>
              <a:gd name="adj2" fmla="val 48576"/>
            </a:avLst>
          </a:prstGeom>
          <a:noFill/>
          <a:ln w="19050" cap="rnd" cmpd="sng" algn="ctr">
            <a:solidFill>
              <a:srgbClr val="FF0000"/>
            </a:solidFill>
            <a:prstDash val="solid"/>
            <a:miter lim="800000"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charset="0"/>
              <a:ea typeface="ＭＳ Ｐゴシック" charset="0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20255" y="4455581"/>
            <a:ext cx="1106393" cy="815608"/>
            <a:chOff x="20255" y="4455581"/>
            <a:chExt cx="1106393" cy="815608"/>
          </a:xfrm>
        </p:grpSpPr>
        <p:sp>
          <p:nvSpPr>
            <p:cNvPr id="87" name="TextBox 86"/>
            <p:cNvSpPr txBox="1"/>
            <p:nvPr/>
          </p:nvSpPr>
          <p:spPr>
            <a:xfrm>
              <a:off x="20255" y="4455581"/>
              <a:ext cx="1106393" cy="81560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FF0000"/>
                  </a:solidFill>
                </a:rPr>
                <a:t>The toggling</a:t>
              </a:r>
            </a:p>
            <a:p>
              <a:pPr>
                <a:spcAft>
                  <a:spcPts val="600"/>
                </a:spcAft>
              </a:pPr>
              <a:r>
                <a:rPr lang="en-US" sz="1400" dirty="0">
                  <a:solidFill>
                    <a:srgbClr val="FF0000"/>
                  </a:solidFill>
                </a:rPr>
                <a:t>is done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by the Q’s</a:t>
              </a:r>
            </a:p>
          </p:txBody>
        </p:sp>
        <p:sp>
          <p:nvSpPr>
            <p:cNvPr id="88" name="Line 25"/>
            <p:cNvSpPr>
              <a:spLocks noChangeShapeType="1"/>
            </p:cNvSpPr>
            <p:nvPr/>
          </p:nvSpPr>
          <p:spPr bwMode="auto">
            <a:xfrm flipH="1">
              <a:off x="586741" y="4986627"/>
              <a:ext cx="185616" cy="1747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062096810"/>
      </p:ext>
    </p:extLst>
  </p:cSld>
  <p:clrMapOvr>
    <a:masterClrMapping/>
  </p:clrMapOvr>
  <p:transition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025525" y="942975"/>
            <a:ext cx="6775451" cy="5610225"/>
            <a:chOff x="1025525" y="942975"/>
            <a:chExt cx="6775451" cy="5610225"/>
          </a:xfrm>
        </p:grpSpPr>
        <p:sp>
          <p:nvSpPr>
            <p:cNvPr id="40964" name="Line 4"/>
            <p:cNvSpPr>
              <a:spLocks noChangeShapeType="1"/>
            </p:cNvSpPr>
            <p:nvPr/>
          </p:nvSpPr>
          <p:spPr bwMode="auto">
            <a:xfrm flipV="1">
              <a:off x="265271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Line 5"/>
            <p:cNvSpPr>
              <a:spLocks noChangeShapeType="1"/>
            </p:cNvSpPr>
            <p:nvPr/>
          </p:nvSpPr>
          <p:spPr bwMode="auto">
            <a:xfrm flipV="1">
              <a:off x="339725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Line 6"/>
            <p:cNvSpPr>
              <a:spLocks noChangeShapeType="1"/>
            </p:cNvSpPr>
            <p:nvPr/>
          </p:nvSpPr>
          <p:spPr bwMode="auto">
            <a:xfrm flipV="1">
              <a:off x="4121150" y="3536950"/>
              <a:ext cx="1588" cy="2154238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Line 7"/>
            <p:cNvSpPr>
              <a:spLocks noChangeShapeType="1"/>
            </p:cNvSpPr>
            <p:nvPr/>
          </p:nvSpPr>
          <p:spPr bwMode="auto">
            <a:xfrm flipV="1">
              <a:off x="486410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Line 8"/>
            <p:cNvSpPr>
              <a:spLocks noChangeShapeType="1"/>
            </p:cNvSpPr>
            <p:nvPr/>
          </p:nvSpPr>
          <p:spPr bwMode="auto">
            <a:xfrm flipV="1">
              <a:off x="56086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Line 9"/>
            <p:cNvSpPr>
              <a:spLocks noChangeShapeType="1"/>
            </p:cNvSpPr>
            <p:nvPr/>
          </p:nvSpPr>
          <p:spPr bwMode="auto">
            <a:xfrm flipV="1">
              <a:off x="63325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Line 10"/>
            <p:cNvSpPr>
              <a:spLocks noChangeShapeType="1"/>
            </p:cNvSpPr>
            <p:nvPr/>
          </p:nvSpPr>
          <p:spPr bwMode="auto">
            <a:xfrm flipV="1">
              <a:off x="7077075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 flipV="1">
              <a:off x="190976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1547813" y="3670300"/>
              <a:ext cx="1466850" cy="266700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3014663" y="3670300"/>
              <a:ext cx="1487488" cy="266700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4502150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5970588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Line 16"/>
            <p:cNvSpPr>
              <a:spLocks noChangeShapeType="1"/>
            </p:cNvSpPr>
            <p:nvPr/>
          </p:nvSpPr>
          <p:spPr bwMode="auto">
            <a:xfrm flipH="1">
              <a:off x="7439025" y="3937000"/>
              <a:ext cx="36195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7"/>
            <p:cNvSpPr>
              <a:spLocks/>
            </p:cNvSpPr>
            <p:nvPr/>
          </p:nvSpPr>
          <p:spPr bwMode="auto">
            <a:xfrm flipV="1">
              <a:off x="1547813" y="4198288"/>
              <a:ext cx="2611438" cy="284810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 flipV="1">
              <a:off x="4159250" y="4206902"/>
              <a:ext cx="2955925" cy="285584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19"/>
            <p:cNvSpPr>
              <a:spLocks noChangeShapeType="1"/>
            </p:cNvSpPr>
            <p:nvPr/>
          </p:nvSpPr>
          <p:spPr bwMode="auto">
            <a:xfrm flipH="1">
              <a:off x="7099272" y="4223910"/>
              <a:ext cx="68580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0"/>
            <p:cNvSpPr>
              <a:spLocks/>
            </p:cNvSpPr>
            <p:nvPr/>
          </p:nvSpPr>
          <p:spPr bwMode="auto">
            <a:xfrm flipV="1">
              <a:off x="1547813" y="4724400"/>
              <a:ext cx="6253163" cy="304799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1"/>
            <p:cNvSpPr>
              <a:spLocks/>
            </p:cNvSpPr>
            <p:nvPr/>
          </p:nvSpPr>
          <p:spPr bwMode="auto">
            <a:xfrm flipV="1">
              <a:off x="1547813" y="5316538"/>
              <a:ext cx="6253163" cy="322262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Rectangle 22"/>
            <p:cNvSpPr>
              <a:spLocks noChangeArrowheads="1"/>
            </p:cNvSpPr>
            <p:nvPr/>
          </p:nvSpPr>
          <p:spPr bwMode="auto">
            <a:xfrm>
              <a:off x="2938463" y="1230313"/>
              <a:ext cx="668338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3" name="Rectangle 23"/>
            <p:cNvSpPr>
              <a:spLocks noChangeArrowheads="1"/>
            </p:cNvSpPr>
            <p:nvPr/>
          </p:nvSpPr>
          <p:spPr bwMode="auto">
            <a:xfrm>
              <a:off x="29987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4" name="Rectangle 24"/>
            <p:cNvSpPr>
              <a:spLocks noChangeArrowheads="1"/>
            </p:cNvSpPr>
            <p:nvPr/>
          </p:nvSpPr>
          <p:spPr bwMode="auto">
            <a:xfrm>
              <a:off x="33956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5" name="Line 25"/>
            <p:cNvSpPr>
              <a:spLocks noChangeShapeType="1"/>
            </p:cNvSpPr>
            <p:nvPr/>
          </p:nvSpPr>
          <p:spPr bwMode="auto">
            <a:xfrm flipH="1">
              <a:off x="34163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6"/>
            <p:cNvSpPr>
              <a:spLocks/>
            </p:cNvSpPr>
            <p:nvPr/>
          </p:nvSpPr>
          <p:spPr bwMode="auto">
            <a:xfrm>
              <a:off x="4121150" y="942975"/>
              <a:ext cx="57150" cy="38100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Rectangle 27"/>
            <p:cNvSpPr>
              <a:spLocks noChangeArrowheads="1"/>
            </p:cNvSpPr>
            <p:nvPr/>
          </p:nvSpPr>
          <p:spPr bwMode="auto">
            <a:xfrm>
              <a:off x="33972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8" name="Rectangle 28"/>
            <p:cNvSpPr>
              <a:spLocks noChangeArrowheads="1"/>
            </p:cNvSpPr>
            <p:nvPr/>
          </p:nvSpPr>
          <p:spPr bwMode="auto">
            <a:xfrm>
              <a:off x="4425950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9" name="Rectangle 29"/>
            <p:cNvSpPr>
              <a:spLocks noChangeArrowheads="1"/>
            </p:cNvSpPr>
            <p:nvPr/>
          </p:nvSpPr>
          <p:spPr bwMode="auto">
            <a:xfrm>
              <a:off x="1879600" y="1938338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0" name="Rectangle 30"/>
            <p:cNvSpPr>
              <a:spLocks noChangeArrowheads="1"/>
            </p:cNvSpPr>
            <p:nvPr/>
          </p:nvSpPr>
          <p:spPr bwMode="auto">
            <a:xfrm>
              <a:off x="44846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1" name="Rectangle 31"/>
            <p:cNvSpPr>
              <a:spLocks noChangeArrowheads="1"/>
            </p:cNvSpPr>
            <p:nvPr/>
          </p:nvSpPr>
          <p:spPr bwMode="auto">
            <a:xfrm>
              <a:off x="48815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2" name="Line 32"/>
            <p:cNvSpPr>
              <a:spLocks noChangeShapeType="1"/>
            </p:cNvSpPr>
            <p:nvPr/>
          </p:nvSpPr>
          <p:spPr bwMode="auto">
            <a:xfrm flipH="1">
              <a:off x="49022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Rectangle 33"/>
            <p:cNvSpPr>
              <a:spLocks noChangeArrowheads="1"/>
            </p:cNvSpPr>
            <p:nvPr/>
          </p:nvSpPr>
          <p:spPr bwMode="auto">
            <a:xfrm>
              <a:off x="5913438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4" name="Rectangle 34"/>
            <p:cNvSpPr>
              <a:spLocks noChangeArrowheads="1"/>
            </p:cNvSpPr>
            <p:nvPr/>
          </p:nvSpPr>
          <p:spPr bwMode="auto">
            <a:xfrm>
              <a:off x="48831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5" name="Rectangle 35"/>
            <p:cNvSpPr>
              <a:spLocks noChangeArrowheads="1"/>
            </p:cNvSpPr>
            <p:nvPr/>
          </p:nvSpPr>
          <p:spPr bwMode="auto">
            <a:xfrm>
              <a:off x="5972175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6" name="Rectangle 36"/>
            <p:cNvSpPr>
              <a:spLocks noChangeArrowheads="1"/>
            </p:cNvSpPr>
            <p:nvPr/>
          </p:nvSpPr>
          <p:spPr bwMode="auto">
            <a:xfrm>
              <a:off x="63674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7" name="Line 37"/>
            <p:cNvSpPr>
              <a:spLocks noChangeShapeType="1"/>
            </p:cNvSpPr>
            <p:nvPr/>
          </p:nvSpPr>
          <p:spPr bwMode="auto">
            <a:xfrm flipH="1">
              <a:off x="6389688" y="1954213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38"/>
            <p:cNvSpPr>
              <a:spLocks noChangeShapeType="1"/>
            </p:cNvSpPr>
            <p:nvPr/>
          </p:nvSpPr>
          <p:spPr bwMode="auto">
            <a:xfrm>
              <a:off x="2386013" y="149701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39"/>
            <p:cNvSpPr>
              <a:spLocks/>
            </p:cNvSpPr>
            <p:nvPr/>
          </p:nvSpPr>
          <p:spPr bwMode="auto">
            <a:xfrm>
              <a:off x="4425950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5913438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1"/>
            <p:cNvSpPr>
              <a:spLocks/>
            </p:cNvSpPr>
            <p:nvPr/>
          </p:nvSpPr>
          <p:spPr bwMode="auto">
            <a:xfrm>
              <a:off x="2938463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Line 42"/>
            <p:cNvSpPr>
              <a:spLocks noChangeShapeType="1"/>
            </p:cNvSpPr>
            <p:nvPr/>
          </p:nvSpPr>
          <p:spPr bwMode="auto">
            <a:xfrm>
              <a:off x="2386013" y="204946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3"/>
            <p:cNvSpPr>
              <a:spLocks/>
            </p:cNvSpPr>
            <p:nvPr/>
          </p:nvSpPr>
          <p:spPr bwMode="auto">
            <a:xfrm>
              <a:off x="2633663" y="1477963"/>
              <a:ext cx="57150" cy="57150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Rectangle 44"/>
            <p:cNvSpPr>
              <a:spLocks noChangeArrowheads="1"/>
            </p:cNvSpPr>
            <p:nvPr/>
          </p:nvSpPr>
          <p:spPr bwMode="auto">
            <a:xfrm>
              <a:off x="63690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05" name="Line 45"/>
            <p:cNvSpPr>
              <a:spLocks noChangeShapeType="1"/>
            </p:cNvSpPr>
            <p:nvPr/>
          </p:nvSpPr>
          <p:spPr bwMode="auto">
            <a:xfrm flipH="1">
              <a:off x="3606800" y="2049463"/>
              <a:ext cx="8191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Line 46"/>
            <p:cNvSpPr>
              <a:spLocks noChangeShapeType="1"/>
            </p:cNvSpPr>
            <p:nvPr/>
          </p:nvSpPr>
          <p:spPr bwMode="auto">
            <a:xfrm flipH="1">
              <a:off x="5092700" y="2049463"/>
              <a:ext cx="82073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3606800" y="1497013"/>
              <a:ext cx="266700" cy="1085850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8"/>
            <p:cNvSpPr>
              <a:spLocks/>
            </p:cNvSpPr>
            <p:nvPr/>
          </p:nvSpPr>
          <p:spPr bwMode="auto">
            <a:xfrm>
              <a:off x="5092700" y="1497013"/>
              <a:ext cx="268288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49"/>
            <p:cNvSpPr>
              <a:spLocks/>
            </p:cNvSpPr>
            <p:nvPr/>
          </p:nvSpPr>
          <p:spPr bwMode="auto">
            <a:xfrm>
              <a:off x="6580188" y="1497013"/>
              <a:ext cx="266700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2652713" y="962025"/>
              <a:ext cx="3260725" cy="534988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1"/>
            <p:cNvSpPr>
              <a:spLocks/>
            </p:cNvSpPr>
            <p:nvPr/>
          </p:nvSpPr>
          <p:spPr bwMode="auto">
            <a:xfrm>
              <a:off x="4140200" y="962025"/>
              <a:ext cx="285750" cy="534988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Rectangle 52"/>
            <p:cNvSpPr>
              <a:spLocks noChangeArrowheads="1"/>
            </p:cNvSpPr>
            <p:nvPr/>
          </p:nvSpPr>
          <p:spPr bwMode="auto">
            <a:xfrm>
              <a:off x="2203450" y="1401763"/>
              <a:ext cx="2063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3" name="Rectangle 53"/>
            <p:cNvSpPr>
              <a:spLocks noChangeArrowheads="1"/>
            </p:cNvSpPr>
            <p:nvPr/>
          </p:nvSpPr>
          <p:spPr bwMode="auto">
            <a:xfrm>
              <a:off x="3760788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4" name="Rectangle 54"/>
            <p:cNvSpPr>
              <a:spLocks noChangeArrowheads="1"/>
            </p:cNvSpPr>
            <p:nvPr/>
          </p:nvSpPr>
          <p:spPr bwMode="auto">
            <a:xfrm>
              <a:off x="3890963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5" name="Rectangle 55"/>
            <p:cNvSpPr>
              <a:spLocks noChangeArrowheads="1"/>
            </p:cNvSpPr>
            <p:nvPr/>
          </p:nvSpPr>
          <p:spPr bwMode="auto">
            <a:xfrm>
              <a:off x="5243513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6" name="Rectangle 56"/>
            <p:cNvSpPr>
              <a:spLocks noChangeArrowheads="1"/>
            </p:cNvSpPr>
            <p:nvPr/>
          </p:nvSpPr>
          <p:spPr bwMode="auto">
            <a:xfrm>
              <a:off x="53752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7" name="Rectangle 57"/>
            <p:cNvSpPr>
              <a:spLocks noChangeArrowheads="1"/>
            </p:cNvSpPr>
            <p:nvPr/>
          </p:nvSpPr>
          <p:spPr bwMode="auto">
            <a:xfrm>
              <a:off x="6731000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8" name="Rectangle 58"/>
            <p:cNvSpPr>
              <a:spLocks noChangeArrowheads="1"/>
            </p:cNvSpPr>
            <p:nvPr/>
          </p:nvSpPr>
          <p:spPr bwMode="auto">
            <a:xfrm>
              <a:off x="68611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9" name="Rectangle 59"/>
            <p:cNvSpPr>
              <a:spLocks noChangeArrowheads="1"/>
            </p:cNvSpPr>
            <p:nvPr/>
          </p:nvSpPr>
          <p:spPr bwMode="auto">
            <a:xfrm>
              <a:off x="4000500" y="3103563"/>
              <a:ext cx="9731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0" name="Rectangle 60"/>
            <p:cNvSpPr>
              <a:spLocks noChangeArrowheads="1"/>
            </p:cNvSpPr>
            <p:nvPr/>
          </p:nvSpPr>
          <p:spPr bwMode="auto">
            <a:xfrm>
              <a:off x="1025525" y="3717925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43" name="Rectangle 83"/>
            <p:cNvSpPr>
              <a:spLocks noChangeArrowheads="1"/>
            </p:cNvSpPr>
            <p:nvPr/>
          </p:nvSpPr>
          <p:spPr bwMode="auto">
            <a:xfrm>
              <a:off x="3686175" y="6280150"/>
              <a:ext cx="16843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1219200" y="4205235"/>
              <a:ext cx="292100" cy="300091"/>
              <a:chOff x="1219200" y="4205235"/>
              <a:chExt cx="292100" cy="300091"/>
            </a:xfrm>
          </p:grpSpPr>
          <p:sp>
            <p:nvSpPr>
              <p:cNvPr id="41021" name="Rectangle 61"/>
              <p:cNvSpPr>
                <a:spLocks noChangeArrowheads="1"/>
              </p:cNvSpPr>
              <p:nvPr/>
            </p:nvSpPr>
            <p:spPr bwMode="auto">
              <a:xfrm>
                <a:off x="1219200" y="42275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2" name="Rectangle 62"/>
              <p:cNvSpPr>
                <a:spLocks noChangeArrowheads="1"/>
              </p:cNvSpPr>
              <p:nvPr/>
            </p:nvSpPr>
            <p:spPr bwMode="auto">
              <a:xfrm>
                <a:off x="1349375" y="4313238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79" name="Line 25"/>
              <p:cNvSpPr>
                <a:spLocks noChangeShapeType="1"/>
              </p:cNvSpPr>
              <p:nvPr/>
            </p:nvSpPr>
            <p:spPr bwMode="auto">
              <a:xfrm flipH="1">
                <a:off x="1223420" y="420523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1216794" y="4747249"/>
              <a:ext cx="294506" cy="299414"/>
              <a:chOff x="1216794" y="4747249"/>
              <a:chExt cx="294506" cy="299414"/>
            </a:xfrm>
          </p:grpSpPr>
          <p:sp>
            <p:nvSpPr>
              <p:cNvPr id="41023" name="Rectangle 63"/>
              <p:cNvSpPr>
                <a:spLocks noChangeArrowheads="1"/>
              </p:cNvSpPr>
              <p:nvPr/>
            </p:nvSpPr>
            <p:spPr bwMode="auto">
              <a:xfrm>
                <a:off x="1219200" y="476726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4" name="Rectangle 64"/>
              <p:cNvSpPr>
                <a:spLocks noChangeArrowheads="1"/>
              </p:cNvSpPr>
              <p:nvPr/>
            </p:nvSpPr>
            <p:spPr bwMode="auto">
              <a:xfrm>
                <a:off x="1349375" y="485457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0" name="Line 25"/>
              <p:cNvSpPr>
                <a:spLocks noChangeShapeType="1"/>
              </p:cNvSpPr>
              <p:nvPr/>
            </p:nvSpPr>
            <p:spPr bwMode="auto">
              <a:xfrm flipH="1">
                <a:off x="1216794" y="4747249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" name="Group 3"/>
            <p:cNvGrpSpPr/>
            <p:nvPr/>
          </p:nvGrpSpPr>
          <p:grpSpPr>
            <a:xfrm>
              <a:off x="1218120" y="5297215"/>
              <a:ext cx="293180" cy="289198"/>
              <a:chOff x="1218120" y="5297215"/>
              <a:chExt cx="293180" cy="289198"/>
            </a:xfrm>
          </p:grpSpPr>
          <p:sp>
            <p:nvSpPr>
              <p:cNvPr id="41025" name="Rectangle 65"/>
              <p:cNvSpPr>
                <a:spLocks noChangeArrowheads="1"/>
              </p:cNvSpPr>
              <p:nvPr/>
            </p:nvSpPr>
            <p:spPr bwMode="auto">
              <a:xfrm>
                <a:off x="1219200" y="53070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6" name="Rectangle 66"/>
              <p:cNvSpPr>
                <a:spLocks noChangeArrowheads="1"/>
              </p:cNvSpPr>
              <p:nvPr/>
            </p:nvSpPr>
            <p:spPr bwMode="auto">
              <a:xfrm>
                <a:off x="1349375" y="539432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1" name="Line 25"/>
              <p:cNvSpPr>
                <a:spLocks noChangeShapeType="1"/>
              </p:cNvSpPr>
              <p:nvPr/>
            </p:nvSpPr>
            <p:spPr bwMode="auto">
              <a:xfrm flipH="1">
                <a:off x="1218120" y="529721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" name="Group 5"/>
          <p:cNvGrpSpPr/>
          <p:nvPr/>
        </p:nvGrpSpPr>
        <p:grpSpPr>
          <a:xfrm>
            <a:off x="1657032" y="3799219"/>
            <a:ext cx="7405724" cy="739506"/>
            <a:chOff x="1657032" y="3799219"/>
            <a:chExt cx="7405724" cy="739506"/>
          </a:xfrm>
        </p:grpSpPr>
        <p:grpSp>
          <p:nvGrpSpPr>
            <p:cNvPr id="75" name="Group 74"/>
            <p:cNvGrpSpPr/>
            <p:nvPr/>
          </p:nvGrpSpPr>
          <p:grpSpPr>
            <a:xfrm>
              <a:off x="1657032" y="3799219"/>
              <a:ext cx="363538" cy="541337"/>
              <a:chOff x="3873500" y="3795713"/>
              <a:chExt cx="363538" cy="541337"/>
            </a:xfrm>
          </p:grpSpPr>
          <p:sp>
            <p:nvSpPr>
              <p:cNvPr id="101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6" name="Group 75"/>
            <p:cNvGrpSpPr/>
            <p:nvPr/>
          </p:nvGrpSpPr>
          <p:grpSpPr>
            <a:xfrm>
              <a:off x="2397829" y="3800544"/>
              <a:ext cx="363538" cy="541337"/>
              <a:chOff x="3873500" y="3795713"/>
              <a:chExt cx="363538" cy="541337"/>
            </a:xfrm>
          </p:grpSpPr>
          <p:sp>
            <p:nvSpPr>
              <p:cNvPr id="99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7" name="Group 76"/>
            <p:cNvGrpSpPr/>
            <p:nvPr/>
          </p:nvGrpSpPr>
          <p:grpSpPr>
            <a:xfrm>
              <a:off x="3154528" y="3801869"/>
              <a:ext cx="363538" cy="541337"/>
              <a:chOff x="3873500" y="3795713"/>
              <a:chExt cx="363538" cy="541337"/>
            </a:xfrm>
          </p:grpSpPr>
          <p:sp>
            <p:nvSpPr>
              <p:cNvPr id="97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8" name="Group 77"/>
            <p:cNvGrpSpPr/>
            <p:nvPr/>
          </p:nvGrpSpPr>
          <p:grpSpPr>
            <a:xfrm>
              <a:off x="3868820" y="3800545"/>
              <a:ext cx="363538" cy="541337"/>
              <a:chOff x="3873500" y="3795713"/>
              <a:chExt cx="363538" cy="541337"/>
            </a:xfrm>
          </p:grpSpPr>
          <p:sp>
            <p:nvSpPr>
              <p:cNvPr id="95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2" name="Group 81"/>
            <p:cNvGrpSpPr/>
            <p:nvPr/>
          </p:nvGrpSpPr>
          <p:grpSpPr>
            <a:xfrm>
              <a:off x="4608291" y="3800544"/>
              <a:ext cx="363538" cy="541337"/>
              <a:chOff x="3873500" y="3795713"/>
              <a:chExt cx="363538" cy="541337"/>
            </a:xfrm>
          </p:grpSpPr>
          <p:sp>
            <p:nvSpPr>
              <p:cNvPr id="93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3" name="Group 82"/>
            <p:cNvGrpSpPr/>
            <p:nvPr/>
          </p:nvGrpSpPr>
          <p:grpSpPr>
            <a:xfrm>
              <a:off x="5349088" y="3801869"/>
              <a:ext cx="363538" cy="541337"/>
              <a:chOff x="3873500" y="3795713"/>
              <a:chExt cx="363538" cy="541337"/>
            </a:xfrm>
          </p:grpSpPr>
          <p:sp>
            <p:nvSpPr>
              <p:cNvPr id="91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4" name="Group 83"/>
            <p:cNvGrpSpPr/>
            <p:nvPr/>
          </p:nvGrpSpPr>
          <p:grpSpPr>
            <a:xfrm>
              <a:off x="6105787" y="3803194"/>
              <a:ext cx="363538" cy="541337"/>
              <a:chOff x="3873500" y="3795713"/>
              <a:chExt cx="363538" cy="541337"/>
            </a:xfrm>
          </p:grpSpPr>
          <p:sp>
            <p:nvSpPr>
              <p:cNvPr id="89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5" name="Group 84"/>
            <p:cNvGrpSpPr/>
            <p:nvPr/>
          </p:nvGrpSpPr>
          <p:grpSpPr>
            <a:xfrm>
              <a:off x="6820079" y="3801870"/>
              <a:ext cx="363538" cy="541337"/>
              <a:chOff x="3873500" y="3795713"/>
              <a:chExt cx="363538" cy="541337"/>
            </a:xfrm>
          </p:grpSpPr>
          <p:sp>
            <p:nvSpPr>
              <p:cNvPr id="87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6" name="TextBox 85"/>
            <p:cNvSpPr txBox="1"/>
            <p:nvPr/>
          </p:nvSpPr>
          <p:spPr>
            <a:xfrm>
              <a:off x="7820108" y="3800061"/>
              <a:ext cx="1242648" cy="738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FF0000"/>
                  </a:solidFill>
                </a:rPr>
                <a:t>Q</a:t>
              </a:r>
              <a:r>
                <a:rPr lang="en-US" sz="1400" baseline="-25000" dirty="0">
                  <a:solidFill>
                    <a:srgbClr val="FF0000"/>
                  </a:solidFill>
                </a:rPr>
                <a:t>0</a:t>
              </a:r>
              <a:r>
                <a:rPr lang="en-US" sz="1400" dirty="0">
                  <a:solidFill>
                    <a:srgbClr val="FF0000"/>
                  </a:solidFill>
                </a:rPr>
                <a:t> toggles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on the positive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clock edge</a:t>
              </a:r>
              <a:endParaRPr lang="en-US" sz="1400" baseline="-25000" dirty="0">
                <a:solidFill>
                  <a:srgbClr val="FF0000"/>
                </a:solidFill>
              </a:endParaRPr>
            </a:p>
          </p:txBody>
        </p:sp>
        <p:sp>
          <p:nvSpPr>
            <p:cNvPr id="103" name="Line 25"/>
            <p:cNvSpPr>
              <a:spLocks noChangeShapeType="1"/>
            </p:cNvSpPr>
            <p:nvPr/>
          </p:nvSpPr>
          <p:spPr bwMode="auto">
            <a:xfrm flipH="1">
              <a:off x="7895890" y="3816946"/>
              <a:ext cx="153402" cy="1747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33550651"/>
      </p:ext>
    </p:extLst>
  </p:cSld>
  <p:clrMapOvr>
    <a:masterClrMapping/>
  </p:clrMapOvr>
  <p:transition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025525" y="942975"/>
            <a:ext cx="6775451" cy="5610225"/>
            <a:chOff x="1025525" y="942975"/>
            <a:chExt cx="6775451" cy="5610225"/>
          </a:xfrm>
        </p:grpSpPr>
        <p:sp>
          <p:nvSpPr>
            <p:cNvPr id="40964" name="Line 4"/>
            <p:cNvSpPr>
              <a:spLocks noChangeShapeType="1"/>
            </p:cNvSpPr>
            <p:nvPr/>
          </p:nvSpPr>
          <p:spPr bwMode="auto">
            <a:xfrm flipV="1">
              <a:off x="265271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Line 5"/>
            <p:cNvSpPr>
              <a:spLocks noChangeShapeType="1"/>
            </p:cNvSpPr>
            <p:nvPr/>
          </p:nvSpPr>
          <p:spPr bwMode="auto">
            <a:xfrm flipV="1">
              <a:off x="339725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Line 6"/>
            <p:cNvSpPr>
              <a:spLocks noChangeShapeType="1"/>
            </p:cNvSpPr>
            <p:nvPr/>
          </p:nvSpPr>
          <p:spPr bwMode="auto">
            <a:xfrm flipV="1">
              <a:off x="4121150" y="3536950"/>
              <a:ext cx="1588" cy="2154238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Line 7"/>
            <p:cNvSpPr>
              <a:spLocks noChangeShapeType="1"/>
            </p:cNvSpPr>
            <p:nvPr/>
          </p:nvSpPr>
          <p:spPr bwMode="auto">
            <a:xfrm flipV="1">
              <a:off x="486410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Line 8"/>
            <p:cNvSpPr>
              <a:spLocks noChangeShapeType="1"/>
            </p:cNvSpPr>
            <p:nvPr/>
          </p:nvSpPr>
          <p:spPr bwMode="auto">
            <a:xfrm flipV="1">
              <a:off x="56086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Line 9"/>
            <p:cNvSpPr>
              <a:spLocks noChangeShapeType="1"/>
            </p:cNvSpPr>
            <p:nvPr/>
          </p:nvSpPr>
          <p:spPr bwMode="auto">
            <a:xfrm flipV="1">
              <a:off x="63325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Line 10"/>
            <p:cNvSpPr>
              <a:spLocks noChangeShapeType="1"/>
            </p:cNvSpPr>
            <p:nvPr/>
          </p:nvSpPr>
          <p:spPr bwMode="auto">
            <a:xfrm flipV="1">
              <a:off x="7077075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 flipV="1">
              <a:off x="190976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1547813" y="3670300"/>
              <a:ext cx="1466850" cy="266700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3014663" y="3670300"/>
              <a:ext cx="1487488" cy="266700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4502150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5970588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Line 16"/>
            <p:cNvSpPr>
              <a:spLocks noChangeShapeType="1"/>
            </p:cNvSpPr>
            <p:nvPr/>
          </p:nvSpPr>
          <p:spPr bwMode="auto">
            <a:xfrm flipH="1">
              <a:off x="7439025" y="3937000"/>
              <a:ext cx="36195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7"/>
            <p:cNvSpPr>
              <a:spLocks/>
            </p:cNvSpPr>
            <p:nvPr/>
          </p:nvSpPr>
          <p:spPr bwMode="auto">
            <a:xfrm flipV="1">
              <a:off x="1547813" y="4198288"/>
              <a:ext cx="2611438" cy="284810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 flipV="1">
              <a:off x="4159250" y="4206902"/>
              <a:ext cx="2955925" cy="285584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19"/>
            <p:cNvSpPr>
              <a:spLocks noChangeShapeType="1"/>
            </p:cNvSpPr>
            <p:nvPr/>
          </p:nvSpPr>
          <p:spPr bwMode="auto">
            <a:xfrm flipH="1">
              <a:off x="7099272" y="4223910"/>
              <a:ext cx="68580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0"/>
            <p:cNvSpPr>
              <a:spLocks/>
            </p:cNvSpPr>
            <p:nvPr/>
          </p:nvSpPr>
          <p:spPr bwMode="auto">
            <a:xfrm flipV="1">
              <a:off x="1547813" y="4724400"/>
              <a:ext cx="6253163" cy="304799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1"/>
            <p:cNvSpPr>
              <a:spLocks/>
            </p:cNvSpPr>
            <p:nvPr/>
          </p:nvSpPr>
          <p:spPr bwMode="auto">
            <a:xfrm flipV="1">
              <a:off x="1547813" y="5316538"/>
              <a:ext cx="6253163" cy="322262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Rectangle 22"/>
            <p:cNvSpPr>
              <a:spLocks noChangeArrowheads="1"/>
            </p:cNvSpPr>
            <p:nvPr/>
          </p:nvSpPr>
          <p:spPr bwMode="auto">
            <a:xfrm>
              <a:off x="2938463" y="1230313"/>
              <a:ext cx="668338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3" name="Rectangle 23"/>
            <p:cNvSpPr>
              <a:spLocks noChangeArrowheads="1"/>
            </p:cNvSpPr>
            <p:nvPr/>
          </p:nvSpPr>
          <p:spPr bwMode="auto">
            <a:xfrm>
              <a:off x="29987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4" name="Rectangle 24"/>
            <p:cNvSpPr>
              <a:spLocks noChangeArrowheads="1"/>
            </p:cNvSpPr>
            <p:nvPr/>
          </p:nvSpPr>
          <p:spPr bwMode="auto">
            <a:xfrm>
              <a:off x="33956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5" name="Line 25"/>
            <p:cNvSpPr>
              <a:spLocks noChangeShapeType="1"/>
            </p:cNvSpPr>
            <p:nvPr/>
          </p:nvSpPr>
          <p:spPr bwMode="auto">
            <a:xfrm flipH="1">
              <a:off x="34163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6"/>
            <p:cNvSpPr>
              <a:spLocks/>
            </p:cNvSpPr>
            <p:nvPr/>
          </p:nvSpPr>
          <p:spPr bwMode="auto">
            <a:xfrm>
              <a:off x="4121150" y="942975"/>
              <a:ext cx="57150" cy="38100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Rectangle 27"/>
            <p:cNvSpPr>
              <a:spLocks noChangeArrowheads="1"/>
            </p:cNvSpPr>
            <p:nvPr/>
          </p:nvSpPr>
          <p:spPr bwMode="auto">
            <a:xfrm>
              <a:off x="33972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8" name="Rectangle 28"/>
            <p:cNvSpPr>
              <a:spLocks noChangeArrowheads="1"/>
            </p:cNvSpPr>
            <p:nvPr/>
          </p:nvSpPr>
          <p:spPr bwMode="auto">
            <a:xfrm>
              <a:off x="4425950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9" name="Rectangle 29"/>
            <p:cNvSpPr>
              <a:spLocks noChangeArrowheads="1"/>
            </p:cNvSpPr>
            <p:nvPr/>
          </p:nvSpPr>
          <p:spPr bwMode="auto">
            <a:xfrm>
              <a:off x="1879600" y="1938338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0" name="Rectangle 30"/>
            <p:cNvSpPr>
              <a:spLocks noChangeArrowheads="1"/>
            </p:cNvSpPr>
            <p:nvPr/>
          </p:nvSpPr>
          <p:spPr bwMode="auto">
            <a:xfrm>
              <a:off x="44846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1" name="Rectangle 31"/>
            <p:cNvSpPr>
              <a:spLocks noChangeArrowheads="1"/>
            </p:cNvSpPr>
            <p:nvPr/>
          </p:nvSpPr>
          <p:spPr bwMode="auto">
            <a:xfrm>
              <a:off x="48815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2" name="Line 32"/>
            <p:cNvSpPr>
              <a:spLocks noChangeShapeType="1"/>
            </p:cNvSpPr>
            <p:nvPr/>
          </p:nvSpPr>
          <p:spPr bwMode="auto">
            <a:xfrm flipH="1">
              <a:off x="49022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Rectangle 33"/>
            <p:cNvSpPr>
              <a:spLocks noChangeArrowheads="1"/>
            </p:cNvSpPr>
            <p:nvPr/>
          </p:nvSpPr>
          <p:spPr bwMode="auto">
            <a:xfrm>
              <a:off x="5913438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4" name="Rectangle 34"/>
            <p:cNvSpPr>
              <a:spLocks noChangeArrowheads="1"/>
            </p:cNvSpPr>
            <p:nvPr/>
          </p:nvSpPr>
          <p:spPr bwMode="auto">
            <a:xfrm>
              <a:off x="48831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5" name="Rectangle 35"/>
            <p:cNvSpPr>
              <a:spLocks noChangeArrowheads="1"/>
            </p:cNvSpPr>
            <p:nvPr/>
          </p:nvSpPr>
          <p:spPr bwMode="auto">
            <a:xfrm>
              <a:off x="5972175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6" name="Rectangle 36"/>
            <p:cNvSpPr>
              <a:spLocks noChangeArrowheads="1"/>
            </p:cNvSpPr>
            <p:nvPr/>
          </p:nvSpPr>
          <p:spPr bwMode="auto">
            <a:xfrm>
              <a:off x="63674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7" name="Line 37"/>
            <p:cNvSpPr>
              <a:spLocks noChangeShapeType="1"/>
            </p:cNvSpPr>
            <p:nvPr/>
          </p:nvSpPr>
          <p:spPr bwMode="auto">
            <a:xfrm flipH="1">
              <a:off x="6389688" y="1954213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38"/>
            <p:cNvSpPr>
              <a:spLocks noChangeShapeType="1"/>
            </p:cNvSpPr>
            <p:nvPr/>
          </p:nvSpPr>
          <p:spPr bwMode="auto">
            <a:xfrm>
              <a:off x="2386013" y="149701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39"/>
            <p:cNvSpPr>
              <a:spLocks/>
            </p:cNvSpPr>
            <p:nvPr/>
          </p:nvSpPr>
          <p:spPr bwMode="auto">
            <a:xfrm>
              <a:off x="4425950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5913438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1"/>
            <p:cNvSpPr>
              <a:spLocks/>
            </p:cNvSpPr>
            <p:nvPr/>
          </p:nvSpPr>
          <p:spPr bwMode="auto">
            <a:xfrm>
              <a:off x="2938463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Line 42"/>
            <p:cNvSpPr>
              <a:spLocks noChangeShapeType="1"/>
            </p:cNvSpPr>
            <p:nvPr/>
          </p:nvSpPr>
          <p:spPr bwMode="auto">
            <a:xfrm>
              <a:off x="2386013" y="204946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3"/>
            <p:cNvSpPr>
              <a:spLocks/>
            </p:cNvSpPr>
            <p:nvPr/>
          </p:nvSpPr>
          <p:spPr bwMode="auto">
            <a:xfrm>
              <a:off x="2633663" y="1477963"/>
              <a:ext cx="57150" cy="57150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Rectangle 44"/>
            <p:cNvSpPr>
              <a:spLocks noChangeArrowheads="1"/>
            </p:cNvSpPr>
            <p:nvPr/>
          </p:nvSpPr>
          <p:spPr bwMode="auto">
            <a:xfrm>
              <a:off x="63690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05" name="Line 45"/>
            <p:cNvSpPr>
              <a:spLocks noChangeShapeType="1"/>
            </p:cNvSpPr>
            <p:nvPr/>
          </p:nvSpPr>
          <p:spPr bwMode="auto">
            <a:xfrm flipH="1">
              <a:off x="3606800" y="2049463"/>
              <a:ext cx="8191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Line 46"/>
            <p:cNvSpPr>
              <a:spLocks noChangeShapeType="1"/>
            </p:cNvSpPr>
            <p:nvPr/>
          </p:nvSpPr>
          <p:spPr bwMode="auto">
            <a:xfrm flipH="1">
              <a:off x="5092700" y="2049463"/>
              <a:ext cx="82073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3606800" y="1497013"/>
              <a:ext cx="266700" cy="1085850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8"/>
            <p:cNvSpPr>
              <a:spLocks/>
            </p:cNvSpPr>
            <p:nvPr/>
          </p:nvSpPr>
          <p:spPr bwMode="auto">
            <a:xfrm>
              <a:off x="5092700" y="1497013"/>
              <a:ext cx="268288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49"/>
            <p:cNvSpPr>
              <a:spLocks/>
            </p:cNvSpPr>
            <p:nvPr/>
          </p:nvSpPr>
          <p:spPr bwMode="auto">
            <a:xfrm>
              <a:off x="6580188" y="1497013"/>
              <a:ext cx="266700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2652713" y="962025"/>
              <a:ext cx="3260725" cy="534988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1"/>
            <p:cNvSpPr>
              <a:spLocks/>
            </p:cNvSpPr>
            <p:nvPr/>
          </p:nvSpPr>
          <p:spPr bwMode="auto">
            <a:xfrm>
              <a:off x="4140200" y="962025"/>
              <a:ext cx="285750" cy="534988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Rectangle 52"/>
            <p:cNvSpPr>
              <a:spLocks noChangeArrowheads="1"/>
            </p:cNvSpPr>
            <p:nvPr/>
          </p:nvSpPr>
          <p:spPr bwMode="auto">
            <a:xfrm>
              <a:off x="2203450" y="1401763"/>
              <a:ext cx="2063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3" name="Rectangle 53"/>
            <p:cNvSpPr>
              <a:spLocks noChangeArrowheads="1"/>
            </p:cNvSpPr>
            <p:nvPr/>
          </p:nvSpPr>
          <p:spPr bwMode="auto">
            <a:xfrm>
              <a:off x="3760788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4" name="Rectangle 54"/>
            <p:cNvSpPr>
              <a:spLocks noChangeArrowheads="1"/>
            </p:cNvSpPr>
            <p:nvPr/>
          </p:nvSpPr>
          <p:spPr bwMode="auto">
            <a:xfrm>
              <a:off x="3890963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5" name="Rectangle 55"/>
            <p:cNvSpPr>
              <a:spLocks noChangeArrowheads="1"/>
            </p:cNvSpPr>
            <p:nvPr/>
          </p:nvSpPr>
          <p:spPr bwMode="auto">
            <a:xfrm>
              <a:off x="5243513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6" name="Rectangle 56"/>
            <p:cNvSpPr>
              <a:spLocks noChangeArrowheads="1"/>
            </p:cNvSpPr>
            <p:nvPr/>
          </p:nvSpPr>
          <p:spPr bwMode="auto">
            <a:xfrm>
              <a:off x="53752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7" name="Rectangle 57"/>
            <p:cNvSpPr>
              <a:spLocks noChangeArrowheads="1"/>
            </p:cNvSpPr>
            <p:nvPr/>
          </p:nvSpPr>
          <p:spPr bwMode="auto">
            <a:xfrm>
              <a:off x="6731000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8" name="Rectangle 58"/>
            <p:cNvSpPr>
              <a:spLocks noChangeArrowheads="1"/>
            </p:cNvSpPr>
            <p:nvPr/>
          </p:nvSpPr>
          <p:spPr bwMode="auto">
            <a:xfrm>
              <a:off x="68611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9" name="Rectangle 59"/>
            <p:cNvSpPr>
              <a:spLocks noChangeArrowheads="1"/>
            </p:cNvSpPr>
            <p:nvPr/>
          </p:nvSpPr>
          <p:spPr bwMode="auto">
            <a:xfrm>
              <a:off x="4000500" y="3103563"/>
              <a:ext cx="9731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0" name="Rectangle 60"/>
            <p:cNvSpPr>
              <a:spLocks noChangeArrowheads="1"/>
            </p:cNvSpPr>
            <p:nvPr/>
          </p:nvSpPr>
          <p:spPr bwMode="auto">
            <a:xfrm>
              <a:off x="1025525" y="3717925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43" name="Rectangle 83"/>
            <p:cNvSpPr>
              <a:spLocks noChangeArrowheads="1"/>
            </p:cNvSpPr>
            <p:nvPr/>
          </p:nvSpPr>
          <p:spPr bwMode="auto">
            <a:xfrm>
              <a:off x="3686175" y="6280150"/>
              <a:ext cx="16843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1219200" y="4205235"/>
              <a:ext cx="292100" cy="300091"/>
              <a:chOff x="1219200" y="4205235"/>
              <a:chExt cx="292100" cy="300091"/>
            </a:xfrm>
          </p:grpSpPr>
          <p:sp>
            <p:nvSpPr>
              <p:cNvPr id="41021" name="Rectangle 61"/>
              <p:cNvSpPr>
                <a:spLocks noChangeArrowheads="1"/>
              </p:cNvSpPr>
              <p:nvPr/>
            </p:nvSpPr>
            <p:spPr bwMode="auto">
              <a:xfrm>
                <a:off x="1219200" y="42275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2" name="Rectangle 62"/>
              <p:cNvSpPr>
                <a:spLocks noChangeArrowheads="1"/>
              </p:cNvSpPr>
              <p:nvPr/>
            </p:nvSpPr>
            <p:spPr bwMode="auto">
              <a:xfrm>
                <a:off x="1349375" y="4313238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79" name="Line 25"/>
              <p:cNvSpPr>
                <a:spLocks noChangeShapeType="1"/>
              </p:cNvSpPr>
              <p:nvPr/>
            </p:nvSpPr>
            <p:spPr bwMode="auto">
              <a:xfrm flipH="1">
                <a:off x="1223420" y="420523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1216794" y="4747249"/>
              <a:ext cx="294506" cy="299414"/>
              <a:chOff x="1216794" y="4747249"/>
              <a:chExt cx="294506" cy="299414"/>
            </a:xfrm>
          </p:grpSpPr>
          <p:sp>
            <p:nvSpPr>
              <p:cNvPr id="41023" name="Rectangle 63"/>
              <p:cNvSpPr>
                <a:spLocks noChangeArrowheads="1"/>
              </p:cNvSpPr>
              <p:nvPr/>
            </p:nvSpPr>
            <p:spPr bwMode="auto">
              <a:xfrm>
                <a:off x="1219200" y="476726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4" name="Rectangle 64"/>
              <p:cNvSpPr>
                <a:spLocks noChangeArrowheads="1"/>
              </p:cNvSpPr>
              <p:nvPr/>
            </p:nvSpPr>
            <p:spPr bwMode="auto">
              <a:xfrm>
                <a:off x="1349375" y="485457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0" name="Line 25"/>
              <p:cNvSpPr>
                <a:spLocks noChangeShapeType="1"/>
              </p:cNvSpPr>
              <p:nvPr/>
            </p:nvSpPr>
            <p:spPr bwMode="auto">
              <a:xfrm flipH="1">
                <a:off x="1216794" y="4747249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" name="Group 3"/>
            <p:cNvGrpSpPr/>
            <p:nvPr/>
          </p:nvGrpSpPr>
          <p:grpSpPr>
            <a:xfrm>
              <a:off x="1218120" y="5297215"/>
              <a:ext cx="293180" cy="289198"/>
              <a:chOff x="1218120" y="5297215"/>
              <a:chExt cx="293180" cy="289198"/>
            </a:xfrm>
          </p:grpSpPr>
          <p:sp>
            <p:nvSpPr>
              <p:cNvPr id="41025" name="Rectangle 65"/>
              <p:cNvSpPr>
                <a:spLocks noChangeArrowheads="1"/>
              </p:cNvSpPr>
              <p:nvPr/>
            </p:nvSpPr>
            <p:spPr bwMode="auto">
              <a:xfrm>
                <a:off x="1219200" y="53070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6" name="Rectangle 66"/>
              <p:cNvSpPr>
                <a:spLocks noChangeArrowheads="1"/>
              </p:cNvSpPr>
              <p:nvPr/>
            </p:nvSpPr>
            <p:spPr bwMode="auto">
              <a:xfrm>
                <a:off x="1349375" y="539432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1" name="Line 25"/>
              <p:cNvSpPr>
                <a:spLocks noChangeShapeType="1"/>
              </p:cNvSpPr>
              <p:nvPr/>
            </p:nvSpPr>
            <p:spPr bwMode="auto">
              <a:xfrm flipH="1">
                <a:off x="1218120" y="529721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7" name="Group 6"/>
          <p:cNvGrpSpPr/>
          <p:nvPr/>
        </p:nvGrpSpPr>
        <p:grpSpPr>
          <a:xfrm>
            <a:off x="2436260" y="4379664"/>
            <a:ext cx="6707740" cy="739327"/>
            <a:chOff x="2436260" y="4379664"/>
            <a:chExt cx="6707740" cy="739327"/>
          </a:xfrm>
        </p:grpSpPr>
        <p:grpSp>
          <p:nvGrpSpPr>
            <p:cNvPr id="75" name="Group 74"/>
            <p:cNvGrpSpPr/>
            <p:nvPr/>
          </p:nvGrpSpPr>
          <p:grpSpPr>
            <a:xfrm>
              <a:off x="2436260" y="4379664"/>
              <a:ext cx="363538" cy="541337"/>
              <a:chOff x="3873500" y="3795713"/>
              <a:chExt cx="363538" cy="541337"/>
            </a:xfrm>
          </p:grpSpPr>
          <p:sp>
            <p:nvSpPr>
              <p:cNvPr id="101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7" name="Group 76"/>
            <p:cNvGrpSpPr/>
            <p:nvPr/>
          </p:nvGrpSpPr>
          <p:grpSpPr>
            <a:xfrm>
              <a:off x="3933756" y="4382314"/>
              <a:ext cx="363538" cy="541337"/>
              <a:chOff x="3873500" y="3795713"/>
              <a:chExt cx="363538" cy="541337"/>
            </a:xfrm>
          </p:grpSpPr>
          <p:sp>
            <p:nvSpPr>
              <p:cNvPr id="97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2" name="Group 81"/>
            <p:cNvGrpSpPr/>
            <p:nvPr/>
          </p:nvGrpSpPr>
          <p:grpSpPr>
            <a:xfrm>
              <a:off x="5387519" y="4380989"/>
              <a:ext cx="363538" cy="541337"/>
              <a:chOff x="3873500" y="3795713"/>
              <a:chExt cx="363538" cy="541337"/>
            </a:xfrm>
          </p:grpSpPr>
          <p:sp>
            <p:nvSpPr>
              <p:cNvPr id="93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4" name="Group 83"/>
            <p:cNvGrpSpPr/>
            <p:nvPr/>
          </p:nvGrpSpPr>
          <p:grpSpPr>
            <a:xfrm>
              <a:off x="6885015" y="4383639"/>
              <a:ext cx="363538" cy="541337"/>
              <a:chOff x="3873500" y="3795713"/>
              <a:chExt cx="363538" cy="541337"/>
            </a:xfrm>
          </p:grpSpPr>
          <p:sp>
            <p:nvSpPr>
              <p:cNvPr id="89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6" name="TextBox 85"/>
            <p:cNvSpPr txBox="1"/>
            <p:nvPr/>
          </p:nvSpPr>
          <p:spPr>
            <a:xfrm>
              <a:off x="7901352" y="4380327"/>
              <a:ext cx="1242648" cy="738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FF0000"/>
                  </a:solidFill>
                </a:rPr>
                <a:t>Q</a:t>
              </a:r>
              <a:r>
                <a:rPr lang="en-US" sz="1400" baseline="-25000" dirty="0">
                  <a:solidFill>
                    <a:srgbClr val="FF0000"/>
                  </a:solidFill>
                </a:rPr>
                <a:t>1</a:t>
              </a:r>
              <a:r>
                <a:rPr lang="en-US" sz="1400" dirty="0">
                  <a:solidFill>
                    <a:srgbClr val="FF0000"/>
                  </a:solidFill>
                </a:rPr>
                <a:t> toggles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on the positive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Edge of Q</a:t>
              </a:r>
              <a:r>
                <a:rPr lang="en-US" sz="1400" baseline="-25000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03" name="Line 25"/>
            <p:cNvSpPr>
              <a:spLocks noChangeShapeType="1"/>
            </p:cNvSpPr>
            <p:nvPr/>
          </p:nvSpPr>
          <p:spPr bwMode="auto">
            <a:xfrm flipH="1">
              <a:off x="7975404" y="4413293"/>
              <a:ext cx="153402" cy="1747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Line 25"/>
            <p:cNvSpPr>
              <a:spLocks noChangeShapeType="1"/>
            </p:cNvSpPr>
            <p:nvPr/>
          </p:nvSpPr>
          <p:spPr bwMode="auto">
            <a:xfrm flipH="1">
              <a:off x="8604883" y="4859891"/>
              <a:ext cx="153402" cy="1747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832937513"/>
      </p:ext>
    </p:extLst>
  </p:cSld>
  <p:clrMapOvr>
    <a:masterClrMapping/>
  </p:clrMapOvr>
  <p:transition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025525" y="942975"/>
            <a:ext cx="6775451" cy="5610225"/>
            <a:chOff x="1025525" y="942975"/>
            <a:chExt cx="6775451" cy="5610225"/>
          </a:xfrm>
        </p:grpSpPr>
        <p:sp>
          <p:nvSpPr>
            <p:cNvPr id="40964" name="Line 4"/>
            <p:cNvSpPr>
              <a:spLocks noChangeShapeType="1"/>
            </p:cNvSpPr>
            <p:nvPr/>
          </p:nvSpPr>
          <p:spPr bwMode="auto">
            <a:xfrm flipV="1">
              <a:off x="265271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Line 5"/>
            <p:cNvSpPr>
              <a:spLocks noChangeShapeType="1"/>
            </p:cNvSpPr>
            <p:nvPr/>
          </p:nvSpPr>
          <p:spPr bwMode="auto">
            <a:xfrm flipV="1">
              <a:off x="339725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Line 6"/>
            <p:cNvSpPr>
              <a:spLocks noChangeShapeType="1"/>
            </p:cNvSpPr>
            <p:nvPr/>
          </p:nvSpPr>
          <p:spPr bwMode="auto">
            <a:xfrm flipV="1">
              <a:off x="4121150" y="3536950"/>
              <a:ext cx="1588" cy="2154238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Line 7"/>
            <p:cNvSpPr>
              <a:spLocks noChangeShapeType="1"/>
            </p:cNvSpPr>
            <p:nvPr/>
          </p:nvSpPr>
          <p:spPr bwMode="auto">
            <a:xfrm flipV="1">
              <a:off x="486410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Line 8"/>
            <p:cNvSpPr>
              <a:spLocks noChangeShapeType="1"/>
            </p:cNvSpPr>
            <p:nvPr/>
          </p:nvSpPr>
          <p:spPr bwMode="auto">
            <a:xfrm flipV="1">
              <a:off x="56086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Line 9"/>
            <p:cNvSpPr>
              <a:spLocks noChangeShapeType="1"/>
            </p:cNvSpPr>
            <p:nvPr/>
          </p:nvSpPr>
          <p:spPr bwMode="auto">
            <a:xfrm flipV="1">
              <a:off x="63325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Line 10"/>
            <p:cNvSpPr>
              <a:spLocks noChangeShapeType="1"/>
            </p:cNvSpPr>
            <p:nvPr/>
          </p:nvSpPr>
          <p:spPr bwMode="auto">
            <a:xfrm flipV="1">
              <a:off x="7077075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 flipV="1">
              <a:off x="190976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1547813" y="3670300"/>
              <a:ext cx="1466850" cy="266700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3014663" y="3670300"/>
              <a:ext cx="1487488" cy="266700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4502150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5970588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Line 16"/>
            <p:cNvSpPr>
              <a:spLocks noChangeShapeType="1"/>
            </p:cNvSpPr>
            <p:nvPr/>
          </p:nvSpPr>
          <p:spPr bwMode="auto">
            <a:xfrm flipH="1">
              <a:off x="7439025" y="3937000"/>
              <a:ext cx="36195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7"/>
            <p:cNvSpPr>
              <a:spLocks/>
            </p:cNvSpPr>
            <p:nvPr/>
          </p:nvSpPr>
          <p:spPr bwMode="auto">
            <a:xfrm flipV="1">
              <a:off x="1547813" y="4198288"/>
              <a:ext cx="2611438" cy="284810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 flipV="1">
              <a:off x="4159250" y="4206902"/>
              <a:ext cx="2955925" cy="285584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19"/>
            <p:cNvSpPr>
              <a:spLocks noChangeShapeType="1"/>
            </p:cNvSpPr>
            <p:nvPr/>
          </p:nvSpPr>
          <p:spPr bwMode="auto">
            <a:xfrm flipH="1">
              <a:off x="7099272" y="4223910"/>
              <a:ext cx="68580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0"/>
            <p:cNvSpPr>
              <a:spLocks/>
            </p:cNvSpPr>
            <p:nvPr/>
          </p:nvSpPr>
          <p:spPr bwMode="auto">
            <a:xfrm flipV="1">
              <a:off x="1547813" y="4724400"/>
              <a:ext cx="6253163" cy="304799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1"/>
            <p:cNvSpPr>
              <a:spLocks/>
            </p:cNvSpPr>
            <p:nvPr/>
          </p:nvSpPr>
          <p:spPr bwMode="auto">
            <a:xfrm flipV="1">
              <a:off x="1547813" y="5316538"/>
              <a:ext cx="6253163" cy="322262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Rectangle 22"/>
            <p:cNvSpPr>
              <a:spLocks noChangeArrowheads="1"/>
            </p:cNvSpPr>
            <p:nvPr/>
          </p:nvSpPr>
          <p:spPr bwMode="auto">
            <a:xfrm>
              <a:off x="2938463" y="1230313"/>
              <a:ext cx="668338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3" name="Rectangle 23"/>
            <p:cNvSpPr>
              <a:spLocks noChangeArrowheads="1"/>
            </p:cNvSpPr>
            <p:nvPr/>
          </p:nvSpPr>
          <p:spPr bwMode="auto">
            <a:xfrm>
              <a:off x="29987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4" name="Rectangle 24"/>
            <p:cNvSpPr>
              <a:spLocks noChangeArrowheads="1"/>
            </p:cNvSpPr>
            <p:nvPr/>
          </p:nvSpPr>
          <p:spPr bwMode="auto">
            <a:xfrm>
              <a:off x="33956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5" name="Line 25"/>
            <p:cNvSpPr>
              <a:spLocks noChangeShapeType="1"/>
            </p:cNvSpPr>
            <p:nvPr/>
          </p:nvSpPr>
          <p:spPr bwMode="auto">
            <a:xfrm flipH="1">
              <a:off x="34163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6"/>
            <p:cNvSpPr>
              <a:spLocks/>
            </p:cNvSpPr>
            <p:nvPr/>
          </p:nvSpPr>
          <p:spPr bwMode="auto">
            <a:xfrm>
              <a:off x="4121150" y="942975"/>
              <a:ext cx="57150" cy="38100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Rectangle 27"/>
            <p:cNvSpPr>
              <a:spLocks noChangeArrowheads="1"/>
            </p:cNvSpPr>
            <p:nvPr/>
          </p:nvSpPr>
          <p:spPr bwMode="auto">
            <a:xfrm>
              <a:off x="33972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8" name="Rectangle 28"/>
            <p:cNvSpPr>
              <a:spLocks noChangeArrowheads="1"/>
            </p:cNvSpPr>
            <p:nvPr/>
          </p:nvSpPr>
          <p:spPr bwMode="auto">
            <a:xfrm>
              <a:off x="4425950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9" name="Rectangle 29"/>
            <p:cNvSpPr>
              <a:spLocks noChangeArrowheads="1"/>
            </p:cNvSpPr>
            <p:nvPr/>
          </p:nvSpPr>
          <p:spPr bwMode="auto">
            <a:xfrm>
              <a:off x="1879600" y="1938338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0" name="Rectangle 30"/>
            <p:cNvSpPr>
              <a:spLocks noChangeArrowheads="1"/>
            </p:cNvSpPr>
            <p:nvPr/>
          </p:nvSpPr>
          <p:spPr bwMode="auto">
            <a:xfrm>
              <a:off x="44846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1" name="Rectangle 31"/>
            <p:cNvSpPr>
              <a:spLocks noChangeArrowheads="1"/>
            </p:cNvSpPr>
            <p:nvPr/>
          </p:nvSpPr>
          <p:spPr bwMode="auto">
            <a:xfrm>
              <a:off x="48815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2" name="Line 32"/>
            <p:cNvSpPr>
              <a:spLocks noChangeShapeType="1"/>
            </p:cNvSpPr>
            <p:nvPr/>
          </p:nvSpPr>
          <p:spPr bwMode="auto">
            <a:xfrm flipH="1">
              <a:off x="49022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Rectangle 33"/>
            <p:cNvSpPr>
              <a:spLocks noChangeArrowheads="1"/>
            </p:cNvSpPr>
            <p:nvPr/>
          </p:nvSpPr>
          <p:spPr bwMode="auto">
            <a:xfrm>
              <a:off x="5913438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4" name="Rectangle 34"/>
            <p:cNvSpPr>
              <a:spLocks noChangeArrowheads="1"/>
            </p:cNvSpPr>
            <p:nvPr/>
          </p:nvSpPr>
          <p:spPr bwMode="auto">
            <a:xfrm>
              <a:off x="48831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5" name="Rectangle 35"/>
            <p:cNvSpPr>
              <a:spLocks noChangeArrowheads="1"/>
            </p:cNvSpPr>
            <p:nvPr/>
          </p:nvSpPr>
          <p:spPr bwMode="auto">
            <a:xfrm>
              <a:off x="5972175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6" name="Rectangle 36"/>
            <p:cNvSpPr>
              <a:spLocks noChangeArrowheads="1"/>
            </p:cNvSpPr>
            <p:nvPr/>
          </p:nvSpPr>
          <p:spPr bwMode="auto">
            <a:xfrm>
              <a:off x="63674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7" name="Line 37"/>
            <p:cNvSpPr>
              <a:spLocks noChangeShapeType="1"/>
            </p:cNvSpPr>
            <p:nvPr/>
          </p:nvSpPr>
          <p:spPr bwMode="auto">
            <a:xfrm flipH="1">
              <a:off x="6389688" y="1954213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38"/>
            <p:cNvSpPr>
              <a:spLocks noChangeShapeType="1"/>
            </p:cNvSpPr>
            <p:nvPr/>
          </p:nvSpPr>
          <p:spPr bwMode="auto">
            <a:xfrm>
              <a:off x="2386013" y="149701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39"/>
            <p:cNvSpPr>
              <a:spLocks/>
            </p:cNvSpPr>
            <p:nvPr/>
          </p:nvSpPr>
          <p:spPr bwMode="auto">
            <a:xfrm>
              <a:off x="4425950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5913438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1"/>
            <p:cNvSpPr>
              <a:spLocks/>
            </p:cNvSpPr>
            <p:nvPr/>
          </p:nvSpPr>
          <p:spPr bwMode="auto">
            <a:xfrm>
              <a:off x="2938463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Line 42"/>
            <p:cNvSpPr>
              <a:spLocks noChangeShapeType="1"/>
            </p:cNvSpPr>
            <p:nvPr/>
          </p:nvSpPr>
          <p:spPr bwMode="auto">
            <a:xfrm>
              <a:off x="2386013" y="204946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3"/>
            <p:cNvSpPr>
              <a:spLocks/>
            </p:cNvSpPr>
            <p:nvPr/>
          </p:nvSpPr>
          <p:spPr bwMode="auto">
            <a:xfrm>
              <a:off x="2633663" y="1477963"/>
              <a:ext cx="57150" cy="57150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Rectangle 44"/>
            <p:cNvSpPr>
              <a:spLocks noChangeArrowheads="1"/>
            </p:cNvSpPr>
            <p:nvPr/>
          </p:nvSpPr>
          <p:spPr bwMode="auto">
            <a:xfrm>
              <a:off x="63690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05" name="Line 45"/>
            <p:cNvSpPr>
              <a:spLocks noChangeShapeType="1"/>
            </p:cNvSpPr>
            <p:nvPr/>
          </p:nvSpPr>
          <p:spPr bwMode="auto">
            <a:xfrm flipH="1">
              <a:off x="3606800" y="2049463"/>
              <a:ext cx="8191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Line 46"/>
            <p:cNvSpPr>
              <a:spLocks noChangeShapeType="1"/>
            </p:cNvSpPr>
            <p:nvPr/>
          </p:nvSpPr>
          <p:spPr bwMode="auto">
            <a:xfrm flipH="1">
              <a:off x="5092700" y="2049463"/>
              <a:ext cx="82073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3606800" y="1497013"/>
              <a:ext cx="266700" cy="1085850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8"/>
            <p:cNvSpPr>
              <a:spLocks/>
            </p:cNvSpPr>
            <p:nvPr/>
          </p:nvSpPr>
          <p:spPr bwMode="auto">
            <a:xfrm>
              <a:off x="5092700" y="1497013"/>
              <a:ext cx="268288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49"/>
            <p:cNvSpPr>
              <a:spLocks/>
            </p:cNvSpPr>
            <p:nvPr/>
          </p:nvSpPr>
          <p:spPr bwMode="auto">
            <a:xfrm>
              <a:off x="6580188" y="1497013"/>
              <a:ext cx="266700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2652713" y="962025"/>
              <a:ext cx="3260725" cy="534988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1"/>
            <p:cNvSpPr>
              <a:spLocks/>
            </p:cNvSpPr>
            <p:nvPr/>
          </p:nvSpPr>
          <p:spPr bwMode="auto">
            <a:xfrm>
              <a:off x="4140200" y="962025"/>
              <a:ext cx="285750" cy="534988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Rectangle 52"/>
            <p:cNvSpPr>
              <a:spLocks noChangeArrowheads="1"/>
            </p:cNvSpPr>
            <p:nvPr/>
          </p:nvSpPr>
          <p:spPr bwMode="auto">
            <a:xfrm>
              <a:off x="2203450" y="1401763"/>
              <a:ext cx="2063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3" name="Rectangle 53"/>
            <p:cNvSpPr>
              <a:spLocks noChangeArrowheads="1"/>
            </p:cNvSpPr>
            <p:nvPr/>
          </p:nvSpPr>
          <p:spPr bwMode="auto">
            <a:xfrm>
              <a:off x="3760788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4" name="Rectangle 54"/>
            <p:cNvSpPr>
              <a:spLocks noChangeArrowheads="1"/>
            </p:cNvSpPr>
            <p:nvPr/>
          </p:nvSpPr>
          <p:spPr bwMode="auto">
            <a:xfrm>
              <a:off x="3890963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5" name="Rectangle 55"/>
            <p:cNvSpPr>
              <a:spLocks noChangeArrowheads="1"/>
            </p:cNvSpPr>
            <p:nvPr/>
          </p:nvSpPr>
          <p:spPr bwMode="auto">
            <a:xfrm>
              <a:off x="5243513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6" name="Rectangle 56"/>
            <p:cNvSpPr>
              <a:spLocks noChangeArrowheads="1"/>
            </p:cNvSpPr>
            <p:nvPr/>
          </p:nvSpPr>
          <p:spPr bwMode="auto">
            <a:xfrm>
              <a:off x="53752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7" name="Rectangle 57"/>
            <p:cNvSpPr>
              <a:spLocks noChangeArrowheads="1"/>
            </p:cNvSpPr>
            <p:nvPr/>
          </p:nvSpPr>
          <p:spPr bwMode="auto">
            <a:xfrm>
              <a:off x="6731000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8" name="Rectangle 58"/>
            <p:cNvSpPr>
              <a:spLocks noChangeArrowheads="1"/>
            </p:cNvSpPr>
            <p:nvPr/>
          </p:nvSpPr>
          <p:spPr bwMode="auto">
            <a:xfrm>
              <a:off x="68611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9" name="Rectangle 59"/>
            <p:cNvSpPr>
              <a:spLocks noChangeArrowheads="1"/>
            </p:cNvSpPr>
            <p:nvPr/>
          </p:nvSpPr>
          <p:spPr bwMode="auto">
            <a:xfrm>
              <a:off x="4000500" y="3103563"/>
              <a:ext cx="9731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0" name="Rectangle 60"/>
            <p:cNvSpPr>
              <a:spLocks noChangeArrowheads="1"/>
            </p:cNvSpPr>
            <p:nvPr/>
          </p:nvSpPr>
          <p:spPr bwMode="auto">
            <a:xfrm>
              <a:off x="1025525" y="3717925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43" name="Rectangle 83"/>
            <p:cNvSpPr>
              <a:spLocks noChangeArrowheads="1"/>
            </p:cNvSpPr>
            <p:nvPr/>
          </p:nvSpPr>
          <p:spPr bwMode="auto">
            <a:xfrm>
              <a:off x="3686175" y="6280150"/>
              <a:ext cx="16843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1219200" y="4205235"/>
              <a:ext cx="292100" cy="300091"/>
              <a:chOff x="1219200" y="4205235"/>
              <a:chExt cx="292100" cy="300091"/>
            </a:xfrm>
          </p:grpSpPr>
          <p:sp>
            <p:nvSpPr>
              <p:cNvPr id="41021" name="Rectangle 61"/>
              <p:cNvSpPr>
                <a:spLocks noChangeArrowheads="1"/>
              </p:cNvSpPr>
              <p:nvPr/>
            </p:nvSpPr>
            <p:spPr bwMode="auto">
              <a:xfrm>
                <a:off x="1219200" y="42275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2" name="Rectangle 62"/>
              <p:cNvSpPr>
                <a:spLocks noChangeArrowheads="1"/>
              </p:cNvSpPr>
              <p:nvPr/>
            </p:nvSpPr>
            <p:spPr bwMode="auto">
              <a:xfrm>
                <a:off x="1349375" y="4313238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79" name="Line 25"/>
              <p:cNvSpPr>
                <a:spLocks noChangeShapeType="1"/>
              </p:cNvSpPr>
              <p:nvPr/>
            </p:nvSpPr>
            <p:spPr bwMode="auto">
              <a:xfrm flipH="1">
                <a:off x="1223420" y="420523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1216794" y="4747249"/>
              <a:ext cx="294506" cy="299414"/>
              <a:chOff x="1216794" y="4747249"/>
              <a:chExt cx="294506" cy="299414"/>
            </a:xfrm>
          </p:grpSpPr>
          <p:sp>
            <p:nvSpPr>
              <p:cNvPr id="41023" name="Rectangle 63"/>
              <p:cNvSpPr>
                <a:spLocks noChangeArrowheads="1"/>
              </p:cNvSpPr>
              <p:nvPr/>
            </p:nvSpPr>
            <p:spPr bwMode="auto">
              <a:xfrm>
                <a:off x="1219200" y="476726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4" name="Rectangle 64"/>
              <p:cNvSpPr>
                <a:spLocks noChangeArrowheads="1"/>
              </p:cNvSpPr>
              <p:nvPr/>
            </p:nvSpPr>
            <p:spPr bwMode="auto">
              <a:xfrm>
                <a:off x="1349375" y="485457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0" name="Line 25"/>
              <p:cNvSpPr>
                <a:spLocks noChangeShapeType="1"/>
              </p:cNvSpPr>
              <p:nvPr/>
            </p:nvSpPr>
            <p:spPr bwMode="auto">
              <a:xfrm flipH="1">
                <a:off x="1216794" y="4747249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" name="Group 3"/>
            <p:cNvGrpSpPr/>
            <p:nvPr/>
          </p:nvGrpSpPr>
          <p:grpSpPr>
            <a:xfrm>
              <a:off x="1218120" y="5297215"/>
              <a:ext cx="293180" cy="289198"/>
              <a:chOff x="1218120" y="5297215"/>
              <a:chExt cx="293180" cy="289198"/>
            </a:xfrm>
          </p:grpSpPr>
          <p:sp>
            <p:nvSpPr>
              <p:cNvPr id="41025" name="Rectangle 65"/>
              <p:cNvSpPr>
                <a:spLocks noChangeArrowheads="1"/>
              </p:cNvSpPr>
              <p:nvPr/>
            </p:nvSpPr>
            <p:spPr bwMode="auto">
              <a:xfrm>
                <a:off x="1219200" y="53070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6" name="Rectangle 66"/>
              <p:cNvSpPr>
                <a:spLocks noChangeArrowheads="1"/>
              </p:cNvSpPr>
              <p:nvPr/>
            </p:nvSpPr>
            <p:spPr bwMode="auto">
              <a:xfrm>
                <a:off x="1349375" y="539432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1" name="Line 25"/>
              <p:cNvSpPr>
                <a:spLocks noChangeShapeType="1"/>
              </p:cNvSpPr>
              <p:nvPr/>
            </p:nvSpPr>
            <p:spPr bwMode="auto">
              <a:xfrm flipH="1">
                <a:off x="1218120" y="529721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" name="Group 5"/>
          <p:cNvGrpSpPr/>
          <p:nvPr/>
        </p:nvGrpSpPr>
        <p:grpSpPr>
          <a:xfrm>
            <a:off x="3970862" y="4928304"/>
            <a:ext cx="5173138" cy="748041"/>
            <a:chOff x="3970862" y="4928304"/>
            <a:chExt cx="5173138" cy="748041"/>
          </a:xfrm>
        </p:grpSpPr>
        <p:grpSp>
          <p:nvGrpSpPr>
            <p:cNvPr id="75" name="Group 74"/>
            <p:cNvGrpSpPr/>
            <p:nvPr/>
          </p:nvGrpSpPr>
          <p:grpSpPr>
            <a:xfrm>
              <a:off x="3970862" y="4928304"/>
              <a:ext cx="363538" cy="541337"/>
              <a:chOff x="3873500" y="3795713"/>
              <a:chExt cx="363538" cy="541337"/>
            </a:xfrm>
          </p:grpSpPr>
          <p:sp>
            <p:nvSpPr>
              <p:cNvPr id="101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2" name="Group 81"/>
            <p:cNvGrpSpPr/>
            <p:nvPr/>
          </p:nvGrpSpPr>
          <p:grpSpPr>
            <a:xfrm>
              <a:off x="6922121" y="4929629"/>
              <a:ext cx="363538" cy="541337"/>
              <a:chOff x="3873500" y="3795713"/>
              <a:chExt cx="363538" cy="541337"/>
            </a:xfrm>
          </p:grpSpPr>
          <p:sp>
            <p:nvSpPr>
              <p:cNvPr id="93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6" name="TextBox 85"/>
            <p:cNvSpPr txBox="1"/>
            <p:nvPr/>
          </p:nvSpPr>
          <p:spPr>
            <a:xfrm>
              <a:off x="7901352" y="4937681"/>
              <a:ext cx="1242648" cy="738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FF0000"/>
                  </a:solidFill>
                </a:rPr>
                <a:t>Q</a:t>
              </a:r>
              <a:r>
                <a:rPr lang="en-US" sz="1400" baseline="-25000" dirty="0">
                  <a:solidFill>
                    <a:srgbClr val="FF0000"/>
                  </a:solidFill>
                </a:rPr>
                <a:t>2</a:t>
              </a:r>
              <a:r>
                <a:rPr lang="en-US" sz="1400" dirty="0">
                  <a:solidFill>
                    <a:srgbClr val="FF0000"/>
                  </a:solidFill>
                </a:rPr>
                <a:t> toggles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on the positive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edge of Q</a:t>
              </a:r>
              <a:r>
                <a:rPr lang="en-US" sz="1400" baseline="-25000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03" name="Line 25"/>
            <p:cNvSpPr>
              <a:spLocks noChangeShapeType="1"/>
            </p:cNvSpPr>
            <p:nvPr/>
          </p:nvSpPr>
          <p:spPr bwMode="auto">
            <a:xfrm flipH="1">
              <a:off x="7991306" y="4977836"/>
              <a:ext cx="153402" cy="1747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Line 25"/>
            <p:cNvSpPr>
              <a:spLocks noChangeShapeType="1"/>
            </p:cNvSpPr>
            <p:nvPr/>
          </p:nvSpPr>
          <p:spPr bwMode="auto">
            <a:xfrm flipH="1">
              <a:off x="8549224" y="5408531"/>
              <a:ext cx="153402" cy="1747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81250413"/>
      </p:ext>
    </p:extLst>
  </p:cSld>
  <p:clrMapOvr>
    <a:masterClrMapping/>
  </p:clrMapOvr>
  <p:transition/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025525" y="942975"/>
            <a:ext cx="6775451" cy="5610225"/>
            <a:chOff x="1025525" y="942975"/>
            <a:chExt cx="6775451" cy="5610225"/>
          </a:xfrm>
        </p:grpSpPr>
        <p:sp>
          <p:nvSpPr>
            <p:cNvPr id="40964" name="Line 4"/>
            <p:cNvSpPr>
              <a:spLocks noChangeShapeType="1"/>
            </p:cNvSpPr>
            <p:nvPr/>
          </p:nvSpPr>
          <p:spPr bwMode="auto">
            <a:xfrm flipV="1">
              <a:off x="265271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Line 5"/>
            <p:cNvSpPr>
              <a:spLocks noChangeShapeType="1"/>
            </p:cNvSpPr>
            <p:nvPr/>
          </p:nvSpPr>
          <p:spPr bwMode="auto">
            <a:xfrm flipV="1">
              <a:off x="339725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Line 6"/>
            <p:cNvSpPr>
              <a:spLocks noChangeShapeType="1"/>
            </p:cNvSpPr>
            <p:nvPr/>
          </p:nvSpPr>
          <p:spPr bwMode="auto">
            <a:xfrm flipV="1">
              <a:off x="4121150" y="3536950"/>
              <a:ext cx="1588" cy="2154238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Line 7"/>
            <p:cNvSpPr>
              <a:spLocks noChangeShapeType="1"/>
            </p:cNvSpPr>
            <p:nvPr/>
          </p:nvSpPr>
          <p:spPr bwMode="auto">
            <a:xfrm flipV="1">
              <a:off x="486410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Line 8"/>
            <p:cNvSpPr>
              <a:spLocks noChangeShapeType="1"/>
            </p:cNvSpPr>
            <p:nvPr/>
          </p:nvSpPr>
          <p:spPr bwMode="auto">
            <a:xfrm flipV="1">
              <a:off x="56086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Line 9"/>
            <p:cNvSpPr>
              <a:spLocks noChangeShapeType="1"/>
            </p:cNvSpPr>
            <p:nvPr/>
          </p:nvSpPr>
          <p:spPr bwMode="auto">
            <a:xfrm flipV="1">
              <a:off x="63325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Line 10"/>
            <p:cNvSpPr>
              <a:spLocks noChangeShapeType="1"/>
            </p:cNvSpPr>
            <p:nvPr/>
          </p:nvSpPr>
          <p:spPr bwMode="auto">
            <a:xfrm flipV="1">
              <a:off x="7077075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 flipV="1">
              <a:off x="190976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1547813" y="3670300"/>
              <a:ext cx="1466850" cy="266700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3014663" y="3670300"/>
              <a:ext cx="1487488" cy="266700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4502150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5970588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Line 16"/>
            <p:cNvSpPr>
              <a:spLocks noChangeShapeType="1"/>
            </p:cNvSpPr>
            <p:nvPr/>
          </p:nvSpPr>
          <p:spPr bwMode="auto">
            <a:xfrm flipH="1">
              <a:off x="7439025" y="3937000"/>
              <a:ext cx="36195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7"/>
            <p:cNvSpPr>
              <a:spLocks/>
            </p:cNvSpPr>
            <p:nvPr/>
          </p:nvSpPr>
          <p:spPr bwMode="auto">
            <a:xfrm flipV="1">
              <a:off x="1547813" y="4198288"/>
              <a:ext cx="2611438" cy="284810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 flipV="1">
              <a:off x="4159250" y="4206902"/>
              <a:ext cx="2955925" cy="285584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19"/>
            <p:cNvSpPr>
              <a:spLocks noChangeShapeType="1"/>
            </p:cNvSpPr>
            <p:nvPr/>
          </p:nvSpPr>
          <p:spPr bwMode="auto">
            <a:xfrm flipH="1">
              <a:off x="7099272" y="4223910"/>
              <a:ext cx="68580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0"/>
            <p:cNvSpPr>
              <a:spLocks/>
            </p:cNvSpPr>
            <p:nvPr/>
          </p:nvSpPr>
          <p:spPr bwMode="auto">
            <a:xfrm flipV="1">
              <a:off x="1547813" y="4724400"/>
              <a:ext cx="6253163" cy="304799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1"/>
            <p:cNvSpPr>
              <a:spLocks/>
            </p:cNvSpPr>
            <p:nvPr/>
          </p:nvSpPr>
          <p:spPr bwMode="auto">
            <a:xfrm flipV="1">
              <a:off x="1547813" y="5316538"/>
              <a:ext cx="6253163" cy="322262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Rectangle 22"/>
            <p:cNvSpPr>
              <a:spLocks noChangeArrowheads="1"/>
            </p:cNvSpPr>
            <p:nvPr/>
          </p:nvSpPr>
          <p:spPr bwMode="auto">
            <a:xfrm>
              <a:off x="2938463" y="1230313"/>
              <a:ext cx="668338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3" name="Rectangle 23"/>
            <p:cNvSpPr>
              <a:spLocks noChangeArrowheads="1"/>
            </p:cNvSpPr>
            <p:nvPr/>
          </p:nvSpPr>
          <p:spPr bwMode="auto">
            <a:xfrm>
              <a:off x="29987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4" name="Rectangle 24"/>
            <p:cNvSpPr>
              <a:spLocks noChangeArrowheads="1"/>
            </p:cNvSpPr>
            <p:nvPr/>
          </p:nvSpPr>
          <p:spPr bwMode="auto">
            <a:xfrm>
              <a:off x="33956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5" name="Line 25"/>
            <p:cNvSpPr>
              <a:spLocks noChangeShapeType="1"/>
            </p:cNvSpPr>
            <p:nvPr/>
          </p:nvSpPr>
          <p:spPr bwMode="auto">
            <a:xfrm flipH="1">
              <a:off x="34163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6"/>
            <p:cNvSpPr>
              <a:spLocks/>
            </p:cNvSpPr>
            <p:nvPr/>
          </p:nvSpPr>
          <p:spPr bwMode="auto">
            <a:xfrm>
              <a:off x="4121150" y="942975"/>
              <a:ext cx="57150" cy="38100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Rectangle 27"/>
            <p:cNvSpPr>
              <a:spLocks noChangeArrowheads="1"/>
            </p:cNvSpPr>
            <p:nvPr/>
          </p:nvSpPr>
          <p:spPr bwMode="auto">
            <a:xfrm>
              <a:off x="33972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8" name="Rectangle 28"/>
            <p:cNvSpPr>
              <a:spLocks noChangeArrowheads="1"/>
            </p:cNvSpPr>
            <p:nvPr/>
          </p:nvSpPr>
          <p:spPr bwMode="auto">
            <a:xfrm>
              <a:off x="4425950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9" name="Rectangle 29"/>
            <p:cNvSpPr>
              <a:spLocks noChangeArrowheads="1"/>
            </p:cNvSpPr>
            <p:nvPr/>
          </p:nvSpPr>
          <p:spPr bwMode="auto">
            <a:xfrm>
              <a:off x="1879600" y="1938338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0" name="Rectangle 30"/>
            <p:cNvSpPr>
              <a:spLocks noChangeArrowheads="1"/>
            </p:cNvSpPr>
            <p:nvPr/>
          </p:nvSpPr>
          <p:spPr bwMode="auto">
            <a:xfrm>
              <a:off x="44846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1" name="Rectangle 31"/>
            <p:cNvSpPr>
              <a:spLocks noChangeArrowheads="1"/>
            </p:cNvSpPr>
            <p:nvPr/>
          </p:nvSpPr>
          <p:spPr bwMode="auto">
            <a:xfrm>
              <a:off x="48815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2" name="Line 32"/>
            <p:cNvSpPr>
              <a:spLocks noChangeShapeType="1"/>
            </p:cNvSpPr>
            <p:nvPr/>
          </p:nvSpPr>
          <p:spPr bwMode="auto">
            <a:xfrm flipH="1">
              <a:off x="49022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Rectangle 33"/>
            <p:cNvSpPr>
              <a:spLocks noChangeArrowheads="1"/>
            </p:cNvSpPr>
            <p:nvPr/>
          </p:nvSpPr>
          <p:spPr bwMode="auto">
            <a:xfrm>
              <a:off x="5913438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4" name="Rectangle 34"/>
            <p:cNvSpPr>
              <a:spLocks noChangeArrowheads="1"/>
            </p:cNvSpPr>
            <p:nvPr/>
          </p:nvSpPr>
          <p:spPr bwMode="auto">
            <a:xfrm>
              <a:off x="48831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5" name="Rectangle 35"/>
            <p:cNvSpPr>
              <a:spLocks noChangeArrowheads="1"/>
            </p:cNvSpPr>
            <p:nvPr/>
          </p:nvSpPr>
          <p:spPr bwMode="auto">
            <a:xfrm>
              <a:off x="5972175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6" name="Rectangle 36"/>
            <p:cNvSpPr>
              <a:spLocks noChangeArrowheads="1"/>
            </p:cNvSpPr>
            <p:nvPr/>
          </p:nvSpPr>
          <p:spPr bwMode="auto">
            <a:xfrm>
              <a:off x="63674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7" name="Line 37"/>
            <p:cNvSpPr>
              <a:spLocks noChangeShapeType="1"/>
            </p:cNvSpPr>
            <p:nvPr/>
          </p:nvSpPr>
          <p:spPr bwMode="auto">
            <a:xfrm flipH="1">
              <a:off x="6389688" y="1954213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38"/>
            <p:cNvSpPr>
              <a:spLocks noChangeShapeType="1"/>
            </p:cNvSpPr>
            <p:nvPr/>
          </p:nvSpPr>
          <p:spPr bwMode="auto">
            <a:xfrm>
              <a:off x="2386013" y="149701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39"/>
            <p:cNvSpPr>
              <a:spLocks/>
            </p:cNvSpPr>
            <p:nvPr/>
          </p:nvSpPr>
          <p:spPr bwMode="auto">
            <a:xfrm>
              <a:off x="4425950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5913438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1"/>
            <p:cNvSpPr>
              <a:spLocks/>
            </p:cNvSpPr>
            <p:nvPr/>
          </p:nvSpPr>
          <p:spPr bwMode="auto">
            <a:xfrm>
              <a:off x="2938463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Line 42"/>
            <p:cNvSpPr>
              <a:spLocks noChangeShapeType="1"/>
            </p:cNvSpPr>
            <p:nvPr/>
          </p:nvSpPr>
          <p:spPr bwMode="auto">
            <a:xfrm>
              <a:off x="2386013" y="204946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3"/>
            <p:cNvSpPr>
              <a:spLocks/>
            </p:cNvSpPr>
            <p:nvPr/>
          </p:nvSpPr>
          <p:spPr bwMode="auto">
            <a:xfrm>
              <a:off x="2633663" y="1477963"/>
              <a:ext cx="57150" cy="57150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Rectangle 44"/>
            <p:cNvSpPr>
              <a:spLocks noChangeArrowheads="1"/>
            </p:cNvSpPr>
            <p:nvPr/>
          </p:nvSpPr>
          <p:spPr bwMode="auto">
            <a:xfrm>
              <a:off x="63690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05" name="Line 45"/>
            <p:cNvSpPr>
              <a:spLocks noChangeShapeType="1"/>
            </p:cNvSpPr>
            <p:nvPr/>
          </p:nvSpPr>
          <p:spPr bwMode="auto">
            <a:xfrm flipH="1">
              <a:off x="3606800" y="2049463"/>
              <a:ext cx="8191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Line 46"/>
            <p:cNvSpPr>
              <a:spLocks noChangeShapeType="1"/>
            </p:cNvSpPr>
            <p:nvPr/>
          </p:nvSpPr>
          <p:spPr bwMode="auto">
            <a:xfrm flipH="1">
              <a:off x="5092700" y="2049463"/>
              <a:ext cx="82073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3606800" y="1497013"/>
              <a:ext cx="266700" cy="1085850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8"/>
            <p:cNvSpPr>
              <a:spLocks/>
            </p:cNvSpPr>
            <p:nvPr/>
          </p:nvSpPr>
          <p:spPr bwMode="auto">
            <a:xfrm>
              <a:off x="5092700" y="1497013"/>
              <a:ext cx="268288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49"/>
            <p:cNvSpPr>
              <a:spLocks/>
            </p:cNvSpPr>
            <p:nvPr/>
          </p:nvSpPr>
          <p:spPr bwMode="auto">
            <a:xfrm>
              <a:off x="6580188" y="1497013"/>
              <a:ext cx="266700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2652713" y="962025"/>
              <a:ext cx="3260725" cy="534988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1"/>
            <p:cNvSpPr>
              <a:spLocks/>
            </p:cNvSpPr>
            <p:nvPr/>
          </p:nvSpPr>
          <p:spPr bwMode="auto">
            <a:xfrm>
              <a:off x="4140200" y="962025"/>
              <a:ext cx="285750" cy="534988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Rectangle 52"/>
            <p:cNvSpPr>
              <a:spLocks noChangeArrowheads="1"/>
            </p:cNvSpPr>
            <p:nvPr/>
          </p:nvSpPr>
          <p:spPr bwMode="auto">
            <a:xfrm>
              <a:off x="2203450" y="1401763"/>
              <a:ext cx="2063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3" name="Rectangle 53"/>
            <p:cNvSpPr>
              <a:spLocks noChangeArrowheads="1"/>
            </p:cNvSpPr>
            <p:nvPr/>
          </p:nvSpPr>
          <p:spPr bwMode="auto">
            <a:xfrm>
              <a:off x="3760788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4" name="Rectangle 54"/>
            <p:cNvSpPr>
              <a:spLocks noChangeArrowheads="1"/>
            </p:cNvSpPr>
            <p:nvPr/>
          </p:nvSpPr>
          <p:spPr bwMode="auto">
            <a:xfrm>
              <a:off x="3890963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5" name="Rectangle 55"/>
            <p:cNvSpPr>
              <a:spLocks noChangeArrowheads="1"/>
            </p:cNvSpPr>
            <p:nvPr/>
          </p:nvSpPr>
          <p:spPr bwMode="auto">
            <a:xfrm>
              <a:off x="5243513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6" name="Rectangle 56"/>
            <p:cNvSpPr>
              <a:spLocks noChangeArrowheads="1"/>
            </p:cNvSpPr>
            <p:nvPr/>
          </p:nvSpPr>
          <p:spPr bwMode="auto">
            <a:xfrm>
              <a:off x="53752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7" name="Rectangle 57"/>
            <p:cNvSpPr>
              <a:spLocks noChangeArrowheads="1"/>
            </p:cNvSpPr>
            <p:nvPr/>
          </p:nvSpPr>
          <p:spPr bwMode="auto">
            <a:xfrm>
              <a:off x="6731000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8" name="Rectangle 58"/>
            <p:cNvSpPr>
              <a:spLocks noChangeArrowheads="1"/>
            </p:cNvSpPr>
            <p:nvPr/>
          </p:nvSpPr>
          <p:spPr bwMode="auto">
            <a:xfrm>
              <a:off x="68611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9" name="Rectangle 59"/>
            <p:cNvSpPr>
              <a:spLocks noChangeArrowheads="1"/>
            </p:cNvSpPr>
            <p:nvPr/>
          </p:nvSpPr>
          <p:spPr bwMode="auto">
            <a:xfrm>
              <a:off x="4000500" y="3103563"/>
              <a:ext cx="9731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0" name="Rectangle 60"/>
            <p:cNvSpPr>
              <a:spLocks noChangeArrowheads="1"/>
            </p:cNvSpPr>
            <p:nvPr/>
          </p:nvSpPr>
          <p:spPr bwMode="auto">
            <a:xfrm>
              <a:off x="1025525" y="3717925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43" name="Rectangle 83"/>
            <p:cNvSpPr>
              <a:spLocks noChangeArrowheads="1"/>
            </p:cNvSpPr>
            <p:nvPr/>
          </p:nvSpPr>
          <p:spPr bwMode="auto">
            <a:xfrm>
              <a:off x="3686175" y="6280150"/>
              <a:ext cx="16843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1219200" y="4205235"/>
              <a:ext cx="292100" cy="300091"/>
              <a:chOff x="1219200" y="4205235"/>
              <a:chExt cx="292100" cy="300091"/>
            </a:xfrm>
          </p:grpSpPr>
          <p:sp>
            <p:nvSpPr>
              <p:cNvPr id="41021" name="Rectangle 61"/>
              <p:cNvSpPr>
                <a:spLocks noChangeArrowheads="1"/>
              </p:cNvSpPr>
              <p:nvPr/>
            </p:nvSpPr>
            <p:spPr bwMode="auto">
              <a:xfrm>
                <a:off x="1219200" y="42275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2" name="Rectangle 62"/>
              <p:cNvSpPr>
                <a:spLocks noChangeArrowheads="1"/>
              </p:cNvSpPr>
              <p:nvPr/>
            </p:nvSpPr>
            <p:spPr bwMode="auto">
              <a:xfrm>
                <a:off x="1349375" y="4313238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79" name="Line 25"/>
              <p:cNvSpPr>
                <a:spLocks noChangeShapeType="1"/>
              </p:cNvSpPr>
              <p:nvPr/>
            </p:nvSpPr>
            <p:spPr bwMode="auto">
              <a:xfrm flipH="1">
                <a:off x="1223420" y="420523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1216794" y="4747249"/>
              <a:ext cx="294506" cy="299414"/>
              <a:chOff x="1216794" y="4747249"/>
              <a:chExt cx="294506" cy="299414"/>
            </a:xfrm>
          </p:grpSpPr>
          <p:sp>
            <p:nvSpPr>
              <p:cNvPr id="41023" name="Rectangle 63"/>
              <p:cNvSpPr>
                <a:spLocks noChangeArrowheads="1"/>
              </p:cNvSpPr>
              <p:nvPr/>
            </p:nvSpPr>
            <p:spPr bwMode="auto">
              <a:xfrm>
                <a:off x="1219200" y="476726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4" name="Rectangle 64"/>
              <p:cNvSpPr>
                <a:spLocks noChangeArrowheads="1"/>
              </p:cNvSpPr>
              <p:nvPr/>
            </p:nvSpPr>
            <p:spPr bwMode="auto">
              <a:xfrm>
                <a:off x="1349375" y="485457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0" name="Line 25"/>
              <p:cNvSpPr>
                <a:spLocks noChangeShapeType="1"/>
              </p:cNvSpPr>
              <p:nvPr/>
            </p:nvSpPr>
            <p:spPr bwMode="auto">
              <a:xfrm flipH="1">
                <a:off x="1216794" y="4747249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" name="Group 3"/>
            <p:cNvGrpSpPr/>
            <p:nvPr/>
          </p:nvGrpSpPr>
          <p:grpSpPr>
            <a:xfrm>
              <a:off x="1218120" y="5297215"/>
              <a:ext cx="293180" cy="289198"/>
              <a:chOff x="1218120" y="5297215"/>
              <a:chExt cx="293180" cy="289198"/>
            </a:xfrm>
          </p:grpSpPr>
          <p:sp>
            <p:nvSpPr>
              <p:cNvPr id="41025" name="Rectangle 65"/>
              <p:cNvSpPr>
                <a:spLocks noChangeArrowheads="1"/>
              </p:cNvSpPr>
              <p:nvPr/>
            </p:nvSpPr>
            <p:spPr bwMode="auto">
              <a:xfrm>
                <a:off x="1219200" y="53070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6" name="Rectangle 66"/>
              <p:cNvSpPr>
                <a:spLocks noChangeArrowheads="1"/>
              </p:cNvSpPr>
              <p:nvPr/>
            </p:nvSpPr>
            <p:spPr bwMode="auto">
              <a:xfrm>
                <a:off x="1349375" y="539432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1" name="Line 25"/>
              <p:cNvSpPr>
                <a:spLocks noChangeShapeType="1"/>
              </p:cNvSpPr>
              <p:nvPr/>
            </p:nvSpPr>
            <p:spPr bwMode="auto">
              <a:xfrm flipH="1">
                <a:off x="1218120" y="529721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7" name="Group 6"/>
          <p:cNvGrpSpPr/>
          <p:nvPr/>
        </p:nvGrpSpPr>
        <p:grpSpPr>
          <a:xfrm>
            <a:off x="3762974" y="3326553"/>
            <a:ext cx="1133475" cy="2546350"/>
            <a:chOff x="3763963" y="3286125"/>
            <a:chExt cx="1133475" cy="2546350"/>
          </a:xfrm>
        </p:grpSpPr>
        <p:sp>
          <p:nvSpPr>
            <p:cNvPr id="98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79"/>
            <p:cNvSpPr>
              <a:spLocks/>
            </p:cNvSpPr>
            <p:nvPr/>
          </p:nvSpPr>
          <p:spPr bwMode="auto">
            <a:xfrm>
              <a:off x="4083050" y="47942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0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24" y="0"/>
                  </a:lnTo>
                  <a:lnTo>
                    <a:pt x="0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 80"/>
            <p:cNvSpPr>
              <a:spLocks/>
            </p:cNvSpPr>
            <p:nvPr/>
          </p:nvSpPr>
          <p:spPr bwMode="auto">
            <a:xfrm>
              <a:off x="3932238" y="4346575"/>
              <a:ext cx="330200" cy="465138"/>
            </a:xfrm>
            <a:custGeom>
              <a:avLst/>
              <a:gdLst>
                <a:gd name="T0" fmla="*/ 1 w 416"/>
                <a:gd name="T1" fmla="*/ 0 h 587"/>
                <a:gd name="T2" fmla="*/ 1 w 416"/>
                <a:gd name="T3" fmla="*/ 0 h 587"/>
                <a:gd name="T4" fmla="*/ 1 w 416"/>
                <a:gd name="T5" fmla="*/ 0 h 587"/>
                <a:gd name="T6" fmla="*/ 1 w 416"/>
                <a:gd name="T7" fmla="*/ 0 h 587"/>
                <a:gd name="T8" fmla="*/ 1 w 416"/>
                <a:gd name="T9" fmla="*/ 0 h 587"/>
                <a:gd name="T10" fmla="*/ 1 w 416"/>
                <a:gd name="T11" fmla="*/ 0 h 587"/>
                <a:gd name="T12" fmla="*/ 1 w 416"/>
                <a:gd name="T13" fmla="*/ 0 h 587"/>
                <a:gd name="T14" fmla="*/ 1 w 416"/>
                <a:gd name="T15" fmla="*/ 0 h 587"/>
                <a:gd name="T16" fmla="*/ 1 w 416"/>
                <a:gd name="T17" fmla="*/ 0 h 587"/>
                <a:gd name="T18" fmla="*/ 1 w 416"/>
                <a:gd name="T19" fmla="*/ 0 h 587"/>
                <a:gd name="T20" fmla="*/ 1 w 416"/>
                <a:gd name="T21" fmla="*/ 0 h 587"/>
                <a:gd name="T22" fmla="*/ 1 w 416"/>
                <a:gd name="T23" fmla="*/ 0 h 587"/>
                <a:gd name="T24" fmla="*/ 1 w 416"/>
                <a:gd name="T25" fmla="*/ 0 h 587"/>
                <a:gd name="T26" fmla="*/ 1 w 416"/>
                <a:gd name="T27" fmla="*/ 0 h 587"/>
                <a:gd name="T28" fmla="*/ 1 w 416"/>
                <a:gd name="T29" fmla="*/ 0 h 587"/>
                <a:gd name="T30" fmla="*/ 1 w 416"/>
                <a:gd name="T31" fmla="*/ 0 h 587"/>
                <a:gd name="T32" fmla="*/ 1 w 416"/>
                <a:gd name="T33" fmla="*/ 0 h 587"/>
                <a:gd name="T34" fmla="*/ 1 w 416"/>
                <a:gd name="T35" fmla="*/ 0 h 587"/>
                <a:gd name="T36" fmla="*/ 1 w 416"/>
                <a:gd name="T37" fmla="*/ 0 h 587"/>
                <a:gd name="T38" fmla="*/ 1 w 416"/>
                <a:gd name="T39" fmla="*/ 0 h 587"/>
                <a:gd name="T40" fmla="*/ 1 w 416"/>
                <a:gd name="T41" fmla="*/ 0 h 587"/>
                <a:gd name="T42" fmla="*/ 1 w 416"/>
                <a:gd name="T43" fmla="*/ 0 h 587"/>
                <a:gd name="T44" fmla="*/ 1 w 416"/>
                <a:gd name="T45" fmla="*/ 0 h 587"/>
                <a:gd name="T46" fmla="*/ 1 w 416"/>
                <a:gd name="T47" fmla="*/ 0 h 587"/>
                <a:gd name="T48" fmla="*/ 0 w 416"/>
                <a:gd name="T49" fmla="*/ 0 h 587"/>
                <a:gd name="T50" fmla="*/ 1 w 416"/>
                <a:gd name="T51" fmla="*/ 0 h 587"/>
                <a:gd name="T52" fmla="*/ 1 w 416"/>
                <a:gd name="T53" fmla="*/ 0 h 587"/>
                <a:gd name="T54" fmla="*/ 1 w 416"/>
                <a:gd name="T55" fmla="*/ 0 h 587"/>
                <a:gd name="T56" fmla="*/ 1 w 416"/>
                <a:gd name="T57" fmla="*/ 0 h 587"/>
                <a:gd name="T58" fmla="*/ 1 w 416"/>
                <a:gd name="T59" fmla="*/ 0 h 587"/>
                <a:gd name="T60" fmla="*/ 1 w 416"/>
                <a:gd name="T61" fmla="*/ 0 h 587"/>
                <a:gd name="T62" fmla="*/ 1 w 416"/>
                <a:gd name="T63" fmla="*/ 0 h 587"/>
                <a:gd name="T64" fmla="*/ 1 w 416"/>
                <a:gd name="T65" fmla="*/ 0 h 58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16"/>
                <a:gd name="T100" fmla="*/ 0 h 587"/>
                <a:gd name="T101" fmla="*/ 416 w 416"/>
                <a:gd name="T102" fmla="*/ 587 h 58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16" h="587">
                  <a:moveTo>
                    <a:pt x="298" y="0"/>
                  </a:moveTo>
                  <a:lnTo>
                    <a:pt x="314" y="13"/>
                  </a:lnTo>
                  <a:lnTo>
                    <a:pt x="328" y="24"/>
                  </a:lnTo>
                  <a:lnTo>
                    <a:pt x="341" y="35"/>
                  </a:lnTo>
                  <a:lnTo>
                    <a:pt x="354" y="46"/>
                  </a:lnTo>
                  <a:lnTo>
                    <a:pt x="365" y="55"/>
                  </a:lnTo>
                  <a:lnTo>
                    <a:pt x="375" y="64"/>
                  </a:lnTo>
                  <a:lnTo>
                    <a:pt x="384" y="72"/>
                  </a:lnTo>
                  <a:lnTo>
                    <a:pt x="393" y="81"/>
                  </a:lnTo>
                  <a:lnTo>
                    <a:pt x="399" y="89"/>
                  </a:lnTo>
                  <a:lnTo>
                    <a:pt x="405" y="96"/>
                  </a:lnTo>
                  <a:lnTo>
                    <a:pt x="410" y="103"/>
                  </a:lnTo>
                  <a:lnTo>
                    <a:pt x="413" y="109"/>
                  </a:lnTo>
                  <a:lnTo>
                    <a:pt x="414" y="117"/>
                  </a:lnTo>
                  <a:lnTo>
                    <a:pt x="416" y="123"/>
                  </a:lnTo>
                  <a:lnTo>
                    <a:pt x="414" y="130"/>
                  </a:lnTo>
                  <a:lnTo>
                    <a:pt x="413" y="136"/>
                  </a:lnTo>
                  <a:lnTo>
                    <a:pt x="410" y="142"/>
                  </a:lnTo>
                  <a:lnTo>
                    <a:pt x="406" y="149"/>
                  </a:lnTo>
                  <a:lnTo>
                    <a:pt x="400" y="155"/>
                  </a:lnTo>
                  <a:lnTo>
                    <a:pt x="393" y="162"/>
                  </a:lnTo>
                  <a:lnTo>
                    <a:pt x="384" y="168"/>
                  </a:lnTo>
                  <a:lnTo>
                    <a:pt x="374" y="175"/>
                  </a:lnTo>
                  <a:lnTo>
                    <a:pt x="363" y="184"/>
                  </a:lnTo>
                  <a:lnTo>
                    <a:pt x="350" y="191"/>
                  </a:lnTo>
                  <a:lnTo>
                    <a:pt x="335" y="199"/>
                  </a:lnTo>
                  <a:lnTo>
                    <a:pt x="320" y="208"/>
                  </a:lnTo>
                  <a:lnTo>
                    <a:pt x="302" y="217"/>
                  </a:lnTo>
                  <a:lnTo>
                    <a:pt x="284" y="227"/>
                  </a:lnTo>
                  <a:lnTo>
                    <a:pt x="263" y="238"/>
                  </a:lnTo>
                  <a:lnTo>
                    <a:pt x="240" y="249"/>
                  </a:lnTo>
                  <a:lnTo>
                    <a:pt x="217" y="261"/>
                  </a:lnTo>
                  <a:lnTo>
                    <a:pt x="192" y="273"/>
                  </a:lnTo>
                  <a:lnTo>
                    <a:pt x="171" y="283"/>
                  </a:lnTo>
                  <a:lnTo>
                    <a:pt x="150" y="294"/>
                  </a:lnTo>
                  <a:lnTo>
                    <a:pt x="131" y="304"/>
                  </a:lnTo>
                  <a:lnTo>
                    <a:pt x="113" y="313"/>
                  </a:lnTo>
                  <a:lnTo>
                    <a:pt x="96" y="322"/>
                  </a:lnTo>
                  <a:lnTo>
                    <a:pt x="81" y="330"/>
                  </a:lnTo>
                  <a:lnTo>
                    <a:pt x="66" y="339"/>
                  </a:lnTo>
                  <a:lnTo>
                    <a:pt x="53" y="347"/>
                  </a:lnTo>
                  <a:lnTo>
                    <a:pt x="42" y="354"/>
                  </a:lnTo>
                  <a:lnTo>
                    <a:pt x="31" y="363"/>
                  </a:lnTo>
                  <a:lnTo>
                    <a:pt x="23" y="370"/>
                  </a:lnTo>
                  <a:lnTo>
                    <a:pt x="16" y="377"/>
                  </a:lnTo>
                  <a:lnTo>
                    <a:pt x="10" y="386"/>
                  </a:lnTo>
                  <a:lnTo>
                    <a:pt x="5" y="393"/>
                  </a:lnTo>
                  <a:lnTo>
                    <a:pt x="2" y="400"/>
                  </a:lnTo>
                  <a:lnTo>
                    <a:pt x="0" y="408"/>
                  </a:lnTo>
                  <a:lnTo>
                    <a:pt x="0" y="416"/>
                  </a:lnTo>
                  <a:lnTo>
                    <a:pt x="2" y="424"/>
                  </a:lnTo>
                  <a:lnTo>
                    <a:pt x="5" y="432"/>
                  </a:lnTo>
                  <a:lnTo>
                    <a:pt x="10" y="441"/>
                  </a:lnTo>
                  <a:lnTo>
                    <a:pt x="16" y="450"/>
                  </a:lnTo>
                  <a:lnTo>
                    <a:pt x="24" y="460"/>
                  </a:lnTo>
                  <a:lnTo>
                    <a:pt x="34" y="470"/>
                  </a:lnTo>
                  <a:lnTo>
                    <a:pt x="45" y="480"/>
                  </a:lnTo>
                  <a:lnTo>
                    <a:pt x="57" y="491"/>
                  </a:lnTo>
                  <a:lnTo>
                    <a:pt x="71" y="503"/>
                  </a:lnTo>
                  <a:lnTo>
                    <a:pt x="88" y="515"/>
                  </a:lnTo>
                  <a:lnTo>
                    <a:pt x="106" y="528"/>
                  </a:lnTo>
                  <a:lnTo>
                    <a:pt x="125" y="542"/>
                  </a:lnTo>
                  <a:lnTo>
                    <a:pt x="147" y="556"/>
                  </a:lnTo>
                  <a:lnTo>
                    <a:pt x="169" y="572"/>
                  </a:lnTo>
                  <a:lnTo>
                    <a:pt x="195" y="58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81"/>
            <p:cNvSpPr>
              <a:spLocks/>
            </p:cNvSpPr>
            <p:nvPr/>
          </p:nvSpPr>
          <p:spPr bwMode="auto">
            <a:xfrm>
              <a:off x="4121150" y="5348288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24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82"/>
            <p:cNvSpPr>
              <a:spLocks/>
            </p:cNvSpPr>
            <p:nvPr/>
          </p:nvSpPr>
          <p:spPr bwMode="auto">
            <a:xfrm>
              <a:off x="3935413" y="4889500"/>
              <a:ext cx="354013" cy="469900"/>
            </a:xfrm>
            <a:custGeom>
              <a:avLst/>
              <a:gdLst>
                <a:gd name="T0" fmla="*/ 1 w 446"/>
                <a:gd name="T1" fmla="*/ 1 h 592"/>
                <a:gd name="T2" fmla="*/ 1 w 446"/>
                <a:gd name="T3" fmla="*/ 1 h 592"/>
                <a:gd name="T4" fmla="*/ 1 w 446"/>
                <a:gd name="T5" fmla="*/ 1 h 592"/>
                <a:gd name="T6" fmla="*/ 1 w 446"/>
                <a:gd name="T7" fmla="*/ 1 h 592"/>
                <a:gd name="T8" fmla="*/ 1 w 446"/>
                <a:gd name="T9" fmla="*/ 1 h 592"/>
                <a:gd name="T10" fmla="*/ 1 w 446"/>
                <a:gd name="T11" fmla="*/ 1 h 592"/>
                <a:gd name="T12" fmla="*/ 1 w 446"/>
                <a:gd name="T13" fmla="*/ 1 h 592"/>
                <a:gd name="T14" fmla="*/ 1 w 446"/>
                <a:gd name="T15" fmla="*/ 1 h 592"/>
                <a:gd name="T16" fmla="*/ 1 w 446"/>
                <a:gd name="T17" fmla="*/ 1 h 592"/>
                <a:gd name="T18" fmla="*/ 1 w 446"/>
                <a:gd name="T19" fmla="*/ 1 h 592"/>
                <a:gd name="T20" fmla="*/ 1 w 446"/>
                <a:gd name="T21" fmla="*/ 1 h 592"/>
                <a:gd name="T22" fmla="*/ 1 w 446"/>
                <a:gd name="T23" fmla="*/ 1 h 592"/>
                <a:gd name="T24" fmla="*/ 1 w 446"/>
                <a:gd name="T25" fmla="*/ 1 h 592"/>
                <a:gd name="T26" fmla="*/ 1 w 446"/>
                <a:gd name="T27" fmla="*/ 1 h 592"/>
                <a:gd name="T28" fmla="*/ 1 w 446"/>
                <a:gd name="T29" fmla="*/ 1 h 592"/>
                <a:gd name="T30" fmla="*/ 1 w 446"/>
                <a:gd name="T31" fmla="*/ 1 h 592"/>
                <a:gd name="T32" fmla="*/ 1 w 446"/>
                <a:gd name="T33" fmla="*/ 1 h 592"/>
                <a:gd name="T34" fmla="*/ 1 w 446"/>
                <a:gd name="T35" fmla="*/ 1 h 592"/>
                <a:gd name="T36" fmla="*/ 1 w 446"/>
                <a:gd name="T37" fmla="*/ 1 h 592"/>
                <a:gd name="T38" fmla="*/ 1 w 446"/>
                <a:gd name="T39" fmla="*/ 1 h 592"/>
                <a:gd name="T40" fmla="*/ 1 w 446"/>
                <a:gd name="T41" fmla="*/ 1 h 592"/>
                <a:gd name="T42" fmla="*/ 1 w 446"/>
                <a:gd name="T43" fmla="*/ 1 h 592"/>
                <a:gd name="T44" fmla="*/ 1 w 446"/>
                <a:gd name="T45" fmla="*/ 1 h 592"/>
                <a:gd name="T46" fmla="*/ 1 w 446"/>
                <a:gd name="T47" fmla="*/ 1 h 592"/>
                <a:gd name="T48" fmla="*/ 0 w 446"/>
                <a:gd name="T49" fmla="*/ 1 h 592"/>
                <a:gd name="T50" fmla="*/ 1 w 446"/>
                <a:gd name="T51" fmla="*/ 1 h 592"/>
                <a:gd name="T52" fmla="*/ 1 w 446"/>
                <a:gd name="T53" fmla="*/ 1 h 592"/>
                <a:gd name="T54" fmla="*/ 1 w 446"/>
                <a:gd name="T55" fmla="*/ 1 h 592"/>
                <a:gd name="T56" fmla="*/ 1 w 446"/>
                <a:gd name="T57" fmla="*/ 1 h 592"/>
                <a:gd name="T58" fmla="*/ 1 w 446"/>
                <a:gd name="T59" fmla="*/ 1 h 592"/>
                <a:gd name="T60" fmla="*/ 1 w 446"/>
                <a:gd name="T61" fmla="*/ 1 h 592"/>
                <a:gd name="T62" fmla="*/ 1 w 446"/>
                <a:gd name="T63" fmla="*/ 1 h 592"/>
                <a:gd name="T64" fmla="*/ 1 w 446"/>
                <a:gd name="T65" fmla="*/ 1 h 5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46"/>
                <a:gd name="T100" fmla="*/ 0 h 592"/>
                <a:gd name="T101" fmla="*/ 446 w 446"/>
                <a:gd name="T102" fmla="*/ 592 h 5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46" h="592">
                  <a:moveTo>
                    <a:pt x="348" y="0"/>
                  </a:moveTo>
                  <a:lnTo>
                    <a:pt x="362" y="12"/>
                  </a:lnTo>
                  <a:lnTo>
                    <a:pt x="374" y="22"/>
                  </a:lnTo>
                  <a:lnTo>
                    <a:pt x="386" y="33"/>
                  </a:lnTo>
                  <a:lnTo>
                    <a:pt x="397" y="43"/>
                  </a:lnTo>
                  <a:lnTo>
                    <a:pt x="407" y="52"/>
                  </a:lnTo>
                  <a:lnTo>
                    <a:pt x="415" y="61"/>
                  </a:lnTo>
                  <a:lnTo>
                    <a:pt x="422" y="69"/>
                  </a:lnTo>
                  <a:lnTo>
                    <a:pt x="430" y="78"/>
                  </a:lnTo>
                  <a:lnTo>
                    <a:pt x="436" y="85"/>
                  </a:lnTo>
                  <a:lnTo>
                    <a:pt x="439" y="92"/>
                  </a:lnTo>
                  <a:lnTo>
                    <a:pt x="443" y="99"/>
                  </a:lnTo>
                  <a:lnTo>
                    <a:pt x="445" y="106"/>
                  </a:lnTo>
                  <a:lnTo>
                    <a:pt x="446" y="112"/>
                  </a:lnTo>
                  <a:lnTo>
                    <a:pt x="445" y="118"/>
                  </a:lnTo>
                  <a:lnTo>
                    <a:pt x="444" y="126"/>
                  </a:lnTo>
                  <a:lnTo>
                    <a:pt x="442" y="132"/>
                  </a:lnTo>
                  <a:lnTo>
                    <a:pt x="437" y="138"/>
                  </a:lnTo>
                  <a:lnTo>
                    <a:pt x="432" y="144"/>
                  </a:lnTo>
                  <a:lnTo>
                    <a:pt x="425" y="151"/>
                  </a:lnTo>
                  <a:lnTo>
                    <a:pt x="416" y="157"/>
                  </a:lnTo>
                  <a:lnTo>
                    <a:pt x="407" y="164"/>
                  </a:lnTo>
                  <a:lnTo>
                    <a:pt x="396" y="171"/>
                  </a:lnTo>
                  <a:lnTo>
                    <a:pt x="384" y="179"/>
                  </a:lnTo>
                  <a:lnTo>
                    <a:pt x="370" y="187"/>
                  </a:lnTo>
                  <a:lnTo>
                    <a:pt x="354" y="194"/>
                  </a:lnTo>
                  <a:lnTo>
                    <a:pt x="337" y="204"/>
                  </a:lnTo>
                  <a:lnTo>
                    <a:pt x="319" y="212"/>
                  </a:lnTo>
                  <a:lnTo>
                    <a:pt x="299" y="222"/>
                  </a:lnTo>
                  <a:lnTo>
                    <a:pt x="277" y="233"/>
                  </a:lnTo>
                  <a:lnTo>
                    <a:pt x="253" y="243"/>
                  </a:lnTo>
                  <a:lnTo>
                    <a:pt x="229" y="255"/>
                  </a:lnTo>
                  <a:lnTo>
                    <a:pt x="201" y="267"/>
                  </a:lnTo>
                  <a:lnTo>
                    <a:pt x="179" y="278"/>
                  </a:lnTo>
                  <a:lnTo>
                    <a:pt x="156" y="289"/>
                  </a:lnTo>
                  <a:lnTo>
                    <a:pt x="135" y="299"/>
                  </a:lnTo>
                  <a:lnTo>
                    <a:pt x="116" y="308"/>
                  </a:lnTo>
                  <a:lnTo>
                    <a:pt x="98" y="318"/>
                  </a:lnTo>
                  <a:lnTo>
                    <a:pt x="81" y="326"/>
                  </a:lnTo>
                  <a:lnTo>
                    <a:pt x="66" y="335"/>
                  </a:lnTo>
                  <a:lnTo>
                    <a:pt x="53" y="343"/>
                  </a:lnTo>
                  <a:lnTo>
                    <a:pt x="41" y="351"/>
                  </a:lnTo>
                  <a:lnTo>
                    <a:pt x="30" y="359"/>
                  </a:lnTo>
                  <a:lnTo>
                    <a:pt x="21" y="366"/>
                  </a:lnTo>
                  <a:lnTo>
                    <a:pt x="13" y="374"/>
                  </a:lnTo>
                  <a:lnTo>
                    <a:pt x="8" y="381"/>
                  </a:lnTo>
                  <a:lnTo>
                    <a:pt x="3" y="390"/>
                  </a:lnTo>
                  <a:lnTo>
                    <a:pt x="1" y="397"/>
                  </a:lnTo>
                  <a:lnTo>
                    <a:pt x="0" y="406"/>
                  </a:lnTo>
                  <a:lnTo>
                    <a:pt x="1" y="413"/>
                  </a:lnTo>
                  <a:lnTo>
                    <a:pt x="4" y="421"/>
                  </a:lnTo>
                  <a:lnTo>
                    <a:pt x="8" y="431"/>
                  </a:lnTo>
                  <a:lnTo>
                    <a:pt x="15" y="439"/>
                  </a:lnTo>
                  <a:lnTo>
                    <a:pt x="23" y="449"/>
                  </a:lnTo>
                  <a:lnTo>
                    <a:pt x="33" y="458"/>
                  </a:lnTo>
                  <a:lnTo>
                    <a:pt x="44" y="469"/>
                  </a:lnTo>
                  <a:lnTo>
                    <a:pt x="59" y="480"/>
                  </a:lnTo>
                  <a:lnTo>
                    <a:pt x="74" y="491"/>
                  </a:lnTo>
                  <a:lnTo>
                    <a:pt x="92" y="503"/>
                  </a:lnTo>
                  <a:lnTo>
                    <a:pt x="111" y="516"/>
                  </a:lnTo>
                  <a:lnTo>
                    <a:pt x="133" y="529"/>
                  </a:lnTo>
                  <a:lnTo>
                    <a:pt x="157" y="544"/>
                  </a:lnTo>
                  <a:lnTo>
                    <a:pt x="182" y="559"/>
                  </a:lnTo>
                  <a:lnTo>
                    <a:pt x="210" y="575"/>
                  </a:lnTo>
                  <a:lnTo>
                    <a:pt x="240" y="59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Oval 84"/>
            <p:cNvSpPr>
              <a:spLocks noChangeArrowheads="1"/>
            </p:cNvSpPr>
            <p:nvPr/>
          </p:nvSpPr>
          <p:spPr bwMode="auto">
            <a:xfrm>
              <a:off x="3763963" y="3470275"/>
              <a:ext cx="914400" cy="2362200"/>
            </a:xfrm>
            <a:prstGeom prst="ellips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  <a:ea typeface="ＭＳ Ｐゴシック" charset="-128"/>
              </a:endParaRPr>
            </a:p>
          </p:txBody>
        </p:sp>
        <p:cxnSp>
          <p:nvCxnSpPr>
            <p:cNvPr id="109" name="Straight Arrow Connector 86"/>
            <p:cNvCxnSpPr>
              <a:cxnSpLocks noChangeShapeType="1"/>
            </p:cNvCxnSpPr>
            <p:nvPr/>
          </p:nvCxnSpPr>
          <p:spPr bwMode="auto">
            <a:xfrm flipH="1">
              <a:off x="4541838" y="3286125"/>
              <a:ext cx="355600" cy="469900"/>
            </a:xfrm>
            <a:prstGeom prst="straightConnector1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 type="arrow" w="med" len="med"/>
            </a:ln>
          </p:spPr>
        </p:cxnSp>
      </p:grpSp>
      <p:sp>
        <p:nvSpPr>
          <p:cNvPr id="110" name="TextBox 85"/>
          <p:cNvSpPr txBox="1">
            <a:spLocks noChangeArrowheads="1"/>
          </p:cNvSpPr>
          <p:nvPr/>
        </p:nvSpPr>
        <p:spPr bwMode="auto">
          <a:xfrm>
            <a:off x="4862513" y="2960688"/>
            <a:ext cx="36988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charset="0"/>
              </a:rPr>
              <a:t>The propagation delays get longer</a:t>
            </a:r>
          </a:p>
        </p:txBody>
      </p:sp>
    </p:spTree>
    <p:extLst>
      <p:ext uri="{BB962C8B-B14F-4D97-AF65-F5344CB8AC3E}">
        <p14:creationId xmlns:p14="http://schemas.microsoft.com/office/powerpoint/2010/main" val="630212592"/>
      </p:ext>
    </p:extLst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3048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Administrative Stuff</a:t>
            </a:r>
          </a:p>
        </p:txBody>
      </p:sp>
      <p:sp>
        <p:nvSpPr>
          <p:cNvPr id="2078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9600" y="1219200"/>
            <a:ext cx="8305800" cy="49530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Homework 9 is out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It is due on Monday Nov 5</a:t>
            </a:r>
          </a:p>
        </p:txBody>
      </p:sp>
    </p:spTree>
  </p:cSld>
  <p:clrMapOvr>
    <a:masterClrMapping/>
  </p:clrMapOvr>
  <p:transition spd="slow"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5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sp>
        <p:nvSpPr>
          <p:cNvPr id="41986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5.19 from the textbook ]</a:t>
            </a:r>
          </a:p>
        </p:txBody>
      </p:sp>
      <p:sp>
        <p:nvSpPr>
          <p:cNvPr id="41991" name="Line 4"/>
          <p:cNvSpPr>
            <a:spLocks noChangeShapeType="1"/>
          </p:cNvSpPr>
          <p:nvPr/>
        </p:nvSpPr>
        <p:spPr bwMode="auto">
          <a:xfrm flipV="1">
            <a:off x="2652713" y="3536950"/>
            <a:ext cx="1588" cy="2154238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2" name="Line 5"/>
          <p:cNvSpPr>
            <a:spLocks noChangeShapeType="1"/>
          </p:cNvSpPr>
          <p:nvPr/>
        </p:nvSpPr>
        <p:spPr bwMode="auto">
          <a:xfrm flipV="1">
            <a:off x="3397250" y="3536950"/>
            <a:ext cx="1588" cy="2154238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3" name="Line 6"/>
          <p:cNvSpPr>
            <a:spLocks noChangeShapeType="1"/>
          </p:cNvSpPr>
          <p:nvPr/>
        </p:nvSpPr>
        <p:spPr bwMode="auto">
          <a:xfrm flipV="1">
            <a:off x="4121150" y="3536950"/>
            <a:ext cx="1588" cy="2154238"/>
          </a:xfrm>
          <a:prstGeom prst="line">
            <a:avLst/>
          </a:prstGeom>
          <a:noFill/>
          <a:ln w="19050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4" name="Line 7"/>
          <p:cNvSpPr>
            <a:spLocks noChangeShapeType="1"/>
          </p:cNvSpPr>
          <p:nvPr/>
        </p:nvSpPr>
        <p:spPr bwMode="auto">
          <a:xfrm flipV="1">
            <a:off x="4864100" y="3536950"/>
            <a:ext cx="1588" cy="2154238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5" name="Line 8"/>
          <p:cNvSpPr>
            <a:spLocks noChangeShapeType="1"/>
          </p:cNvSpPr>
          <p:nvPr/>
        </p:nvSpPr>
        <p:spPr bwMode="auto">
          <a:xfrm flipV="1">
            <a:off x="5608638" y="3536950"/>
            <a:ext cx="1588" cy="2154238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6" name="Line 9"/>
          <p:cNvSpPr>
            <a:spLocks noChangeShapeType="1"/>
          </p:cNvSpPr>
          <p:nvPr/>
        </p:nvSpPr>
        <p:spPr bwMode="auto">
          <a:xfrm flipV="1">
            <a:off x="6332538" y="3536950"/>
            <a:ext cx="1588" cy="2154238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7" name="Line 10"/>
          <p:cNvSpPr>
            <a:spLocks noChangeShapeType="1"/>
          </p:cNvSpPr>
          <p:nvPr/>
        </p:nvSpPr>
        <p:spPr bwMode="auto">
          <a:xfrm flipV="1">
            <a:off x="7077075" y="3536950"/>
            <a:ext cx="1588" cy="2154238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8" name="Line 11"/>
          <p:cNvSpPr>
            <a:spLocks noChangeShapeType="1"/>
          </p:cNvSpPr>
          <p:nvPr/>
        </p:nvSpPr>
        <p:spPr bwMode="auto">
          <a:xfrm flipV="1">
            <a:off x="1909763" y="3536950"/>
            <a:ext cx="1588" cy="2154238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9" name="Freeform 12"/>
          <p:cNvSpPr>
            <a:spLocks/>
          </p:cNvSpPr>
          <p:nvPr/>
        </p:nvSpPr>
        <p:spPr bwMode="auto">
          <a:xfrm>
            <a:off x="1547813" y="3670300"/>
            <a:ext cx="1466850" cy="266700"/>
          </a:xfrm>
          <a:custGeom>
            <a:avLst/>
            <a:gdLst>
              <a:gd name="T0" fmla="*/ 0 w 1850"/>
              <a:gd name="T1" fmla="*/ 1 h 336"/>
              <a:gd name="T2" fmla="*/ 0 w 1850"/>
              <a:gd name="T3" fmla="*/ 0 h 336"/>
              <a:gd name="T4" fmla="*/ 0 w 1850"/>
              <a:gd name="T5" fmla="*/ 0 h 336"/>
              <a:gd name="T6" fmla="*/ 0 w 1850"/>
              <a:gd name="T7" fmla="*/ 1 h 336"/>
              <a:gd name="T8" fmla="*/ 0 w 1850"/>
              <a:gd name="T9" fmla="*/ 1 h 336"/>
              <a:gd name="T10" fmla="*/ 0 w 1850"/>
              <a:gd name="T11" fmla="*/ 0 h 336"/>
              <a:gd name="T12" fmla="*/ 0 w 1850"/>
              <a:gd name="T13" fmla="*/ 0 h 336"/>
              <a:gd name="T14" fmla="*/ 0 w 1850"/>
              <a:gd name="T15" fmla="*/ 1 h 336"/>
              <a:gd name="T16" fmla="*/ 0 w 1850"/>
              <a:gd name="T17" fmla="*/ 1 h 3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50"/>
              <a:gd name="T28" fmla="*/ 0 h 336"/>
              <a:gd name="T29" fmla="*/ 1850 w 1850"/>
              <a:gd name="T30" fmla="*/ 336 h 3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50" h="336">
                <a:moveTo>
                  <a:pt x="1850" y="336"/>
                </a:moveTo>
                <a:lnTo>
                  <a:pt x="1850" y="0"/>
                </a:lnTo>
                <a:lnTo>
                  <a:pt x="1393" y="0"/>
                </a:lnTo>
                <a:lnTo>
                  <a:pt x="1393" y="336"/>
                </a:lnTo>
                <a:lnTo>
                  <a:pt x="937" y="336"/>
                </a:lnTo>
                <a:lnTo>
                  <a:pt x="937" y="0"/>
                </a:lnTo>
                <a:lnTo>
                  <a:pt x="456" y="0"/>
                </a:lnTo>
                <a:lnTo>
                  <a:pt x="456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0" name="Freeform 13"/>
          <p:cNvSpPr>
            <a:spLocks/>
          </p:cNvSpPr>
          <p:nvPr/>
        </p:nvSpPr>
        <p:spPr bwMode="auto">
          <a:xfrm>
            <a:off x="3014663" y="3670300"/>
            <a:ext cx="1487488" cy="266700"/>
          </a:xfrm>
          <a:custGeom>
            <a:avLst/>
            <a:gdLst>
              <a:gd name="T0" fmla="*/ 1 w 1873"/>
              <a:gd name="T1" fmla="*/ 1 h 336"/>
              <a:gd name="T2" fmla="*/ 1 w 1873"/>
              <a:gd name="T3" fmla="*/ 0 h 336"/>
              <a:gd name="T4" fmla="*/ 1 w 1873"/>
              <a:gd name="T5" fmla="*/ 0 h 336"/>
              <a:gd name="T6" fmla="*/ 1 w 1873"/>
              <a:gd name="T7" fmla="*/ 1 h 336"/>
              <a:gd name="T8" fmla="*/ 1 w 1873"/>
              <a:gd name="T9" fmla="*/ 1 h 336"/>
              <a:gd name="T10" fmla="*/ 1 w 1873"/>
              <a:gd name="T11" fmla="*/ 0 h 336"/>
              <a:gd name="T12" fmla="*/ 1 w 1873"/>
              <a:gd name="T13" fmla="*/ 0 h 336"/>
              <a:gd name="T14" fmla="*/ 1 w 1873"/>
              <a:gd name="T15" fmla="*/ 1 h 336"/>
              <a:gd name="T16" fmla="*/ 0 w 1873"/>
              <a:gd name="T17" fmla="*/ 1 h 3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73"/>
              <a:gd name="T28" fmla="*/ 0 h 336"/>
              <a:gd name="T29" fmla="*/ 1873 w 1873"/>
              <a:gd name="T30" fmla="*/ 336 h 3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73" h="336">
                <a:moveTo>
                  <a:pt x="1873" y="336"/>
                </a:moveTo>
                <a:lnTo>
                  <a:pt x="1873" y="0"/>
                </a:lnTo>
                <a:lnTo>
                  <a:pt x="1393" y="0"/>
                </a:lnTo>
                <a:lnTo>
                  <a:pt x="1393" y="336"/>
                </a:lnTo>
                <a:lnTo>
                  <a:pt x="936" y="336"/>
                </a:lnTo>
                <a:lnTo>
                  <a:pt x="936" y="0"/>
                </a:lnTo>
                <a:lnTo>
                  <a:pt x="480" y="0"/>
                </a:lnTo>
                <a:lnTo>
                  <a:pt x="480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1" name="Freeform 14"/>
          <p:cNvSpPr>
            <a:spLocks/>
          </p:cNvSpPr>
          <p:nvPr/>
        </p:nvSpPr>
        <p:spPr bwMode="auto">
          <a:xfrm>
            <a:off x="4502150" y="3670300"/>
            <a:ext cx="1468438" cy="266700"/>
          </a:xfrm>
          <a:custGeom>
            <a:avLst/>
            <a:gdLst>
              <a:gd name="T0" fmla="*/ 1 w 1850"/>
              <a:gd name="T1" fmla="*/ 1 h 336"/>
              <a:gd name="T2" fmla="*/ 1 w 1850"/>
              <a:gd name="T3" fmla="*/ 0 h 336"/>
              <a:gd name="T4" fmla="*/ 1 w 1850"/>
              <a:gd name="T5" fmla="*/ 0 h 336"/>
              <a:gd name="T6" fmla="*/ 1 w 1850"/>
              <a:gd name="T7" fmla="*/ 1 h 336"/>
              <a:gd name="T8" fmla="*/ 1 w 1850"/>
              <a:gd name="T9" fmla="*/ 1 h 336"/>
              <a:gd name="T10" fmla="*/ 1 w 1850"/>
              <a:gd name="T11" fmla="*/ 0 h 336"/>
              <a:gd name="T12" fmla="*/ 1 w 1850"/>
              <a:gd name="T13" fmla="*/ 0 h 336"/>
              <a:gd name="T14" fmla="*/ 1 w 1850"/>
              <a:gd name="T15" fmla="*/ 1 h 336"/>
              <a:gd name="T16" fmla="*/ 0 w 1850"/>
              <a:gd name="T17" fmla="*/ 1 h 3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50"/>
              <a:gd name="T28" fmla="*/ 0 h 336"/>
              <a:gd name="T29" fmla="*/ 1850 w 1850"/>
              <a:gd name="T30" fmla="*/ 336 h 3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50" h="336">
                <a:moveTo>
                  <a:pt x="1850" y="336"/>
                </a:moveTo>
                <a:lnTo>
                  <a:pt x="1850" y="0"/>
                </a:lnTo>
                <a:lnTo>
                  <a:pt x="1394" y="0"/>
                </a:lnTo>
                <a:lnTo>
                  <a:pt x="1394" y="336"/>
                </a:lnTo>
                <a:lnTo>
                  <a:pt x="913" y="336"/>
                </a:lnTo>
                <a:lnTo>
                  <a:pt x="913" y="0"/>
                </a:lnTo>
                <a:lnTo>
                  <a:pt x="457" y="0"/>
                </a:lnTo>
                <a:lnTo>
                  <a:pt x="457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2" name="Freeform 15"/>
          <p:cNvSpPr>
            <a:spLocks/>
          </p:cNvSpPr>
          <p:nvPr/>
        </p:nvSpPr>
        <p:spPr bwMode="auto">
          <a:xfrm>
            <a:off x="5970588" y="3670300"/>
            <a:ext cx="1468438" cy="266700"/>
          </a:xfrm>
          <a:custGeom>
            <a:avLst/>
            <a:gdLst>
              <a:gd name="T0" fmla="*/ 1 w 1850"/>
              <a:gd name="T1" fmla="*/ 1 h 336"/>
              <a:gd name="T2" fmla="*/ 1 w 1850"/>
              <a:gd name="T3" fmla="*/ 0 h 336"/>
              <a:gd name="T4" fmla="*/ 1 w 1850"/>
              <a:gd name="T5" fmla="*/ 0 h 336"/>
              <a:gd name="T6" fmla="*/ 1 w 1850"/>
              <a:gd name="T7" fmla="*/ 1 h 336"/>
              <a:gd name="T8" fmla="*/ 1 w 1850"/>
              <a:gd name="T9" fmla="*/ 1 h 336"/>
              <a:gd name="T10" fmla="*/ 1 w 1850"/>
              <a:gd name="T11" fmla="*/ 0 h 336"/>
              <a:gd name="T12" fmla="*/ 1 w 1850"/>
              <a:gd name="T13" fmla="*/ 0 h 336"/>
              <a:gd name="T14" fmla="*/ 1 w 1850"/>
              <a:gd name="T15" fmla="*/ 1 h 336"/>
              <a:gd name="T16" fmla="*/ 0 w 1850"/>
              <a:gd name="T17" fmla="*/ 1 h 3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50"/>
              <a:gd name="T28" fmla="*/ 0 h 336"/>
              <a:gd name="T29" fmla="*/ 1850 w 1850"/>
              <a:gd name="T30" fmla="*/ 336 h 3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50" h="336">
                <a:moveTo>
                  <a:pt x="1850" y="336"/>
                </a:moveTo>
                <a:lnTo>
                  <a:pt x="1850" y="0"/>
                </a:lnTo>
                <a:lnTo>
                  <a:pt x="1393" y="0"/>
                </a:lnTo>
                <a:lnTo>
                  <a:pt x="1393" y="336"/>
                </a:lnTo>
                <a:lnTo>
                  <a:pt x="913" y="336"/>
                </a:lnTo>
                <a:lnTo>
                  <a:pt x="913" y="0"/>
                </a:lnTo>
                <a:lnTo>
                  <a:pt x="456" y="0"/>
                </a:lnTo>
                <a:lnTo>
                  <a:pt x="456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3" name="Line 16"/>
          <p:cNvSpPr>
            <a:spLocks noChangeShapeType="1"/>
          </p:cNvSpPr>
          <p:nvPr/>
        </p:nvSpPr>
        <p:spPr bwMode="auto">
          <a:xfrm flipH="1">
            <a:off x="7439025" y="3937000"/>
            <a:ext cx="36195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4" name="Freeform 17"/>
          <p:cNvSpPr>
            <a:spLocks/>
          </p:cNvSpPr>
          <p:nvPr/>
        </p:nvSpPr>
        <p:spPr bwMode="auto">
          <a:xfrm>
            <a:off x="1547813" y="4203700"/>
            <a:ext cx="2611438" cy="266700"/>
          </a:xfrm>
          <a:custGeom>
            <a:avLst/>
            <a:gdLst>
              <a:gd name="T0" fmla="*/ 0 w 3291"/>
              <a:gd name="T1" fmla="*/ 1 h 336"/>
              <a:gd name="T2" fmla="*/ 0 w 3291"/>
              <a:gd name="T3" fmla="*/ 0 h 336"/>
              <a:gd name="T4" fmla="*/ 0 w 3291"/>
              <a:gd name="T5" fmla="*/ 0 h 336"/>
              <a:gd name="T6" fmla="*/ 0 w 3291"/>
              <a:gd name="T7" fmla="*/ 1 h 336"/>
              <a:gd name="T8" fmla="*/ 0 w 3291"/>
              <a:gd name="T9" fmla="*/ 1 h 336"/>
              <a:gd name="T10" fmla="*/ 0 w 3291"/>
              <a:gd name="T11" fmla="*/ 0 h 336"/>
              <a:gd name="T12" fmla="*/ 0 w 3291"/>
              <a:gd name="T13" fmla="*/ 0 h 336"/>
              <a:gd name="T14" fmla="*/ 0 w 3291"/>
              <a:gd name="T15" fmla="*/ 1 h 336"/>
              <a:gd name="T16" fmla="*/ 0 w 3291"/>
              <a:gd name="T17" fmla="*/ 1 h 3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291"/>
              <a:gd name="T28" fmla="*/ 0 h 336"/>
              <a:gd name="T29" fmla="*/ 3291 w 3291"/>
              <a:gd name="T30" fmla="*/ 336 h 3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291" h="336">
                <a:moveTo>
                  <a:pt x="3291" y="336"/>
                </a:moveTo>
                <a:lnTo>
                  <a:pt x="3291" y="0"/>
                </a:lnTo>
                <a:lnTo>
                  <a:pt x="2378" y="0"/>
                </a:lnTo>
                <a:lnTo>
                  <a:pt x="2378" y="336"/>
                </a:lnTo>
                <a:lnTo>
                  <a:pt x="1441" y="336"/>
                </a:lnTo>
                <a:lnTo>
                  <a:pt x="1441" y="0"/>
                </a:lnTo>
                <a:lnTo>
                  <a:pt x="528" y="0"/>
                </a:lnTo>
                <a:lnTo>
                  <a:pt x="528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5" name="Freeform 18"/>
          <p:cNvSpPr>
            <a:spLocks/>
          </p:cNvSpPr>
          <p:nvPr/>
        </p:nvSpPr>
        <p:spPr bwMode="auto">
          <a:xfrm>
            <a:off x="4159250" y="4203700"/>
            <a:ext cx="2955925" cy="266700"/>
          </a:xfrm>
          <a:custGeom>
            <a:avLst/>
            <a:gdLst>
              <a:gd name="T0" fmla="*/ 1 w 3723"/>
              <a:gd name="T1" fmla="*/ 1 h 336"/>
              <a:gd name="T2" fmla="*/ 1 w 3723"/>
              <a:gd name="T3" fmla="*/ 0 h 336"/>
              <a:gd name="T4" fmla="*/ 1 w 3723"/>
              <a:gd name="T5" fmla="*/ 0 h 336"/>
              <a:gd name="T6" fmla="*/ 1 w 3723"/>
              <a:gd name="T7" fmla="*/ 1 h 336"/>
              <a:gd name="T8" fmla="*/ 1 w 3723"/>
              <a:gd name="T9" fmla="*/ 1 h 336"/>
              <a:gd name="T10" fmla="*/ 1 w 3723"/>
              <a:gd name="T11" fmla="*/ 0 h 336"/>
              <a:gd name="T12" fmla="*/ 1 w 3723"/>
              <a:gd name="T13" fmla="*/ 0 h 336"/>
              <a:gd name="T14" fmla="*/ 1 w 3723"/>
              <a:gd name="T15" fmla="*/ 1 h 336"/>
              <a:gd name="T16" fmla="*/ 0 w 3723"/>
              <a:gd name="T17" fmla="*/ 1 h 3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723"/>
              <a:gd name="T28" fmla="*/ 0 h 336"/>
              <a:gd name="T29" fmla="*/ 3723 w 3723"/>
              <a:gd name="T30" fmla="*/ 336 h 3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723" h="336">
                <a:moveTo>
                  <a:pt x="3723" y="336"/>
                </a:moveTo>
                <a:lnTo>
                  <a:pt x="3723" y="0"/>
                </a:lnTo>
                <a:lnTo>
                  <a:pt x="2786" y="0"/>
                </a:lnTo>
                <a:lnTo>
                  <a:pt x="2786" y="336"/>
                </a:lnTo>
                <a:lnTo>
                  <a:pt x="1874" y="336"/>
                </a:lnTo>
                <a:lnTo>
                  <a:pt x="1874" y="0"/>
                </a:lnTo>
                <a:lnTo>
                  <a:pt x="937" y="0"/>
                </a:lnTo>
                <a:lnTo>
                  <a:pt x="937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6" name="Line 19"/>
          <p:cNvSpPr>
            <a:spLocks noChangeShapeType="1"/>
          </p:cNvSpPr>
          <p:nvPr/>
        </p:nvSpPr>
        <p:spPr bwMode="auto">
          <a:xfrm flipH="1">
            <a:off x="7115175" y="4470400"/>
            <a:ext cx="6858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7" name="Freeform 20"/>
          <p:cNvSpPr>
            <a:spLocks/>
          </p:cNvSpPr>
          <p:nvPr/>
        </p:nvSpPr>
        <p:spPr bwMode="auto">
          <a:xfrm>
            <a:off x="1547813" y="4737100"/>
            <a:ext cx="6253163" cy="285750"/>
          </a:xfrm>
          <a:custGeom>
            <a:avLst/>
            <a:gdLst>
              <a:gd name="T0" fmla="*/ 0 w 7879"/>
              <a:gd name="T1" fmla="*/ 1 h 360"/>
              <a:gd name="T2" fmla="*/ 0 w 7879"/>
              <a:gd name="T3" fmla="*/ 1 h 360"/>
              <a:gd name="T4" fmla="*/ 0 w 7879"/>
              <a:gd name="T5" fmla="*/ 0 h 360"/>
              <a:gd name="T6" fmla="*/ 0 w 7879"/>
              <a:gd name="T7" fmla="*/ 0 h 360"/>
              <a:gd name="T8" fmla="*/ 0 w 7879"/>
              <a:gd name="T9" fmla="*/ 1 h 360"/>
              <a:gd name="T10" fmla="*/ 0 w 7879"/>
              <a:gd name="T11" fmla="*/ 1 h 360"/>
              <a:gd name="T12" fmla="*/ 0 w 7879"/>
              <a:gd name="T13" fmla="*/ 0 h 360"/>
              <a:gd name="T14" fmla="*/ 0 w 7879"/>
              <a:gd name="T15" fmla="*/ 0 h 360"/>
              <a:gd name="T16" fmla="*/ 0 w 7879"/>
              <a:gd name="T17" fmla="*/ 1 h 360"/>
              <a:gd name="T18" fmla="*/ 0 w 7879"/>
              <a:gd name="T19" fmla="*/ 1 h 36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879"/>
              <a:gd name="T31" fmla="*/ 0 h 360"/>
              <a:gd name="T32" fmla="*/ 7879 w 7879"/>
              <a:gd name="T33" fmla="*/ 360 h 360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879" h="360">
                <a:moveTo>
                  <a:pt x="7879" y="360"/>
                </a:moveTo>
                <a:lnTo>
                  <a:pt x="7062" y="360"/>
                </a:lnTo>
                <a:lnTo>
                  <a:pt x="7062" y="0"/>
                </a:lnTo>
                <a:lnTo>
                  <a:pt x="5213" y="0"/>
                </a:lnTo>
                <a:lnTo>
                  <a:pt x="5213" y="360"/>
                </a:lnTo>
                <a:lnTo>
                  <a:pt x="3363" y="360"/>
                </a:lnTo>
                <a:lnTo>
                  <a:pt x="3363" y="0"/>
                </a:lnTo>
                <a:lnTo>
                  <a:pt x="1489" y="0"/>
                </a:lnTo>
                <a:lnTo>
                  <a:pt x="1489" y="360"/>
                </a:lnTo>
                <a:lnTo>
                  <a:pt x="0" y="360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8" name="Freeform 21"/>
          <p:cNvSpPr>
            <a:spLocks/>
          </p:cNvSpPr>
          <p:nvPr/>
        </p:nvSpPr>
        <p:spPr bwMode="auto">
          <a:xfrm>
            <a:off x="1547813" y="5291138"/>
            <a:ext cx="6253163" cy="266700"/>
          </a:xfrm>
          <a:custGeom>
            <a:avLst/>
            <a:gdLst>
              <a:gd name="T0" fmla="*/ 0 w 7879"/>
              <a:gd name="T1" fmla="*/ 1 h 336"/>
              <a:gd name="T2" fmla="*/ 0 w 7879"/>
              <a:gd name="T3" fmla="*/ 1 h 336"/>
              <a:gd name="T4" fmla="*/ 0 w 7879"/>
              <a:gd name="T5" fmla="*/ 0 h 336"/>
              <a:gd name="T6" fmla="*/ 0 w 7879"/>
              <a:gd name="T7" fmla="*/ 0 h 336"/>
              <a:gd name="T8" fmla="*/ 0 w 7879"/>
              <a:gd name="T9" fmla="*/ 1 h 336"/>
              <a:gd name="T10" fmla="*/ 0 w 7879"/>
              <a:gd name="T11" fmla="*/ 1 h 33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7879"/>
              <a:gd name="T19" fmla="*/ 0 h 336"/>
              <a:gd name="T20" fmla="*/ 7879 w 7879"/>
              <a:gd name="T21" fmla="*/ 336 h 3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7879" h="336">
                <a:moveTo>
                  <a:pt x="7879" y="336"/>
                </a:moveTo>
                <a:lnTo>
                  <a:pt x="7134" y="336"/>
                </a:lnTo>
                <a:lnTo>
                  <a:pt x="7134" y="0"/>
                </a:lnTo>
                <a:lnTo>
                  <a:pt x="3411" y="0"/>
                </a:lnTo>
                <a:lnTo>
                  <a:pt x="3411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9" name="Rectangle 22"/>
          <p:cNvSpPr>
            <a:spLocks noChangeArrowheads="1"/>
          </p:cNvSpPr>
          <p:nvPr/>
        </p:nvSpPr>
        <p:spPr bwMode="auto">
          <a:xfrm>
            <a:off x="2938463" y="1230313"/>
            <a:ext cx="668338" cy="1085850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0" name="Rectangle 23"/>
          <p:cNvSpPr>
            <a:spLocks noChangeArrowheads="1"/>
          </p:cNvSpPr>
          <p:nvPr/>
        </p:nvSpPr>
        <p:spPr bwMode="auto">
          <a:xfrm>
            <a:off x="2998788" y="1419225"/>
            <a:ext cx="22542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1" name="Rectangle 24"/>
          <p:cNvSpPr>
            <a:spLocks noChangeArrowheads="1"/>
          </p:cNvSpPr>
          <p:nvPr/>
        </p:nvSpPr>
        <p:spPr bwMode="auto">
          <a:xfrm>
            <a:off x="3395663" y="14112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2" name="Line 25"/>
          <p:cNvSpPr>
            <a:spLocks noChangeShapeType="1"/>
          </p:cNvSpPr>
          <p:nvPr/>
        </p:nvSpPr>
        <p:spPr bwMode="auto">
          <a:xfrm flipH="1">
            <a:off x="3416300" y="1954213"/>
            <a:ext cx="95250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13" name="Freeform 26"/>
          <p:cNvSpPr>
            <a:spLocks/>
          </p:cNvSpPr>
          <p:nvPr/>
        </p:nvSpPr>
        <p:spPr bwMode="auto">
          <a:xfrm>
            <a:off x="4121150" y="942975"/>
            <a:ext cx="57150" cy="38100"/>
          </a:xfrm>
          <a:custGeom>
            <a:avLst/>
            <a:gdLst>
              <a:gd name="T0" fmla="*/ 0 w 72"/>
              <a:gd name="T1" fmla="*/ 1 h 48"/>
              <a:gd name="T2" fmla="*/ 1 w 72"/>
              <a:gd name="T3" fmla="*/ 1 h 48"/>
              <a:gd name="T4" fmla="*/ 1 w 72"/>
              <a:gd name="T5" fmla="*/ 1 h 48"/>
              <a:gd name="T6" fmla="*/ 1 w 72"/>
              <a:gd name="T7" fmla="*/ 1 h 48"/>
              <a:gd name="T8" fmla="*/ 1 w 72"/>
              <a:gd name="T9" fmla="*/ 1 h 48"/>
              <a:gd name="T10" fmla="*/ 1 w 72"/>
              <a:gd name="T11" fmla="*/ 1 h 48"/>
              <a:gd name="T12" fmla="*/ 1 w 72"/>
              <a:gd name="T13" fmla="*/ 1 h 48"/>
              <a:gd name="T14" fmla="*/ 1 w 72"/>
              <a:gd name="T15" fmla="*/ 1 h 48"/>
              <a:gd name="T16" fmla="*/ 1 w 72"/>
              <a:gd name="T17" fmla="*/ 1 h 48"/>
              <a:gd name="T18" fmla="*/ 1 w 72"/>
              <a:gd name="T19" fmla="*/ 1 h 48"/>
              <a:gd name="T20" fmla="*/ 1 w 72"/>
              <a:gd name="T21" fmla="*/ 1 h 48"/>
              <a:gd name="T22" fmla="*/ 1 w 72"/>
              <a:gd name="T23" fmla="*/ 0 h 48"/>
              <a:gd name="T24" fmla="*/ 1 w 72"/>
              <a:gd name="T25" fmla="*/ 1 h 48"/>
              <a:gd name="T26" fmla="*/ 1 w 72"/>
              <a:gd name="T27" fmla="*/ 1 h 48"/>
              <a:gd name="T28" fmla="*/ 1 w 72"/>
              <a:gd name="T29" fmla="*/ 1 h 48"/>
              <a:gd name="T30" fmla="*/ 1 w 72"/>
              <a:gd name="T31" fmla="*/ 1 h 48"/>
              <a:gd name="T32" fmla="*/ 1 w 72"/>
              <a:gd name="T33" fmla="*/ 1 h 48"/>
              <a:gd name="T34" fmla="*/ 1 w 72"/>
              <a:gd name="T35" fmla="*/ 1 h 48"/>
              <a:gd name="T36" fmla="*/ 1 w 72"/>
              <a:gd name="T37" fmla="*/ 1 h 48"/>
              <a:gd name="T38" fmla="*/ 1 w 72"/>
              <a:gd name="T39" fmla="*/ 1 h 48"/>
              <a:gd name="T40" fmla="*/ 1 w 72"/>
              <a:gd name="T41" fmla="*/ 1 h 48"/>
              <a:gd name="T42" fmla="*/ 1 w 72"/>
              <a:gd name="T43" fmla="*/ 1 h 48"/>
              <a:gd name="T44" fmla="*/ 1 w 72"/>
              <a:gd name="T45" fmla="*/ 1 h 48"/>
              <a:gd name="T46" fmla="*/ 1 w 72"/>
              <a:gd name="T47" fmla="*/ 1 h 48"/>
              <a:gd name="T48" fmla="*/ 1 w 72"/>
              <a:gd name="T49" fmla="*/ 1 h 48"/>
              <a:gd name="T50" fmla="*/ 1 w 72"/>
              <a:gd name="T51" fmla="*/ 1 h 48"/>
              <a:gd name="T52" fmla="*/ 1 w 72"/>
              <a:gd name="T53" fmla="*/ 1 h 48"/>
              <a:gd name="T54" fmla="*/ 1 w 72"/>
              <a:gd name="T55" fmla="*/ 1 h 48"/>
              <a:gd name="T56" fmla="*/ 1 w 72"/>
              <a:gd name="T57" fmla="*/ 1 h 48"/>
              <a:gd name="T58" fmla="*/ 1 w 72"/>
              <a:gd name="T59" fmla="*/ 1 h 48"/>
              <a:gd name="T60" fmla="*/ 1 w 72"/>
              <a:gd name="T61" fmla="*/ 1 h 48"/>
              <a:gd name="T62" fmla="*/ 1 w 72"/>
              <a:gd name="T63" fmla="*/ 1 h 48"/>
              <a:gd name="T64" fmla="*/ 1 w 72"/>
              <a:gd name="T65" fmla="*/ 1 h 48"/>
              <a:gd name="T66" fmla="*/ 1 w 72"/>
              <a:gd name="T67" fmla="*/ 1 h 48"/>
              <a:gd name="T68" fmla="*/ 1 w 72"/>
              <a:gd name="T69" fmla="*/ 1 h 48"/>
              <a:gd name="T70" fmla="*/ 1 w 72"/>
              <a:gd name="T71" fmla="*/ 1 h 48"/>
              <a:gd name="T72" fmla="*/ 1 w 72"/>
              <a:gd name="T73" fmla="*/ 1 h 48"/>
              <a:gd name="T74" fmla="*/ 1 w 72"/>
              <a:gd name="T75" fmla="*/ 1 h 48"/>
              <a:gd name="T76" fmla="*/ 1 w 72"/>
              <a:gd name="T77" fmla="*/ 1 h 48"/>
              <a:gd name="T78" fmla="*/ 1 w 72"/>
              <a:gd name="T79" fmla="*/ 1 h 48"/>
              <a:gd name="T80" fmla="*/ 1 w 72"/>
              <a:gd name="T81" fmla="*/ 1 h 48"/>
              <a:gd name="T82" fmla="*/ 1 w 72"/>
              <a:gd name="T83" fmla="*/ 1 h 48"/>
              <a:gd name="T84" fmla="*/ 1 w 72"/>
              <a:gd name="T85" fmla="*/ 1 h 48"/>
              <a:gd name="T86" fmla="*/ 1 w 72"/>
              <a:gd name="T87" fmla="*/ 1 h 48"/>
              <a:gd name="T88" fmla="*/ 1 w 72"/>
              <a:gd name="T89" fmla="*/ 1 h 48"/>
              <a:gd name="T90" fmla="*/ 1 w 72"/>
              <a:gd name="T91" fmla="*/ 1 h 48"/>
              <a:gd name="T92" fmla="*/ 1 w 72"/>
              <a:gd name="T93" fmla="*/ 1 h 48"/>
              <a:gd name="T94" fmla="*/ 1 w 72"/>
              <a:gd name="T95" fmla="*/ 1 h 48"/>
              <a:gd name="T96" fmla="*/ 1 w 72"/>
              <a:gd name="T97" fmla="*/ 1 h 48"/>
              <a:gd name="T98" fmla="*/ 1 w 72"/>
              <a:gd name="T99" fmla="*/ 1 h 48"/>
              <a:gd name="T100" fmla="*/ 1 w 72"/>
              <a:gd name="T101" fmla="*/ 1 h 48"/>
              <a:gd name="T102" fmla="*/ 1 w 72"/>
              <a:gd name="T103" fmla="*/ 1 h 48"/>
              <a:gd name="T104" fmla="*/ 1 w 72"/>
              <a:gd name="T105" fmla="*/ 1 h 48"/>
              <a:gd name="T106" fmla="*/ 1 w 72"/>
              <a:gd name="T107" fmla="*/ 1 h 48"/>
              <a:gd name="T108" fmla="*/ 1 w 72"/>
              <a:gd name="T109" fmla="*/ 1 h 48"/>
              <a:gd name="T110" fmla="*/ 0 w 72"/>
              <a:gd name="T111" fmla="*/ 1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72"/>
              <a:gd name="T169" fmla="*/ 0 h 48"/>
              <a:gd name="T170" fmla="*/ 72 w 72"/>
              <a:gd name="T171" fmla="*/ 48 h 48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72" h="48">
                <a:moveTo>
                  <a:pt x="0" y="19"/>
                </a:moveTo>
                <a:lnTo>
                  <a:pt x="0" y="30"/>
                </a:lnTo>
                <a:lnTo>
                  <a:pt x="0" y="27"/>
                </a:lnTo>
                <a:lnTo>
                  <a:pt x="0" y="26"/>
                </a:lnTo>
                <a:lnTo>
                  <a:pt x="0" y="25"/>
                </a:lnTo>
                <a:lnTo>
                  <a:pt x="1" y="24"/>
                </a:lnTo>
                <a:lnTo>
                  <a:pt x="1" y="23"/>
                </a:lnTo>
                <a:lnTo>
                  <a:pt x="1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3" y="15"/>
                </a:lnTo>
                <a:lnTo>
                  <a:pt x="5" y="14"/>
                </a:lnTo>
                <a:lnTo>
                  <a:pt x="5" y="13"/>
                </a:lnTo>
                <a:lnTo>
                  <a:pt x="6" y="12"/>
                </a:lnTo>
                <a:lnTo>
                  <a:pt x="7" y="11"/>
                </a:lnTo>
                <a:lnTo>
                  <a:pt x="7" y="9"/>
                </a:lnTo>
                <a:lnTo>
                  <a:pt x="8" y="9"/>
                </a:lnTo>
                <a:lnTo>
                  <a:pt x="10" y="8"/>
                </a:lnTo>
                <a:lnTo>
                  <a:pt x="11" y="7"/>
                </a:lnTo>
                <a:lnTo>
                  <a:pt x="12" y="6"/>
                </a:lnTo>
                <a:lnTo>
                  <a:pt x="13" y="6"/>
                </a:lnTo>
                <a:lnTo>
                  <a:pt x="14" y="5"/>
                </a:lnTo>
                <a:lnTo>
                  <a:pt x="16" y="3"/>
                </a:lnTo>
                <a:lnTo>
                  <a:pt x="17" y="3"/>
                </a:lnTo>
                <a:lnTo>
                  <a:pt x="18" y="2"/>
                </a:lnTo>
                <a:lnTo>
                  <a:pt x="19" y="2"/>
                </a:lnTo>
                <a:lnTo>
                  <a:pt x="20" y="2"/>
                </a:lnTo>
                <a:lnTo>
                  <a:pt x="22" y="1"/>
                </a:lnTo>
                <a:lnTo>
                  <a:pt x="23" y="1"/>
                </a:lnTo>
                <a:lnTo>
                  <a:pt x="25" y="1"/>
                </a:lnTo>
                <a:lnTo>
                  <a:pt x="26" y="1"/>
                </a:lnTo>
                <a:lnTo>
                  <a:pt x="28" y="1"/>
                </a:lnTo>
                <a:lnTo>
                  <a:pt x="29" y="0"/>
                </a:lnTo>
                <a:lnTo>
                  <a:pt x="43" y="0"/>
                </a:lnTo>
                <a:lnTo>
                  <a:pt x="44" y="1"/>
                </a:lnTo>
                <a:lnTo>
                  <a:pt x="46" y="1"/>
                </a:lnTo>
                <a:lnTo>
                  <a:pt x="48" y="1"/>
                </a:lnTo>
                <a:lnTo>
                  <a:pt x="49" y="1"/>
                </a:lnTo>
                <a:lnTo>
                  <a:pt x="50" y="1"/>
                </a:lnTo>
                <a:lnTo>
                  <a:pt x="52" y="2"/>
                </a:lnTo>
                <a:lnTo>
                  <a:pt x="53" y="2"/>
                </a:lnTo>
                <a:lnTo>
                  <a:pt x="54" y="2"/>
                </a:lnTo>
                <a:lnTo>
                  <a:pt x="55" y="3"/>
                </a:lnTo>
                <a:lnTo>
                  <a:pt x="56" y="3"/>
                </a:lnTo>
                <a:lnTo>
                  <a:pt x="58" y="5"/>
                </a:lnTo>
                <a:lnTo>
                  <a:pt x="59" y="6"/>
                </a:lnTo>
                <a:lnTo>
                  <a:pt x="60" y="6"/>
                </a:lnTo>
                <a:lnTo>
                  <a:pt x="61" y="7"/>
                </a:lnTo>
                <a:lnTo>
                  <a:pt x="62" y="8"/>
                </a:lnTo>
                <a:lnTo>
                  <a:pt x="64" y="9"/>
                </a:lnTo>
                <a:lnTo>
                  <a:pt x="65" y="9"/>
                </a:lnTo>
                <a:lnTo>
                  <a:pt x="66" y="11"/>
                </a:lnTo>
                <a:lnTo>
                  <a:pt x="66" y="12"/>
                </a:lnTo>
                <a:lnTo>
                  <a:pt x="67" y="13"/>
                </a:lnTo>
                <a:lnTo>
                  <a:pt x="68" y="14"/>
                </a:lnTo>
                <a:lnTo>
                  <a:pt x="68" y="15"/>
                </a:lnTo>
                <a:lnTo>
                  <a:pt x="70" y="17"/>
                </a:lnTo>
                <a:lnTo>
                  <a:pt x="70" y="18"/>
                </a:lnTo>
                <a:lnTo>
                  <a:pt x="71" y="19"/>
                </a:lnTo>
                <a:lnTo>
                  <a:pt x="71" y="21"/>
                </a:lnTo>
                <a:lnTo>
                  <a:pt x="71" y="23"/>
                </a:lnTo>
                <a:lnTo>
                  <a:pt x="72" y="24"/>
                </a:lnTo>
                <a:lnTo>
                  <a:pt x="72" y="25"/>
                </a:lnTo>
                <a:lnTo>
                  <a:pt x="72" y="26"/>
                </a:lnTo>
                <a:lnTo>
                  <a:pt x="72" y="27"/>
                </a:lnTo>
                <a:lnTo>
                  <a:pt x="72" y="30"/>
                </a:lnTo>
                <a:lnTo>
                  <a:pt x="72" y="19"/>
                </a:lnTo>
                <a:lnTo>
                  <a:pt x="72" y="21"/>
                </a:lnTo>
                <a:lnTo>
                  <a:pt x="72" y="23"/>
                </a:lnTo>
                <a:lnTo>
                  <a:pt x="72" y="24"/>
                </a:lnTo>
                <a:lnTo>
                  <a:pt x="72" y="25"/>
                </a:lnTo>
                <a:lnTo>
                  <a:pt x="71" y="26"/>
                </a:lnTo>
                <a:lnTo>
                  <a:pt x="71" y="27"/>
                </a:lnTo>
                <a:lnTo>
                  <a:pt x="71" y="30"/>
                </a:lnTo>
                <a:lnTo>
                  <a:pt x="70" y="31"/>
                </a:lnTo>
                <a:lnTo>
                  <a:pt x="70" y="32"/>
                </a:lnTo>
                <a:lnTo>
                  <a:pt x="68" y="33"/>
                </a:lnTo>
                <a:lnTo>
                  <a:pt x="68" y="35"/>
                </a:lnTo>
                <a:lnTo>
                  <a:pt x="67" y="36"/>
                </a:lnTo>
                <a:lnTo>
                  <a:pt x="66" y="37"/>
                </a:lnTo>
                <a:lnTo>
                  <a:pt x="66" y="38"/>
                </a:lnTo>
                <a:lnTo>
                  <a:pt x="65" y="39"/>
                </a:lnTo>
                <a:lnTo>
                  <a:pt x="64" y="39"/>
                </a:lnTo>
                <a:lnTo>
                  <a:pt x="62" y="41"/>
                </a:lnTo>
                <a:lnTo>
                  <a:pt x="61" y="42"/>
                </a:lnTo>
                <a:lnTo>
                  <a:pt x="60" y="43"/>
                </a:lnTo>
                <a:lnTo>
                  <a:pt x="59" y="43"/>
                </a:lnTo>
                <a:lnTo>
                  <a:pt x="58" y="44"/>
                </a:lnTo>
                <a:lnTo>
                  <a:pt x="56" y="45"/>
                </a:lnTo>
                <a:lnTo>
                  <a:pt x="55" y="45"/>
                </a:lnTo>
                <a:lnTo>
                  <a:pt x="54" y="47"/>
                </a:lnTo>
                <a:lnTo>
                  <a:pt x="53" y="47"/>
                </a:lnTo>
                <a:lnTo>
                  <a:pt x="52" y="47"/>
                </a:lnTo>
                <a:lnTo>
                  <a:pt x="50" y="48"/>
                </a:lnTo>
                <a:lnTo>
                  <a:pt x="49" y="48"/>
                </a:lnTo>
                <a:lnTo>
                  <a:pt x="48" y="48"/>
                </a:lnTo>
                <a:lnTo>
                  <a:pt x="46" y="48"/>
                </a:lnTo>
                <a:lnTo>
                  <a:pt x="44" y="48"/>
                </a:lnTo>
                <a:lnTo>
                  <a:pt x="43" y="48"/>
                </a:lnTo>
                <a:lnTo>
                  <a:pt x="29" y="48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3" y="48"/>
                </a:lnTo>
                <a:lnTo>
                  <a:pt x="22" y="48"/>
                </a:lnTo>
                <a:lnTo>
                  <a:pt x="20" y="47"/>
                </a:lnTo>
                <a:lnTo>
                  <a:pt x="19" y="47"/>
                </a:lnTo>
                <a:lnTo>
                  <a:pt x="18" y="47"/>
                </a:lnTo>
                <a:lnTo>
                  <a:pt x="17" y="45"/>
                </a:lnTo>
                <a:lnTo>
                  <a:pt x="16" y="45"/>
                </a:lnTo>
                <a:lnTo>
                  <a:pt x="14" y="44"/>
                </a:lnTo>
                <a:lnTo>
                  <a:pt x="13" y="43"/>
                </a:lnTo>
                <a:lnTo>
                  <a:pt x="12" y="43"/>
                </a:lnTo>
                <a:lnTo>
                  <a:pt x="11" y="42"/>
                </a:lnTo>
                <a:lnTo>
                  <a:pt x="10" y="41"/>
                </a:lnTo>
                <a:lnTo>
                  <a:pt x="8" y="39"/>
                </a:lnTo>
                <a:lnTo>
                  <a:pt x="7" y="39"/>
                </a:lnTo>
                <a:lnTo>
                  <a:pt x="7" y="38"/>
                </a:lnTo>
                <a:lnTo>
                  <a:pt x="6" y="37"/>
                </a:lnTo>
                <a:lnTo>
                  <a:pt x="5" y="36"/>
                </a:lnTo>
                <a:lnTo>
                  <a:pt x="5" y="35"/>
                </a:lnTo>
                <a:lnTo>
                  <a:pt x="3" y="33"/>
                </a:lnTo>
                <a:lnTo>
                  <a:pt x="2" y="32"/>
                </a:lnTo>
                <a:lnTo>
                  <a:pt x="2" y="31"/>
                </a:lnTo>
                <a:lnTo>
                  <a:pt x="2" y="30"/>
                </a:lnTo>
                <a:lnTo>
                  <a:pt x="1" y="27"/>
                </a:lnTo>
                <a:lnTo>
                  <a:pt x="1" y="26"/>
                </a:lnTo>
                <a:lnTo>
                  <a:pt x="1" y="25"/>
                </a:lnTo>
                <a:lnTo>
                  <a:pt x="0" y="24"/>
                </a:lnTo>
                <a:lnTo>
                  <a:pt x="0" y="23"/>
                </a:lnTo>
                <a:lnTo>
                  <a:pt x="0" y="21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4" name="Rectangle 27"/>
          <p:cNvSpPr>
            <a:spLocks noChangeArrowheads="1"/>
          </p:cNvSpPr>
          <p:nvPr/>
        </p:nvSpPr>
        <p:spPr bwMode="auto">
          <a:xfrm>
            <a:off x="3397250" y="19573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5" name="Rectangle 28"/>
          <p:cNvSpPr>
            <a:spLocks noChangeArrowheads="1"/>
          </p:cNvSpPr>
          <p:nvPr/>
        </p:nvSpPr>
        <p:spPr bwMode="auto">
          <a:xfrm>
            <a:off x="4425950" y="1230313"/>
            <a:ext cx="666750" cy="1085850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6" name="Rectangle 29"/>
          <p:cNvSpPr>
            <a:spLocks noChangeArrowheads="1"/>
          </p:cNvSpPr>
          <p:nvPr/>
        </p:nvSpPr>
        <p:spPr bwMode="auto">
          <a:xfrm>
            <a:off x="1879600" y="1938338"/>
            <a:ext cx="54292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Clock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7" name="Rectangle 30"/>
          <p:cNvSpPr>
            <a:spLocks noChangeArrowheads="1"/>
          </p:cNvSpPr>
          <p:nvPr/>
        </p:nvSpPr>
        <p:spPr bwMode="auto">
          <a:xfrm>
            <a:off x="4484688" y="1419225"/>
            <a:ext cx="22542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8" name="Rectangle 31"/>
          <p:cNvSpPr>
            <a:spLocks noChangeArrowheads="1"/>
          </p:cNvSpPr>
          <p:nvPr/>
        </p:nvSpPr>
        <p:spPr bwMode="auto">
          <a:xfrm>
            <a:off x="4881563" y="14112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9" name="Line 32"/>
          <p:cNvSpPr>
            <a:spLocks noChangeShapeType="1"/>
          </p:cNvSpPr>
          <p:nvPr/>
        </p:nvSpPr>
        <p:spPr bwMode="auto">
          <a:xfrm flipH="1">
            <a:off x="4902200" y="1954213"/>
            <a:ext cx="95250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20" name="Rectangle 33"/>
          <p:cNvSpPr>
            <a:spLocks noChangeArrowheads="1"/>
          </p:cNvSpPr>
          <p:nvPr/>
        </p:nvSpPr>
        <p:spPr bwMode="auto">
          <a:xfrm>
            <a:off x="5913438" y="1230313"/>
            <a:ext cx="666750" cy="1085850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21" name="Rectangle 34"/>
          <p:cNvSpPr>
            <a:spLocks noChangeArrowheads="1"/>
          </p:cNvSpPr>
          <p:nvPr/>
        </p:nvSpPr>
        <p:spPr bwMode="auto">
          <a:xfrm>
            <a:off x="4883150" y="19573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22" name="Rectangle 35"/>
          <p:cNvSpPr>
            <a:spLocks noChangeArrowheads="1"/>
          </p:cNvSpPr>
          <p:nvPr/>
        </p:nvSpPr>
        <p:spPr bwMode="auto">
          <a:xfrm>
            <a:off x="5972175" y="1419225"/>
            <a:ext cx="22542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23" name="Rectangle 36"/>
          <p:cNvSpPr>
            <a:spLocks noChangeArrowheads="1"/>
          </p:cNvSpPr>
          <p:nvPr/>
        </p:nvSpPr>
        <p:spPr bwMode="auto">
          <a:xfrm>
            <a:off x="6367463" y="14112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24" name="Line 37"/>
          <p:cNvSpPr>
            <a:spLocks noChangeShapeType="1"/>
          </p:cNvSpPr>
          <p:nvPr/>
        </p:nvSpPr>
        <p:spPr bwMode="auto">
          <a:xfrm flipH="1">
            <a:off x="6389688" y="1954213"/>
            <a:ext cx="76200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25" name="Line 38"/>
          <p:cNvSpPr>
            <a:spLocks noChangeShapeType="1"/>
          </p:cNvSpPr>
          <p:nvPr/>
        </p:nvSpPr>
        <p:spPr bwMode="auto">
          <a:xfrm>
            <a:off x="2386013" y="1497013"/>
            <a:ext cx="552450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26" name="Freeform 39"/>
          <p:cNvSpPr>
            <a:spLocks/>
          </p:cNvSpPr>
          <p:nvPr/>
        </p:nvSpPr>
        <p:spPr bwMode="auto">
          <a:xfrm>
            <a:off x="4425950" y="1973263"/>
            <a:ext cx="133350" cy="133350"/>
          </a:xfrm>
          <a:custGeom>
            <a:avLst/>
            <a:gdLst>
              <a:gd name="T0" fmla="*/ 0 w 168"/>
              <a:gd name="T1" fmla="*/ 1 h 168"/>
              <a:gd name="T2" fmla="*/ 1 w 168"/>
              <a:gd name="T3" fmla="*/ 1 h 168"/>
              <a:gd name="T4" fmla="*/ 0 w 168"/>
              <a:gd name="T5" fmla="*/ 0 h 168"/>
              <a:gd name="T6" fmla="*/ 0 60000 65536"/>
              <a:gd name="T7" fmla="*/ 0 60000 65536"/>
              <a:gd name="T8" fmla="*/ 0 60000 65536"/>
              <a:gd name="T9" fmla="*/ 0 w 168"/>
              <a:gd name="T10" fmla="*/ 0 h 168"/>
              <a:gd name="T11" fmla="*/ 168 w 168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8" h="168">
                <a:moveTo>
                  <a:pt x="0" y="168"/>
                </a:moveTo>
                <a:lnTo>
                  <a:pt x="168" y="96"/>
                </a:lnTo>
                <a:lnTo>
                  <a:pt x="0" y="0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27" name="Freeform 40"/>
          <p:cNvSpPr>
            <a:spLocks/>
          </p:cNvSpPr>
          <p:nvPr/>
        </p:nvSpPr>
        <p:spPr bwMode="auto">
          <a:xfrm>
            <a:off x="5913438" y="1973263"/>
            <a:ext cx="133350" cy="133350"/>
          </a:xfrm>
          <a:custGeom>
            <a:avLst/>
            <a:gdLst>
              <a:gd name="T0" fmla="*/ 0 w 168"/>
              <a:gd name="T1" fmla="*/ 1 h 168"/>
              <a:gd name="T2" fmla="*/ 1 w 168"/>
              <a:gd name="T3" fmla="*/ 1 h 168"/>
              <a:gd name="T4" fmla="*/ 0 w 168"/>
              <a:gd name="T5" fmla="*/ 0 h 168"/>
              <a:gd name="T6" fmla="*/ 0 60000 65536"/>
              <a:gd name="T7" fmla="*/ 0 60000 65536"/>
              <a:gd name="T8" fmla="*/ 0 60000 65536"/>
              <a:gd name="T9" fmla="*/ 0 w 168"/>
              <a:gd name="T10" fmla="*/ 0 h 168"/>
              <a:gd name="T11" fmla="*/ 168 w 168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8" h="168">
                <a:moveTo>
                  <a:pt x="0" y="168"/>
                </a:moveTo>
                <a:lnTo>
                  <a:pt x="168" y="96"/>
                </a:lnTo>
                <a:lnTo>
                  <a:pt x="0" y="0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28" name="Freeform 41"/>
          <p:cNvSpPr>
            <a:spLocks/>
          </p:cNvSpPr>
          <p:nvPr/>
        </p:nvSpPr>
        <p:spPr bwMode="auto">
          <a:xfrm>
            <a:off x="2938463" y="1973263"/>
            <a:ext cx="133350" cy="133350"/>
          </a:xfrm>
          <a:custGeom>
            <a:avLst/>
            <a:gdLst>
              <a:gd name="T0" fmla="*/ 0 w 168"/>
              <a:gd name="T1" fmla="*/ 1 h 168"/>
              <a:gd name="T2" fmla="*/ 1 w 168"/>
              <a:gd name="T3" fmla="*/ 1 h 168"/>
              <a:gd name="T4" fmla="*/ 0 w 168"/>
              <a:gd name="T5" fmla="*/ 0 h 168"/>
              <a:gd name="T6" fmla="*/ 0 60000 65536"/>
              <a:gd name="T7" fmla="*/ 0 60000 65536"/>
              <a:gd name="T8" fmla="*/ 0 60000 65536"/>
              <a:gd name="T9" fmla="*/ 0 w 168"/>
              <a:gd name="T10" fmla="*/ 0 h 168"/>
              <a:gd name="T11" fmla="*/ 168 w 168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8" h="168">
                <a:moveTo>
                  <a:pt x="0" y="168"/>
                </a:moveTo>
                <a:lnTo>
                  <a:pt x="168" y="96"/>
                </a:lnTo>
                <a:lnTo>
                  <a:pt x="0" y="0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29" name="Line 42"/>
          <p:cNvSpPr>
            <a:spLocks noChangeShapeType="1"/>
          </p:cNvSpPr>
          <p:nvPr/>
        </p:nvSpPr>
        <p:spPr bwMode="auto">
          <a:xfrm>
            <a:off x="2386013" y="2049463"/>
            <a:ext cx="552450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0" name="Freeform 43"/>
          <p:cNvSpPr>
            <a:spLocks/>
          </p:cNvSpPr>
          <p:nvPr/>
        </p:nvSpPr>
        <p:spPr bwMode="auto">
          <a:xfrm>
            <a:off x="2633663" y="1477963"/>
            <a:ext cx="57150" cy="57150"/>
          </a:xfrm>
          <a:custGeom>
            <a:avLst/>
            <a:gdLst>
              <a:gd name="T0" fmla="*/ 0 w 72"/>
              <a:gd name="T1" fmla="*/ 1 h 72"/>
              <a:gd name="T2" fmla="*/ 1 w 72"/>
              <a:gd name="T3" fmla="*/ 1 h 72"/>
              <a:gd name="T4" fmla="*/ 1 w 72"/>
              <a:gd name="T5" fmla="*/ 1 h 72"/>
              <a:gd name="T6" fmla="*/ 1 w 72"/>
              <a:gd name="T7" fmla="*/ 1 h 72"/>
              <a:gd name="T8" fmla="*/ 1 w 72"/>
              <a:gd name="T9" fmla="*/ 1 h 72"/>
              <a:gd name="T10" fmla="*/ 1 w 72"/>
              <a:gd name="T11" fmla="*/ 1 h 72"/>
              <a:gd name="T12" fmla="*/ 1 w 72"/>
              <a:gd name="T13" fmla="*/ 1 h 72"/>
              <a:gd name="T14" fmla="*/ 1 w 72"/>
              <a:gd name="T15" fmla="*/ 1 h 72"/>
              <a:gd name="T16" fmla="*/ 1 w 72"/>
              <a:gd name="T17" fmla="*/ 1 h 72"/>
              <a:gd name="T18" fmla="*/ 1 w 72"/>
              <a:gd name="T19" fmla="*/ 1 h 72"/>
              <a:gd name="T20" fmla="*/ 1 w 72"/>
              <a:gd name="T21" fmla="*/ 1 h 72"/>
              <a:gd name="T22" fmla="*/ 1 w 72"/>
              <a:gd name="T23" fmla="*/ 0 h 72"/>
              <a:gd name="T24" fmla="*/ 1 w 72"/>
              <a:gd name="T25" fmla="*/ 1 h 72"/>
              <a:gd name="T26" fmla="*/ 1 w 72"/>
              <a:gd name="T27" fmla="*/ 1 h 72"/>
              <a:gd name="T28" fmla="*/ 1 w 72"/>
              <a:gd name="T29" fmla="*/ 1 h 72"/>
              <a:gd name="T30" fmla="*/ 1 w 72"/>
              <a:gd name="T31" fmla="*/ 1 h 72"/>
              <a:gd name="T32" fmla="*/ 1 w 72"/>
              <a:gd name="T33" fmla="*/ 1 h 72"/>
              <a:gd name="T34" fmla="*/ 1 w 72"/>
              <a:gd name="T35" fmla="*/ 1 h 72"/>
              <a:gd name="T36" fmla="*/ 1 w 72"/>
              <a:gd name="T37" fmla="*/ 1 h 72"/>
              <a:gd name="T38" fmla="*/ 1 w 72"/>
              <a:gd name="T39" fmla="*/ 1 h 72"/>
              <a:gd name="T40" fmla="*/ 1 w 72"/>
              <a:gd name="T41" fmla="*/ 1 h 72"/>
              <a:gd name="T42" fmla="*/ 1 w 72"/>
              <a:gd name="T43" fmla="*/ 1 h 72"/>
              <a:gd name="T44" fmla="*/ 1 w 72"/>
              <a:gd name="T45" fmla="*/ 1 h 72"/>
              <a:gd name="T46" fmla="*/ 1 w 72"/>
              <a:gd name="T47" fmla="*/ 1 h 72"/>
              <a:gd name="T48" fmla="*/ 1 w 72"/>
              <a:gd name="T49" fmla="*/ 1 h 72"/>
              <a:gd name="T50" fmla="*/ 1 w 72"/>
              <a:gd name="T51" fmla="*/ 1 h 72"/>
              <a:gd name="T52" fmla="*/ 1 w 72"/>
              <a:gd name="T53" fmla="*/ 1 h 72"/>
              <a:gd name="T54" fmla="*/ 1 w 72"/>
              <a:gd name="T55" fmla="*/ 1 h 72"/>
              <a:gd name="T56" fmla="*/ 1 w 72"/>
              <a:gd name="T57" fmla="*/ 1 h 72"/>
              <a:gd name="T58" fmla="*/ 1 w 72"/>
              <a:gd name="T59" fmla="*/ 1 h 72"/>
              <a:gd name="T60" fmla="*/ 1 w 72"/>
              <a:gd name="T61" fmla="*/ 1 h 72"/>
              <a:gd name="T62" fmla="*/ 1 w 72"/>
              <a:gd name="T63" fmla="*/ 1 h 72"/>
              <a:gd name="T64" fmla="*/ 1 w 72"/>
              <a:gd name="T65" fmla="*/ 1 h 72"/>
              <a:gd name="T66" fmla="*/ 1 w 72"/>
              <a:gd name="T67" fmla="*/ 1 h 72"/>
              <a:gd name="T68" fmla="*/ 1 w 72"/>
              <a:gd name="T69" fmla="*/ 1 h 72"/>
              <a:gd name="T70" fmla="*/ 1 w 72"/>
              <a:gd name="T71" fmla="*/ 1 h 72"/>
              <a:gd name="T72" fmla="*/ 1 w 72"/>
              <a:gd name="T73" fmla="*/ 1 h 72"/>
              <a:gd name="T74" fmla="*/ 1 w 72"/>
              <a:gd name="T75" fmla="*/ 1 h 72"/>
              <a:gd name="T76" fmla="*/ 1 w 72"/>
              <a:gd name="T77" fmla="*/ 1 h 72"/>
              <a:gd name="T78" fmla="*/ 1 w 72"/>
              <a:gd name="T79" fmla="*/ 1 h 72"/>
              <a:gd name="T80" fmla="*/ 1 w 72"/>
              <a:gd name="T81" fmla="*/ 1 h 72"/>
              <a:gd name="T82" fmla="*/ 1 w 72"/>
              <a:gd name="T83" fmla="*/ 1 h 72"/>
              <a:gd name="T84" fmla="*/ 1 w 72"/>
              <a:gd name="T85" fmla="*/ 1 h 72"/>
              <a:gd name="T86" fmla="*/ 1 w 72"/>
              <a:gd name="T87" fmla="*/ 1 h 72"/>
              <a:gd name="T88" fmla="*/ 1 w 72"/>
              <a:gd name="T89" fmla="*/ 1 h 72"/>
              <a:gd name="T90" fmla="*/ 1 w 72"/>
              <a:gd name="T91" fmla="*/ 1 h 72"/>
              <a:gd name="T92" fmla="*/ 1 w 72"/>
              <a:gd name="T93" fmla="*/ 1 h 72"/>
              <a:gd name="T94" fmla="*/ 1 w 72"/>
              <a:gd name="T95" fmla="*/ 1 h 72"/>
              <a:gd name="T96" fmla="*/ 1 w 72"/>
              <a:gd name="T97" fmla="*/ 1 h 72"/>
              <a:gd name="T98" fmla="*/ 1 w 72"/>
              <a:gd name="T99" fmla="*/ 1 h 72"/>
              <a:gd name="T100" fmla="*/ 1 w 72"/>
              <a:gd name="T101" fmla="*/ 1 h 72"/>
              <a:gd name="T102" fmla="*/ 1 w 72"/>
              <a:gd name="T103" fmla="*/ 1 h 72"/>
              <a:gd name="T104" fmla="*/ 1 w 72"/>
              <a:gd name="T105" fmla="*/ 1 h 72"/>
              <a:gd name="T106" fmla="*/ 1 w 72"/>
              <a:gd name="T107" fmla="*/ 1 h 72"/>
              <a:gd name="T108" fmla="*/ 1 w 72"/>
              <a:gd name="T109" fmla="*/ 1 h 72"/>
              <a:gd name="T110" fmla="*/ 0 w 72"/>
              <a:gd name="T111" fmla="*/ 1 h 7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72"/>
              <a:gd name="T169" fmla="*/ 0 h 72"/>
              <a:gd name="T170" fmla="*/ 72 w 72"/>
              <a:gd name="T171" fmla="*/ 72 h 7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72" h="72">
                <a:moveTo>
                  <a:pt x="0" y="44"/>
                </a:moveTo>
                <a:lnTo>
                  <a:pt x="0" y="30"/>
                </a:lnTo>
                <a:lnTo>
                  <a:pt x="0" y="28"/>
                </a:lnTo>
                <a:lnTo>
                  <a:pt x="0" y="27"/>
                </a:lnTo>
                <a:lnTo>
                  <a:pt x="0" y="26"/>
                </a:lnTo>
                <a:lnTo>
                  <a:pt x="1" y="24"/>
                </a:lnTo>
                <a:lnTo>
                  <a:pt x="1" y="23"/>
                </a:lnTo>
                <a:lnTo>
                  <a:pt x="1" y="22"/>
                </a:lnTo>
                <a:lnTo>
                  <a:pt x="3" y="20"/>
                </a:lnTo>
                <a:lnTo>
                  <a:pt x="3" y="18"/>
                </a:lnTo>
                <a:lnTo>
                  <a:pt x="3" y="17"/>
                </a:lnTo>
                <a:lnTo>
                  <a:pt x="4" y="16"/>
                </a:lnTo>
                <a:lnTo>
                  <a:pt x="5" y="15"/>
                </a:lnTo>
                <a:lnTo>
                  <a:pt x="5" y="14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9" y="10"/>
                </a:lnTo>
                <a:lnTo>
                  <a:pt x="10" y="9"/>
                </a:lnTo>
                <a:lnTo>
                  <a:pt x="11" y="8"/>
                </a:lnTo>
                <a:lnTo>
                  <a:pt x="12" y="6"/>
                </a:lnTo>
                <a:lnTo>
                  <a:pt x="13" y="6"/>
                </a:lnTo>
                <a:lnTo>
                  <a:pt x="15" y="5"/>
                </a:lnTo>
                <a:lnTo>
                  <a:pt x="16" y="4"/>
                </a:lnTo>
                <a:lnTo>
                  <a:pt x="17" y="4"/>
                </a:lnTo>
                <a:lnTo>
                  <a:pt x="18" y="3"/>
                </a:lnTo>
                <a:lnTo>
                  <a:pt x="19" y="3"/>
                </a:lnTo>
                <a:lnTo>
                  <a:pt x="21" y="3"/>
                </a:lnTo>
                <a:lnTo>
                  <a:pt x="22" y="2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8" y="2"/>
                </a:lnTo>
                <a:lnTo>
                  <a:pt x="29" y="0"/>
                </a:lnTo>
                <a:lnTo>
                  <a:pt x="43" y="0"/>
                </a:lnTo>
                <a:lnTo>
                  <a:pt x="45" y="2"/>
                </a:lnTo>
                <a:lnTo>
                  <a:pt x="46" y="2"/>
                </a:lnTo>
                <a:lnTo>
                  <a:pt x="48" y="2"/>
                </a:lnTo>
                <a:lnTo>
                  <a:pt x="49" y="2"/>
                </a:lnTo>
                <a:lnTo>
                  <a:pt x="51" y="2"/>
                </a:lnTo>
                <a:lnTo>
                  <a:pt x="52" y="3"/>
                </a:lnTo>
                <a:lnTo>
                  <a:pt x="53" y="3"/>
                </a:lnTo>
                <a:lnTo>
                  <a:pt x="54" y="3"/>
                </a:lnTo>
                <a:lnTo>
                  <a:pt x="55" y="4"/>
                </a:lnTo>
                <a:lnTo>
                  <a:pt x="57" y="4"/>
                </a:lnTo>
                <a:lnTo>
                  <a:pt x="58" y="5"/>
                </a:lnTo>
                <a:lnTo>
                  <a:pt x="59" y="6"/>
                </a:lnTo>
                <a:lnTo>
                  <a:pt x="60" y="6"/>
                </a:lnTo>
                <a:lnTo>
                  <a:pt x="61" y="8"/>
                </a:lnTo>
                <a:lnTo>
                  <a:pt x="63" y="9"/>
                </a:lnTo>
                <a:lnTo>
                  <a:pt x="64" y="10"/>
                </a:lnTo>
                <a:lnTo>
                  <a:pt x="65" y="10"/>
                </a:lnTo>
                <a:lnTo>
                  <a:pt x="66" y="11"/>
                </a:lnTo>
                <a:lnTo>
                  <a:pt x="66" y="12"/>
                </a:lnTo>
                <a:lnTo>
                  <a:pt x="67" y="14"/>
                </a:lnTo>
                <a:lnTo>
                  <a:pt x="69" y="15"/>
                </a:lnTo>
                <a:lnTo>
                  <a:pt x="69" y="16"/>
                </a:lnTo>
                <a:lnTo>
                  <a:pt x="70" y="17"/>
                </a:lnTo>
                <a:lnTo>
                  <a:pt x="70" y="18"/>
                </a:lnTo>
                <a:lnTo>
                  <a:pt x="71" y="20"/>
                </a:lnTo>
                <a:lnTo>
                  <a:pt x="71" y="22"/>
                </a:lnTo>
                <a:lnTo>
                  <a:pt x="71" y="23"/>
                </a:lnTo>
                <a:lnTo>
                  <a:pt x="72" y="24"/>
                </a:lnTo>
                <a:lnTo>
                  <a:pt x="72" y="26"/>
                </a:lnTo>
                <a:lnTo>
                  <a:pt x="72" y="27"/>
                </a:lnTo>
                <a:lnTo>
                  <a:pt x="72" y="28"/>
                </a:lnTo>
                <a:lnTo>
                  <a:pt x="72" y="30"/>
                </a:lnTo>
                <a:lnTo>
                  <a:pt x="72" y="44"/>
                </a:lnTo>
                <a:lnTo>
                  <a:pt x="72" y="46"/>
                </a:lnTo>
                <a:lnTo>
                  <a:pt x="72" y="47"/>
                </a:lnTo>
                <a:lnTo>
                  <a:pt x="72" y="48"/>
                </a:lnTo>
                <a:lnTo>
                  <a:pt x="72" y="50"/>
                </a:lnTo>
                <a:lnTo>
                  <a:pt x="71" y="51"/>
                </a:lnTo>
                <a:lnTo>
                  <a:pt x="71" y="52"/>
                </a:lnTo>
                <a:lnTo>
                  <a:pt x="71" y="54"/>
                </a:lnTo>
                <a:lnTo>
                  <a:pt x="70" y="56"/>
                </a:lnTo>
                <a:lnTo>
                  <a:pt x="70" y="57"/>
                </a:lnTo>
                <a:lnTo>
                  <a:pt x="69" y="58"/>
                </a:lnTo>
                <a:lnTo>
                  <a:pt x="69" y="59"/>
                </a:lnTo>
                <a:lnTo>
                  <a:pt x="67" y="60"/>
                </a:lnTo>
                <a:lnTo>
                  <a:pt x="66" y="62"/>
                </a:lnTo>
                <a:lnTo>
                  <a:pt x="66" y="63"/>
                </a:lnTo>
                <a:lnTo>
                  <a:pt x="65" y="64"/>
                </a:lnTo>
                <a:lnTo>
                  <a:pt x="64" y="64"/>
                </a:lnTo>
                <a:lnTo>
                  <a:pt x="63" y="65"/>
                </a:lnTo>
                <a:lnTo>
                  <a:pt x="61" y="66"/>
                </a:lnTo>
                <a:lnTo>
                  <a:pt x="60" y="68"/>
                </a:lnTo>
                <a:lnTo>
                  <a:pt x="59" y="68"/>
                </a:lnTo>
                <a:lnTo>
                  <a:pt x="58" y="69"/>
                </a:lnTo>
                <a:lnTo>
                  <a:pt x="57" y="70"/>
                </a:lnTo>
                <a:lnTo>
                  <a:pt x="55" y="70"/>
                </a:lnTo>
                <a:lnTo>
                  <a:pt x="54" y="71"/>
                </a:lnTo>
                <a:lnTo>
                  <a:pt x="53" y="71"/>
                </a:lnTo>
                <a:lnTo>
                  <a:pt x="52" y="71"/>
                </a:lnTo>
                <a:lnTo>
                  <a:pt x="51" y="72"/>
                </a:lnTo>
                <a:lnTo>
                  <a:pt x="49" y="72"/>
                </a:lnTo>
                <a:lnTo>
                  <a:pt x="48" y="72"/>
                </a:lnTo>
                <a:lnTo>
                  <a:pt x="46" y="72"/>
                </a:lnTo>
                <a:lnTo>
                  <a:pt x="45" y="72"/>
                </a:lnTo>
                <a:lnTo>
                  <a:pt x="43" y="72"/>
                </a:lnTo>
                <a:lnTo>
                  <a:pt x="29" y="72"/>
                </a:lnTo>
                <a:lnTo>
                  <a:pt x="28" y="72"/>
                </a:lnTo>
                <a:lnTo>
                  <a:pt x="27" y="72"/>
                </a:lnTo>
                <a:lnTo>
                  <a:pt x="25" y="72"/>
                </a:lnTo>
                <a:lnTo>
                  <a:pt x="23" y="72"/>
                </a:lnTo>
                <a:lnTo>
                  <a:pt x="22" y="72"/>
                </a:lnTo>
                <a:lnTo>
                  <a:pt x="21" y="71"/>
                </a:lnTo>
                <a:lnTo>
                  <a:pt x="19" y="71"/>
                </a:lnTo>
                <a:lnTo>
                  <a:pt x="18" y="71"/>
                </a:lnTo>
                <a:lnTo>
                  <a:pt x="17" y="70"/>
                </a:lnTo>
                <a:lnTo>
                  <a:pt x="16" y="70"/>
                </a:lnTo>
                <a:lnTo>
                  <a:pt x="15" y="69"/>
                </a:lnTo>
                <a:lnTo>
                  <a:pt x="13" y="68"/>
                </a:lnTo>
                <a:lnTo>
                  <a:pt x="12" y="68"/>
                </a:lnTo>
                <a:lnTo>
                  <a:pt x="11" y="66"/>
                </a:lnTo>
                <a:lnTo>
                  <a:pt x="10" y="65"/>
                </a:lnTo>
                <a:lnTo>
                  <a:pt x="9" y="64"/>
                </a:lnTo>
                <a:lnTo>
                  <a:pt x="7" y="64"/>
                </a:lnTo>
                <a:lnTo>
                  <a:pt x="7" y="63"/>
                </a:lnTo>
                <a:lnTo>
                  <a:pt x="6" y="62"/>
                </a:lnTo>
                <a:lnTo>
                  <a:pt x="5" y="60"/>
                </a:lnTo>
                <a:lnTo>
                  <a:pt x="5" y="59"/>
                </a:lnTo>
                <a:lnTo>
                  <a:pt x="4" y="58"/>
                </a:lnTo>
                <a:lnTo>
                  <a:pt x="3" y="57"/>
                </a:lnTo>
                <a:lnTo>
                  <a:pt x="3" y="56"/>
                </a:lnTo>
                <a:lnTo>
                  <a:pt x="3" y="54"/>
                </a:lnTo>
                <a:lnTo>
                  <a:pt x="1" y="52"/>
                </a:lnTo>
                <a:lnTo>
                  <a:pt x="1" y="51"/>
                </a:lnTo>
                <a:lnTo>
                  <a:pt x="1" y="50"/>
                </a:lnTo>
                <a:lnTo>
                  <a:pt x="0" y="48"/>
                </a:lnTo>
                <a:lnTo>
                  <a:pt x="0" y="47"/>
                </a:lnTo>
                <a:lnTo>
                  <a:pt x="0" y="46"/>
                </a:lnTo>
                <a:lnTo>
                  <a:pt x="0" y="44"/>
                </a:lnTo>
                <a:close/>
              </a:path>
            </a:pathLst>
          </a:custGeom>
          <a:solidFill>
            <a:srgbClr val="000000"/>
          </a:solidFill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31" name="Rectangle 44"/>
          <p:cNvSpPr>
            <a:spLocks noChangeArrowheads="1"/>
          </p:cNvSpPr>
          <p:nvPr/>
        </p:nvSpPr>
        <p:spPr bwMode="auto">
          <a:xfrm>
            <a:off x="6369050" y="19573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32" name="Line 45"/>
          <p:cNvSpPr>
            <a:spLocks noChangeShapeType="1"/>
          </p:cNvSpPr>
          <p:nvPr/>
        </p:nvSpPr>
        <p:spPr bwMode="auto">
          <a:xfrm flipH="1">
            <a:off x="3606800" y="2049463"/>
            <a:ext cx="819150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3" name="Line 46"/>
          <p:cNvSpPr>
            <a:spLocks noChangeShapeType="1"/>
          </p:cNvSpPr>
          <p:nvPr/>
        </p:nvSpPr>
        <p:spPr bwMode="auto">
          <a:xfrm flipH="1">
            <a:off x="5092700" y="2049463"/>
            <a:ext cx="820738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4" name="Freeform 47"/>
          <p:cNvSpPr>
            <a:spLocks/>
          </p:cNvSpPr>
          <p:nvPr/>
        </p:nvSpPr>
        <p:spPr bwMode="auto">
          <a:xfrm>
            <a:off x="3606800" y="1497013"/>
            <a:ext cx="266700" cy="1085850"/>
          </a:xfrm>
          <a:custGeom>
            <a:avLst/>
            <a:gdLst>
              <a:gd name="T0" fmla="*/ 0 w 337"/>
              <a:gd name="T1" fmla="*/ 0 h 1369"/>
              <a:gd name="T2" fmla="*/ 0 w 337"/>
              <a:gd name="T3" fmla="*/ 0 h 1369"/>
              <a:gd name="T4" fmla="*/ 0 w 337"/>
              <a:gd name="T5" fmla="*/ 0 h 1369"/>
              <a:gd name="T6" fmla="*/ 0 60000 65536"/>
              <a:gd name="T7" fmla="*/ 0 60000 65536"/>
              <a:gd name="T8" fmla="*/ 0 60000 65536"/>
              <a:gd name="T9" fmla="*/ 0 w 337"/>
              <a:gd name="T10" fmla="*/ 0 h 1369"/>
              <a:gd name="T11" fmla="*/ 337 w 337"/>
              <a:gd name="T12" fmla="*/ 1369 h 136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37" h="1369">
                <a:moveTo>
                  <a:pt x="337" y="1369"/>
                </a:moveTo>
                <a:lnTo>
                  <a:pt x="337" y="0"/>
                </a:lnTo>
                <a:lnTo>
                  <a:pt x="0" y="0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5" name="Freeform 48"/>
          <p:cNvSpPr>
            <a:spLocks/>
          </p:cNvSpPr>
          <p:nvPr/>
        </p:nvSpPr>
        <p:spPr bwMode="auto">
          <a:xfrm>
            <a:off x="5092700" y="1497013"/>
            <a:ext cx="268288" cy="1085850"/>
          </a:xfrm>
          <a:custGeom>
            <a:avLst/>
            <a:gdLst>
              <a:gd name="T0" fmla="*/ 1 w 336"/>
              <a:gd name="T1" fmla="*/ 0 h 1369"/>
              <a:gd name="T2" fmla="*/ 1 w 336"/>
              <a:gd name="T3" fmla="*/ 0 h 1369"/>
              <a:gd name="T4" fmla="*/ 0 w 336"/>
              <a:gd name="T5" fmla="*/ 0 h 1369"/>
              <a:gd name="T6" fmla="*/ 0 60000 65536"/>
              <a:gd name="T7" fmla="*/ 0 60000 65536"/>
              <a:gd name="T8" fmla="*/ 0 60000 65536"/>
              <a:gd name="T9" fmla="*/ 0 w 336"/>
              <a:gd name="T10" fmla="*/ 0 h 1369"/>
              <a:gd name="T11" fmla="*/ 336 w 336"/>
              <a:gd name="T12" fmla="*/ 1369 h 136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36" h="1369">
                <a:moveTo>
                  <a:pt x="336" y="1369"/>
                </a:moveTo>
                <a:lnTo>
                  <a:pt x="336" y="0"/>
                </a:lnTo>
                <a:lnTo>
                  <a:pt x="0" y="0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6" name="Freeform 49"/>
          <p:cNvSpPr>
            <a:spLocks/>
          </p:cNvSpPr>
          <p:nvPr/>
        </p:nvSpPr>
        <p:spPr bwMode="auto">
          <a:xfrm>
            <a:off x="6580188" y="1497013"/>
            <a:ext cx="266700" cy="1085850"/>
          </a:xfrm>
          <a:custGeom>
            <a:avLst/>
            <a:gdLst>
              <a:gd name="T0" fmla="*/ 1 w 336"/>
              <a:gd name="T1" fmla="*/ 0 h 1369"/>
              <a:gd name="T2" fmla="*/ 1 w 336"/>
              <a:gd name="T3" fmla="*/ 0 h 1369"/>
              <a:gd name="T4" fmla="*/ 0 w 336"/>
              <a:gd name="T5" fmla="*/ 0 h 1369"/>
              <a:gd name="T6" fmla="*/ 0 60000 65536"/>
              <a:gd name="T7" fmla="*/ 0 60000 65536"/>
              <a:gd name="T8" fmla="*/ 0 60000 65536"/>
              <a:gd name="T9" fmla="*/ 0 w 336"/>
              <a:gd name="T10" fmla="*/ 0 h 1369"/>
              <a:gd name="T11" fmla="*/ 336 w 336"/>
              <a:gd name="T12" fmla="*/ 1369 h 136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36" h="1369">
                <a:moveTo>
                  <a:pt x="336" y="1369"/>
                </a:moveTo>
                <a:lnTo>
                  <a:pt x="336" y="0"/>
                </a:lnTo>
                <a:lnTo>
                  <a:pt x="0" y="0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7" name="Freeform 50"/>
          <p:cNvSpPr>
            <a:spLocks/>
          </p:cNvSpPr>
          <p:nvPr/>
        </p:nvSpPr>
        <p:spPr bwMode="auto">
          <a:xfrm>
            <a:off x="2652713" y="962025"/>
            <a:ext cx="3260725" cy="534988"/>
          </a:xfrm>
          <a:custGeom>
            <a:avLst/>
            <a:gdLst>
              <a:gd name="T0" fmla="*/ 1 w 4108"/>
              <a:gd name="T1" fmla="*/ 1 h 672"/>
              <a:gd name="T2" fmla="*/ 1 w 4108"/>
              <a:gd name="T3" fmla="*/ 1 h 672"/>
              <a:gd name="T4" fmla="*/ 1 w 4108"/>
              <a:gd name="T5" fmla="*/ 0 h 672"/>
              <a:gd name="T6" fmla="*/ 0 w 4108"/>
              <a:gd name="T7" fmla="*/ 0 h 672"/>
              <a:gd name="T8" fmla="*/ 0 w 4108"/>
              <a:gd name="T9" fmla="*/ 1 h 6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08"/>
              <a:gd name="T16" fmla="*/ 0 h 672"/>
              <a:gd name="T17" fmla="*/ 4108 w 4108"/>
              <a:gd name="T18" fmla="*/ 672 h 6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08" h="672">
                <a:moveTo>
                  <a:pt x="4108" y="672"/>
                </a:moveTo>
                <a:lnTo>
                  <a:pt x="3748" y="672"/>
                </a:lnTo>
                <a:lnTo>
                  <a:pt x="3748" y="0"/>
                </a:lnTo>
                <a:lnTo>
                  <a:pt x="0" y="0"/>
                </a:lnTo>
                <a:lnTo>
                  <a:pt x="0" y="672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8" name="Freeform 51"/>
          <p:cNvSpPr>
            <a:spLocks/>
          </p:cNvSpPr>
          <p:nvPr/>
        </p:nvSpPr>
        <p:spPr bwMode="auto">
          <a:xfrm>
            <a:off x="4140200" y="962025"/>
            <a:ext cx="285750" cy="534988"/>
          </a:xfrm>
          <a:custGeom>
            <a:avLst/>
            <a:gdLst>
              <a:gd name="T0" fmla="*/ 1 w 360"/>
              <a:gd name="T1" fmla="*/ 1 h 672"/>
              <a:gd name="T2" fmla="*/ 0 w 360"/>
              <a:gd name="T3" fmla="*/ 1 h 672"/>
              <a:gd name="T4" fmla="*/ 0 w 360"/>
              <a:gd name="T5" fmla="*/ 0 h 672"/>
              <a:gd name="T6" fmla="*/ 0 60000 65536"/>
              <a:gd name="T7" fmla="*/ 0 60000 65536"/>
              <a:gd name="T8" fmla="*/ 0 60000 65536"/>
              <a:gd name="T9" fmla="*/ 0 w 360"/>
              <a:gd name="T10" fmla="*/ 0 h 672"/>
              <a:gd name="T11" fmla="*/ 360 w 360"/>
              <a:gd name="T12" fmla="*/ 672 h 67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60" h="672">
                <a:moveTo>
                  <a:pt x="360" y="672"/>
                </a:moveTo>
                <a:lnTo>
                  <a:pt x="0" y="672"/>
                </a:lnTo>
                <a:lnTo>
                  <a:pt x="0" y="0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9" name="Rectangle 52"/>
          <p:cNvSpPr>
            <a:spLocks noChangeArrowheads="1"/>
          </p:cNvSpPr>
          <p:nvPr/>
        </p:nvSpPr>
        <p:spPr bwMode="auto">
          <a:xfrm>
            <a:off x="2203450" y="140176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1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0" name="Rectangle 53"/>
          <p:cNvSpPr>
            <a:spLocks noChangeArrowheads="1"/>
          </p:cNvSpPr>
          <p:nvPr/>
        </p:nvSpPr>
        <p:spPr bwMode="auto">
          <a:xfrm>
            <a:off x="3760788" y="264001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1" name="Rectangle 54"/>
          <p:cNvSpPr>
            <a:spLocks noChangeArrowheads="1"/>
          </p:cNvSpPr>
          <p:nvPr/>
        </p:nvSpPr>
        <p:spPr bwMode="auto">
          <a:xfrm>
            <a:off x="3890963" y="2727325"/>
            <a:ext cx="161925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charset="0"/>
              </a:rPr>
              <a:t>0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2" name="Rectangle 55"/>
          <p:cNvSpPr>
            <a:spLocks noChangeArrowheads="1"/>
          </p:cNvSpPr>
          <p:nvPr/>
        </p:nvSpPr>
        <p:spPr bwMode="auto">
          <a:xfrm>
            <a:off x="5243513" y="264001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3" name="Rectangle 56"/>
          <p:cNvSpPr>
            <a:spLocks noChangeArrowheads="1"/>
          </p:cNvSpPr>
          <p:nvPr/>
        </p:nvSpPr>
        <p:spPr bwMode="auto">
          <a:xfrm>
            <a:off x="5375275" y="2727325"/>
            <a:ext cx="161925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charset="0"/>
              </a:rPr>
              <a:t>1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4" name="Rectangle 57"/>
          <p:cNvSpPr>
            <a:spLocks noChangeArrowheads="1"/>
          </p:cNvSpPr>
          <p:nvPr/>
        </p:nvSpPr>
        <p:spPr bwMode="auto">
          <a:xfrm>
            <a:off x="6731000" y="264001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5" name="Rectangle 58"/>
          <p:cNvSpPr>
            <a:spLocks noChangeArrowheads="1"/>
          </p:cNvSpPr>
          <p:nvPr/>
        </p:nvSpPr>
        <p:spPr bwMode="auto">
          <a:xfrm>
            <a:off x="6861175" y="2727325"/>
            <a:ext cx="161925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charset="0"/>
              </a:rPr>
              <a:t>2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6" name="Rectangle 59"/>
          <p:cNvSpPr>
            <a:spLocks noChangeArrowheads="1"/>
          </p:cNvSpPr>
          <p:nvPr/>
        </p:nvSpPr>
        <p:spPr bwMode="auto">
          <a:xfrm>
            <a:off x="4000500" y="3103563"/>
            <a:ext cx="973138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(a) Circuit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7" name="Rectangle 60"/>
          <p:cNvSpPr>
            <a:spLocks noChangeArrowheads="1"/>
          </p:cNvSpPr>
          <p:nvPr/>
        </p:nvSpPr>
        <p:spPr bwMode="auto">
          <a:xfrm>
            <a:off x="1025525" y="3717925"/>
            <a:ext cx="54292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Clock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8" name="Rectangle 61"/>
          <p:cNvSpPr>
            <a:spLocks noChangeArrowheads="1"/>
          </p:cNvSpPr>
          <p:nvPr/>
        </p:nvSpPr>
        <p:spPr bwMode="auto">
          <a:xfrm>
            <a:off x="1219200" y="422751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9" name="Rectangle 62"/>
          <p:cNvSpPr>
            <a:spLocks noChangeArrowheads="1"/>
          </p:cNvSpPr>
          <p:nvPr/>
        </p:nvSpPr>
        <p:spPr bwMode="auto">
          <a:xfrm>
            <a:off x="1349375" y="4313238"/>
            <a:ext cx="161925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charset="0"/>
              </a:rPr>
              <a:t>0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0" name="Rectangle 63"/>
          <p:cNvSpPr>
            <a:spLocks noChangeArrowheads="1"/>
          </p:cNvSpPr>
          <p:nvPr/>
        </p:nvSpPr>
        <p:spPr bwMode="auto">
          <a:xfrm>
            <a:off x="1219200" y="476726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1" name="Rectangle 64"/>
          <p:cNvSpPr>
            <a:spLocks noChangeArrowheads="1"/>
          </p:cNvSpPr>
          <p:nvPr/>
        </p:nvSpPr>
        <p:spPr bwMode="auto">
          <a:xfrm>
            <a:off x="1349375" y="4854575"/>
            <a:ext cx="161925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charset="0"/>
              </a:rPr>
              <a:t>1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2" name="Rectangle 65"/>
          <p:cNvSpPr>
            <a:spLocks noChangeArrowheads="1"/>
          </p:cNvSpPr>
          <p:nvPr/>
        </p:nvSpPr>
        <p:spPr bwMode="auto">
          <a:xfrm>
            <a:off x="1219200" y="530701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3" name="Rectangle 66"/>
          <p:cNvSpPr>
            <a:spLocks noChangeArrowheads="1"/>
          </p:cNvSpPr>
          <p:nvPr/>
        </p:nvSpPr>
        <p:spPr bwMode="auto">
          <a:xfrm>
            <a:off x="1349375" y="5394325"/>
            <a:ext cx="161925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charset="0"/>
              </a:rPr>
              <a:t>2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4" name="Rectangle 67"/>
          <p:cNvSpPr>
            <a:spLocks noChangeArrowheads="1"/>
          </p:cNvSpPr>
          <p:nvPr/>
        </p:nvSpPr>
        <p:spPr bwMode="auto">
          <a:xfrm>
            <a:off x="1016000" y="5802313"/>
            <a:ext cx="554038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Count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5" name="Rectangle 68"/>
          <p:cNvSpPr>
            <a:spLocks noChangeArrowheads="1"/>
          </p:cNvSpPr>
          <p:nvPr/>
        </p:nvSpPr>
        <p:spPr bwMode="auto">
          <a:xfrm>
            <a:off x="1730375" y="580231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0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6" name="Rectangle 69"/>
          <p:cNvSpPr>
            <a:spLocks noChangeArrowheads="1"/>
          </p:cNvSpPr>
          <p:nvPr/>
        </p:nvSpPr>
        <p:spPr bwMode="auto">
          <a:xfrm>
            <a:off x="2238375" y="580231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1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7" name="Rectangle 70"/>
          <p:cNvSpPr>
            <a:spLocks noChangeArrowheads="1"/>
          </p:cNvSpPr>
          <p:nvPr/>
        </p:nvSpPr>
        <p:spPr bwMode="auto">
          <a:xfrm>
            <a:off x="2986088" y="580231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2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8" name="Rectangle 71"/>
          <p:cNvSpPr>
            <a:spLocks noChangeArrowheads="1"/>
          </p:cNvSpPr>
          <p:nvPr/>
        </p:nvSpPr>
        <p:spPr bwMode="auto">
          <a:xfrm>
            <a:off x="3721100" y="580231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3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9" name="Rectangle 72"/>
          <p:cNvSpPr>
            <a:spLocks noChangeArrowheads="1"/>
          </p:cNvSpPr>
          <p:nvPr/>
        </p:nvSpPr>
        <p:spPr bwMode="auto">
          <a:xfrm>
            <a:off x="4459288" y="580231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4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60" name="Rectangle 73"/>
          <p:cNvSpPr>
            <a:spLocks noChangeArrowheads="1"/>
          </p:cNvSpPr>
          <p:nvPr/>
        </p:nvSpPr>
        <p:spPr bwMode="auto">
          <a:xfrm>
            <a:off x="5195888" y="580231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5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61" name="Rectangle 74"/>
          <p:cNvSpPr>
            <a:spLocks noChangeArrowheads="1"/>
          </p:cNvSpPr>
          <p:nvPr/>
        </p:nvSpPr>
        <p:spPr bwMode="auto">
          <a:xfrm>
            <a:off x="5934075" y="580231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6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62" name="Rectangle 75"/>
          <p:cNvSpPr>
            <a:spLocks noChangeArrowheads="1"/>
          </p:cNvSpPr>
          <p:nvPr/>
        </p:nvSpPr>
        <p:spPr bwMode="auto">
          <a:xfrm>
            <a:off x="6678613" y="580231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7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63" name="Rectangle 76"/>
          <p:cNvSpPr>
            <a:spLocks noChangeArrowheads="1"/>
          </p:cNvSpPr>
          <p:nvPr/>
        </p:nvSpPr>
        <p:spPr bwMode="auto">
          <a:xfrm>
            <a:off x="7405688" y="580231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0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70" name="Rectangle 83"/>
          <p:cNvSpPr>
            <a:spLocks noChangeArrowheads="1"/>
          </p:cNvSpPr>
          <p:nvPr/>
        </p:nvSpPr>
        <p:spPr bwMode="auto">
          <a:xfrm>
            <a:off x="3686175" y="6280150"/>
            <a:ext cx="1684338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dirty="0">
                <a:solidFill>
                  <a:srgbClr val="000000"/>
                </a:solidFill>
                <a:latin typeface="Times-Roman" charset="0"/>
              </a:rPr>
              <a:t>(b) Timing diagram</a:t>
            </a:r>
            <a:endParaRPr lang="en-US" altLang="en-US" b="0" dirty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1989" name="TextBox 85"/>
          <p:cNvSpPr txBox="1">
            <a:spLocks noChangeArrowheads="1"/>
          </p:cNvSpPr>
          <p:nvPr/>
        </p:nvSpPr>
        <p:spPr bwMode="auto">
          <a:xfrm>
            <a:off x="4862513" y="2960688"/>
            <a:ext cx="36988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charset="0"/>
              </a:rPr>
              <a:t>The propagation delays get longer</a:t>
            </a:r>
          </a:p>
        </p:txBody>
      </p:sp>
      <p:grpSp>
        <p:nvGrpSpPr>
          <p:cNvPr id="97" name="Group 96"/>
          <p:cNvGrpSpPr/>
          <p:nvPr/>
        </p:nvGrpSpPr>
        <p:grpSpPr>
          <a:xfrm>
            <a:off x="3762974" y="3326553"/>
            <a:ext cx="1133475" cy="2546350"/>
            <a:chOff x="3763963" y="3286125"/>
            <a:chExt cx="1133475" cy="2546350"/>
          </a:xfrm>
        </p:grpSpPr>
        <p:sp>
          <p:nvSpPr>
            <p:cNvPr id="98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79"/>
            <p:cNvSpPr>
              <a:spLocks/>
            </p:cNvSpPr>
            <p:nvPr/>
          </p:nvSpPr>
          <p:spPr bwMode="auto">
            <a:xfrm>
              <a:off x="4083050" y="47942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0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24" y="0"/>
                  </a:lnTo>
                  <a:lnTo>
                    <a:pt x="0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Freeform 80"/>
            <p:cNvSpPr>
              <a:spLocks/>
            </p:cNvSpPr>
            <p:nvPr/>
          </p:nvSpPr>
          <p:spPr bwMode="auto">
            <a:xfrm>
              <a:off x="3932238" y="4346575"/>
              <a:ext cx="330200" cy="465138"/>
            </a:xfrm>
            <a:custGeom>
              <a:avLst/>
              <a:gdLst>
                <a:gd name="T0" fmla="*/ 1 w 416"/>
                <a:gd name="T1" fmla="*/ 0 h 587"/>
                <a:gd name="T2" fmla="*/ 1 w 416"/>
                <a:gd name="T3" fmla="*/ 0 h 587"/>
                <a:gd name="T4" fmla="*/ 1 w 416"/>
                <a:gd name="T5" fmla="*/ 0 h 587"/>
                <a:gd name="T6" fmla="*/ 1 w 416"/>
                <a:gd name="T7" fmla="*/ 0 h 587"/>
                <a:gd name="T8" fmla="*/ 1 w 416"/>
                <a:gd name="T9" fmla="*/ 0 h 587"/>
                <a:gd name="T10" fmla="*/ 1 w 416"/>
                <a:gd name="T11" fmla="*/ 0 h 587"/>
                <a:gd name="T12" fmla="*/ 1 w 416"/>
                <a:gd name="T13" fmla="*/ 0 h 587"/>
                <a:gd name="T14" fmla="*/ 1 w 416"/>
                <a:gd name="T15" fmla="*/ 0 h 587"/>
                <a:gd name="T16" fmla="*/ 1 w 416"/>
                <a:gd name="T17" fmla="*/ 0 h 587"/>
                <a:gd name="T18" fmla="*/ 1 w 416"/>
                <a:gd name="T19" fmla="*/ 0 h 587"/>
                <a:gd name="T20" fmla="*/ 1 w 416"/>
                <a:gd name="T21" fmla="*/ 0 h 587"/>
                <a:gd name="T22" fmla="*/ 1 w 416"/>
                <a:gd name="T23" fmla="*/ 0 h 587"/>
                <a:gd name="T24" fmla="*/ 1 w 416"/>
                <a:gd name="T25" fmla="*/ 0 h 587"/>
                <a:gd name="T26" fmla="*/ 1 w 416"/>
                <a:gd name="T27" fmla="*/ 0 h 587"/>
                <a:gd name="T28" fmla="*/ 1 w 416"/>
                <a:gd name="T29" fmla="*/ 0 h 587"/>
                <a:gd name="T30" fmla="*/ 1 w 416"/>
                <a:gd name="T31" fmla="*/ 0 h 587"/>
                <a:gd name="T32" fmla="*/ 1 w 416"/>
                <a:gd name="T33" fmla="*/ 0 h 587"/>
                <a:gd name="T34" fmla="*/ 1 w 416"/>
                <a:gd name="T35" fmla="*/ 0 h 587"/>
                <a:gd name="T36" fmla="*/ 1 w 416"/>
                <a:gd name="T37" fmla="*/ 0 h 587"/>
                <a:gd name="T38" fmla="*/ 1 w 416"/>
                <a:gd name="T39" fmla="*/ 0 h 587"/>
                <a:gd name="T40" fmla="*/ 1 w 416"/>
                <a:gd name="T41" fmla="*/ 0 h 587"/>
                <a:gd name="T42" fmla="*/ 1 w 416"/>
                <a:gd name="T43" fmla="*/ 0 h 587"/>
                <a:gd name="T44" fmla="*/ 1 w 416"/>
                <a:gd name="T45" fmla="*/ 0 h 587"/>
                <a:gd name="T46" fmla="*/ 1 w 416"/>
                <a:gd name="T47" fmla="*/ 0 h 587"/>
                <a:gd name="T48" fmla="*/ 0 w 416"/>
                <a:gd name="T49" fmla="*/ 0 h 587"/>
                <a:gd name="T50" fmla="*/ 1 w 416"/>
                <a:gd name="T51" fmla="*/ 0 h 587"/>
                <a:gd name="T52" fmla="*/ 1 w 416"/>
                <a:gd name="T53" fmla="*/ 0 h 587"/>
                <a:gd name="T54" fmla="*/ 1 w 416"/>
                <a:gd name="T55" fmla="*/ 0 h 587"/>
                <a:gd name="T56" fmla="*/ 1 w 416"/>
                <a:gd name="T57" fmla="*/ 0 h 587"/>
                <a:gd name="T58" fmla="*/ 1 w 416"/>
                <a:gd name="T59" fmla="*/ 0 h 587"/>
                <a:gd name="T60" fmla="*/ 1 w 416"/>
                <a:gd name="T61" fmla="*/ 0 h 587"/>
                <a:gd name="T62" fmla="*/ 1 w 416"/>
                <a:gd name="T63" fmla="*/ 0 h 587"/>
                <a:gd name="T64" fmla="*/ 1 w 416"/>
                <a:gd name="T65" fmla="*/ 0 h 58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16"/>
                <a:gd name="T100" fmla="*/ 0 h 587"/>
                <a:gd name="T101" fmla="*/ 416 w 416"/>
                <a:gd name="T102" fmla="*/ 587 h 58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16" h="587">
                  <a:moveTo>
                    <a:pt x="298" y="0"/>
                  </a:moveTo>
                  <a:lnTo>
                    <a:pt x="314" y="13"/>
                  </a:lnTo>
                  <a:lnTo>
                    <a:pt x="328" y="24"/>
                  </a:lnTo>
                  <a:lnTo>
                    <a:pt x="341" y="35"/>
                  </a:lnTo>
                  <a:lnTo>
                    <a:pt x="354" y="46"/>
                  </a:lnTo>
                  <a:lnTo>
                    <a:pt x="365" y="55"/>
                  </a:lnTo>
                  <a:lnTo>
                    <a:pt x="375" y="64"/>
                  </a:lnTo>
                  <a:lnTo>
                    <a:pt x="384" y="72"/>
                  </a:lnTo>
                  <a:lnTo>
                    <a:pt x="393" y="81"/>
                  </a:lnTo>
                  <a:lnTo>
                    <a:pt x="399" y="89"/>
                  </a:lnTo>
                  <a:lnTo>
                    <a:pt x="405" y="96"/>
                  </a:lnTo>
                  <a:lnTo>
                    <a:pt x="410" y="103"/>
                  </a:lnTo>
                  <a:lnTo>
                    <a:pt x="413" y="109"/>
                  </a:lnTo>
                  <a:lnTo>
                    <a:pt x="414" y="117"/>
                  </a:lnTo>
                  <a:lnTo>
                    <a:pt x="416" y="123"/>
                  </a:lnTo>
                  <a:lnTo>
                    <a:pt x="414" y="130"/>
                  </a:lnTo>
                  <a:lnTo>
                    <a:pt x="413" y="136"/>
                  </a:lnTo>
                  <a:lnTo>
                    <a:pt x="410" y="142"/>
                  </a:lnTo>
                  <a:lnTo>
                    <a:pt x="406" y="149"/>
                  </a:lnTo>
                  <a:lnTo>
                    <a:pt x="400" y="155"/>
                  </a:lnTo>
                  <a:lnTo>
                    <a:pt x="393" y="162"/>
                  </a:lnTo>
                  <a:lnTo>
                    <a:pt x="384" y="168"/>
                  </a:lnTo>
                  <a:lnTo>
                    <a:pt x="374" y="175"/>
                  </a:lnTo>
                  <a:lnTo>
                    <a:pt x="363" y="184"/>
                  </a:lnTo>
                  <a:lnTo>
                    <a:pt x="350" y="191"/>
                  </a:lnTo>
                  <a:lnTo>
                    <a:pt x="335" y="199"/>
                  </a:lnTo>
                  <a:lnTo>
                    <a:pt x="320" y="208"/>
                  </a:lnTo>
                  <a:lnTo>
                    <a:pt x="302" y="217"/>
                  </a:lnTo>
                  <a:lnTo>
                    <a:pt x="284" y="227"/>
                  </a:lnTo>
                  <a:lnTo>
                    <a:pt x="263" y="238"/>
                  </a:lnTo>
                  <a:lnTo>
                    <a:pt x="240" y="249"/>
                  </a:lnTo>
                  <a:lnTo>
                    <a:pt x="217" y="261"/>
                  </a:lnTo>
                  <a:lnTo>
                    <a:pt x="192" y="273"/>
                  </a:lnTo>
                  <a:lnTo>
                    <a:pt x="171" y="283"/>
                  </a:lnTo>
                  <a:lnTo>
                    <a:pt x="150" y="294"/>
                  </a:lnTo>
                  <a:lnTo>
                    <a:pt x="131" y="304"/>
                  </a:lnTo>
                  <a:lnTo>
                    <a:pt x="113" y="313"/>
                  </a:lnTo>
                  <a:lnTo>
                    <a:pt x="96" y="322"/>
                  </a:lnTo>
                  <a:lnTo>
                    <a:pt x="81" y="330"/>
                  </a:lnTo>
                  <a:lnTo>
                    <a:pt x="66" y="339"/>
                  </a:lnTo>
                  <a:lnTo>
                    <a:pt x="53" y="347"/>
                  </a:lnTo>
                  <a:lnTo>
                    <a:pt x="42" y="354"/>
                  </a:lnTo>
                  <a:lnTo>
                    <a:pt x="31" y="363"/>
                  </a:lnTo>
                  <a:lnTo>
                    <a:pt x="23" y="370"/>
                  </a:lnTo>
                  <a:lnTo>
                    <a:pt x="16" y="377"/>
                  </a:lnTo>
                  <a:lnTo>
                    <a:pt x="10" y="386"/>
                  </a:lnTo>
                  <a:lnTo>
                    <a:pt x="5" y="393"/>
                  </a:lnTo>
                  <a:lnTo>
                    <a:pt x="2" y="400"/>
                  </a:lnTo>
                  <a:lnTo>
                    <a:pt x="0" y="408"/>
                  </a:lnTo>
                  <a:lnTo>
                    <a:pt x="0" y="416"/>
                  </a:lnTo>
                  <a:lnTo>
                    <a:pt x="2" y="424"/>
                  </a:lnTo>
                  <a:lnTo>
                    <a:pt x="5" y="432"/>
                  </a:lnTo>
                  <a:lnTo>
                    <a:pt x="10" y="441"/>
                  </a:lnTo>
                  <a:lnTo>
                    <a:pt x="16" y="450"/>
                  </a:lnTo>
                  <a:lnTo>
                    <a:pt x="24" y="460"/>
                  </a:lnTo>
                  <a:lnTo>
                    <a:pt x="34" y="470"/>
                  </a:lnTo>
                  <a:lnTo>
                    <a:pt x="45" y="480"/>
                  </a:lnTo>
                  <a:lnTo>
                    <a:pt x="57" y="491"/>
                  </a:lnTo>
                  <a:lnTo>
                    <a:pt x="71" y="503"/>
                  </a:lnTo>
                  <a:lnTo>
                    <a:pt x="88" y="515"/>
                  </a:lnTo>
                  <a:lnTo>
                    <a:pt x="106" y="528"/>
                  </a:lnTo>
                  <a:lnTo>
                    <a:pt x="125" y="542"/>
                  </a:lnTo>
                  <a:lnTo>
                    <a:pt x="147" y="556"/>
                  </a:lnTo>
                  <a:lnTo>
                    <a:pt x="169" y="572"/>
                  </a:lnTo>
                  <a:lnTo>
                    <a:pt x="195" y="58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81"/>
            <p:cNvSpPr>
              <a:spLocks/>
            </p:cNvSpPr>
            <p:nvPr/>
          </p:nvSpPr>
          <p:spPr bwMode="auto">
            <a:xfrm>
              <a:off x="4121150" y="5348288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24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82"/>
            <p:cNvSpPr>
              <a:spLocks/>
            </p:cNvSpPr>
            <p:nvPr/>
          </p:nvSpPr>
          <p:spPr bwMode="auto">
            <a:xfrm>
              <a:off x="3935413" y="4889500"/>
              <a:ext cx="354013" cy="469900"/>
            </a:xfrm>
            <a:custGeom>
              <a:avLst/>
              <a:gdLst>
                <a:gd name="T0" fmla="*/ 1 w 446"/>
                <a:gd name="T1" fmla="*/ 1 h 592"/>
                <a:gd name="T2" fmla="*/ 1 w 446"/>
                <a:gd name="T3" fmla="*/ 1 h 592"/>
                <a:gd name="T4" fmla="*/ 1 w 446"/>
                <a:gd name="T5" fmla="*/ 1 h 592"/>
                <a:gd name="T6" fmla="*/ 1 w 446"/>
                <a:gd name="T7" fmla="*/ 1 h 592"/>
                <a:gd name="T8" fmla="*/ 1 w 446"/>
                <a:gd name="T9" fmla="*/ 1 h 592"/>
                <a:gd name="T10" fmla="*/ 1 w 446"/>
                <a:gd name="T11" fmla="*/ 1 h 592"/>
                <a:gd name="T12" fmla="*/ 1 w 446"/>
                <a:gd name="T13" fmla="*/ 1 h 592"/>
                <a:gd name="T14" fmla="*/ 1 w 446"/>
                <a:gd name="T15" fmla="*/ 1 h 592"/>
                <a:gd name="T16" fmla="*/ 1 w 446"/>
                <a:gd name="T17" fmla="*/ 1 h 592"/>
                <a:gd name="T18" fmla="*/ 1 w 446"/>
                <a:gd name="T19" fmla="*/ 1 h 592"/>
                <a:gd name="T20" fmla="*/ 1 w 446"/>
                <a:gd name="T21" fmla="*/ 1 h 592"/>
                <a:gd name="T22" fmla="*/ 1 w 446"/>
                <a:gd name="T23" fmla="*/ 1 h 592"/>
                <a:gd name="T24" fmla="*/ 1 w 446"/>
                <a:gd name="T25" fmla="*/ 1 h 592"/>
                <a:gd name="T26" fmla="*/ 1 w 446"/>
                <a:gd name="T27" fmla="*/ 1 h 592"/>
                <a:gd name="T28" fmla="*/ 1 w 446"/>
                <a:gd name="T29" fmla="*/ 1 h 592"/>
                <a:gd name="T30" fmla="*/ 1 w 446"/>
                <a:gd name="T31" fmla="*/ 1 h 592"/>
                <a:gd name="T32" fmla="*/ 1 w 446"/>
                <a:gd name="T33" fmla="*/ 1 h 592"/>
                <a:gd name="T34" fmla="*/ 1 w 446"/>
                <a:gd name="T35" fmla="*/ 1 h 592"/>
                <a:gd name="T36" fmla="*/ 1 w 446"/>
                <a:gd name="T37" fmla="*/ 1 h 592"/>
                <a:gd name="T38" fmla="*/ 1 w 446"/>
                <a:gd name="T39" fmla="*/ 1 h 592"/>
                <a:gd name="T40" fmla="*/ 1 w 446"/>
                <a:gd name="T41" fmla="*/ 1 h 592"/>
                <a:gd name="T42" fmla="*/ 1 w 446"/>
                <a:gd name="T43" fmla="*/ 1 h 592"/>
                <a:gd name="T44" fmla="*/ 1 w 446"/>
                <a:gd name="T45" fmla="*/ 1 h 592"/>
                <a:gd name="T46" fmla="*/ 1 w 446"/>
                <a:gd name="T47" fmla="*/ 1 h 592"/>
                <a:gd name="T48" fmla="*/ 0 w 446"/>
                <a:gd name="T49" fmla="*/ 1 h 592"/>
                <a:gd name="T50" fmla="*/ 1 w 446"/>
                <a:gd name="T51" fmla="*/ 1 h 592"/>
                <a:gd name="T52" fmla="*/ 1 w 446"/>
                <a:gd name="T53" fmla="*/ 1 h 592"/>
                <a:gd name="T54" fmla="*/ 1 w 446"/>
                <a:gd name="T55" fmla="*/ 1 h 592"/>
                <a:gd name="T56" fmla="*/ 1 w 446"/>
                <a:gd name="T57" fmla="*/ 1 h 592"/>
                <a:gd name="T58" fmla="*/ 1 w 446"/>
                <a:gd name="T59" fmla="*/ 1 h 592"/>
                <a:gd name="T60" fmla="*/ 1 w 446"/>
                <a:gd name="T61" fmla="*/ 1 h 592"/>
                <a:gd name="T62" fmla="*/ 1 w 446"/>
                <a:gd name="T63" fmla="*/ 1 h 592"/>
                <a:gd name="T64" fmla="*/ 1 w 446"/>
                <a:gd name="T65" fmla="*/ 1 h 5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46"/>
                <a:gd name="T100" fmla="*/ 0 h 592"/>
                <a:gd name="T101" fmla="*/ 446 w 446"/>
                <a:gd name="T102" fmla="*/ 592 h 5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46" h="592">
                  <a:moveTo>
                    <a:pt x="348" y="0"/>
                  </a:moveTo>
                  <a:lnTo>
                    <a:pt x="362" y="12"/>
                  </a:lnTo>
                  <a:lnTo>
                    <a:pt x="374" y="22"/>
                  </a:lnTo>
                  <a:lnTo>
                    <a:pt x="386" y="33"/>
                  </a:lnTo>
                  <a:lnTo>
                    <a:pt x="397" y="43"/>
                  </a:lnTo>
                  <a:lnTo>
                    <a:pt x="407" y="52"/>
                  </a:lnTo>
                  <a:lnTo>
                    <a:pt x="415" y="61"/>
                  </a:lnTo>
                  <a:lnTo>
                    <a:pt x="422" y="69"/>
                  </a:lnTo>
                  <a:lnTo>
                    <a:pt x="430" y="78"/>
                  </a:lnTo>
                  <a:lnTo>
                    <a:pt x="436" y="85"/>
                  </a:lnTo>
                  <a:lnTo>
                    <a:pt x="439" y="92"/>
                  </a:lnTo>
                  <a:lnTo>
                    <a:pt x="443" y="99"/>
                  </a:lnTo>
                  <a:lnTo>
                    <a:pt x="445" y="106"/>
                  </a:lnTo>
                  <a:lnTo>
                    <a:pt x="446" y="112"/>
                  </a:lnTo>
                  <a:lnTo>
                    <a:pt x="445" y="118"/>
                  </a:lnTo>
                  <a:lnTo>
                    <a:pt x="444" y="126"/>
                  </a:lnTo>
                  <a:lnTo>
                    <a:pt x="442" y="132"/>
                  </a:lnTo>
                  <a:lnTo>
                    <a:pt x="437" y="138"/>
                  </a:lnTo>
                  <a:lnTo>
                    <a:pt x="432" y="144"/>
                  </a:lnTo>
                  <a:lnTo>
                    <a:pt x="425" y="151"/>
                  </a:lnTo>
                  <a:lnTo>
                    <a:pt x="416" y="157"/>
                  </a:lnTo>
                  <a:lnTo>
                    <a:pt x="407" y="164"/>
                  </a:lnTo>
                  <a:lnTo>
                    <a:pt x="396" y="171"/>
                  </a:lnTo>
                  <a:lnTo>
                    <a:pt x="384" y="179"/>
                  </a:lnTo>
                  <a:lnTo>
                    <a:pt x="370" y="187"/>
                  </a:lnTo>
                  <a:lnTo>
                    <a:pt x="354" y="194"/>
                  </a:lnTo>
                  <a:lnTo>
                    <a:pt x="337" y="204"/>
                  </a:lnTo>
                  <a:lnTo>
                    <a:pt x="319" y="212"/>
                  </a:lnTo>
                  <a:lnTo>
                    <a:pt x="299" y="222"/>
                  </a:lnTo>
                  <a:lnTo>
                    <a:pt x="277" y="233"/>
                  </a:lnTo>
                  <a:lnTo>
                    <a:pt x="253" y="243"/>
                  </a:lnTo>
                  <a:lnTo>
                    <a:pt x="229" y="255"/>
                  </a:lnTo>
                  <a:lnTo>
                    <a:pt x="201" y="267"/>
                  </a:lnTo>
                  <a:lnTo>
                    <a:pt x="179" y="278"/>
                  </a:lnTo>
                  <a:lnTo>
                    <a:pt x="156" y="289"/>
                  </a:lnTo>
                  <a:lnTo>
                    <a:pt x="135" y="299"/>
                  </a:lnTo>
                  <a:lnTo>
                    <a:pt x="116" y="308"/>
                  </a:lnTo>
                  <a:lnTo>
                    <a:pt x="98" y="318"/>
                  </a:lnTo>
                  <a:lnTo>
                    <a:pt x="81" y="326"/>
                  </a:lnTo>
                  <a:lnTo>
                    <a:pt x="66" y="335"/>
                  </a:lnTo>
                  <a:lnTo>
                    <a:pt x="53" y="343"/>
                  </a:lnTo>
                  <a:lnTo>
                    <a:pt x="41" y="351"/>
                  </a:lnTo>
                  <a:lnTo>
                    <a:pt x="30" y="359"/>
                  </a:lnTo>
                  <a:lnTo>
                    <a:pt x="21" y="366"/>
                  </a:lnTo>
                  <a:lnTo>
                    <a:pt x="13" y="374"/>
                  </a:lnTo>
                  <a:lnTo>
                    <a:pt x="8" y="381"/>
                  </a:lnTo>
                  <a:lnTo>
                    <a:pt x="3" y="390"/>
                  </a:lnTo>
                  <a:lnTo>
                    <a:pt x="1" y="397"/>
                  </a:lnTo>
                  <a:lnTo>
                    <a:pt x="0" y="406"/>
                  </a:lnTo>
                  <a:lnTo>
                    <a:pt x="1" y="413"/>
                  </a:lnTo>
                  <a:lnTo>
                    <a:pt x="4" y="421"/>
                  </a:lnTo>
                  <a:lnTo>
                    <a:pt x="8" y="431"/>
                  </a:lnTo>
                  <a:lnTo>
                    <a:pt x="15" y="439"/>
                  </a:lnTo>
                  <a:lnTo>
                    <a:pt x="23" y="449"/>
                  </a:lnTo>
                  <a:lnTo>
                    <a:pt x="33" y="458"/>
                  </a:lnTo>
                  <a:lnTo>
                    <a:pt x="44" y="469"/>
                  </a:lnTo>
                  <a:lnTo>
                    <a:pt x="59" y="480"/>
                  </a:lnTo>
                  <a:lnTo>
                    <a:pt x="74" y="491"/>
                  </a:lnTo>
                  <a:lnTo>
                    <a:pt x="92" y="503"/>
                  </a:lnTo>
                  <a:lnTo>
                    <a:pt x="111" y="516"/>
                  </a:lnTo>
                  <a:lnTo>
                    <a:pt x="133" y="529"/>
                  </a:lnTo>
                  <a:lnTo>
                    <a:pt x="157" y="544"/>
                  </a:lnTo>
                  <a:lnTo>
                    <a:pt x="182" y="559"/>
                  </a:lnTo>
                  <a:lnTo>
                    <a:pt x="210" y="575"/>
                  </a:lnTo>
                  <a:lnTo>
                    <a:pt x="240" y="59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Oval 84"/>
            <p:cNvSpPr>
              <a:spLocks noChangeArrowheads="1"/>
            </p:cNvSpPr>
            <p:nvPr/>
          </p:nvSpPr>
          <p:spPr bwMode="auto">
            <a:xfrm>
              <a:off x="3763963" y="3470275"/>
              <a:ext cx="914400" cy="2362200"/>
            </a:xfrm>
            <a:prstGeom prst="ellips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  <a:ea typeface="ＭＳ Ｐゴシック" charset="-128"/>
              </a:endParaRPr>
            </a:p>
          </p:txBody>
        </p:sp>
        <p:cxnSp>
          <p:nvCxnSpPr>
            <p:cNvPr id="105" name="Straight Arrow Connector 86"/>
            <p:cNvCxnSpPr>
              <a:cxnSpLocks noChangeShapeType="1"/>
            </p:cNvCxnSpPr>
            <p:nvPr/>
          </p:nvCxnSpPr>
          <p:spPr bwMode="auto">
            <a:xfrm flipH="1">
              <a:off x="4541838" y="3286125"/>
              <a:ext cx="355600" cy="469900"/>
            </a:xfrm>
            <a:prstGeom prst="straightConnector1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 type="arrow" w="med" len="med"/>
            </a:ln>
          </p:spPr>
        </p:cxnSp>
      </p:grpSp>
    </p:spTree>
  </p:cSld>
  <p:clrMapOvr>
    <a:masterClrMapping/>
  </p:clrMapOvr>
  <p:transition/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Rectangle 3"/>
          <p:cNvSpPr>
            <a:spLocks noChangeArrowheads="1"/>
          </p:cNvSpPr>
          <p:nvPr/>
        </p:nvSpPr>
        <p:spPr bwMode="auto">
          <a:xfrm>
            <a:off x="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4000" b="1">
                <a:solidFill>
                  <a:srgbClr val="000000"/>
                </a:solidFill>
                <a:latin typeface="Arial" charset="0"/>
              </a:rPr>
              <a:t>Synchronous Counters</a:t>
            </a:r>
          </a:p>
        </p:txBody>
      </p:sp>
    </p:spTree>
  </p:cSld>
  <p:clrMapOvr>
    <a:masterClrMapping/>
  </p:clrMapOvr>
  <p:transition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four-bit synchronous up-counter</a:t>
            </a:r>
          </a:p>
        </p:txBody>
      </p:sp>
      <p:sp>
        <p:nvSpPr>
          <p:cNvPr id="46082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5.21 from the textbook ]</a:t>
            </a:r>
          </a:p>
        </p:txBody>
      </p:sp>
      <p:pic>
        <p:nvPicPr>
          <p:cNvPr id="46083" name="Picture 1" descr="Screen shot 2013-11-04 at 3.53.01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133600"/>
            <a:ext cx="8534400" cy="205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four-bit synchronous up-counter</a:t>
            </a:r>
          </a:p>
        </p:txBody>
      </p:sp>
      <p:sp>
        <p:nvSpPr>
          <p:cNvPr id="47106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5.21 from the textbook ]</a:t>
            </a:r>
          </a:p>
        </p:txBody>
      </p:sp>
      <p:pic>
        <p:nvPicPr>
          <p:cNvPr id="47107" name="Picture 1" descr="Screen shot 2013-11-04 at 3.53.01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133600"/>
            <a:ext cx="8534400" cy="205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108" name="TextBox 1"/>
          <p:cNvSpPr txBox="1">
            <a:spLocks noChangeArrowheads="1"/>
          </p:cNvSpPr>
          <p:nvPr/>
        </p:nvSpPr>
        <p:spPr bwMode="auto">
          <a:xfrm>
            <a:off x="609600" y="4876800"/>
            <a:ext cx="8278813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The propagation delay through all AND gates combined must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not exceed the clock period minus the setup time for the flip-flops  </a:t>
            </a:r>
          </a:p>
        </p:txBody>
      </p:sp>
      <p:cxnSp>
        <p:nvCxnSpPr>
          <p:cNvPr id="47109" name="Straight Connector 3"/>
          <p:cNvCxnSpPr>
            <a:cxnSpLocks noChangeShapeType="1"/>
          </p:cNvCxnSpPr>
          <p:nvPr/>
        </p:nvCxnSpPr>
        <p:spPr bwMode="auto">
          <a:xfrm>
            <a:off x="2452688" y="2319338"/>
            <a:ext cx="1335087" cy="158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0" name="Straight Connector 8"/>
          <p:cNvCxnSpPr>
            <a:cxnSpLocks noChangeShapeType="1"/>
          </p:cNvCxnSpPr>
          <p:nvPr/>
        </p:nvCxnSpPr>
        <p:spPr bwMode="auto">
          <a:xfrm flipV="1">
            <a:off x="4859338" y="2320925"/>
            <a:ext cx="1249362" cy="158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1" name="Straight Connector 10"/>
          <p:cNvCxnSpPr>
            <a:cxnSpLocks noChangeShapeType="1"/>
          </p:cNvCxnSpPr>
          <p:nvPr/>
        </p:nvCxnSpPr>
        <p:spPr bwMode="auto">
          <a:xfrm flipV="1">
            <a:off x="4610100" y="2751138"/>
            <a:ext cx="265113" cy="793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2" name="Straight Connector 12"/>
          <p:cNvCxnSpPr>
            <a:cxnSpLocks noChangeShapeType="1"/>
          </p:cNvCxnSpPr>
          <p:nvPr/>
        </p:nvCxnSpPr>
        <p:spPr bwMode="auto">
          <a:xfrm flipV="1">
            <a:off x="6111875" y="2597150"/>
            <a:ext cx="266700" cy="79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3" name="Straight Connector 13"/>
          <p:cNvCxnSpPr>
            <a:cxnSpLocks noChangeShapeType="1"/>
          </p:cNvCxnSpPr>
          <p:nvPr/>
        </p:nvCxnSpPr>
        <p:spPr bwMode="auto">
          <a:xfrm flipV="1">
            <a:off x="6935788" y="2757488"/>
            <a:ext cx="266700" cy="793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4" name="Straight Connector 14"/>
          <p:cNvCxnSpPr>
            <a:cxnSpLocks noChangeShapeType="1"/>
          </p:cNvCxnSpPr>
          <p:nvPr/>
        </p:nvCxnSpPr>
        <p:spPr bwMode="auto">
          <a:xfrm>
            <a:off x="3762375" y="2598738"/>
            <a:ext cx="303213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5" name="Straight Connector 16"/>
          <p:cNvCxnSpPr>
            <a:cxnSpLocks noChangeShapeType="1"/>
          </p:cNvCxnSpPr>
          <p:nvPr/>
        </p:nvCxnSpPr>
        <p:spPr bwMode="auto">
          <a:xfrm rot="-5400000">
            <a:off x="3622676" y="2457450"/>
            <a:ext cx="303212" cy="158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6" name="Straight Connector 17"/>
          <p:cNvCxnSpPr>
            <a:cxnSpLocks noChangeShapeType="1"/>
          </p:cNvCxnSpPr>
          <p:nvPr/>
        </p:nvCxnSpPr>
        <p:spPr bwMode="auto">
          <a:xfrm flipV="1">
            <a:off x="2466975" y="2320925"/>
            <a:ext cx="0" cy="58420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7" name="Straight Connector 19"/>
          <p:cNvCxnSpPr>
            <a:cxnSpLocks noChangeShapeType="1"/>
          </p:cNvCxnSpPr>
          <p:nvPr/>
        </p:nvCxnSpPr>
        <p:spPr bwMode="auto">
          <a:xfrm flipV="1">
            <a:off x="4868863" y="2327275"/>
            <a:ext cx="0" cy="43180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8" name="Straight Connector 21"/>
          <p:cNvCxnSpPr>
            <a:cxnSpLocks noChangeShapeType="1"/>
          </p:cNvCxnSpPr>
          <p:nvPr/>
        </p:nvCxnSpPr>
        <p:spPr bwMode="auto">
          <a:xfrm rot="-5400000">
            <a:off x="5950744" y="2458244"/>
            <a:ext cx="303212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9" name="Straight Connector 22"/>
          <p:cNvCxnSpPr>
            <a:cxnSpLocks noChangeShapeType="1"/>
          </p:cNvCxnSpPr>
          <p:nvPr/>
        </p:nvCxnSpPr>
        <p:spPr bwMode="auto">
          <a:xfrm>
            <a:off x="7191375" y="2897188"/>
            <a:ext cx="303213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20" name="Straight Connector 23"/>
          <p:cNvCxnSpPr>
            <a:cxnSpLocks noChangeShapeType="1"/>
          </p:cNvCxnSpPr>
          <p:nvPr/>
        </p:nvCxnSpPr>
        <p:spPr bwMode="auto">
          <a:xfrm flipH="1" flipV="1">
            <a:off x="7204075" y="2751138"/>
            <a:ext cx="0" cy="16827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21" name="Straight Connector 25"/>
          <p:cNvCxnSpPr>
            <a:cxnSpLocks noChangeShapeType="1"/>
          </p:cNvCxnSpPr>
          <p:nvPr/>
        </p:nvCxnSpPr>
        <p:spPr bwMode="auto">
          <a:xfrm>
            <a:off x="4046538" y="2605088"/>
            <a:ext cx="566737" cy="15398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22" name="Straight Connector 27"/>
          <p:cNvCxnSpPr>
            <a:cxnSpLocks noChangeShapeType="1"/>
          </p:cNvCxnSpPr>
          <p:nvPr/>
        </p:nvCxnSpPr>
        <p:spPr bwMode="auto">
          <a:xfrm>
            <a:off x="6373813" y="2597150"/>
            <a:ext cx="566737" cy="15398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23" name="Straight Connector 28"/>
          <p:cNvCxnSpPr>
            <a:cxnSpLocks noChangeShapeType="1"/>
          </p:cNvCxnSpPr>
          <p:nvPr/>
        </p:nvCxnSpPr>
        <p:spPr bwMode="auto">
          <a:xfrm>
            <a:off x="2178050" y="2903538"/>
            <a:ext cx="303213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</p:spTree>
  </p:cSld>
  <p:clrMapOvr>
    <a:masterClrMapping/>
  </p:clrMapOvr>
  <p:transition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9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four-bit synchronous up-counter</a:t>
            </a:r>
          </a:p>
        </p:txBody>
      </p:sp>
      <p:sp>
        <p:nvSpPr>
          <p:cNvPr id="48130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5.21 from the textbook ]</a:t>
            </a:r>
          </a:p>
        </p:txBody>
      </p:sp>
      <p:grpSp>
        <p:nvGrpSpPr>
          <p:cNvPr id="48131" name="Group 154"/>
          <p:cNvGrpSpPr>
            <a:grpSpLocks/>
          </p:cNvGrpSpPr>
          <p:nvPr/>
        </p:nvGrpSpPr>
        <p:grpSpPr bwMode="auto">
          <a:xfrm>
            <a:off x="1098550" y="990600"/>
            <a:ext cx="6786563" cy="5756275"/>
            <a:chOff x="692" y="217"/>
            <a:chExt cx="4275" cy="3626"/>
          </a:xfrm>
        </p:grpSpPr>
        <p:sp>
          <p:nvSpPr>
            <p:cNvPr id="48132" name="Line 4"/>
            <p:cNvSpPr>
              <a:spLocks noChangeShapeType="1"/>
            </p:cNvSpPr>
            <p:nvPr/>
          </p:nvSpPr>
          <p:spPr bwMode="auto">
            <a:xfrm flipV="1">
              <a:off x="127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3" name="Line 5"/>
            <p:cNvSpPr>
              <a:spLocks noChangeShapeType="1"/>
            </p:cNvSpPr>
            <p:nvPr/>
          </p:nvSpPr>
          <p:spPr bwMode="auto">
            <a:xfrm flipV="1">
              <a:off x="1486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4" name="Line 6"/>
            <p:cNvSpPr>
              <a:spLocks noChangeShapeType="1"/>
            </p:cNvSpPr>
            <p:nvPr/>
          </p:nvSpPr>
          <p:spPr bwMode="auto">
            <a:xfrm flipV="1">
              <a:off x="1707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5" name="Line 7"/>
            <p:cNvSpPr>
              <a:spLocks noChangeShapeType="1"/>
            </p:cNvSpPr>
            <p:nvPr/>
          </p:nvSpPr>
          <p:spPr bwMode="auto">
            <a:xfrm flipV="1">
              <a:off x="1927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6" name="Line 8"/>
            <p:cNvSpPr>
              <a:spLocks noChangeShapeType="1"/>
            </p:cNvSpPr>
            <p:nvPr/>
          </p:nvSpPr>
          <p:spPr bwMode="auto">
            <a:xfrm flipV="1">
              <a:off x="214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7" name="Line 9"/>
            <p:cNvSpPr>
              <a:spLocks noChangeShapeType="1"/>
            </p:cNvSpPr>
            <p:nvPr/>
          </p:nvSpPr>
          <p:spPr bwMode="auto">
            <a:xfrm flipV="1">
              <a:off x="236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8" name="Line 10"/>
            <p:cNvSpPr>
              <a:spLocks noChangeShapeType="1"/>
            </p:cNvSpPr>
            <p:nvPr/>
          </p:nvSpPr>
          <p:spPr bwMode="auto">
            <a:xfrm flipV="1">
              <a:off x="2577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9" name="Line 11"/>
            <p:cNvSpPr>
              <a:spLocks noChangeShapeType="1"/>
            </p:cNvSpPr>
            <p:nvPr/>
          </p:nvSpPr>
          <p:spPr bwMode="auto">
            <a:xfrm flipV="1">
              <a:off x="279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0" name="Line 12"/>
            <p:cNvSpPr>
              <a:spLocks noChangeShapeType="1"/>
            </p:cNvSpPr>
            <p:nvPr/>
          </p:nvSpPr>
          <p:spPr bwMode="auto">
            <a:xfrm flipV="1">
              <a:off x="301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1" name="Line 13"/>
            <p:cNvSpPr>
              <a:spLocks noChangeShapeType="1"/>
            </p:cNvSpPr>
            <p:nvPr/>
          </p:nvSpPr>
          <p:spPr bwMode="auto">
            <a:xfrm flipV="1">
              <a:off x="323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2" name="Line 14"/>
            <p:cNvSpPr>
              <a:spLocks noChangeShapeType="1"/>
            </p:cNvSpPr>
            <p:nvPr/>
          </p:nvSpPr>
          <p:spPr bwMode="auto">
            <a:xfrm flipV="1">
              <a:off x="3459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3" name="Line 15"/>
            <p:cNvSpPr>
              <a:spLocks noChangeShapeType="1"/>
            </p:cNvSpPr>
            <p:nvPr/>
          </p:nvSpPr>
          <p:spPr bwMode="auto">
            <a:xfrm flipV="1">
              <a:off x="366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4" name="Line 16"/>
            <p:cNvSpPr>
              <a:spLocks noChangeShapeType="1"/>
            </p:cNvSpPr>
            <p:nvPr/>
          </p:nvSpPr>
          <p:spPr bwMode="auto">
            <a:xfrm flipV="1">
              <a:off x="388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5" name="Line 17"/>
            <p:cNvSpPr>
              <a:spLocks noChangeShapeType="1"/>
            </p:cNvSpPr>
            <p:nvPr/>
          </p:nvSpPr>
          <p:spPr bwMode="auto">
            <a:xfrm flipV="1">
              <a:off x="4109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6" name="Line 18"/>
            <p:cNvSpPr>
              <a:spLocks noChangeShapeType="1"/>
            </p:cNvSpPr>
            <p:nvPr/>
          </p:nvSpPr>
          <p:spPr bwMode="auto">
            <a:xfrm flipV="1">
              <a:off x="4329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7" name="Line 19"/>
            <p:cNvSpPr>
              <a:spLocks noChangeShapeType="1"/>
            </p:cNvSpPr>
            <p:nvPr/>
          </p:nvSpPr>
          <p:spPr bwMode="auto">
            <a:xfrm flipV="1">
              <a:off x="4550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8" name="Line 20"/>
            <p:cNvSpPr>
              <a:spLocks noChangeShapeType="1"/>
            </p:cNvSpPr>
            <p:nvPr/>
          </p:nvSpPr>
          <p:spPr bwMode="auto">
            <a:xfrm flipV="1">
              <a:off x="475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9" name="Line 21"/>
            <p:cNvSpPr>
              <a:spLocks noChangeShapeType="1"/>
            </p:cNvSpPr>
            <p:nvPr/>
          </p:nvSpPr>
          <p:spPr bwMode="auto">
            <a:xfrm flipH="1">
              <a:off x="2879" y="438"/>
              <a:ext cx="11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0" name="Rectangle 22"/>
            <p:cNvSpPr>
              <a:spLocks noChangeArrowheads="1"/>
            </p:cNvSpPr>
            <p:nvPr/>
          </p:nvSpPr>
          <p:spPr bwMode="auto">
            <a:xfrm>
              <a:off x="1289" y="356"/>
              <a:ext cx="372" cy="592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1" name="Rectangle 23"/>
            <p:cNvSpPr>
              <a:spLocks noChangeArrowheads="1"/>
            </p:cNvSpPr>
            <p:nvPr/>
          </p:nvSpPr>
          <p:spPr bwMode="auto">
            <a:xfrm>
              <a:off x="1330" y="454"/>
              <a:ext cx="9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2" name="Rectangle 24"/>
            <p:cNvSpPr>
              <a:spLocks noChangeArrowheads="1"/>
            </p:cNvSpPr>
            <p:nvPr/>
          </p:nvSpPr>
          <p:spPr bwMode="auto">
            <a:xfrm>
              <a:off x="1547" y="4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3" name="Line 25"/>
            <p:cNvSpPr>
              <a:spLocks noChangeShapeType="1"/>
            </p:cNvSpPr>
            <p:nvPr/>
          </p:nvSpPr>
          <p:spPr bwMode="auto">
            <a:xfrm flipH="1">
              <a:off x="1556" y="739"/>
              <a:ext cx="5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4" name="Rectangle 26"/>
            <p:cNvSpPr>
              <a:spLocks noChangeArrowheads="1"/>
            </p:cNvSpPr>
            <p:nvPr/>
          </p:nvSpPr>
          <p:spPr bwMode="auto">
            <a:xfrm>
              <a:off x="1543" y="747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5" name="Rectangle 27"/>
            <p:cNvSpPr>
              <a:spLocks noChangeArrowheads="1"/>
            </p:cNvSpPr>
            <p:nvPr/>
          </p:nvSpPr>
          <p:spPr bwMode="auto">
            <a:xfrm>
              <a:off x="1962" y="356"/>
              <a:ext cx="371" cy="59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6" name="Rectangle 28"/>
            <p:cNvSpPr>
              <a:spLocks noChangeArrowheads="1"/>
            </p:cNvSpPr>
            <p:nvPr/>
          </p:nvSpPr>
          <p:spPr bwMode="auto">
            <a:xfrm>
              <a:off x="692" y="738"/>
              <a:ext cx="274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7" name="Rectangle 29"/>
            <p:cNvSpPr>
              <a:spLocks noChangeArrowheads="1"/>
            </p:cNvSpPr>
            <p:nvPr/>
          </p:nvSpPr>
          <p:spPr bwMode="auto">
            <a:xfrm>
              <a:off x="1996" y="454"/>
              <a:ext cx="9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8" name="Rectangle 30"/>
            <p:cNvSpPr>
              <a:spLocks noChangeArrowheads="1"/>
            </p:cNvSpPr>
            <p:nvPr/>
          </p:nvSpPr>
          <p:spPr bwMode="auto">
            <a:xfrm>
              <a:off x="2213" y="4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9" name="Line 31"/>
            <p:cNvSpPr>
              <a:spLocks noChangeShapeType="1"/>
            </p:cNvSpPr>
            <p:nvPr/>
          </p:nvSpPr>
          <p:spPr bwMode="auto">
            <a:xfrm flipH="1">
              <a:off x="2217" y="739"/>
              <a:ext cx="5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0" name="Rectangle 32"/>
            <p:cNvSpPr>
              <a:spLocks noChangeArrowheads="1"/>
            </p:cNvSpPr>
            <p:nvPr/>
          </p:nvSpPr>
          <p:spPr bwMode="auto">
            <a:xfrm>
              <a:off x="3180" y="356"/>
              <a:ext cx="372" cy="59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61" name="Rectangle 33"/>
            <p:cNvSpPr>
              <a:spLocks noChangeArrowheads="1"/>
            </p:cNvSpPr>
            <p:nvPr/>
          </p:nvSpPr>
          <p:spPr bwMode="auto">
            <a:xfrm>
              <a:off x="2209" y="747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62" name="Rectangle 34"/>
            <p:cNvSpPr>
              <a:spLocks noChangeArrowheads="1"/>
            </p:cNvSpPr>
            <p:nvPr/>
          </p:nvSpPr>
          <p:spPr bwMode="auto">
            <a:xfrm>
              <a:off x="3217" y="454"/>
              <a:ext cx="9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63" name="Rectangle 35"/>
            <p:cNvSpPr>
              <a:spLocks noChangeArrowheads="1"/>
            </p:cNvSpPr>
            <p:nvPr/>
          </p:nvSpPr>
          <p:spPr bwMode="auto">
            <a:xfrm>
              <a:off x="3434" y="4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64" name="Line 36"/>
            <p:cNvSpPr>
              <a:spLocks noChangeShapeType="1"/>
            </p:cNvSpPr>
            <p:nvPr/>
          </p:nvSpPr>
          <p:spPr bwMode="auto">
            <a:xfrm flipH="1">
              <a:off x="3436" y="739"/>
              <a:ext cx="5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5" name="Line 37"/>
            <p:cNvSpPr>
              <a:spLocks noChangeShapeType="1"/>
            </p:cNvSpPr>
            <p:nvPr/>
          </p:nvSpPr>
          <p:spPr bwMode="auto">
            <a:xfrm>
              <a:off x="999" y="507"/>
              <a:ext cx="29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6" name="Freeform 38"/>
            <p:cNvSpPr>
              <a:spLocks/>
            </p:cNvSpPr>
            <p:nvPr/>
          </p:nvSpPr>
          <p:spPr bwMode="auto">
            <a:xfrm>
              <a:off x="1962" y="763"/>
              <a:ext cx="70" cy="81"/>
            </a:xfrm>
            <a:custGeom>
              <a:avLst/>
              <a:gdLst>
                <a:gd name="T0" fmla="*/ 0 w 140"/>
                <a:gd name="T1" fmla="*/ 0 h 163"/>
                <a:gd name="T2" fmla="*/ 1 w 140"/>
                <a:gd name="T3" fmla="*/ 0 h 163"/>
                <a:gd name="T4" fmla="*/ 0 w 140"/>
                <a:gd name="T5" fmla="*/ 0 h 163"/>
                <a:gd name="T6" fmla="*/ 0 60000 65536"/>
                <a:gd name="T7" fmla="*/ 0 60000 65536"/>
                <a:gd name="T8" fmla="*/ 0 60000 65536"/>
                <a:gd name="T9" fmla="*/ 0 w 140"/>
                <a:gd name="T10" fmla="*/ 0 h 163"/>
                <a:gd name="T11" fmla="*/ 140 w 140"/>
                <a:gd name="T12" fmla="*/ 163 h 1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0" h="163">
                  <a:moveTo>
                    <a:pt x="0" y="163"/>
                  </a:moveTo>
                  <a:lnTo>
                    <a:pt x="140" y="93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7" name="Freeform 39"/>
            <p:cNvSpPr>
              <a:spLocks/>
            </p:cNvSpPr>
            <p:nvPr/>
          </p:nvSpPr>
          <p:spPr bwMode="auto">
            <a:xfrm>
              <a:off x="3180" y="763"/>
              <a:ext cx="70" cy="81"/>
            </a:xfrm>
            <a:custGeom>
              <a:avLst/>
              <a:gdLst>
                <a:gd name="T0" fmla="*/ 0 w 139"/>
                <a:gd name="T1" fmla="*/ 0 h 163"/>
                <a:gd name="T2" fmla="*/ 1 w 139"/>
                <a:gd name="T3" fmla="*/ 0 h 163"/>
                <a:gd name="T4" fmla="*/ 0 w 139"/>
                <a:gd name="T5" fmla="*/ 0 h 163"/>
                <a:gd name="T6" fmla="*/ 0 60000 65536"/>
                <a:gd name="T7" fmla="*/ 0 60000 65536"/>
                <a:gd name="T8" fmla="*/ 0 60000 65536"/>
                <a:gd name="T9" fmla="*/ 0 w 139"/>
                <a:gd name="T10" fmla="*/ 0 h 163"/>
                <a:gd name="T11" fmla="*/ 139 w 139"/>
                <a:gd name="T12" fmla="*/ 163 h 1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9" h="163">
                  <a:moveTo>
                    <a:pt x="0" y="163"/>
                  </a:moveTo>
                  <a:lnTo>
                    <a:pt x="139" y="93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8" name="Freeform 40"/>
            <p:cNvSpPr>
              <a:spLocks/>
            </p:cNvSpPr>
            <p:nvPr/>
          </p:nvSpPr>
          <p:spPr bwMode="auto">
            <a:xfrm>
              <a:off x="1289" y="763"/>
              <a:ext cx="81" cy="81"/>
            </a:xfrm>
            <a:custGeom>
              <a:avLst/>
              <a:gdLst>
                <a:gd name="T0" fmla="*/ 0 w 163"/>
                <a:gd name="T1" fmla="*/ 0 h 163"/>
                <a:gd name="T2" fmla="*/ 0 w 163"/>
                <a:gd name="T3" fmla="*/ 0 h 163"/>
                <a:gd name="T4" fmla="*/ 0 w 163"/>
                <a:gd name="T5" fmla="*/ 0 h 163"/>
                <a:gd name="T6" fmla="*/ 0 60000 65536"/>
                <a:gd name="T7" fmla="*/ 0 60000 65536"/>
                <a:gd name="T8" fmla="*/ 0 60000 65536"/>
                <a:gd name="T9" fmla="*/ 0 w 163"/>
                <a:gd name="T10" fmla="*/ 0 h 163"/>
                <a:gd name="T11" fmla="*/ 163 w 163"/>
                <a:gd name="T12" fmla="*/ 163 h 1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3" h="163">
                  <a:moveTo>
                    <a:pt x="0" y="163"/>
                  </a:moveTo>
                  <a:lnTo>
                    <a:pt x="163" y="93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9" name="Line 41"/>
            <p:cNvSpPr>
              <a:spLocks noChangeShapeType="1"/>
            </p:cNvSpPr>
            <p:nvPr/>
          </p:nvSpPr>
          <p:spPr bwMode="auto">
            <a:xfrm>
              <a:off x="999" y="809"/>
              <a:ext cx="29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0" name="Freeform 42"/>
            <p:cNvSpPr>
              <a:spLocks/>
            </p:cNvSpPr>
            <p:nvPr/>
          </p:nvSpPr>
          <p:spPr bwMode="auto">
            <a:xfrm>
              <a:off x="1136" y="792"/>
              <a:ext cx="35" cy="35"/>
            </a:xfrm>
            <a:custGeom>
              <a:avLst/>
              <a:gdLst>
                <a:gd name="T0" fmla="*/ 0 w 69"/>
                <a:gd name="T1" fmla="*/ 1 h 69"/>
                <a:gd name="T2" fmla="*/ 0 w 69"/>
                <a:gd name="T3" fmla="*/ 1 h 69"/>
                <a:gd name="T4" fmla="*/ 1 w 69"/>
                <a:gd name="T5" fmla="*/ 1 h 69"/>
                <a:gd name="T6" fmla="*/ 1 w 69"/>
                <a:gd name="T7" fmla="*/ 1 h 69"/>
                <a:gd name="T8" fmla="*/ 1 w 69"/>
                <a:gd name="T9" fmla="*/ 1 h 69"/>
                <a:gd name="T10" fmla="*/ 1 w 69"/>
                <a:gd name="T11" fmla="*/ 1 h 69"/>
                <a:gd name="T12" fmla="*/ 1 w 69"/>
                <a:gd name="T13" fmla="*/ 1 h 69"/>
                <a:gd name="T14" fmla="*/ 1 w 69"/>
                <a:gd name="T15" fmla="*/ 1 h 69"/>
                <a:gd name="T16" fmla="*/ 1 w 69"/>
                <a:gd name="T17" fmla="*/ 1 h 69"/>
                <a:gd name="T18" fmla="*/ 1 w 69"/>
                <a:gd name="T19" fmla="*/ 1 h 69"/>
                <a:gd name="T20" fmla="*/ 1 w 69"/>
                <a:gd name="T21" fmla="*/ 1 h 69"/>
                <a:gd name="T22" fmla="*/ 1 w 69"/>
                <a:gd name="T23" fmla="*/ 0 h 69"/>
                <a:gd name="T24" fmla="*/ 1 w 69"/>
                <a:gd name="T25" fmla="*/ 1 h 69"/>
                <a:gd name="T26" fmla="*/ 1 w 69"/>
                <a:gd name="T27" fmla="*/ 1 h 69"/>
                <a:gd name="T28" fmla="*/ 1 w 69"/>
                <a:gd name="T29" fmla="*/ 1 h 69"/>
                <a:gd name="T30" fmla="*/ 1 w 69"/>
                <a:gd name="T31" fmla="*/ 1 h 69"/>
                <a:gd name="T32" fmla="*/ 1 w 69"/>
                <a:gd name="T33" fmla="*/ 1 h 69"/>
                <a:gd name="T34" fmla="*/ 1 w 69"/>
                <a:gd name="T35" fmla="*/ 1 h 69"/>
                <a:gd name="T36" fmla="*/ 1 w 69"/>
                <a:gd name="T37" fmla="*/ 1 h 69"/>
                <a:gd name="T38" fmla="*/ 1 w 69"/>
                <a:gd name="T39" fmla="*/ 1 h 69"/>
                <a:gd name="T40" fmla="*/ 1 w 69"/>
                <a:gd name="T41" fmla="*/ 1 h 69"/>
                <a:gd name="T42" fmla="*/ 1 w 69"/>
                <a:gd name="T43" fmla="*/ 1 h 69"/>
                <a:gd name="T44" fmla="*/ 1 w 69"/>
                <a:gd name="T45" fmla="*/ 1 h 69"/>
                <a:gd name="T46" fmla="*/ 1 w 69"/>
                <a:gd name="T47" fmla="*/ 1 h 69"/>
                <a:gd name="T48" fmla="*/ 1 w 69"/>
                <a:gd name="T49" fmla="*/ 1 h 69"/>
                <a:gd name="T50" fmla="*/ 1 w 69"/>
                <a:gd name="T51" fmla="*/ 1 h 69"/>
                <a:gd name="T52" fmla="*/ 1 w 69"/>
                <a:gd name="T53" fmla="*/ 1 h 69"/>
                <a:gd name="T54" fmla="*/ 1 w 69"/>
                <a:gd name="T55" fmla="*/ 1 h 69"/>
                <a:gd name="T56" fmla="*/ 1 w 69"/>
                <a:gd name="T57" fmla="*/ 1 h 69"/>
                <a:gd name="T58" fmla="*/ 1 w 69"/>
                <a:gd name="T59" fmla="*/ 1 h 69"/>
                <a:gd name="T60" fmla="*/ 1 w 69"/>
                <a:gd name="T61" fmla="*/ 1 h 69"/>
                <a:gd name="T62" fmla="*/ 1 w 69"/>
                <a:gd name="T63" fmla="*/ 1 h 69"/>
                <a:gd name="T64" fmla="*/ 1 w 69"/>
                <a:gd name="T65" fmla="*/ 1 h 69"/>
                <a:gd name="T66" fmla="*/ 1 w 69"/>
                <a:gd name="T67" fmla="*/ 1 h 69"/>
                <a:gd name="T68" fmla="*/ 1 w 69"/>
                <a:gd name="T69" fmla="*/ 1 h 69"/>
                <a:gd name="T70" fmla="*/ 1 w 69"/>
                <a:gd name="T71" fmla="*/ 1 h 69"/>
                <a:gd name="T72" fmla="*/ 1 w 69"/>
                <a:gd name="T73" fmla="*/ 1 h 69"/>
                <a:gd name="T74" fmla="*/ 1 w 69"/>
                <a:gd name="T75" fmla="*/ 1 h 69"/>
                <a:gd name="T76" fmla="*/ 1 w 69"/>
                <a:gd name="T77" fmla="*/ 1 h 69"/>
                <a:gd name="T78" fmla="*/ 1 w 69"/>
                <a:gd name="T79" fmla="*/ 1 h 69"/>
                <a:gd name="T80" fmla="*/ 1 w 69"/>
                <a:gd name="T81" fmla="*/ 1 h 69"/>
                <a:gd name="T82" fmla="*/ 1 w 69"/>
                <a:gd name="T83" fmla="*/ 1 h 69"/>
                <a:gd name="T84" fmla="*/ 1 w 69"/>
                <a:gd name="T85" fmla="*/ 1 h 69"/>
                <a:gd name="T86" fmla="*/ 1 w 69"/>
                <a:gd name="T87" fmla="*/ 1 h 69"/>
                <a:gd name="T88" fmla="*/ 1 w 69"/>
                <a:gd name="T89" fmla="*/ 1 h 69"/>
                <a:gd name="T90" fmla="*/ 1 w 69"/>
                <a:gd name="T91" fmla="*/ 1 h 69"/>
                <a:gd name="T92" fmla="*/ 1 w 69"/>
                <a:gd name="T93" fmla="*/ 1 h 69"/>
                <a:gd name="T94" fmla="*/ 1 w 69"/>
                <a:gd name="T95" fmla="*/ 1 h 69"/>
                <a:gd name="T96" fmla="*/ 1 w 69"/>
                <a:gd name="T97" fmla="*/ 1 h 69"/>
                <a:gd name="T98" fmla="*/ 1 w 69"/>
                <a:gd name="T99" fmla="*/ 1 h 69"/>
                <a:gd name="T100" fmla="*/ 1 w 69"/>
                <a:gd name="T101" fmla="*/ 1 h 69"/>
                <a:gd name="T102" fmla="*/ 1 w 69"/>
                <a:gd name="T103" fmla="*/ 1 h 69"/>
                <a:gd name="T104" fmla="*/ 1 w 69"/>
                <a:gd name="T105" fmla="*/ 1 h 69"/>
                <a:gd name="T106" fmla="*/ 1 w 69"/>
                <a:gd name="T107" fmla="*/ 1 h 69"/>
                <a:gd name="T108" fmla="*/ 0 w 69"/>
                <a:gd name="T109" fmla="*/ 1 h 69"/>
                <a:gd name="T110" fmla="*/ 0 w 69"/>
                <a:gd name="T111" fmla="*/ 1 h 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9"/>
                <a:gd name="T169" fmla="*/ 0 h 69"/>
                <a:gd name="T170" fmla="*/ 69 w 69"/>
                <a:gd name="T171" fmla="*/ 69 h 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9" h="69">
                  <a:moveTo>
                    <a:pt x="0" y="41"/>
                  </a:moveTo>
                  <a:lnTo>
                    <a:pt x="0" y="29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41" y="0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50" y="2"/>
                  </a:lnTo>
                  <a:lnTo>
                    <a:pt x="51" y="2"/>
                  </a:lnTo>
                  <a:lnTo>
                    <a:pt x="52" y="2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6" y="5"/>
                  </a:lnTo>
                  <a:lnTo>
                    <a:pt x="58" y="5"/>
                  </a:lnTo>
                  <a:lnTo>
                    <a:pt x="59" y="7"/>
                  </a:lnTo>
                  <a:lnTo>
                    <a:pt x="60" y="8"/>
                  </a:lnTo>
                  <a:lnTo>
                    <a:pt x="61" y="9"/>
                  </a:lnTo>
                  <a:lnTo>
                    <a:pt x="62" y="9"/>
                  </a:lnTo>
                  <a:lnTo>
                    <a:pt x="62" y="10"/>
                  </a:lnTo>
                  <a:lnTo>
                    <a:pt x="63" y="11"/>
                  </a:lnTo>
                  <a:lnTo>
                    <a:pt x="65" y="12"/>
                  </a:lnTo>
                  <a:lnTo>
                    <a:pt x="65" y="14"/>
                  </a:lnTo>
                  <a:lnTo>
                    <a:pt x="66" y="15"/>
                  </a:lnTo>
                  <a:lnTo>
                    <a:pt x="67" y="16"/>
                  </a:lnTo>
                  <a:lnTo>
                    <a:pt x="67" y="17"/>
                  </a:lnTo>
                  <a:lnTo>
                    <a:pt x="67" y="18"/>
                  </a:lnTo>
                  <a:lnTo>
                    <a:pt x="68" y="20"/>
                  </a:lnTo>
                  <a:lnTo>
                    <a:pt x="68" y="22"/>
                  </a:lnTo>
                  <a:lnTo>
                    <a:pt x="68" y="23"/>
                  </a:lnTo>
                  <a:lnTo>
                    <a:pt x="69" y="24"/>
                  </a:lnTo>
                  <a:lnTo>
                    <a:pt x="69" y="25"/>
                  </a:lnTo>
                  <a:lnTo>
                    <a:pt x="69" y="26"/>
                  </a:lnTo>
                  <a:lnTo>
                    <a:pt x="69" y="29"/>
                  </a:lnTo>
                  <a:lnTo>
                    <a:pt x="69" y="41"/>
                  </a:lnTo>
                  <a:lnTo>
                    <a:pt x="69" y="44"/>
                  </a:lnTo>
                  <a:lnTo>
                    <a:pt x="69" y="45"/>
                  </a:lnTo>
                  <a:lnTo>
                    <a:pt x="69" y="46"/>
                  </a:lnTo>
                  <a:lnTo>
                    <a:pt x="68" y="47"/>
                  </a:lnTo>
                  <a:lnTo>
                    <a:pt x="68" y="48"/>
                  </a:lnTo>
                  <a:lnTo>
                    <a:pt x="68" y="49"/>
                  </a:lnTo>
                  <a:lnTo>
                    <a:pt x="67" y="52"/>
                  </a:lnTo>
                  <a:lnTo>
                    <a:pt x="67" y="53"/>
                  </a:lnTo>
                  <a:lnTo>
                    <a:pt x="67" y="54"/>
                  </a:lnTo>
                  <a:lnTo>
                    <a:pt x="66" y="55"/>
                  </a:lnTo>
                  <a:lnTo>
                    <a:pt x="65" y="56"/>
                  </a:lnTo>
                  <a:lnTo>
                    <a:pt x="65" y="58"/>
                  </a:lnTo>
                  <a:lnTo>
                    <a:pt x="63" y="59"/>
                  </a:lnTo>
                  <a:lnTo>
                    <a:pt x="62" y="60"/>
                  </a:lnTo>
                  <a:lnTo>
                    <a:pt x="62" y="61"/>
                  </a:lnTo>
                  <a:lnTo>
                    <a:pt x="61" y="61"/>
                  </a:lnTo>
                  <a:lnTo>
                    <a:pt x="60" y="62"/>
                  </a:lnTo>
                  <a:lnTo>
                    <a:pt x="59" y="63"/>
                  </a:lnTo>
                  <a:lnTo>
                    <a:pt x="58" y="65"/>
                  </a:lnTo>
                  <a:lnTo>
                    <a:pt x="56" y="65"/>
                  </a:lnTo>
                  <a:lnTo>
                    <a:pt x="55" y="66"/>
                  </a:lnTo>
                  <a:lnTo>
                    <a:pt x="54" y="67"/>
                  </a:lnTo>
                  <a:lnTo>
                    <a:pt x="53" y="67"/>
                  </a:lnTo>
                  <a:lnTo>
                    <a:pt x="52" y="68"/>
                  </a:lnTo>
                  <a:lnTo>
                    <a:pt x="51" y="68"/>
                  </a:lnTo>
                  <a:lnTo>
                    <a:pt x="50" y="68"/>
                  </a:lnTo>
                  <a:lnTo>
                    <a:pt x="48" y="69"/>
                  </a:lnTo>
                  <a:lnTo>
                    <a:pt x="47" y="69"/>
                  </a:lnTo>
                  <a:lnTo>
                    <a:pt x="45" y="69"/>
                  </a:lnTo>
                  <a:lnTo>
                    <a:pt x="44" y="69"/>
                  </a:lnTo>
                  <a:lnTo>
                    <a:pt x="43" y="69"/>
                  </a:lnTo>
                  <a:lnTo>
                    <a:pt x="41" y="69"/>
                  </a:lnTo>
                  <a:lnTo>
                    <a:pt x="27" y="69"/>
                  </a:lnTo>
                  <a:lnTo>
                    <a:pt x="26" y="69"/>
                  </a:lnTo>
                  <a:lnTo>
                    <a:pt x="25" y="69"/>
                  </a:lnTo>
                  <a:lnTo>
                    <a:pt x="23" y="69"/>
                  </a:lnTo>
                  <a:lnTo>
                    <a:pt x="22" y="69"/>
                  </a:lnTo>
                  <a:lnTo>
                    <a:pt x="21" y="69"/>
                  </a:lnTo>
                  <a:lnTo>
                    <a:pt x="19" y="68"/>
                  </a:lnTo>
                  <a:lnTo>
                    <a:pt x="18" y="68"/>
                  </a:lnTo>
                  <a:lnTo>
                    <a:pt x="17" y="68"/>
                  </a:lnTo>
                  <a:lnTo>
                    <a:pt x="16" y="67"/>
                  </a:lnTo>
                  <a:lnTo>
                    <a:pt x="15" y="67"/>
                  </a:lnTo>
                  <a:lnTo>
                    <a:pt x="14" y="66"/>
                  </a:lnTo>
                  <a:lnTo>
                    <a:pt x="12" y="65"/>
                  </a:lnTo>
                  <a:lnTo>
                    <a:pt x="11" y="65"/>
                  </a:lnTo>
                  <a:lnTo>
                    <a:pt x="10" y="63"/>
                  </a:lnTo>
                  <a:lnTo>
                    <a:pt x="9" y="62"/>
                  </a:lnTo>
                  <a:lnTo>
                    <a:pt x="8" y="61"/>
                  </a:lnTo>
                  <a:lnTo>
                    <a:pt x="7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71" name="Rectangle 43"/>
            <p:cNvSpPr>
              <a:spLocks noChangeArrowheads="1"/>
            </p:cNvSpPr>
            <p:nvPr/>
          </p:nvSpPr>
          <p:spPr bwMode="auto">
            <a:xfrm>
              <a:off x="3430" y="747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2" name="Rectangle 44"/>
            <p:cNvSpPr>
              <a:spLocks noChangeArrowheads="1"/>
            </p:cNvSpPr>
            <p:nvPr/>
          </p:nvSpPr>
          <p:spPr bwMode="auto">
            <a:xfrm>
              <a:off x="890" y="445"/>
              <a:ext cx="78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3" name="Rectangle 45"/>
            <p:cNvSpPr>
              <a:spLocks noChangeArrowheads="1"/>
            </p:cNvSpPr>
            <p:nvPr/>
          </p:nvSpPr>
          <p:spPr bwMode="auto">
            <a:xfrm>
              <a:off x="1755" y="5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4" name="Rectangle 46"/>
            <p:cNvSpPr>
              <a:spLocks noChangeArrowheads="1"/>
            </p:cNvSpPr>
            <p:nvPr/>
          </p:nvSpPr>
          <p:spPr bwMode="auto">
            <a:xfrm>
              <a:off x="1834" y="603"/>
              <a:ext cx="6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5" name="Rectangle 47"/>
            <p:cNvSpPr>
              <a:spLocks noChangeArrowheads="1"/>
            </p:cNvSpPr>
            <p:nvPr/>
          </p:nvSpPr>
          <p:spPr bwMode="auto">
            <a:xfrm>
              <a:off x="2436" y="5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6" name="Rectangle 48"/>
            <p:cNvSpPr>
              <a:spLocks noChangeArrowheads="1"/>
            </p:cNvSpPr>
            <p:nvPr/>
          </p:nvSpPr>
          <p:spPr bwMode="auto">
            <a:xfrm>
              <a:off x="2516" y="603"/>
              <a:ext cx="6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7" name="Rectangle 49"/>
            <p:cNvSpPr>
              <a:spLocks noChangeArrowheads="1"/>
            </p:cNvSpPr>
            <p:nvPr/>
          </p:nvSpPr>
          <p:spPr bwMode="auto">
            <a:xfrm>
              <a:off x="3618" y="5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8" name="Rectangle 50"/>
            <p:cNvSpPr>
              <a:spLocks noChangeArrowheads="1"/>
            </p:cNvSpPr>
            <p:nvPr/>
          </p:nvSpPr>
          <p:spPr bwMode="auto">
            <a:xfrm>
              <a:off x="3697" y="603"/>
              <a:ext cx="6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9" name="Rectangle 51"/>
            <p:cNvSpPr>
              <a:spLocks noChangeArrowheads="1"/>
            </p:cNvSpPr>
            <p:nvPr/>
          </p:nvSpPr>
          <p:spPr bwMode="auto">
            <a:xfrm>
              <a:off x="2685" y="1300"/>
              <a:ext cx="607" cy="1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0" name="Rectangle 52"/>
            <p:cNvSpPr>
              <a:spLocks noChangeArrowheads="1"/>
            </p:cNvSpPr>
            <p:nvPr/>
          </p:nvSpPr>
          <p:spPr bwMode="auto">
            <a:xfrm>
              <a:off x="809" y="1756"/>
              <a:ext cx="341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1" name="Rectangle 53"/>
            <p:cNvSpPr>
              <a:spLocks noChangeArrowheads="1"/>
            </p:cNvSpPr>
            <p:nvPr/>
          </p:nvSpPr>
          <p:spPr bwMode="auto">
            <a:xfrm>
              <a:off x="927" y="2066"/>
              <a:ext cx="153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2" name="Rectangle 54"/>
            <p:cNvSpPr>
              <a:spLocks noChangeArrowheads="1"/>
            </p:cNvSpPr>
            <p:nvPr/>
          </p:nvSpPr>
          <p:spPr bwMode="auto">
            <a:xfrm>
              <a:off x="1006" y="2118"/>
              <a:ext cx="102" cy="1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3" name="Rectangle 55"/>
            <p:cNvSpPr>
              <a:spLocks noChangeArrowheads="1"/>
            </p:cNvSpPr>
            <p:nvPr/>
          </p:nvSpPr>
          <p:spPr bwMode="auto">
            <a:xfrm>
              <a:off x="927" y="2395"/>
              <a:ext cx="153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4" name="Rectangle 56"/>
            <p:cNvSpPr>
              <a:spLocks noChangeArrowheads="1"/>
            </p:cNvSpPr>
            <p:nvPr/>
          </p:nvSpPr>
          <p:spPr bwMode="auto">
            <a:xfrm>
              <a:off x="1006" y="2447"/>
              <a:ext cx="102" cy="1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5" name="Rectangle 57"/>
            <p:cNvSpPr>
              <a:spLocks noChangeArrowheads="1"/>
            </p:cNvSpPr>
            <p:nvPr/>
          </p:nvSpPr>
          <p:spPr bwMode="auto">
            <a:xfrm>
              <a:off x="927" y="2723"/>
              <a:ext cx="153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6" name="Rectangle 58"/>
            <p:cNvSpPr>
              <a:spLocks noChangeArrowheads="1"/>
            </p:cNvSpPr>
            <p:nvPr/>
          </p:nvSpPr>
          <p:spPr bwMode="auto">
            <a:xfrm>
              <a:off x="1006" y="2776"/>
              <a:ext cx="102" cy="1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7" name="Rectangle 59"/>
            <p:cNvSpPr>
              <a:spLocks noChangeArrowheads="1"/>
            </p:cNvSpPr>
            <p:nvPr/>
          </p:nvSpPr>
          <p:spPr bwMode="auto">
            <a:xfrm>
              <a:off x="803" y="3354"/>
              <a:ext cx="347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8" name="Rectangle 60"/>
            <p:cNvSpPr>
              <a:spLocks noChangeArrowheads="1"/>
            </p:cNvSpPr>
            <p:nvPr/>
          </p:nvSpPr>
          <p:spPr bwMode="auto">
            <a:xfrm>
              <a:off x="1145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9" name="Rectangle 61"/>
            <p:cNvSpPr>
              <a:spLocks noChangeArrowheads="1"/>
            </p:cNvSpPr>
            <p:nvPr/>
          </p:nvSpPr>
          <p:spPr bwMode="auto">
            <a:xfrm>
              <a:off x="1365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0" name="Rectangle 62"/>
            <p:cNvSpPr>
              <a:spLocks noChangeArrowheads="1"/>
            </p:cNvSpPr>
            <p:nvPr/>
          </p:nvSpPr>
          <p:spPr bwMode="auto">
            <a:xfrm>
              <a:off x="1580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1" name="Rectangle 63"/>
            <p:cNvSpPr>
              <a:spLocks noChangeArrowheads="1"/>
            </p:cNvSpPr>
            <p:nvPr/>
          </p:nvSpPr>
          <p:spPr bwMode="auto">
            <a:xfrm>
              <a:off x="1790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2" name="Rectangle 64"/>
            <p:cNvSpPr>
              <a:spLocks noChangeArrowheads="1"/>
            </p:cNvSpPr>
            <p:nvPr/>
          </p:nvSpPr>
          <p:spPr bwMode="auto">
            <a:xfrm>
              <a:off x="2226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3" name="Rectangle 65"/>
            <p:cNvSpPr>
              <a:spLocks noChangeArrowheads="1"/>
            </p:cNvSpPr>
            <p:nvPr/>
          </p:nvSpPr>
          <p:spPr bwMode="auto">
            <a:xfrm>
              <a:off x="3104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9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4" name="Rectangle 66"/>
            <p:cNvSpPr>
              <a:spLocks noChangeArrowheads="1"/>
            </p:cNvSpPr>
            <p:nvPr/>
          </p:nvSpPr>
          <p:spPr bwMode="auto">
            <a:xfrm>
              <a:off x="3735" y="3354"/>
              <a:ext cx="157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12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5" name="Rectangle 67"/>
            <p:cNvSpPr>
              <a:spLocks noChangeArrowheads="1"/>
            </p:cNvSpPr>
            <p:nvPr/>
          </p:nvSpPr>
          <p:spPr bwMode="auto">
            <a:xfrm>
              <a:off x="4171" y="3354"/>
              <a:ext cx="157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14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6" name="Rectangle 68"/>
            <p:cNvSpPr>
              <a:spLocks noChangeArrowheads="1"/>
            </p:cNvSpPr>
            <p:nvPr/>
          </p:nvSpPr>
          <p:spPr bwMode="auto">
            <a:xfrm>
              <a:off x="4632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7" name="Rectangle 69"/>
            <p:cNvSpPr>
              <a:spLocks noChangeArrowheads="1"/>
            </p:cNvSpPr>
            <p:nvPr/>
          </p:nvSpPr>
          <p:spPr bwMode="auto">
            <a:xfrm>
              <a:off x="4364" y="356"/>
              <a:ext cx="371" cy="59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8" name="Rectangle 70"/>
            <p:cNvSpPr>
              <a:spLocks noChangeArrowheads="1"/>
            </p:cNvSpPr>
            <p:nvPr/>
          </p:nvSpPr>
          <p:spPr bwMode="auto">
            <a:xfrm>
              <a:off x="2401" y="3685"/>
              <a:ext cx="1060" cy="1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9" name="Rectangle 71"/>
            <p:cNvSpPr>
              <a:spLocks noChangeArrowheads="1"/>
            </p:cNvSpPr>
            <p:nvPr/>
          </p:nvSpPr>
          <p:spPr bwMode="auto">
            <a:xfrm>
              <a:off x="4401" y="454"/>
              <a:ext cx="9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00" name="Rectangle 72"/>
            <p:cNvSpPr>
              <a:spLocks noChangeArrowheads="1"/>
            </p:cNvSpPr>
            <p:nvPr/>
          </p:nvSpPr>
          <p:spPr bwMode="auto">
            <a:xfrm>
              <a:off x="4618" y="4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01" name="Line 73"/>
            <p:cNvSpPr>
              <a:spLocks noChangeShapeType="1"/>
            </p:cNvSpPr>
            <p:nvPr/>
          </p:nvSpPr>
          <p:spPr bwMode="auto">
            <a:xfrm flipH="1">
              <a:off x="4619" y="739"/>
              <a:ext cx="5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2" name="Freeform 74"/>
            <p:cNvSpPr>
              <a:spLocks/>
            </p:cNvSpPr>
            <p:nvPr/>
          </p:nvSpPr>
          <p:spPr bwMode="auto">
            <a:xfrm>
              <a:off x="4364" y="763"/>
              <a:ext cx="69" cy="81"/>
            </a:xfrm>
            <a:custGeom>
              <a:avLst/>
              <a:gdLst>
                <a:gd name="T0" fmla="*/ 0 w 139"/>
                <a:gd name="T1" fmla="*/ 0 h 163"/>
                <a:gd name="T2" fmla="*/ 0 w 139"/>
                <a:gd name="T3" fmla="*/ 0 h 163"/>
                <a:gd name="T4" fmla="*/ 0 w 139"/>
                <a:gd name="T5" fmla="*/ 0 h 163"/>
                <a:gd name="T6" fmla="*/ 0 60000 65536"/>
                <a:gd name="T7" fmla="*/ 0 60000 65536"/>
                <a:gd name="T8" fmla="*/ 0 60000 65536"/>
                <a:gd name="T9" fmla="*/ 0 w 139"/>
                <a:gd name="T10" fmla="*/ 0 h 163"/>
                <a:gd name="T11" fmla="*/ 139 w 139"/>
                <a:gd name="T12" fmla="*/ 163 h 1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9" h="163">
                  <a:moveTo>
                    <a:pt x="0" y="163"/>
                  </a:moveTo>
                  <a:lnTo>
                    <a:pt x="139" y="93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3" name="Line 78"/>
            <p:cNvSpPr>
              <a:spLocks noChangeShapeType="1"/>
            </p:cNvSpPr>
            <p:nvPr/>
          </p:nvSpPr>
          <p:spPr bwMode="auto">
            <a:xfrm flipH="1">
              <a:off x="2554" y="356"/>
              <a:ext cx="7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4" name="Line 79"/>
            <p:cNvSpPr>
              <a:spLocks noChangeShapeType="1"/>
            </p:cNvSpPr>
            <p:nvPr/>
          </p:nvSpPr>
          <p:spPr bwMode="auto">
            <a:xfrm flipH="1">
              <a:off x="2554" y="507"/>
              <a:ext cx="7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5" name="Line 80"/>
            <p:cNvSpPr>
              <a:spLocks noChangeShapeType="1"/>
            </p:cNvSpPr>
            <p:nvPr/>
          </p:nvSpPr>
          <p:spPr bwMode="auto">
            <a:xfrm flipH="1">
              <a:off x="4074" y="438"/>
              <a:ext cx="10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6" name="Line 84"/>
            <p:cNvSpPr>
              <a:spLocks noChangeShapeType="1"/>
            </p:cNvSpPr>
            <p:nvPr/>
          </p:nvSpPr>
          <p:spPr bwMode="auto">
            <a:xfrm flipH="1">
              <a:off x="3737" y="356"/>
              <a:ext cx="7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7" name="Line 85"/>
            <p:cNvSpPr>
              <a:spLocks noChangeShapeType="1"/>
            </p:cNvSpPr>
            <p:nvPr/>
          </p:nvSpPr>
          <p:spPr bwMode="auto">
            <a:xfrm flipH="1">
              <a:off x="3737" y="507"/>
              <a:ext cx="7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8" name="Line 86"/>
            <p:cNvSpPr>
              <a:spLocks noChangeShapeType="1"/>
            </p:cNvSpPr>
            <p:nvPr/>
          </p:nvSpPr>
          <p:spPr bwMode="auto">
            <a:xfrm>
              <a:off x="2346" y="507"/>
              <a:ext cx="221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9" name="Line 87"/>
            <p:cNvSpPr>
              <a:spLocks noChangeShapeType="1"/>
            </p:cNvSpPr>
            <p:nvPr/>
          </p:nvSpPr>
          <p:spPr bwMode="auto">
            <a:xfrm flipH="1">
              <a:off x="1661" y="507"/>
              <a:ext cx="301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0" name="Line 88"/>
            <p:cNvSpPr>
              <a:spLocks noChangeShapeType="1"/>
            </p:cNvSpPr>
            <p:nvPr/>
          </p:nvSpPr>
          <p:spPr bwMode="auto">
            <a:xfrm flipH="1">
              <a:off x="3552" y="507"/>
              <a:ext cx="185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1" name="Freeform 89"/>
            <p:cNvSpPr>
              <a:spLocks/>
            </p:cNvSpPr>
            <p:nvPr/>
          </p:nvSpPr>
          <p:spPr bwMode="auto">
            <a:xfrm>
              <a:off x="1811" y="809"/>
              <a:ext cx="151" cy="290"/>
            </a:xfrm>
            <a:custGeom>
              <a:avLst/>
              <a:gdLst>
                <a:gd name="T0" fmla="*/ 0 w 301"/>
                <a:gd name="T1" fmla="*/ 1 h 580"/>
                <a:gd name="T2" fmla="*/ 0 w 301"/>
                <a:gd name="T3" fmla="*/ 0 h 580"/>
                <a:gd name="T4" fmla="*/ 1 w 301"/>
                <a:gd name="T5" fmla="*/ 0 h 580"/>
                <a:gd name="T6" fmla="*/ 0 60000 65536"/>
                <a:gd name="T7" fmla="*/ 0 60000 65536"/>
                <a:gd name="T8" fmla="*/ 0 60000 65536"/>
                <a:gd name="T9" fmla="*/ 0 w 301"/>
                <a:gd name="T10" fmla="*/ 0 h 580"/>
                <a:gd name="T11" fmla="*/ 301 w 301"/>
                <a:gd name="T12" fmla="*/ 580 h 58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1" h="580">
                  <a:moveTo>
                    <a:pt x="0" y="580"/>
                  </a:moveTo>
                  <a:lnTo>
                    <a:pt x="0" y="0"/>
                  </a:lnTo>
                  <a:lnTo>
                    <a:pt x="301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2" name="Freeform 90"/>
            <p:cNvSpPr>
              <a:spLocks/>
            </p:cNvSpPr>
            <p:nvPr/>
          </p:nvSpPr>
          <p:spPr bwMode="auto">
            <a:xfrm>
              <a:off x="3030" y="809"/>
              <a:ext cx="150" cy="290"/>
            </a:xfrm>
            <a:custGeom>
              <a:avLst/>
              <a:gdLst>
                <a:gd name="T0" fmla="*/ 0 w 302"/>
                <a:gd name="T1" fmla="*/ 1 h 580"/>
                <a:gd name="T2" fmla="*/ 0 w 302"/>
                <a:gd name="T3" fmla="*/ 0 h 580"/>
                <a:gd name="T4" fmla="*/ 0 w 302"/>
                <a:gd name="T5" fmla="*/ 0 h 580"/>
                <a:gd name="T6" fmla="*/ 0 60000 65536"/>
                <a:gd name="T7" fmla="*/ 0 60000 65536"/>
                <a:gd name="T8" fmla="*/ 0 60000 65536"/>
                <a:gd name="T9" fmla="*/ 0 w 302"/>
                <a:gd name="T10" fmla="*/ 0 h 580"/>
                <a:gd name="T11" fmla="*/ 302 w 302"/>
                <a:gd name="T12" fmla="*/ 580 h 58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2" h="580">
                  <a:moveTo>
                    <a:pt x="0" y="580"/>
                  </a:moveTo>
                  <a:lnTo>
                    <a:pt x="0" y="0"/>
                  </a:lnTo>
                  <a:lnTo>
                    <a:pt x="302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3" name="Freeform 91"/>
            <p:cNvSpPr>
              <a:spLocks/>
            </p:cNvSpPr>
            <p:nvPr/>
          </p:nvSpPr>
          <p:spPr bwMode="auto">
            <a:xfrm>
              <a:off x="4213" y="809"/>
              <a:ext cx="151" cy="290"/>
            </a:xfrm>
            <a:custGeom>
              <a:avLst/>
              <a:gdLst>
                <a:gd name="T0" fmla="*/ 0 w 302"/>
                <a:gd name="T1" fmla="*/ 1 h 580"/>
                <a:gd name="T2" fmla="*/ 0 w 302"/>
                <a:gd name="T3" fmla="*/ 0 h 580"/>
                <a:gd name="T4" fmla="*/ 1 w 302"/>
                <a:gd name="T5" fmla="*/ 0 h 580"/>
                <a:gd name="T6" fmla="*/ 0 60000 65536"/>
                <a:gd name="T7" fmla="*/ 0 60000 65536"/>
                <a:gd name="T8" fmla="*/ 0 60000 65536"/>
                <a:gd name="T9" fmla="*/ 0 w 302"/>
                <a:gd name="T10" fmla="*/ 0 h 580"/>
                <a:gd name="T11" fmla="*/ 302 w 302"/>
                <a:gd name="T12" fmla="*/ 580 h 58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2" h="580">
                  <a:moveTo>
                    <a:pt x="0" y="580"/>
                  </a:moveTo>
                  <a:lnTo>
                    <a:pt x="0" y="0"/>
                  </a:lnTo>
                  <a:lnTo>
                    <a:pt x="302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4" name="Freeform 92"/>
            <p:cNvSpPr>
              <a:spLocks/>
            </p:cNvSpPr>
            <p:nvPr/>
          </p:nvSpPr>
          <p:spPr bwMode="auto">
            <a:xfrm>
              <a:off x="1150" y="809"/>
              <a:ext cx="3063" cy="290"/>
            </a:xfrm>
            <a:custGeom>
              <a:avLst/>
              <a:gdLst>
                <a:gd name="T0" fmla="*/ 0 w 6126"/>
                <a:gd name="T1" fmla="*/ 0 h 580"/>
                <a:gd name="T2" fmla="*/ 0 w 6126"/>
                <a:gd name="T3" fmla="*/ 1 h 580"/>
                <a:gd name="T4" fmla="*/ 1 w 6126"/>
                <a:gd name="T5" fmla="*/ 1 h 580"/>
                <a:gd name="T6" fmla="*/ 0 60000 65536"/>
                <a:gd name="T7" fmla="*/ 0 60000 65536"/>
                <a:gd name="T8" fmla="*/ 0 60000 65536"/>
                <a:gd name="T9" fmla="*/ 0 w 6126"/>
                <a:gd name="T10" fmla="*/ 0 h 580"/>
                <a:gd name="T11" fmla="*/ 6126 w 6126"/>
                <a:gd name="T12" fmla="*/ 580 h 58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126" h="580">
                  <a:moveTo>
                    <a:pt x="0" y="0"/>
                  </a:moveTo>
                  <a:lnTo>
                    <a:pt x="0" y="580"/>
                  </a:lnTo>
                  <a:lnTo>
                    <a:pt x="6126" y="58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5" name="Freeform 93"/>
            <p:cNvSpPr>
              <a:spLocks/>
            </p:cNvSpPr>
            <p:nvPr/>
          </p:nvSpPr>
          <p:spPr bwMode="auto">
            <a:xfrm>
              <a:off x="1811" y="217"/>
              <a:ext cx="743" cy="290"/>
            </a:xfrm>
            <a:custGeom>
              <a:avLst/>
              <a:gdLst>
                <a:gd name="T0" fmla="*/ 1 w 1485"/>
                <a:gd name="T1" fmla="*/ 0 h 581"/>
                <a:gd name="T2" fmla="*/ 1 w 1485"/>
                <a:gd name="T3" fmla="*/ 0 h 581"/>
                <a:gd name="T4" fmla="*/ 1 w 1485"/>
                <a:gd name="T5" fmla="*/ 0 h 581"/>
                <a:gd name="T6" fmla="*/ 0 w 1485"/>
                <a:gd name="T7" fmla="*/ 0 h 581"/>
                <a:gd name="T8" fmla="*/ 0 w 1485"/>
                <a:gd name="T9" fmla="*/ 0 h 5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85"/>
                <a:gd name="T16" fmla="*/ 0 h 581"/>
                <a:gd name="T17" fmla="*/ 1485 w 1485"/>
                <a:gd name="T18" fmla="*/ 581 h 58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85" h="581">
                  <a:moveTo>
                    <a:pt x="1485" y="279"/>
                  </a:moveTo>
                  <a:lnTo>
                    <a:pt x="1322" y="279"/>
                  </a:lnTo>
                  <a:lnTo>
                    <a:pt x="1322" y="0"/>
                  </a:lnTo>
                  <a:lnTo>
                    <a:pt x="0" y="0"/>
                  </a:lnTo>
                  <a:lnTo>
                    <a:pt x="0" y="581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6" name="Freeform 94"/>
            <p:cNvSpPr>
              <a:spLocks/>
            </p:cNvSpPr>
            <p:nvPr/>
          </p:nvSpPr>
          <p:spPr bwMode="auto">
            <a:xfrm>
              <a:off x="2995" y="217"/>
              <a:ext cx="742" cy="221"/>
            </a:xfrm>
            <a:custGeom>
              <a:avLst/>
              <a:gdLst>
                <a:gd name="T0" fmla="*/ 0 w 1485"/>
                <a:gd name="T1" fmla="*/ 1 h 441"/>
                <a:gd name="T2" fmla="*/ 0 w 1485"/>
                <a:gd name="T3" fmla="*/ 1 h 441"/>
                <a:gd name="T4" fmla="*/ 0 w 1485"/>
                <a:gd name="T5" fmla="*/ 0 h 441"/>
                <a:gd name="T6" fmla="*/ 0 w 1485"/>
                <a:gd name="T7" fmla="*/ 0 h 441"/>
                <a:gd name="T8" fmla="*/ 0 w 1485"/>
                <a:gd name="T9" fmla="*/ 1 h 441"/>
                <a:gd name="T10" fmla="*/ 0 w 1485"/>
                <a:gd name="T11" fmla="*/ 1 h 4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85"/>
                <a:gd name="T19" fmla="*/ 0 h 441"/>
                <a:gd name="T20" fmla="*/ 1485 w 1485"/>
                <a:gd name="T21" fmla="*/ 441 h 44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85" h="441">
                  <a:moveTo>
                    <a:pt x="1485" y="279"/>
                  </a:moveTo>
                  <a:lnTo>
                    <a:pt x="1322" y="279"/>
                  </a:lnTo>
                  <a:lnTo>
                    <a:pt x="1322" y="0"/>
                  </a:lnTo>
                  <a:lnTo>
                    <a:pt x="69" y="0"/>
                  </a:lnTo>
                  <a:lnTo>
                    <a:pt x="69" y="441"/>
                  </a:lnTo>
                  <a:lnTo>
                    <a:pt x="0" y="441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7" name="Freeform 95"/>
            <p:cNvSpPr>
              <a:spLocks/>
            </p:cNvSpPr>
            <p:nvPr/>
          </p:nvSpPr>
          <p:spPr bwMode="auto">
            <a:xfrm>
              <a:off x="4178" y="438"/>
              <a:ext cx="186" cy="69"/>
            </a:xfrm>
            <a:custGeom>
              <a:avLst/>
              <a:gdLst>
                <a:gd name="T0" fmla="*/ 1 w 372"/>
                <a:gd name="T1" fmla="*/ 0 h 140"/>
                <a:gd name="T2" fmla="*/ 1 w 372"/>
                <a:gd name="T3" fmla="*/ 0 h 140"/>
                <a:gd name="T4" fmla="*/ 1 w 372"/>
                <a:gd name="T5" fmla="*/ 0 h 140"/>
                <a:gd name="T6" fmla="*/ 0 w 372"/>
                <a:gd name="T7" fmla="*/ 0 h 14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2"/>
                <a:gd name="T13" fmla="*/ 0 h 140"/>
                <a:gd name="T14" fmla="*/ 372 w 372"/>
                <a:gd name="T15" fmla="*/ 140 h 14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2" h="140">
                  <a:moveTo>
                    <a:pt x="372" y="140"/>
                  </a:moveTo>
                  <a:lnTo>
                    <a:pt x="70" y="140"/>
                  </a:lnTo>
                  <a:lnTo>
                    <a:pt x="70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8" name="Freeform 96"/>
            <p:cNvSpPr>
              <a:spLocks/>
            </p:cNvSpPr>
            <p:nvPr/>
          </p:nvSpPr>
          <p:spPr bwMode="auto">
            <a:xfrm>
              <a:off x="3030" y="438"/>
              <a:ext cx="150" cy="69"/>
            </a:xfrm>
            <a:custGeom>
              <a:avLst/>
              <a:gdLst>
                <a:gd name="T0" fmla="*/ 0 w 302"/>
                <a:gd name="T1" fmla="*/ 0 h 140"/>
                <a:gd name="T2" fmla="*/ 0 w 302"/>
                <a:gd name="T3" fmla="*/ 0 h 140"/>
                <a:gd name="T4" fmla="*/ 0 w 302"/>
                <a:gd name="T5" fmla="*/ 0 h 140"/>
                <a:gd name="T6" fmla="*/ 0 60000 65536"/>
                <a:gd name="T7" fmla="*/ 0 60000 65536"/>
                <a:gd name="T8" fmla="*/ 0 60000 65536"/>
                <a:gd name="T9" fmla="*/ 0 w 302"/>
                <a:gd name="T10" fmla="*/ 0 h 140"/>
                <a:gd name="T11" fmla="*/ 302 w 302"/>
                <a:gd name="T12" fmla="*/ 140 h 14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2" h="140">
                  <a:moveTo>
                    <a:pt x="302" y="140"/>
                  </a:moveTo>
                  <a:lnTo>
                    <a:pt x="0" y="14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9" name="Freeform 97"/>
            <p:cNvSpPr>
              <a:spLocks/>
            </p:cNvSpPr>
            <p:nvPr/>
          </p:nvSpPr>
          <p:spPr bwMode="auto">
            <a:xfrm>
              <a:off x="1800" y="496"/>
              <a:ext cx="23" cy="23"/>
            </a:xfrm>
            <a:custGeom>
              <a:avLst/>
              <a:gdLst>
                <a:gd name="T0" fmla="*/ 0 w 46"/>
                <a:gd name="T1" fmla="*/ 0 h 47"/>
                <a:gd name="T2" fmla="*/ 0 w 46"/>
                <a:gd name="T3" fmla="*/ 0 h 47"/>
                <a:gd name="T4" fmla="*/ 1 w 46"/>
                <a:gd name="T5" fmla="*/ 0 h 47"/>
                <a:gd name="T6" fmla="*/ 1 w 46"/>
                <a:gd name="T7" fmla="*/ 0 h 47"/>
                <a:gd name="T8" fmla="*/ 1 w 46"/>
                <a:gd name="T9" fmla="*/ 0 h 47"/>
                <a:gd name="T10" fmla="*/ 1 w 46"/>
                <a:gd name="T11" fmla="*/ 0 h 47"/>
                <a:gd name="T12" fmla="*/ 1 w 46"/>
                <a:gd name="T13" fmla="*/ 0 h 47"/>
                <a:gd name="T14" fmla="*/ 1 w 46"/>
                <a:gd name="T15" fmla="*/ 0 h 47"/>
                <a:gd name="T16" fmla="*/ 1 w 46"/>
                <a:gd name="T17" fmla="*/ 0 h 47"/>
                <a:gd name="T18" fmla="*/ 1 w 46"/>
                <a:gd name="T19" fmla="*/ 0 h 47"/>
                <a:gd name="T20" fmla="*/ 1 w 46"/>
                <a:gd name="T21" fmla="*/ 0 h 47"/>
                <a:gd name="T22" fmla="*/ 1 w 46"/>
                <a:gd name="T23" fmla="*/ 0 h 47"/>
                <a:gd name="T24" fmla="*/ 1 w 46"/>
                <a:gd name="T25" fmla="*/ 0 h 47"/>
                <a:gd name="T26" fmla="*/ 1 w 46"/>
                <a:gd name="T27" fmla="*/ 0 h 47"/>
                <a:gd name="T28" fmla="*/ 1 w 46"/>
                <a:gd name="T29" fmla="*/ 0 h 47"/>
                <a:gd name="T30" fmla="*/ 1 w 46"/>
                <a:gd name="T31" fmla="*/ 0 h 47"/>
                <a:gd name="T32" fmla="*/ 1 w 46"/>
                <a:gd name="T33" fmla="*/ 0 h 47"/>
                <a:gd name="T34" fmla="*/ 1 w 46"/>
                <a:gd name="T35" fmla="*/ 0 h 47"/>
                <a:gd name="T36" fmla="*/ 1 w 46"/>
                <a:gd name="T37" fmla="*/ 0 h 47"/>
                <a:gd name="T38" fmla="*/ 1 w 46"/>
                <a:gd name="T39" fmla="*/ 0 h 47"/>
                <a:gd name="T40" fmla="*/ 1 w 46"/>
                <a:gd name="T41" fmla="*/ 0 h 47"/>
                <a:gd name="T42" fmla="*/ 1 w 46"/>
                <a:gd name="T43" fmla="*/ 0 h 47"/>
                <a:gd name="T44" fmla="*/ 1 w 46"/>
                <a:gd name="T45" fmla="*/ 0 h 47"/>
                <a:gd name="T46" fmla="*/ 1 w 46"/>
                <a:gd name="T47" fmla="*/ 0 h 47"/>
                <a:gd name="T48" fmla="*/ 1 w 46"/>
                <a:gd name="T49" fmla="*/ 0 h 47"/>
                <a:gd name="T50" fmla="*/ 1 w 46"/>
                <a:gd name="T51" fmla="*/ 0 h 47"/>
                <a:gd name="T52" fmla="*/ 1 w 46"/>
                <a:gd name="T53" fmla="*/ 0 h 47"/>
                <a:gd name="T54" fmla="*/ 1 w 46"/>
                <a:gd name="T55" fmla="*/ 0 h 47"/>
                <a:gd name="T56" fmla="*/ 1 w 46"/>
                <a:gd name="T57" fmla="*/ 0 h 47"/>
                <a:gd name="T58" fmla="*/ 1 w 46"/>
                <a:gd name="T59" fmla="*/ 0 h 47"/>
                <a:gd name="T60" fmla="*/ 1 w 46"/>
                <a:gd name="T61" fmla="*/ 0 h 47"/>
                <a:gd name="T62" fmla="*/ 1 w 46"/>
                <a:gd name="T63" fmla="*/ 0 h 47"/>
                <a:gd name="T64" fmla="*/ 1 w 46"/>
                <a:gd name="T65" fmla="*/ 0 h 47"/>
                <a:gd name="T66" fmla="*/ 1 w 46"/>
                <a:gd name="T67" fmla="*/ 0 h 47"/>
                <a:gd name="T68" fmla="*/ 1 w 46"/>
                <a:gd name="T69" fmla="*/ 0 h 47"/>
                <a:gd name="T70" fmla="*/ 1 w 46"/>
                <a:gd name="T71" fmla="*/ 0 h 47"/>
                <a:gd name="T72" fmla="*/ 1 w 46"/>
                <a:gd name="T73" fmla="*/ 0 h 47"/>
                <a:gd name="T74" fmla="*/ 1 w 46"/>
                <a:gd name="T75" fmla="*/ 0 h 47"/>
                <a:gd name="T76" fmla="*/ 1 w 46"/>
                <a:gd name="T77" fmla="*/ 0 h 47"/>
                <a:gd name="T78" fmla="*/ 1 w 46"/>
                <a:gd name="T79" fmla="*/ 0 h 47"/>
                <a:gd name="T80" fmla="*/ 1 w 46"/>
                <a:gd name="T81" fmla="*/ 0 h 47"/>
                <a:gd name="T82" fmla="*/ 1 w 46"/>
                <a:gd name="T83" fmla="*/ 0 h 47"/>
                <a:gd name="T84" fmla="*/ 1 w 46"/>
                <a:gd name="T85" fmla="*/ 0 h 47"/>
                <a:gd name="T86" fmla="*/ 1 w 46"/>
                <a:gd name="T87" fmla="*/ 0 h 47"/>
                <a:gd name="T88" fmla="*/ 1 w 46"/>
                <a:gd name="T89" fmla="*/ 0 h 47"/>
                <a:gd name="T90" fmla="*/ 1 w 46"/>
                <a:gd name="T91" fmla="*/ 0 h 47"/>
                <a:gd name="T92" fmla="*/ 1 w 46"/>
                <a:gd name="T93" fmla="*/ 0 h 47"/>
                <a:gd name="T94" fmla="*/ 1 w 46"/>
                <a:gd name="T95" fmla="*/ 0 h 47"/>
                <a:gd name="T96" fmla="*/ 1 w 46"/>
                <a:gd name="T97" fmla="*/ 0 h 47"/>
                <a:gd name="T98" fmla="*/ 1 w 46"/>
                <a:gd name="T99" fmla="*/ 0 h 47"/>
                <a:gd name="T100" fmla="*/ 1 w 46"/>
                <a:gd name="T101" fmla="*/ 0 h 47"/>
                <a:gd name="T102" fmla="*/ 1 w 46"/>
                <a:gd name="T103" fmla="*/ 0 h 47"/>
                <a:gd name="T104" fmla="*/ 1 w 46"/>
                <a:gd name="T105" fmla="*/ 0 h 47"/>
                <a:gd name="T106" fmla="*/ 1 w 46"/>
                <a:gd name="T107" fmla="*/ 0 h 47"/>
                <a:gd name="T108" fmla="*/ 0 w 46"/>
                <a:gd name="T109" fmla="*/ 0 h 47"/>
                <a:gd name="T110" fmla="*/ 0 w 46"/>
                <a:gd name="T111" fmla="*/ 0 h 4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6"/>
                <a:gd name="T169" fmla="*/ 0 h 47"/>
                <a:gd name="T170" fmla="*/ 46 w 46"/>
                <a:gd name="T171" fmla="*/ 47 h 4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6" h="47">
                  <a:moveTo>
                    <a:pt x="0" y="19"/>
                  </a:moveTo>
                  <a:lnTo>
                    <a:pt x="0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9" y="9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9" y="3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6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7" y="9"/>
                  </a:lnTo>
                  <a:lnTo>
                    <a:pt x="38" y="10"/>
                  </a:lnTo>
                  <a:lnTo>
                    <a:pt x="39" y="10"/>
                  </a:lnTo>
                  <a:lnTo>
                    <a:pt x="39" y="11"/>
                  </a:lnTo>
                  <a:lnTo>
                    <a:pt x="40" y="12"/>
                  </a:lnTo>
                  <a:lnTo>
                    <a:pt x="41" y="13"/>
                  </a:lnTo>
                  <a:lnTo>
                    <a:pt x="41" y="14"/>
                  </a:lnTo>
                  <a:lnTo>
                    <a:pt x="42" y="15"/>
                  </a:lnTo>
                  <a:lnTo>
                    <a:pt x="44" y="17"/>
                  </a:lnTo>
                  <a:lnTo>
                    <a:pt x="44" y="18"/>
                  </a:lnTo>
                  <a:lnTo>
                    <a:pt x="44" y="19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5" y="24"/>
                  </a:lnTo>
                  <a:lnTo>
                    <a:pt x="46" y="25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6" y="24"/>
                  </a:lnTo>
                  <a:lnTo>
                    <a:pt x="45" y="25"/>
                  </a:lnTo>
                  <a:lnTo>
                    <a:pt x="45" y="26"/>
                  </a:lnTo>
                  <a:lnTo>
                    <a:pt x="45" y="27"/>
                  </a:lnTo>
                  <a:lnTo>
                    <a:pt x="44" y="29"/>
                  </a:lnTo>
                  <a:lnTo>
                    <a:pt x="44" y="31"/>
                  </a:lnTo>
                  <a:lnTo>
                    <a:pt x="44" y="32"/>
                  </a:lnTo>
                  <a:lnTo>
                    <a:pt x="42" y="33"/>
                  </a:lnTo>
                  <a:lnTo>
                    <a:pt x="41" y="34"/>
                  </a:lnTo>
                  <a:lnTo>
                    <a:pt x="41" y="35"/>
                  </a:lnTo>
                  <a:lnTo>
                    <a:pt x="40" y="36"/>
                  </a:lnTo>
                  <a:lnTo>
                    <a:pt x="39" y="38"/>
                  </a:lnTo>
                  <a:lnTo>
                    <a:pt x="39" y="39"/>
                  </a:lnTo>
                  <a:lnTo>
                    <a:pt x="38" y="39"/>
                  </a:lnTo>
                  <a:lnTo>
                    <a:pt x="37" y="40"/>
                  </a:lnTo>
                  <a:lnTo>
                    <a:pt x="35" y="41"/>
                  </a:lnTo>
                  <a:lnTo>
                    <a:pt x="34" y="42"/>
                  </a:lnTo>
                  <a:lnTo>
                    <a:pt x="33" y="42"/>
                  </a:lnTo>
                  <a:lnTo>
                    <a:pt x="32" y="43"/>
                  </a:lnTo>
                  <a:lnTo>
                    <a:pt x="31" y="45"/>
                  </a:lnTo>
                  <a:lnTo>
                    <a:pt x="30" y="45"/>
                  </a:lnTo>
                  <a:lnTo>
                    <a:pt x="29" y="46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5" y="47"/>
                  </a:lnTo>
                  <a:lnTo>
                    <a:pt x="24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27" y="47"/>
                  </a:lnTo>
                  <a:lnTo>
                    <a:pt x="26" y="47"/>
                  </a:lnTo>
                  <a:lnTo>
                    <a:pt x="25" y="47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3" y="43"/>
                  </a:lnTo>
                  <a:lnTo>
                    <a:pt x="12" y="42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9" y="40"/>
                  </a:lnTo>
                  <a:lnTo>
                    <a:pt x="8" y="39"/>
                  </a:lnTo>
                  <a:lnTo>
                    <a:pt x="6" y="39"/>
                  </a:lnTo>
                  <a:lnTo>
                    <a:pt x="5" y="38"/>
                  </a:lnTo>
                  <a:lnTo>
                    <a:pt x="5" y="36"/>
                  </a:lnTo>
                  <a:lnTo>
                    <a:pt x="4" y="35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1" y="29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0" name="Freeform 98"/>
            <p:cNvSpPr>
              <a:spLocks/>
            </p:cNvSpPr>
            <p:nvPr/>
          </p:nvSpPr>
          <p:spPr bwMode="auto">
            <a:xfrm>
              <a:off x="3018" y="414"/>
              <a:ext cx="23" cy="35"/>
            </a:xfrm>
            <a:custGeom>
              <a:avLst/>
              <a:gdLst>
                <a:gd name="T0" fmla="*/ 0 w 46"/>
                <a:gd name="T1" fmla="*/ 1 h 70"/>
                <a:gd name="T2" fmla="*/ 0 w 46"/>
                <a:gd name="T3" fmla="*/ 1 h 70"/>
                <a:gd name="T4" fmla="*/ 1 w 46"/>
                <a:gd name="T5" fmla="*/ 1 h 70"/>
                <a:gd name="T6" fmla="*/ 1 w 46"/>
                <a:gd name="T7" fmla="*/ 1 h 70"/>
                <a:gd name="T8" fmla="*/ 1 w 46"/>
                <a:gd name="T9" fmla="*/ 1 h 70"/>
                <a:gd name="T10" fmla="*/ 1 w 46"/>
                <a:gd name="T11" fmla="*/ 1 h 70"/>
                <a:gd name="T12" fmla="*/ 1 w 46"/>
                <a:gd name="T13" fmla="*/ 1 h 70"/>
                <a:gd name="T14" fmla="*/ 1 w 46"/>
                <a:gd name="T15" fmla="*/ 1 h 70"/>
                <a:gd name="T16" fmla="*/ 1 w 46"/>
                <a:gd name="T17" fmla="*/ 1 h 70"/>
                <a:gd name="T18" fmla="*/ 1 w 46"/>
                <a:gd name="T19" fmla="*/ 1 h 70"/>
                <a:gd name="T20" fmla="*/ 1 w 46"/>
                <a:gd name="T21" fmla="*/ 1 h 70"/>
                <a:gd name="T22" fmla="*/ 1 w 46"/>
                <a:gd name="T23" fmla="*/ 0 h 70"/>
                <a:gd name="T24" fmla="*/ 1 w 46"/>
                <a:gd name="T25" fmla="*/ 1 h 70"/>
                <a:gd name="T26" fmla="*/ 1 w 46"/>
                <a:gd name="T27" fmla="*/ 1 h 70"/>
                <a:gd name="T28" fmla="*/ 1 w 46"/>
                <a:gd name="T29" fmla="*/ 1 h 70"/>
                <a:gd name="T30" fmla="*/ 1 w 46"/>
                <a:gd name="T31" fmla="*/ 1 h 70"/>
                <a:gd name="T32" fmla="*/ 1 w 46"/>
                <a:gd name="T33" fmla="*/ 1 h 70"/>
                <a:gd name="T34" fmla="*/ 1 w 46"/>
                <a:gd name="T35" fmla="*/ 1 h 70"/>
                <a:gd name="T36" fmla="*/ 1 w 46"/>
                <a:gd name="T37" fmla="*/ 1 h 70"/>
                <a:gd name="T38" fmla="*/ 1 w 46"/>
                <a:gd name="T39" fmla="*/ 1 h 70"/>
                <a:gd name="T40" fmla="*/ 1 w 46"/>
                <a:gd name="T41" fmla="*/ 1 h 70"/>
                <a:gd name="T42" fmla="*/ 1 w 46"/>
                <a:gd name="T43" fmla="*/ 1 h 70"/>
                <a:gd name="T44" fmla="*/ 1 w 46"/>
                <a:gd name="T45" fmla="*/ 1 h 70"/>
                <a:gd name="T46" fmla="*/ 1 w 46"/>
                <a:gd name="T47" fmla="*/ 1 h 70"/>
                <a:gd name="T48" fmla="*/ 1 w 46"/>
                <a:gd name="T49" fmla="*/ 1 h 70"/>
                <a:gd name="T50" fmla="*/ 1 w 46"/>
                <a:gd name="T51" fmla="*/ 1 h 70"/>
                <a:gd name="T52" fmla="*/ 1 w 46"/>
                <a:gd name="T53" fmla="*/ 1 h 70"/>
                <a:gd name="T54" fmla="*/ 1 w 46"/>
                <a:gd name="T55" fmla="*/ 1 h 70"/>
                <a:gd name="T56" fmla="*/ 1 w 46"/>
                <a:gd name="T57" fmla="*/ 1 h 70"/>
                <a:gd name="T58" fmla="*/ 1 w 46"/>
                <a:gd name="T59" fmla="*/ 1 h 70"/>
                <a:gd name="T60" fmla="*/ 1 w 46"/>
                <a:gd name="T61" fmla="*/ 1 h 70"/>
                <a:gd name="T62" fmla="*/ 1 w 46"/>
                <a:gd name="T63" fmla="*/ 1 h 70"/>
                <a:gd name="T64" fmla="*/ 1 w 46"/>
                <a:gd name="T65" fmla="*/ 1 h 70"/>
                <a:gd name="T66" fmla="*/ 1 w 46"/>
                <a:gd name="T67" fmla="*/ 1 h 70"/>
                <a:gd name="T68" fmla="*/ 1 w 46"/>
                <a:gd name="T69" fmla="*/ 1 h 70"/>
                <a:gd name="T70" fmla="*/ 1 w 46"/>
                <a:gd name="T71" fmla="*/ 1 h 70"/>
                <a:gd name="T72" fmla="*/ 1 w 46"/>
                <a:gd name="T73" fmla="*/ 1 h 70"/>
                <a:gd name="T74" fmla="*/ 1 w 46"/>
                <a:gd name="T75" fmla="*/ 1 h 70"/>
                <a:gd name="T76" fmla="*/ 1 w 46"/>
                <a:gd name="T77" fmla="*/ 1 h 70"/>
                <a:gd name="T78" fmla="*/ 1 w 46"/>
                <a:gd name="T79" fmla="*/ 1 h 70"/>
                <a:gd name="T80" fmla="*/ 1 w 46"/>
                <a:gd name="T81" fmla="*/ 1 h 70"/>
                <a:gd name="T82" fmla="*/ 1 w 46"/>
                <a:gd name="T83" fmla="*/ 1 h 70"/>
                <a:gd name="T84" fmla="*/ 1 w 46"/>
                <a:gd name="T85" fmla="*/ 1 h 70"/>
                <a:gd name="T86" fmla="*/ 1 w 46"/>
                <a:gd name="T87" fmla="*/ 1 h 70"/>
                <a:gd name="T88" fmla="*/ 1 w 46"/>
                <a:gd name="T89" fmla="*/ 1 h 70"/>
                <a:gd name="T90" fmla="*/ 1 w 46"/>
                <a:gd name="T91" fmla="*/ 1 h 70"/>
                <a:gd name="T92" fmla="*/ 1 w 46"/>
                <a:gd name="T93" fmla="*/ 1 h 70"/>
                <a:gd name="T94" fmla="*/ 1 w 46"/>
                <a:gd name="T95" fmla="*/ 1 h 70"/>
                <a:gd name="T96" fmla="*/ 1 w 46"/>
                <a:gd name="T97" fmla="*/ 1 h 70"/>
                <a:gd name="T98" fmla="*/ 1 w 46"/>
                <a:gd name="T99" fmla="*/ 1 h 70"/>
                <a:gd name="T100" fmla="*/ 1 w 46"/>
                <a:gd name="T101" fmla="*/ 1 h 70"/>
                <a:gd name="T102" fmla="*/ 1 w 46"/>
                <a:gd name="T103" fmla="*/ 1 h 70"/>
                <a:gd name="T104" fmla="*/ 1 w 46"/>
                <a:gd name="T105" fmla="*/ 1 h 70"/>
                <a:gd name="T106" fmla="*/ 1 w 46"/>
                <a:gd name="T107" fmla="*/ 1 h 70"/>
                <a:gd name="T108" fmla="*/ 0 w 46"/>
                <a:gd name="T109" fmla="*/ 1 h 70"/>
                <a:gd name="T110" fmla="*/ 0 w 46"/>
                <a:gd name="T111" fmla="*/ 1 h 7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6"/>
                <a:gd name="T169" fmla="*/ 0 h 70"/>
                <a:gd name="T170" fmla="*/ 46 w 46"/>
                <a:gd name="T171" fmla="*/ 70 h 7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6" h="70">
                  <a:moveTo>
                    <a:pt x="0" y="42"/>
                  </a:moveTo>
                  <a:lnTo>
                    <a:pt x="0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5"/>
                  </a:lnTo>
                  <a:lnTo>
                    <a:pt x="34" y="6"/>
                  </a:lnTo>
                  <a:lnTo>
                    <a:pt x="35" y="6"/>
                  </a:lnTo>
                  <a:lnTo>
                    <a:pt x="36" y="7"/>
                  </a:lnTo>
                  <a:lnTo>
                    <a:pt x="37" y="8"/>
                  </a:lnTo>
                  <a:lnTo>
                    <a:pt x="38" y="9"/>
                  </a:lnTo>
                  <a:lnTo>
                    <a:pt x="39" y="9"/>
                  </a:lnTo>
                  <a:lnTo>
                    <a:pt x="39" y="10"/>
                  </a:lnTo>
                  <a:lnTo>
                    <a:pt x="41" y="12"/>
                  </a:lnTo>
                  <a:lnTo>
                    <a:pt x="42" y="13"/>
                  </a:lnTo>
                  <a:lnTo>
                    <a:pt x="42" y="14"/>
                  </a:lnTo>
                  <a:lnTo>
                    <a:pt x="43" y="15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4" y="19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5" y="23"/>
                  </a:lnTo>
                  <a:lnTo>
                    <a:pt x="46" y="24"/>
                  </a:lnTo>
                  <a:lnTo>
                    <a:pt x="46" y="25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6" y="42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6" y="46"/>
                  </a:lnTo>
                  <a:lnTo>
                    <a:pt x="45" y="48"/>
                  </a:lnTo>
                  <a:lnTo>
                    <a:pt x="45" y="49"/>
                  </a:lnTo>
                  <a:lnTo>
                    <a:pt x="45" y="50"/>
                  </a:lnTo>
                  <a:lnTo>
                    <a:pt x="44" y="52"/>
                  </a:lnTo>
                  <a:lnTo>
                    <a:pt x="44" y="53"/>
                  </a:lnTo>
                  <a:lnTo>
                    <a:pt x="43" y="55"/>
                  </a:lnTo>
                  <a:lnTo>
                    <a:pt x="43" y="56"/>
                  </a:lnTo>
                  <a:lnTo>
                    <a:pt x="42" y="57"/>
                  </a:lnTo>
                  <a:lnTo>
                    <a:pt x="42" y="58"/>
                  </a:lnTo>
                  <a:lnTo>
                    <a:pt x="41" y="59"/>
                  </a:lnTo>
                  <a:lnTo>
                    <a:pt x="39" y="60"/>
                  </a:lnTo>
                  <a:lnTo>
                    <a:pt x="39" y="61"/>
                  </a:lnTo>
                  <a:lnTo>
                    <a:pt x="38" y="61"/>
                  </a:lnTo>
                  <a:lnTo>
                    <a:pt x="37" y="63"/>
                  </a:lnTo>
                  <a:lnTo>
                    <a:pt x="36" y="64"/>
                  </a:lnTo>
                  <a:lnTo>
                    <a:pt x="35" y="65"/>
                  </a:lnTo>
                  <a:lnTo>
                    <a:pt x="34" y="65"/>
                  </a:lnTo>
                  <a:lnTo>
                    <a:pt x="32" y="66"/>
                  </a:lnTo>
                  <a:lnTo>
                    <a:pt x="31" y="67"/>
                  </a:lnTo>
                  <a:lnTo>
                    <a:pt x="30" y="67"/>
                  </a:lnTo>
                  <a:lnTo>
                    <a:pt x="29" y="68"/>
                  </a:lnTo>
                  <a:lnTo>
                    <a:pt x="28" y="68"/>
                  </a:lnTo>
                  <a:lnTo>
                    <a:pt x="27" y="68"/>
                  </a:lnTo>
                  <a:lnTo>
                    <a:pt x="26" y="70"/>
                  </a:lnTo>
                  <a:lnTo>
                    <a:pt x="24" y="70"/>
                  </a:lnTo>
                  <a:lnTo>
                    <a:pt x="22" y="70"/>
                  </a:lnTo>
                  <a:lnTo>
                    <a:pt x="21" y="70"/>
                  </a:lnTo>
                  <a:lnTo>
                    <a:pt x="20" y="70"/>
                  </a:lnTo>
                  <a:lnTo>
                    <a:pt x="19" y="70"/>
                  </a:lnTo>
                  <a:lnTo>
                    <a:pt x="28" y="70"/>
                  </a:lnTo>
                  <a:lnTo>
                    <a:pt x="27" y="70"/>
                  </a:lnTo>
                  <a:lnTo>
                    <a:pt x="26" y="70"/>
                  </a:lnTo>
                  <a:lnTo>
                    <a:pt x="23" y="70"/>
                  </a:lnTo>
                  <a:lnTo>
                    <a:pt x="22" y="70"/>
                  </a:lnTo>
                  <a:lnTo>
                    <a:pt x="21" y="70"/>
                  </a:lnTo>
                  <a:lnTo>
                    <a:pt x="20" y="68"/>
                  </a:lnTo>
                  <a:lnTo>
                    <a:pt x="19" y="68"/>
                  </a:lnTo>
                  <a:lnTo>
                    <a:pt x="17" y="68"/>
                  </a:lnTo>
                  <a:lnTo>
                    <a:pt x="16" y="67"/>
                  </a:lnTo>
                  <a:lnTo>
                    <a:pt x="15" y="67"/>
                  </a:lnTo>
                  <a:lnTo>
                    <a:pt x="14" y="66"/>
                  </a:lnTo>
                  <a:lnTo>
                    <a:pt x="13" y="65"/>
                  </a:lnTo>
                  <a:lnTo>
                    <a:pt x="12" y="65"/>
                  </a:lnTo>
                  <a:lnTo>
                    <a:pt x="10" y="64"/>
                  </a:lnTo>
                  <a:lnTo>
                    <a:pt x="9" y="63"/>
                  </a:lnTo>
                  <a:lnTo>
                    <a:pt x="8" y="61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6" y="59"/>
                  </a:lnTo>
                  <a:lnTo>
                    <a:pt x="5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2" y="55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1" name="Freeform 99"/>
            <p:cNvSpPr>
              <a:spLocks/>
            </p:cNvSpPr>
            <p:nvPr/>
          </p:nvSpPr>
          <p:spPr bwMode="auto">
            <a:xfrm>
              <a:off x="3018" y="1087"/>
              <a:ext cx="23" cy="24"/>
            </a:xfrm>
            <a:custGeom>
              <a:avLst/>
              <a:gdLst>
                <a:gd name="T0" fmla="*/ 0 w 46"/>
                <a:gd name="T1" fmla="*/ 1 h 46"/>
                <a:gd name="T2" fmla="*/ 0 w 46"/>
                <a:gd name="T3" fmla="*/ 1 h 46"/>
                <a:gd name="T4" fmla="*/ 1 w 46"/>
                <a:gd name="T5" fmla="*/ 1 h 46"/>
                <a:gd name="T6" fmla="*/ 1 w 46"/>
                <a:gd name="T7" fmla="*/ 1 h 46"/>
                <a:gd name="T8" fmla="*/ 1 w 46"/>
                <a:gd name="T9" fmla="*/ 1 h 46"/>
                <a:gd name="T10" fmla="*/ 1 w 46"/>
                <a:gd name="T11" fmla="*/ 1 h 46"/>
                <a:gd name="T12" fmla="*/ 1 w 46"/>
                <a:gd name="T13" fmla="*/ 1 h 46"/>
                <a:gd name="T14" fmla="*/ 1 w 46"/>
                <a:gd name="T15" fmla="*/ 1 h 46"/>
                <a:gd name="T16" fmla="*/ 1 w 46"/>
                <a:gd name="T17" fmla="*/ 1 h 46"/>
                <a:gd name="T18" fmla="*/ 1 w 46"/>
                <a:gd name="T19" fmla="*/ 1 h 46"/>
                <a:gd name="T20" fmla="*/ 1 w 46"/>
                <a:gd name="T21" fmla="*/ 1 h 46"/>
                <a:gd name="T22" fmla="*/ 1 w 46"/>
                <a:gd name="T23" fmla="*/ 0 h 46"/>
                <a:gd name="T24" fmla="*/ 1 w 46"/>
                <a:gd name="T25" fmla="*/ 1 h 46"/>
                <a:gd name="T26" fmla="*/ 1 w 46"/>
                <a:gd name="T27" fmla="*/ 1 h 46"/>
                <a:gd name="T28" fmla="*/ 1 w 46"/>
                <a:gd name="T29" fmla="*/ 1 h 46"/>
                <a:gd name="T30" fmla="*/ 1 w 46"/>
                <a:gd name="T31" fmla="*/ 1 h 46"/>
                <a:gd name="T32" fmla="*/ 1 w 46"/>
                <a:gd name="T33" fmla="*/ 1 h 46"/>
                <a:gd name="T34" fmla="*/ 1 w 46"/>
                <a:gd name="T35" fmla="*/ 1 h 46"/>
                <a:gd name="T36" fmla="*/ 1 w 46"/>
                <a:gd name="T37" fmla="*/ 1 h 46"/>
                <a:gd name="T38" fmla="*/ 1 w 46"/>
                <a:gd name="T39" fmla="*/ 1 h 46"/>
                <a:gd name="T40" fmla="*/ 1 w 46"/>
                <a:gd name="T41" fmla="*/ 1 h 46"/>
                <a:gd name="T42" fmla="*/ 1 w 46"/>
                <a:gd name="T43" fmla="*/ 1 h 46"/>
                <a:gd name="T44" fmla="*/ 1 w 46"/>
                <a:gd name="T45" fmla="*/ 1 h 46"/>
                <a:gd name="T46" fmla="*/ 1 w 46"/>
                <a:gd name="T47" fmla="*/ 1 h 46"/>
                <a:gd name="T48" fmla="*/ 1 w 46"/>
                <a:gd name="T49" fmla="*/ 1 h 46"/>
                <a:gd name="T50" fmla="*/ 1 w 46"/>
                <a:gd name="T51" fmla="*/ 1 h 46"/>
                <a:gd name="T52" fmla="*/ 1 w 46"/>
                <a:gd name="T53" fmla="*/ 1 h 46"/>
                <a:gd name="T54" fmla="*/ 1 w 46"/>
                <a:gd name="T55" fmla="*/ 1 h 46"/>
                <a:gd name="T56" fmla="*/ 1 w 46"/>
                <a:gd name="T57" fmla="*/ 1 h 46"/>
                <a:gd name="T58" fmla="*/ 1 w 46"/>
                <a:gd name="T59" fmla="*/ 1 h 46"/>
                <a:gd name="T60" fmla="*/ 1 w 46"/>
                <a:gd name="T61" fmla="*/ 1 h 46"/>
                <a:gd name="T62" fmla="*/ 1 w 46"/>
                <a:gd name="T63" fmla="*/ 1 h 46"/>
                <a:gd name="T64" fmla="*/ 1 w 46"/>
                <a:gd name="T65" fmla="*/ 1 h 46"/>
                <a:gd name="T66" fmla="*/ 1 w 46"/>
                <a:gd name="T67" fmla="*/ 1 h 46"/>
                <a:gd name="T68" fmla="*/ 1 w 46"/>
                <a:gd name="T69" fmla="*/ 1 h 46"/>
                <a:gd name="T70" fmla="*/ 1 w 46"/>
                <a:gd name="T71" fmla="*/ 1 h 46"/>
                <a:gd name="T72" fmla="*/ 1 w 46"/>
                <a:gd name="T73" fmla="*/ 1 h 46"/>
                <a:gd name="T74" fmla="*/ 1 w 46"/>
                <a:gd name="T75" fmla="*/ 1 h 46"/>
                <a:gd name="T76" fmla="*/ 1 w 46"/>
                <a:gd name="T77" fmla="*/ 1 h 46"/>
                <a:gd name="T78" fmla="*/ 1 w 46"/>
                <a:gd name="T79" fmla="*/ 1 h 46"/>
                <a:gd name="T80" fmla="*/ 1 w 46"/>
                <a:gd name="T81" fmla="*/ 1 h 46"/>
                <a:gd name="T82" fmla="*/ 1 w 46"/>
                <a:gd name="T83" fmla="*/ 1 h 46"/>
                <a:gd name="T84" fmla="*/ 1 w 46"/>
                <a:gd name="T85" fmla="*/ 1 h 46"/>
                <a:gd name="T86" fmla="*/ 1 w 46"/>
                <a:gd name="T87" fmla="*/ 1 h 46"/>
                <a:gd name="T88" fmla="*/ 1 w 46"/>
                <a:gd name="T89" fmla="*/ 1 h 46"/>
                <a:gd name="T90" fmla="*/ 1 w 46"/>
                <a:gd name="T91" fmla="*/ 1 h 46"/>
                <a:gd name="T92" fmla="*/ 1 w 46"/>
                <a:gd name="T93" fmla="*/ 1 h 46"/>
                <a:gd name="T94" fmla="*/ 1 w 46"/>
                <a:gd name="T95" fmla="*/ 1 h 46"/>
                <a:gd name="T96" fmla="*/ 1 w 46"/>
                <a:gd name="T97" fmla="*/ 1 h 46"/>
                <a:gd name="T98" fmla="*/ 1 w 46"/>
                <a:gd name="T99" fmla="*/ 1 h 46"/>
                <a:gd name="T100" fmla="*/ 1 w 46"/>
                <a:gd name="T101" fmla="*/ 1 h 46"/>
                <a:gd name="T102" fmla="*/ 1 w 46"/>
                <a:gd name="T103" fmla="*/ 1 h 46"/>
                <a:gd name="T104" fmla="*/ 1 w 46"/>
                <a:gd name="T105" fmla="*/ 1 h 46"/>
                <a:gd name="T106" fmla="*/ 1 w 46"/>
                <a:gd name="T107" fmla="*/ 1 h 46"/>
                <a:gd name="T108" fmla="*/ 0 w 46"/>
                <a:gd name="T109" fmla="*/ 1 h 46"/>
                <a:gd name="T110" fmla="*/ 0 w 46"/>
                <a:gd name="T111" fmla="*/ 1 h 4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6"/>
                <a:gd name="T169" fmla="*/ 0 h 46"/>
                <a:gd name="T170" fmla="*/ 46 w 46"/>
                <a:gd name="T171" fmla="*/ 46 h 4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6" h="46">
                  <a:moveTo>
                    <a:pt x="0" y="19"/>
                  </a:moveTo>
                  <a:lnTo>
                    <a:pt x="0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5"/>
                  </a:lnTo>
                  <a:lnTo>
                    <a:pt x="34" y="6"/>
                  </a:lnTo>
                  <a:lnTo>
                    <a:pt x="35" y="6"/>
                  </a:lnTo>
                  <a:lnTo>
                    <a:pt x="36" y="7"/>
                  </a:lnTo>
                  <a:lnTo>
                    <a:pt x="37" y="8"/>
                  </a:lnTo>
                  <a:lnTo>
                    <a:pt x="38" y="9"/>
                  </a:lnTo>
                  <a:lnTo>
                    <a:pt x="39" y="9"/>
                  </a:lnTo>
                  <a:lnTo>
                    <a:pt x="39" y="10"/>
                  </a:lnTo>
                  <a:lnTo>
                    <a:pt x="41" y="12"/>
                  </a:lnTo>
                  <a:lnTo>
                    <a:pt x="42" y="13"/>
                  </a:lnTo>
                  <a:lnTo>
                    <a:pt x="42" y="14"/>
                  </a:lnTo>
                  <a:lnTo>
                    <a:pt x="43" y="15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4" y="19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5" y="23"/>
                  </a:lnTo>
                  <a:lnTo>
                    <a:pt x="46" y="24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6" y="23"/>
                  </a:lnTo>
                  <a:lnTo>
                    <a:pt x="45" y="24"/>
                  </a:lnTo>
                  <a:lnTo>
                    <a:pt x="45" y="26"/>
                  </a:lnTo>
                  <a:lnTo>
                    <a:pt x="45" y="27"/>
                  </a:lnTo>
                  <a:lnTo>
                    <a:pt x="44" y="29"/>
                  </a:lnTo>
                  <a:lnTo>
                    <a:pt x="44" y="30"/>
                  </a:lnTo>
                  <a:lnTo>
                    <a:pt x="43" y="31"/>
                  </a:lnTo>
                  <a:lnTo>
                    <a:pt x="43" y="32"/>
                  </a:lnTo>
                  <a:lnTo>
                    <a:pt x="42" y="34"/>
                  </a:lnTo>
                  <a:lnTo>
                    <a:pt x="42" y="35"/>
                  </a:lnTo>
                  <a:lnTo>
                    <a:pt x="41" y="36"/>
                  </a:lnTo>
                  <a:lnTo>
                    <a:pt x="39" y="37"/>
                  </a:lnTo>
                  <a:lnTo>
                    <a:pt x="39" y="38"/>
                  </a:lnTo>
                  <a:lnTo>
                    <a:pt x="38" y="38"/>
                  </a:lnTo>
                  <a:lnTo>
                    <a:pt x="37" y="39"/>
                  </a:lnTo>
                  <a:lnTo>
                    <a:pt x="36" y="41"/>
                  </a:lnTo>
                  <a:lnTo>
                    <a:pt x="35" y="42"/>
                  </a:lnTo>
                  <a:lnTo>
                    <a:pt x="34" y="42"/>
                  </a:lnTo>
                  <a:lnTo>
                    <a:pt x="32" y="43"/>
                  </a:lnTo>
                  <a:lnTo>
                    <a:pt x="31" y="44"/>
                  </a:lnTo>
                  <a:lnTo>
                    <a:pt x="30" y="44"/>
                  </a:lnTo>
                  <a:lnTo>
                    <a:pt x="29" y="45"/>
                  </a:lnTo>
                  <a:lnTo>
                    <a:pt x="28" y="45"/>
                  </a:lnTo>
                  <a:lnTo>
                    <a:pt x="27" y="45"/>
                  </a:lnTo>
                  <a:lnTo>
                    <a:pt x="26" y="46"/>
                  </a:lnTo>
                  <a:lnTo>
                    <a:pt x="24" y="46"/>
                  </a:lnTo>
                  <a:lnTo>
                    <a:pt x="22" y="46"/>
                  </a:lnTo>
                  <a:lnTo>
                    <a:pt x="21" y="46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3" y="46"/>
                  </a:lnTo>
                  <a:lnTo>
                    <a:pt x="22" y="46"/>
                  </a:lnTo>
                  <a:lnTo>
                    <a:pt x="21" y="46"/>
                  </a:lnTo>
                  <a:lnTo>
                    <a:pt x="20" y="45"/>
                  </a:lnTo>
                  <a:lnTo>
                    <a:pt x="19" y="45"/>
                  </a:lnTo>
                  <a:lnTo>
                    <a:pt x="17" y="45"/>
                  </a:lnTo>
                  <a:lnTo>
                    <a:pt x="16" y="44"/>
                  </a:lnTo>
                  <a:lnTo>
                    <a:pt x="15" y="44"/>
                  </a:lnTo>
                  <a:lnTo>
                    <a:pt x="14" y="43"/>
                  </a:lnTo>
                  <a:lnTo>
                    <a:pt x="13" y="42"/>
                  </a:lnTo>
                  <a:lnTo>
                    <a:pt x="12" y="42"/>
                  </a:lnTo>
                  <a:lnTo>
                    <a:pt x="10" y="41"/>
                  </a:lnTo>
                  <a:lnTo>
                    <a:pt x="9" y="39"/>
                  </a:lnTo>
                  <a:lnTo>
                    <a:pt x="8" y="38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6" y="36"/>
                  </a:lnTo>
                  <a:lnTo>
                    <a:pt x="5" y="35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9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2" name="Freeform 100"/>
            <p:cNvSpPr>
              <a:spLocks/>
            </p:cNvSpPr>
            <p:nvPr/>
          </p:nvSpPr>
          <p:spPr bwMode="auto">
            <a:xfrm>
              <a:off x="1800" y="1087"/>
              <a:ext cx="23" cy="24"/>
            </a:xfrm>
            <a:custGeom>
              <a:avLst/>
              <a:gdLst>
                <a:gd name="T0" fmla="*/ 0 w 46"/>
                <a:gd name="T1" fmla="*/ 1 h 46"/>
                <a:gd name="T2" fmla="*/ 0 w 46"/>
                <a:gd name="T3" fmla="*/ 1 h 46"/>
                <a:gd name="T4" fmla="*/ 1 w 46"/>
                <a:gd name="T5" fmla="*/ 1 h 46"/>
                <a:gd name="T6" fmla="*/ 1 w 46"/>
                <a:gd name="T7" fmla="*/ 1 h 46"/>
                <a:gd name="T8" fmla="*/ 1 w 46"/>
                <a:gd name="T9" fmla="*/ 1 h 46"/>
                <a:gd name="T10" fmla="*/ 1 w 46"/>
                <a:gd name="T11" fmla="*/ 1 h 46"/>
                <a:gd name="T12" fmla="*/ 1 w 46"/>
                <a:gd name="T13" fmla="*/ 1 h 46"/>
                <a:gd name="T14" fmla="*/ 1 w 46"/>
                <a:gd name="T15" fmla="*/ 1 h 46"/>
                <a:gd name="T16" fmla="*/ 1 w 46"/>
                <a:gd name="T17" fmla="*/ 1 h 46"/>
                <a:gd name="T18" fmla="*/ 1 w 46"/>
                <a:gd name="T19" fmla="*/ 1 h 46"/>
                <a:gd name="T20" fmla="*/ 1 w 46"/>
                <a:gd name="T21" fmla="*/ 1 h 46"/>
                <a:gd name="T22" fmla="*/ 1 w 46"/>
                <a:gd name="T23" fmla="*/ 0 h 46"/>
                <a:gd name="T24" fmla="*/ 1 w 46"/>
                <a:gd name="T25" fmla="*/ 1 h 46"/>
                <a:gd name="T26" fmla="*/ 1 w 46"/>
                <a:gd name="T27" fmla="*/ 1 h 46"/>
                <a:gd name="T28" fmla="*/ 1 w 46"/>
                <a:gd name="T29" fmla="*/ 1 h 46"/>
                <a:gd name="T30" fmla="*/ 1 w 46"/>
                <a:gd name="T31" fmla="*/ 1 h 46"/>
                <a:gd name="T32" fmla="*/ 1 w 46"/>
                <a:gd name="T33" fmla="*/ 1 h 46"/>
                <a:gd name="T34" fmla="*/ 1 w 46"/>
                <a:gd name="T35" fmla="*/ 1 h 46"/>
                <a:gd name="T36" fmla="*/ 1 w 46"/>
                <a:gd name="T37" fmla="*/ 1 h 46"/>
                <a:gd name="T38" fmla="*/ 1 w 46"/>
                <a:gd name="T39" fmla="*/ 1 h 46"/>
                <a:gd name="T40" fmla="*/ 1 w 46"/>
                <a:gd name="T41" fmla="*/ 1 h 46"/>
                <a:gd name="T42" fmla="*/ 1 w 46"/>
                <a:gd name="T43" fmla="*/ 1 h 46"/>
                <a:gd name="T44" fmla="*/ 1 w 46"/>
                <a:gd name="T45" fmla="*/ 1 h 46"/>
                <a:gd name="T46" fmla="*/ 1 w 46"/>
                <a:gd name="T47" fmla="*/ 1 h 46"/>
                <a:gd name="T48" fmla="*/ 1 w 46"/>
                <a:gd name="T49" fmla="*/ 1 h 46"/>
                <a:gd name="T50" fmla="*/ 1 w 46"/>
                <a:gd name="T51" fmla="*/ 1 h 46"/>
                <a:gd name="T52" fmla="*/ 1 w 46"/>
                <a:gd name="T53" fmla="*/ 1 h 46"/>
                <a:gd name="T54" fmla="*/ 1 w 46"/>
                <a:gd name="T55" fmla="*/ 1 h 46"/>
                <a:gd name="T56" fmla="*/ 1 w 46"/>
                <a:gd name="T57" fmla="*/ 1 h 46"/>
                <a:gd name="T58" fmla="*/ 1 w 46"/>
                <a:gd name="T59" fmla="*/ 1 h 46"/>
                <a:gd name="T60" fmla="*/ 1 w 46"/>
                <a:gd name="T61" fmla="*/ 1 h 46"/>
                <a:gd name="T62" fmla="*/ 1 w 46"/>
                <a:gd name="T63" fmla="*/ 1 h 46"/>
                <a:gd name="T64" fmla="*/ 1 w 46"/>
                <a:gd name="T65" fmla="*/ 1 h 46"/>
                <a:gd name="T66" fmla="*/ 1 w 46"/>
                <a:gd name="T67" fmla="*/ 1 h 46"/>
                <a:gd name="T68" fmla="*/ 1 w 46"/>
                <a:gd name="T69" fmla="*/ 1 h 46"/>
                <a:gd name="T70" fmla="*/ 1 w 46"/>
                <a:gd name="T71" fmla="*/ 1 h 46"/>
                <a:gd name="T72" fmla="*/ 1 w 46"/>
                <a:gd name="T73" fmla="*/ 1 h 46"/>
                <a:gd name="T74" fmla="*/ 1 w 46"/>
                <a:gd name="T75" fmla="*/ 1 h 46"/>
                <a:gd name="T76" fmla="*/ 1 w 46"/>
                <a:gd name="T77" fmla="*/ 1 h 46"/>
                <a:gd name="T78" fmla="*/ 1 w 46"/>
                <a:gd name="T79" fmla="*/ 1 h 46"/>
                <a:gd name="T80" fmla="*/ 1 w 46"/>
                <a:gd name="T81" fmla="*/ 1 h 46"/>
                <a:gd name="T82" fmla="*/ 1 w 46"/>
                <a:gd name="T83" fmla="*/ 1 h 46"/>
                <a:gd name="T84" fmla="*/ 1 w 46"/>
                <a:gd name="T85" fmla="*/ 1 h 46"/>
                <a:gd name="T86" fmla="*/ 1 w 46"/>
                <a:gd name="T87" fmla="*/ 1 h 46"/>
                <a:gd name="T88" fmla="*/ 1 w 46"/>
                <a:gd name="T89" fmla="*/ 1 h 46"/>
                <a:gd name="T90" fmla="*/ 1 w 46"/>
                <a:gd name="T91" fmla="*/ 1 h 46"/>
                <a:gd name="T92" fmla="*/ 1 w 46"/>
                <a:gd name="T93" fmla="*/ 1 h 46"/>
                <a:gd name="T94" fmla="*/ 1 w 46"/>
                <a:gd name="T95" fmla="*/ 1 h 46"/>
                <a:gd name="T96" fmla="*/ 1 w 46"/>
                <a:gd name="T97" fmla="*/ 1 h 46"/>
                <a:gd name="T98" fmla="*/ 1 w 46"/>
                <a:gd name="T99" fmla="*/ 1 h 46"/>
                <a:gd name="T100" fmla="*/ 1 w 46"/>
                <a:gd name="T101" fmla="*/ 1 h 46"/>
                <a:gd name="T102" fmla="*/ 1 w 46"/>
                <a:gd name="T103" fmla="*/ 1 h 46"/>
                <a:gd name="T104" fmla="*/ 1 w 46"/>
                <a:gd name="T105" fmla="*/ 1 h 46"/>
                <a:gd name="T106" fmla="*/ 1 w 46"/>
                <a:gd name="T107" fmla="*/ 1 h 46"/>
                <a:gd name="T108" fmla="*/ 0 w 46"/>
                <a:gd name="T109" fmla="*/ 1 h 46"/>
                <a:gd name="T110" fmla="*/ 0 w 46"/>
                <a:gd name="T111" fmla="*/ 1 h 4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6"/>
                <a:gd name="T169" fmla="*/ 0 h 46"/>
                <a:gd name="T170" fmla="*/ 46 w 46"/>
                <a:gd name="T171" fmla="*/ 46 h 4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6" h="46">
                  <a:moveTo>
                    <a:pt x="0" y="19"/>
                  </a:moveTo>
                  <a:lnTo>
                    <a:pt x="0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6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5"/>
                  </a:lnTo>
                  <a:lnTo>
                    <a:pt x="33" y="6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7" y="8"/>
                  </a:lnTo>
                  <a:lnTo>
                    <a:pt x="38" y="9"/>
                  </a:lnTo>
                  <a:lnTo>
                    <a:pt x="39" y="9"/>
                  </a:lnTo>
                  <a:lnTo>
                    <a:pt x="39" y="10"/>
                  </a:lnTo>
                  <a:lnTo>
                    <a:pt x="40" y="12"/>
                  </a:lnTo>
                  <a:lnTo>
                    <a:pt x="41" y="13"/>
                  </a:lnTo>
                  <a:lnTo>
                    <a:pt x="41" y="14"/>
                  </a:lnTo>
                  <a:lnTo>
                    <a:pt x="42" y="15"/>
                  </a:lnTo>
                  <a:lnTo>
                    <a:pt x="44" y="16"/>
                  </a:lnTo>
                  <a:lnTo>
                    <a:pt x="44" y="17"/>
                  </a:lnTo>
                  <a:lnTo>
                    <a:pt x="44" y="19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5" y="23"/>
                  </a:lnTo>
                  <a:lnTo>
                    <a:pt x="46" y="24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6" y="23"/>
                  </a:lnTo>
                  <a:lnTo>
                    <a:pt x="45" y="24"/>
                  </a:lnTo>
                  <a:lnTo>
                    <a:pt x="45" y="26"/>
                  </a:lnTo>
                  <a:lnTo>
                    <a:pt x="45" y="27"/>
                  </a:lnTo>
                  <a:lnTo>
                    <a:pt x="44" y="29"/>
                  </a:lnTo>
                  <a:lnTo>
                    <a:pt x="44" y="30"/>
                  </a:lnTo>
                  <a:lnTo>
                    <a:pt x="44" y="31"/>
                  </a:lnTo>
                  <a:lnTo>
                    <a:pt x="42" y="32"/>
                  </a:lnTo>
                  <a:lnTo>
                    <a:pt x="41" y="34"/>
                  </a:lnTo>
                  <a:lnTo>
                    <a:pt x="41" y="35"/>
                  </a:lnTo>
                  <a:lnTo>
                    <a:pt x="40" y="36"/>
                  </a:lnTo>
                  <a:lnTo>
                    <a:pt x="39" y="37"/>
                  </a:lnTo>
                  <a:lnTo>
                    <a:pt x="39" y="38"/>
                  </a:lnTo>
                  <a:lnTo>
                    <a:pt x="38" y="38"/>
                  </a:lnTo>
                  <a:lnTo>
                    <a:pt x="37" y="39"/>
                  </a:lnTo>
                  <a:lnTo>
                    <a:pt x="35" y="41"/>
                  </a:lnTo>
                  <a:lnTo>
                    <a:pt x="34" y="42"/>
                  </a:lnTo>
                  <a:lnTo>
                    <a:pt x="33" y="42"/>
                  </a:lnTo>
                  <a:lnTo>
                    <a:pt x="32" y="43"/>
                  </a:lnTo>
                  <a:lnTo>
                    <a:pt x="31" y="44"/>
                  </a:lnTo>
                  <a:lnTo>
                    <a:pt x="30" y="44"/>
                  </a:lnTo>
                  <a:lnTo>
                    <a:pt x="29" y="45"/>
                  </a:lnTo>
                  <a:lnTo>
                    <a:pt x="27" y="45"/>
                  </a:lnTo>
                  <a:lnTo>
                    <a:pt x="26" y="45"/>
                  </a:lnTo>
                  <a:lnTo>
                    <a:pt x="25" y="46"/>
                  </a:lnTo>
                  <a:lnTo>
                    <a:pt x="24" y="46"/>
                  </a:lnTo>
                  <a:lnTo>
                    <a:pt x="22" y="46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5" y="46"/>
                  </a:lnTo>
                  <a:lnTo>
                    <a:pt x="23" y="46"/>
                  </a:lnTo>
                  <a:lnTo>
                    <a:pt x="22" y="46"/>
                  </a:lnTo>
                  <a:lnTo>
                    <a:pt x="20" y="46"/>
                  </a:lnTo>
                  <a:lnTo>
                    <a:pt x="19" y="45"/>
                  </a:lnTo>
                  <a:lnTo>
                    <a:pt x="18" y="45"/>
                  </a:lnTo>
                  <a:lnTo>
                    <a:pt x="17" y="45"/>
                  </a:lnTo>
                  <a:lnTo>
                    <a:pt x="16" y="44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2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9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5" y="37"/>
                  </a:lnTo>
                  <a:lnTo>
                    <a:pt x="5" y="36"/>
                  </a:lnTo>
                  <a:lnTo>
                    <a:pt x="4" y="35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9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3" name="Line 101"/>
            <p:cNvSpPr>
              <a:spLocks noChangeShapeType="1"/>
            </p:cNvSpPr>
            <p:nvPr/>
          </p:nvSpPr>
          <p:spPr bwMode="auto">
            <a:xfrm flipH="1">
              <a:off x="4735" y="507"/>
              <a:ext cx="232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4" name="Rectangle 102"/>
            <p:cNvSpPr>
              <a:spLocks noChangeArrowheads="1"/>
            </p:cNvSpPr>
            <p:nvPr/>
          </p:nvSpPr>
          <p:spPr bwMode="auto">
            <a:xfrm>
              <a:off x="4614" y="747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25" name="Rectangle 103"/>
            <p:cNvSpPr>
              <a:spLocks noChangeArrowheads="1"/>
            </p:cNvSpPr>
            <p:nvPr/>
          </p:nvSpPr>
          <p:spPr bwMode="auto">
            <a:xfrm>
              <a:off x="4816" y="5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26" name="Freeform 104"/>
            <p:cNvSpPr>
              <a:spLocks/>
            </p:cNvSpPr>
            <p:nvPr/>
          </p:nvSpPr>
          <p:spPr bwMode="auto">
            <a:xfrm>
              <a:off x="1162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7" name="Freeform 105"/>
            <p:cNvSpPr>
              <a:spLocks/>
            </p:cNvSpPr>
            <p:nvPr/>
          </p:nvSpPr>
          <p:spPr bwMode="auto">
            <a:xfrm>
              <a:off x="1382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8" name="Freeform 106"/>
            <p:cNvSpPr>
              <a:spLocks/>
            </p:cNvSpPr>
            <p:nvPr/>
          </p:nvSpPr>
          <p:spPr bwMode="auto">
            <a:xfrm>
              <a:off x="1603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9" name="Freeform 107"/>
            <p:cNvSpPr>
              <a:spLocks/>
            </p:cNvSpPr>
            <p:nvPr/>
          </p:nvSpPr>
          <p:spPr bwMode="auto">
            <a:xfrm>
              <a:off x="1823" y="1727"/>
              <a:ext cx="209" cy="162"/>
            </a:xfrm>
            <a:custGeom>
              <a:avLst/>
              <a:gdLst>
                <a:gd name="T0" fmla="*/ 1 w 418"/>
                <a:gd name="T1" fmla="*/ 0 h 325"/>
                <a:gd name="T2" fmla="*/ 1 w 418"/>
                <a:gd name="T3" fmla="*/ 0 h 325"/>
                <a:gd name="T4" fmla="*/ 1 w 418"/>
                <a:gd name="T5" fmla="*/ 0 h 325"/>
                <a:gd name="T6" fmla="*/ 1 w 418"/>
                <a:gd name="T7" fmla="*/ 0 h 325"/>
                <a:gd name="T8" fmla="*/ 0 w 418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8"/>
                <a:gd name="T16" fmla="*/ 0 h 325"/>
                <a:gd name="T17" fmla="*/ 418 w 418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8" h="325">
                  <a:moveTo>
                    <a:pt x="418" y="325"/>
                  </a:moveTo>
                  <a:lnTo>
                    <a:pt x="418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0" name="Freeform 108"/>
            <p:cNvSpPr>
              <a:spLocks/>
            </p:cNvSpPr>
            <p:nvPr/>
          </p:nvSpPr>
          <p:spPr bwMode="auto">
            <a:xfrm>
              <a:off x="2032" y="1727"/>
              <a:ext cx="220" cy="162"/>
            </a:xfrm>
            <a:custGeom>
              <a:avLst/>
              <a:gdLst>
                <a:gd name="T0" fmla="*/ 1 w 440"/>
                <a:gd name="T1" fmla="*/ 0 h 325"/>
                <a:gd name="T2" fmla="*/ 1 w 440"/>
                <a:gd name="T3" fmla="*/ 0 h 325"/>
                <a:gd name="T4" fmla="*/ 1 w 440"/>
                <a:gd name="T5" fmla="*/ 0 h 325"/>
                <a:gd name="T6" fmla="*/ 1 w 440"/>
                <a:gd name="T7" fmla="*/ 0 h 325"/>
                <a:gd name="T8" fmla="*/ 0 w 440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0"/>
                <a:gd name="T16" fmla="*/ 0 h 325"/>
                <a:gd name="T17" fmla="*/ 440 w 440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0" h="325">
                  <a:moveTo>
                    <a:pt x="440" y="325"/>
                  </a:moveTo>
                  <a:lnTo>
                    <a:pt x="440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1" name="Freeform 109"/>
            <p:cNvSpPr>
              <a:spLocks/>
            </p:cNvSpPr>
            <p:nvPr/>
          </p:nvSpPr>
          <p:spPr bwMode="auto">
            <a:xfrm>
              <a:off x="2252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3" y="0"/>
                  </a:lnTo>
                  <a:lnTo>
                    <a:pt x="233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2" name="Freeform 110"/>
            <p:cNvSpPr>
              <a:spLocks/>
            </p:cNvSpPr>
            <p:nvPr/>
          </p:nvSpPr>
          <p:spPr bwMode="auto">
            <a:xfrm>
              <a:off x="2473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3" name="Freeform 111"/>
            <p:cNvSpPr>
              <a:spLocks/>
            </p:cNvSpPr>
            <p:nvPr/>
          </p:nvSpPr>
          <p:spPr bwMode="auto">
            <a:xfrm>
              <a:off x="2693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4" name="Freeform 112"/>
            <p:cNvSpPr>
              <a:spLocks/>
            </p:cNvSpPr>
            <p:nvPr/>
          </p:nvSpPr>
          <p:spPr bwMode="auto">
            <a:xfrm>
              <a:off x="2914" y="1727"/>
              <a:ext cx="208" cy="162"/>
            </a:xfrm>
            <a:custGeom>
              <a:avLst/>
              <a:gdLst>
                <a:gd name="T0" fmla="*/ 0 w 418"/>
                <a:gd name="T1" fmla="*/ 0 h 325"/>
                <a:gd name="T2" fmla="*/ 0 w 418"/>
                <a:gd name="T3" fmla="*/ 0 h 325"/>
                <a:gd name="T4" fmla="*/ 0 w 418"/>
                <a:gd name="T5" fmla="*/ 0 h 325"/>
                <a:gd name="T6" fmla="*/ 0 w 418"/>
                <a:gd name="T7" fmla="*/ 0 h 325"/>
                <a:gd name="T8" fmla="*/ 0 w 418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8"/>
                <a:gd name="T16" fmla="*/ 0 h 325"/>
                <a:gd name="T17" fmla="*/ 418 w 418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8" h="325">
                  <a:moveTo>
                    <a:pt x="418" y="325"/>
                  </a:moveTo>
                  <a:lnTo>
                    <a:pt x="418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5" name="Freeform 113"/>
            <p:cNvSpPr>
              <a:spLocks/>
            </p:cNvSpPr>
            <p:nvPr/>
          </p:nvSpPr>
          <p:spPr bwMode="auto">
            <a:xfrm>
              <a:off x="3122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6" name="Freeform 114"/>
            <p:cNvSpPr>
              <a:spLocks/>
            </p:cNvSpPr>
            <p:nvPr/>
          </p:nvSpPr>
          <p:spPr bwMode="auto">
            <a:xfrm>
              <a:off x="3343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7" name="Freeform 115"/>
            <p:cNvSpPr>
              <a:spLocks/>
            </p:cNvSpPr>
            <p:nvPr/>
          </p:nvSpPr>
          <p:spPr bwMode="auto">
            <a:xfrm>
              <a:off x="3563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8" y="0"/>
                  </a:lnTo>
                  <a:lnTo>
                    <a:pt x="208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8" name="Freeform 116"/>
            <p:cNvSpPr>
              <a:spLocks/>
            </p:cNvSpPr>
            <p:nvPr/>
          </p:nvSpPr>
          <p:spPr bwMode="auto">
            <a:xfrm>
              <a:off x="3784" y="1727"/>
              <a:ext cx="220" cy="162"/>
            </a:xfrm>
            <a:custGeom>
              <a:avLst/>
              <a:gdLst>
                <a:gd name="T0" fmla="*/ 1 w 440"/>
                <a:gd name="T1" fmla="*/ 0 h 325"/>
                <a:gd name="T2" fmla="*/ 1 w 440"/>
                <a:gd name="T3" fmla="*/ 0 h 325"/>
                <a:gd name="T4" fmla="*/ 1 w 440"/>
                <a:gd name="T5" fmla="*/ 0 h 325"/>
                <a:gd name="T6" fmla="*/ 1 w 440"/>
                <a:gd name="T7" fmla="*/ 0 h 325"/>
                <a:gd name="T8" fmla="*/ 0 w 440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0"/>
                <a:gd name="T16" fmla="*/ 0 h 325"/>
                <a:gd name="T17" fmla="*/ 440 w 440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0" h="325">
                  <a:moveTo>
                    <a:pt x="440" y="325"/>
                  </a:moveTo>
                  <a:lnTo>
                    <a:pt x="440" y="0"/>
                  </a:lnTo>
                  <a:lnTo>
                    <a:pt x="208" y="0"/>
                  </a:lnTo>
                  <a:lnTo>
                    <a:pt x="208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9" name="Freeform 117"/>
            <p:cNvSpPr>
              <a:spLocks/>
            </p:cNvSpPr>
            <p:nvPr/>
          </p:nvSpPr>
          <p:spPr bwMode="auto">
            <a:xfrm>
              <a:off x="4004" y="1727"/>
              <a:ext cx="209" cy="162"/>
            </a:xfrm>
            <a:custGeom>
              <a:avLst/>
              <a:gdLst>
                <a:gd name="T0" fmla="*/ 1 w 418"/>
                <a:gd name="T1" fmla="*/ 0 h 325"/>
                <a:gd name="T2" fmla="*/ 1 w 418"/>
                <a:gd name="T3" fmla="*/ 0 h 325"/>
                <a:gd name="T4" fmla="*/ 1 w 418"/>
                <a:gd name="T5" fmla="*/ 0 h 325"/>
                <a:gd name="T6" fmla="*/ 1 w 418"/>
                <a:gd name="T7" fmla="*/ 0 h 325"/>
                <a:gd name="T8" fmla="*/ 0 w 418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8"/>
                <a:gd name="T16" fmla="*/ 0 h 325"/>
                <a:gd name="T17" fmla="*/ 418 w 418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8" h="325">
                  <a:moveTo>
                    <a:pt x="418" y="325"/>
                  </a:moveTo>
                  <a:lnTo>
                    <a:pt x="418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0" name="Freeform 118"/>
            <p:cNvSpPr>
              <a:spLocks/>
            </p:cNvSpPr>
            <p:nvPr/>
          </p:nvSpPr>
          <p:spPr bwMode="auto">
            <a:xfrm>
              <a:off x="4213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1" name="Freeform 119"/>
            <p:cNvSpPr>
              <a:spLocks/>
            </p:cNvSpPr>
            <p:nvPr/>
          </p:nvSpPr>
          <p:spPr bwMode="auto">
            <a:xfrm>
              <a:off x="4433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2" name="Freeform 120"/>
            <p:cNvSpPr>
              <a:spLocks/>
            </p:cNvSpPr>
            <p:nvPr/>
          </p:nvSpPr>
          <p:spPr bwMode="auto">
            <a:xfrm>
              <a:off x="4654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3" name="Line 121"/>
            <p:cNvSpPr>
              <a:spLocks noChangeShapeType="1"/>
            </p:cNvSpPr>
            <p:nvPr/>
          </p:nvSpPr>
          <p:spPr bwMode="auto">
            <a:xfrm flipH="1">
              <a:off x="4874" y="1889"/>
              <a:ext cx="70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4" name="Freeform 122"/>
            <p:cNvSpPr>
              <a:spLocks/>
            </p:cNvSpPr>
            <p:nvPr/>
          </p:nvSpPr>
          <p:spPr bwMode="auto">
            <a:xfrm>
              <a:off x="1162" y="2052"/>
              <a:ext cx="359" cy="162"/>
            </a:xfrm>
            <a:custGeom>
              <a:avLst/>
              <a:gdLst>
                <a:gd name="T0" fmla="*/ 0 w 720"/>
                <a:gd name="T1" fmla="*/ 0 h 325"/>
                <a:gd name="T2" fmla="*/ 0 w 720"/>
                <a:gd name="T3" fmla="*/ 0 h 325"/>
                <a:gd name="T4" fmla="*/ 0 w 720"/>
                <a:gd name="T5" fmla="*/ 0 h 325"/>
                <a:gd name="T6" fmla="*/ 0 w 720"/>
                <a:gd name="T7" fmla="*/ 0 h 325"/>
                <a:gd name="T8" fmla="*/ 0 w 720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0"/>
                <a:gd name="T16" fmla="*/ 0 h 325"/>
                <a:gd name="T17" fmla="*/ 720 w 720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0" h="325">
                  <a:moveTo>
                    <a:pt x="720" y="325"/>
                  </a:moveTo>
                  <a:lnTo>
                    <a:pt x="720" y="0"/>
                  </a:lnTo>
                  <a:lnTo>
                    <a:pt x="302" y="0"/>
                  </a:lnTo>
                  <a:lnTo>
                    <a:pt x="30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5" name="Freeform 123"/>
            <p:cNvSpPr>
              <a:spLocks/>
            </p:cNvSpPr>
            <p:nvPr/>
          </p:nvSpPr>
          <p:spPr bwMode="auto">
            <a:xfrm>
              <a:off x="1521" y="2052"/>
              <a:ext cx="441" cy="162"/>
            </a:xfrm>
            <a:custGeom>
              <a:avLst/>
              <a:gdLst>
                <a:gd name="T0" fmla="*/ 1 w 881"/>
                <a:gd name="T1" fmla="*/ 0 h 325"/>
                <a:gd name="T2" fmla="*/ 1 w 881"/>
                <a:gd name="T3" fmla="*/ 0 h 325"/>
                <a:gd name="T4" fmla="*/ 1 w 881"/>
                <a:gd name="T5" fmla="*/ 0 h 325"/>
                <a:gd name="T6" fmla="*/ 1 w 881"/>
                <a:gd name="T7" fmla="*/ 0 h 325"/>
                <a:gd name="T8" fmla="*/ 0 w 88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1"/>
                <a:gd name="T16" fmla="*/ 0 h 325"/>
                <a:gd name="T17" fmla="*/ 881 w 88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1" h="325">
                  <a:moveTo>
                    <a:pt x="881" y="325"/>
                  </a:moveTo>
                  <a:lnTo>
                    <a:pt x="881" y="0"/>
                  </a:lnTo>
                  <a:lnTo>
                    <a:pt x="440" y="0"/>
                  </a:lnTo>
                  <a:lnTo>
                    <a:pt x="440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6" name="Freeform 124"/>
            <p:cNvSpPr>
              <a:spLocks/>
            </p:cNvSpPr>
            <p:nvPr/>
          </p:nvSpPr>
          <p:spPr bwMode="auto">
            <a:xfrm>
              <a:off x="1962" y="2052"/>
              <a:ext cx="441" cy="162"/>
            </a:xfrm>
            <a:custGeom>
              <a:avLst/>
              <a:gdLst>
                <a:gd name="T0" fmla="*/ 1 w 882"/>
                <a:gd name="T1" fmla="*/ 0 h 325"/>
                <a:gd name="T2" fmla="*/ 1 w 882"/>
                <a:gd name="T3" fmla="*/ 0 h 325"/>
                <a:gd name="T4" fmla="*/ 1 w 882"/>
                <a:gd name="T5" fmla="*/ 0 h 325"/>
                <a:gd name="T6" fmla="*/ 1 w 882"/>
                <a:gd name="T7" fmla="*/ 0 h 325"/>
                <a:gd name="T8" fmla="*/ 0 w 882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2"/>
                <a:gd name="T16" fmla="*/ 0 h 325"/>
                <a:gd name="T17" fmla="*/ 882 w 882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2" h="325">
                  <a:moveTo>
                    <a:pt x="882" y="325"/>
                  </a:moveTo>
                  <a:lnTo>
                    <a:pt x="882" y="0"/>
                  </a:lnTo>
                  <a:lnTo>
                    <a:pt x="441" y="0"/>
                  </a:lnTo>
                  <a:lnTo>
                    <a:pt x="44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7" name="Freeform 125"/>
            <p:cNvSpPr>
              <a:spLocks/>
            </p:cNvSpPr>
            <p:nvPr/>
          </p:nvSpPr>
          <p:spPr bwMode="auto">
            <a:xfrm>
              <a:off x="2403" y="2052"/>
              <a:ext cx="429" cy="162"/>
            </a:xfrm>
            <a:custGeom>
              <a:avLst/>
              <a:gdLst>
                <a:gd name="T0" fmla="*/ 0 w 859"/>
                <a:gd name="T1" fmla="*/ 0 h 325"/>
                <a:gd name="T2" fmla="*/ 0 w 859"/>
                <a:gd name="T3" fmla="*/ 0 h 325"/>
                <a:gd name="T4" fmla="*/ 0 w 859"/>
                <a:gd name="T5" fmla="*/ 0 h 325"/>
                <a:gd name="T6" fmla="*/ 0 w 859"/>
                <a:gd name="T7" fmla="*/ 0 h 325"/>
                <a:gd name="T8" fmla="*/ 0 w 859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59"/>
                <a:gd name="T16" fmla="*/ 0 h 325"/>
                <a:gd name="T17" fmla="*/ 859 w 859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59" h="325">
                  <a:moveTo>
                    <a:pt x="859" y="325"/>
                  </a:moveTo>
                  <a:lnTo>
                    <a:pt x="859" y="0"/>
                  </a:lnTo>
                  <a:lnTo>
                    <a:pt x="418" y="0"/>
                  </a:lnTo>
                  <a:lnTo>
                    <a:pt x="418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8" name="Freeform 126"/>
            <p:cNvSpPr>
              <a:spLocks/>
            </p:cNvSpPr>
            <p:nvPr/>
          </p:nvSpPr>
          <p:spPr bwMode="auto">
            <a:xfrm>
              <a:off x="2832" y="2052"/>
              <a:ext cx="441" cy="162"/>
            </a:xfrm>
            <a:custGeom>
              <a:avLst/>
              <a:gdLst>
                <a:gd name="T0" fmla="*/ 1 w 882"/>
                <a:gd name="T1" fmla="*/ 0 h 325"/>
                <a:gd name="T2" fmla="*/ 1 w 882"/>
                <a:gd name="T3" fmla="*/ 0 h 325"/>
                <a:gd name="T4" fmla="*/ 1 w 882"/>
                <a:gd name="T5" fmla="*/ 0 h 325"/>
                <a:gd name="T6" fmla="*/ 1 w 882"/>
                <a:gd name="T7" fmla="*/ 0 h 325"/>
                <a:gd name="T8" fmla="*/ 0 w 882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2"/>
                <a:gd name="T16" fmla="*/ 0 h 325"/>
                <a:gd name="T17" fmla="*/ 882 w 882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2" h="325">
                  <a:moveTo>
                    <a:pt x="882" y="325"/>
                  </a:moveTo>
                  <a:lnTo>
                    <a:pt x="882" y="0"/>
                  </a:lnTo>
                  <a:lnTo>
                    <a:pt x="441" y="0"/>
                  </a:lnTo>
                  <a:lnTo>
                    <a:pt x="44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9" name="Freeform 127"/>
            <p:cNvSpPr>
              <a:spLocks/>
            </p:cNvSpPr>
            <p:nvPr/>
          </p:nvSpPr>
          <p:spPr bwMode="auto">
            <a:xfrm>
              <a:off x="3273" y="2052"/>
              <a:ext cx="430" cy="162"/>
            </a:xfrm>
            <a:custGeom>
              <a:avLst/>
              <a:gdLst>
                <a:gd name="T0" fmla="*/ 1 w 858"/>
                <a:gd name="T1" fmla="*/ 0 h 325"/>
                <a:gd name="T2" fmla="*/ 1 w 858"/>
                <a:gd name="T3" fmla="*/ 0 h 325"/>
                <a:gd name="T4" fmla="*/ 1 w 858"/>
                <a:gd name="T5" fmla="*/ 0 h 325"/>
                <a:gd name="T6" fmla="*/ 1 w 858"/>
                <a:gd name="T7" fmla="*/ 0 h 325"/>
                <a:gd name="T8" fmla="*/ 0 w 858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58"/>
                <a:gd name="T16" fmla="*/ 0 h 325"/>
                <a:gd name="T17" fmla="*/ 858 w 858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58" h="325">
                  <a:moveTo>
                    <a:pt x="858" y="325"/>
                  </a:moveTo>
                  <a:lnTo>
                    <a:pt x="858" y="0"/>
                  </a:lnTo>
                  <a:lnTo>
                    <a:pt x="440" y="0"/>
                  </a:lnTo>
                  <a:lnTo>
                    <a:pt x="440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0" name="Freeform 128"/>
            <p:cNvSpPr>
              <a:spLocks/>
            </p:cNvSpPr>
            <p:nvPr/>
          </p:nvSpPr>
          <p:spPr bwMode="auto">
            <a:xfrm>
              <a:off x="3703" y="2052"/>
              <a:ext cx="406" cy="162"/>
            </a:xfrm>
            <a:custGeom>
              <a:avLst/>
              <a:gdLst>
                <a:gd name="T0" fmla="*/ 1 w 812"/>
                <a:gd name="T1" fmla="*/ 0 h 325"/>
                <a:gd name="T2" fmla="*/ 1 w 812"/>
                <a:gd name="T3" fmla="*/ 0 h 325"/>
                <a:gd name="T4" fmla="*/ 1 w 812"/>
                <a:gd name="T5" fmla="*/ 0 h 325"/>
                <a:gd name="T6" fmla="*/ 1 w 812"/>
                <a:gd name="T7" fmla="*/ 0 h 325"/>
                <a:gd name="T8" fmla="*/ 0 w 812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2"/>
                <a:gd name="T16" fmla="*/ 0 h 325"/>
                <a:gd name="T17" fmla="*/ 812 w 812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2" h="325">
                  <a:moveTo>
                    <a:pt x="812" y="325"/>
                  </a:moveTo>
                  <a:lnTo>
                    <a:pt x="812" y="0"/>
                  </a:lnTo>
                  <a:lnTo>
                    <a:pt x="371" y="0"/>
                  </a:lnTo>
                  <a:lnTo>
                    <a:pt x="37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1" name="Freeform 129"/>
            <p:cNvSpPr>
              <a:spLocks/>
            </p:cNvSpPr>
            <p:nvPr/>
          </p:nvSpPr>
          <p:spPr bwMode="auto">
            <a:xfrm>
              <a:off x="4109" y="2052"/>
              <a:ext cx="429" cy="162"/>
            </a:xfrm>
            <a:custGeom>
              <a:avLst/>
              <a:gdLst>
                <a:gd name="T0" fmla="*/ 0 w 859"/>
                <a:gd name="T1" fmla="*/ 0 h 325"/>
                <a:gd name="T2" fmla="*/ 0 w 859"/>
                <a:gd name="T3" fmla="*/ 0 h 325"/>
                <a:gd name="T4" fmla="*/ 0 w 859"/>
                <a:gd name="T5" fmla="*/ 0 h 325"/>
                <a:gd name="T6" fmla="*/ 0 w 859"/>
                <a:gd name="T7" fmla="*/ 0 h 325"/>
                <a:gd name="T8" fmla="*/ 0 w 859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59"/>
                <a:gd name="T16" fmla="*/ 0 h 325"/>
                <a:gd name="T17" fmla="*/ 859 w 859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59" h="325">
                  <a:moveTo>
                    <a:pt x="859" y="325"/>
                  </a:moveTo>
                  <a:lnTo>
                    <a:pt x="859" y="0"/>
                  </a:lnTo>
                  <a:lnTo>
                    <a:pt x="441" y="0"/>
                  </a:lnTo>
                  <a:lnTo>
                    <a:pt x="44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2" name="Freeform 130"/>
            <p:cNvSpPr>
              <a:spLocks/>
            </p:cNvSpPr>
            <p:nvPr/>
          </p:nvSpPr>
          <p:spPr bwMode="auto">
            <a:xfrm>
              <a:off x="4538" y="2052"/>
              <a:ext cx="406" cy="162"/>
            </a:xfrm>
            <a:custGeom>
              <a:avLst/>
              <a:gdLst>
                <a:gd name="T0" fmla="*/ 1 w 812"/>
                <a:gd name="T1" fmla="*/ 0 h 325"/>
                <a:gd name="T2" fmla="*/ 1 w 812"/>
                <a:gd name="T3" fmla="*/ 0 h 325"/>
                <a:gd name="T4" fmla="*/ 1 w 812"/>
                <a:gd name="T5" fmla="*/ 0 h 325"/>
                <a:gd name="T6" fmla="*/ 1 w 812"/>
                <a:gd name="T7" fmla="*/ 0 h 325"/>
                <a:gd name="T8" fmla="*/ 0 w 812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2"/>
                <a:gd name="T16" fmla="*/ 0 h 325"/>
                <a:gd name="T17" fmla="*/ 812 w 812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2" h="325">
                  <a:moveTo>
                    <a:pt x="812" y="0"/>
                  </a:moveTo>
                  <a:lnTo>
                    <a:pt x="812" y="0"/>
                  </a:lnTo>
                  <a:lnTo>
                    <a:pt x="441" y="0"/>
                  </a:lnTo>
                  <a:lnTo>
                    <a:pt x="44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3" name="Freeform 131"/>
            <p:cNvSpPr>
              <a:spLocks/>
            </p:cNvSpPr>
            <p:nvPr/>
          </p:nvSpPr>
          <p:spPr bwMode="auto">
            <a:xfrm>
              <a:off x="1162" y="2377"/>
              <a:ext cx="800" cy="174"/>
            </a:xfrm>
            <a:custGeom>
              <a:avLst/>
              <a:gdLst>
                <a:gd name="T0" fmla="*/ 0 w 1601"/>
                <a:gd name="T1" fmla="*/ 0 h 349"/>
                <a:gd name="T2" fmla="*/ 0 w 1601"/>
                <a:gd name="T3" fmla="*/ 0 h 349"/>
                <a:gd name="T4" fmla="*/ 0 w 1601"/>
                <a:gd name="T5" fmla="*/ 0 h 349"/>
                <a:gd name="T6" fmla="*/ 0 w 1601"/>
                <a:gd name="T7" fmla="*/ 0 h 349"/>
                <a:gd name="T8" fmla="*/ 0 w 1601"/>
                <a:gd name="T9" fmla="*/ 0 h 3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1"/>
                <a:gd name="T16" fmla="*/ 0 h 349"/>
                <a:gd name="T17" fmla="*/ 1601 w 1601"/>
                <a:gd name="T18" fmla="*/ 349 h 34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1" h="349">
                  <a:moveTo>
                    <a:pt x="1601" y="349"/>
                  </a:moveTo>
                  <a:lnTo>
                    <a:pt x="1601" y="0"/>
                  </a:lnTo>
                  <a:lnTo>
                    <a:pt x="743" y="0"/>
                  </a:lnTo>
                  <a:lnTo>
                    <a:pt x="743" y="349"/>
                  </a:lnTo>
                  <a:lnTo>
                    <a:pt x="0" y="349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4" name="Freeform 132"/>
            <p:cNvSpPr>
              <a:spLocks/>
            </p:cNvSpPr>
            <p:nvPr/>
          </p:nvSpPr>
          <p:spPr bwMode="auto">
            <a:xfrm>
              <a:off x="1962" y="2377"/>
              <a:ext cx="870" cy="174"/>
            </a:xfrm>
            <a:custGeom>
              <a:avLst/>
              <a:gdLst>
                <a:gd name="T0" fmla="*/ 0 w 1741"/>
                <a:gd name="T1" fmla="*/ 0 h 349"/>
                <a:gd name="T2" fmla="*/ 0 w 1741"/>
                <a:gd name="T3" fmla="*/ 0 h 349"/>
                <a:gd name="T4" fmla="*/ 0 w 1741"/>
                <a:gd name="T5" fmla="*/ 0 h 349"/>
                <a:gd name="T6" fmla="*/ 0 w 1741"/>
                <a:gd name="T7" fmla="*/ 0 h 349"/>
                <a:gd name="T8" fmla="*/ 0 w 1741"/>
                <a:gd name="T9" fmla="*/ 0 h 3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41"/>
                <a:gd name="T16" fmla="*/ 0 h 349"/>
                <a:gd name="T17" fmla="*/ 1741 w 1741"/>
                <a:gd name="T18" fmla="*/ 349 h 34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41" h="349">
                  <a:moveTo>
                    <a:pt x="1741" y="349"/>
                  </a:moveTo>
                  <a:lnTo>
                    <a:pt x="1741" y="0"/>
                  </a:lnTo>
                  <a:lnTo>
                    <a:pt x="882" y="0"/>
                  </a:lnTo>
                  <a:lnTo>
                    <a:pt x="882" y="349"/>
                  </a:lnTo>
                  <a:lnTo>
                    <a:pt x="0" y="349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5" name="Freeform 133"/>
            <p:cNvSpPr>
              <a:spLocks/>
            </p:cNvSpPr>
            <p:nvPr/>
          </p:nvSpPr>
          <p:spPr bwMode="auto">
            <a:xfrm>
              <a:off x="2832" y="2377"/>
              <a:ext cx="882" cy="174"/>
            </a:xfrm>
            <a:custGeom>
              <a:avLst/>
              <a:gdLst>
                <a:gd name="T0" fmla="*/ 1 w 1763"/>
                <a:gd name="T1" fmla="*/ 0 h 349"/>
                <a:gd name="T2" fmla="*/ 1 w 1763"/>
                <a:gd name="T3" fmla="*/ 0 h 349"/>
                <a:gd name="T4" fmla="*/ 1 w 1763"/>
                <a:gd name="T5" fmla="*/ 0 h 349"/>
                <a:gd name="T6" fmla="*/ 1 w 1763"/>
                <a:gd name="T7" fmla="*/ 0 h 349"/>
                <a:gd name="T8" fmla="*/ 0 w 1763"/>
                <a:gd name="T9" fmla="*/ 0 h 3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63"/>
                <a:gd name="T16" fmla="*/ 0 h 349"/>
                <a:gd name="T17" fmla="*/ 1763 w 1763"/>
                <a:gd name="T18" fmla="*/ 349 h 34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63" h="349">
                  <a:moveTo>
                    <a:pt x="1763" y="349"/>
                  </a:moveTo>
                  <a:lnTo>
                    <a:pt x="1763" y="0"/>
                  </a:lnTo>
                  <a:lnTo>
                    <a:pt x="882" y="0"/>
                  </a:lnTo>
                  <a:lnTo>
                    <a:pt x="882" y="349"/>
                  </a:lnTo>
                  <a:lnTo>
                    <a:pt x="0" y="349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6" name="Freeform 134"/>
            <p:cNvSpPr>
              <a:spLocks/>
            </p:cNvSpPr>
            <p:nvPr/>
          </p:nvSpPr>
          <p:spPr bwMode="auto">
            <a:xfrm>
              <a:off x="3714" y="2377"/>
              <a:ext cx="870" cy="174"/>
            </a:xfrm>
            <a:custGeom>
              <a:avLst/>
              <a:gdLst>
                <a:gd name="T0" fmla="*/ 0 w 1741"/>
                <a:gd name="T1" fmla="*/ 0 h 349"/>
                <a:gd name="T2" fmla="*/ 0 w 1741"/>
                <a:gd name="T3" fmla="*/ 0 h 349"/>
                <a:gd name="T4" fmla="*/ 0 w 1741"/>
                <a:gd name="T5" fmla="*/ 0 h 349"/>
                <a:gd name="T6" fmla="*/ 0 w 1741"/>
                <a:gd name="T7" fmla="*/ 0 h 349"/>
                <a:gd name="T8" fmla="*/ 0 w 1741"/>
                <a:gd name="T9" fmla="*/ 0 h 3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41"/>
                <a:gd name="T16" fmla="*/ 0 h 349"/>
                <a:gd name="T17" fmla="*/ 1741 w 1741"/>
                <a:gd name="T18" fmla="*/ 349 h 34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41" h="349">
                  <a:moveTo>
                    <a:pt x="1741" y="349"/>
                  </a:moveTo>
                  <a:lnTo>
                    <a:pt x="1741" y="0"/>
                  </a:lnTo>
                  <a:lnTo>
                    <a:pt x="859" y="0"/>
                  </a:lnTo>
                  <a:lnTo>
                    <a:pt x="859" y="349"/>
                  </a:lnTo>
                  <a:lnTo>
                    <a:pt x="0" y="349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7" name="Line 135"/>
            <p:cNvSpPr>
              <a:spLocks noChangeShapeType="1"/>
            </p:cNvSpPr>
            <p:nvPr/>
          </p:nvSpPr>
          <p:spPr bwMode="auto">
            <a:xfrm flipH="1">
              <a:off x="4584" y="2551"/>
              <a:ext cx="360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8" name="Freeform 136"/>
            <p:cNvSpPr>
              <a:spLocks/>
            </p:cNvSpPr>
            <p:nvPr/>
          </p:nvSpPr>
          <p:spPr bwMode="auto">
            <a:xfrm>
              <a:off x="1162" y="2713"/>
              <a:ext cx="3782" cy="163"/>
            </a:xfrm>
            <a:custGeom>
              <a:avLst/>
              <a:gdLst>
                <a:gd name="T0" fmla="*/ 0 w 7565"/>
                <a:gd name="T1" fmla="*/ 1 h 325"/>
                <a:gd name="T2" fmla="*/ 0 w 7565"/>
                <a:gd name="T3" fmla="*/ 1 h 325"/>
                <a:gd name="T4" fmla="*/ 0 w 7565"/>
                <a:gd name="T5" fmla="*/ 0 h 325"/>
                <a:gd name="T6" fmla="*/ 0 w 7565"/>
                <a:gd name="T7" fmla="*/ 0 h 325"/>
                <a:gd name="T8" fmla="*/ 0 w 7565"/>
                <a:gd name="T9" fmla="*/ 1 h 325"/>
                <a:gd name="T10" fmla="*/ 0 w 7565"/>
                <a:gd name="T11" fmla="*/ 1 h 325"/>
                <a:gd name="T12" fmla="*/ 0 w 7565"/>
                <a:gd name="T13" fmla="*/ 0 h 325"/>
                <a:gd name="T14" fmla="*/ 0 w 7565"/>
                <a:gd name="T15" fmla="*/ 0 h 325"/>
                <a:gd name="T16" fmla="*/ 0 w 7565"/>
                <a:gd name="T17" fmla="*/ 1 h 325"/>
                <a:gd name="T18" fmla="*/ 0 w 7565"/>
                <a:gd name="T19" fmla="*/ 1 h 3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565"/>
                <a:gd name="T31" fmla="*/ 0 h 325"/>
                <a:gd name="T32" fmla="*/ 7565 w 7565"/>
                <a:gd name="T33" fmla="*/ 325 h 32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565" h="325">
                  <a:moveTo>
                    <a:pt x="7565" y="325"/>
                  </a:moveTo>
                  <a:lnTo>
                    <a:pt x="6846" y="325"/>
                  </a:lnTo>
                  <a:lnTo>
                    <a:pt x="6846" y="0"/>
                  </a:lnTo>
                  <a:lnTo>
                    <a:pt x="5105" y="0"/>
                  </a:lnTo>
                  <a:lnTo>
                    <a:pt x="5105" y="325"/>
                  </a:lnTo>
                  <a:lnTo>
                    <a:pt x="3342" y="325"/>
                  </a:lnTo>
                  <a:lnTo>
                    <a:pt x="3342" y="0"/>
                  </a:lnTo>
                  <a:lnTo>
                    <a:pt x="1601" y="0"/>
                  </a:lnTo>
                  <a:lnTo>
                    <a:pt x="160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9" name="Freeform 137"/>
            <p:cNvSpPr>
              <a:spLocks/>
            </p:cNvSpPr>
            <p:nvPr/>
          </p:nvSpPr>
          <p:spPr bwMode="auto">
            <a:xfrm>
              <a:off x="1162" y="3038"/>
              <a:ext cx="3782" cy="163"/>
            </a:xfrm>
            <a:custGeom>
              <a:avLst/>
              <a:gdLst>
                <a:gd name="T0" fmla="*/ 0 w 7565"/>
                <a:gd name="T1" fmla="*/ 1 h 325"/>
                <a:gd name="T2" fmla="*/ 0 w 7565"/>
                <a:gd name="T3" fmla="*/ 1 h 325"/>
                <a:gd name="T4" fmla="*/ 0 w 7565"/>
                <a:gd name="T5" fmla="*/ 0 h 325"/>
                <a:gd name="T6" fmla="*/ 0 w 7565"/>
                <a:gd name="T7" fmla="*/ 0 h 325"/>
                <a:gd name="T8" fmla="*/ 0 w 7565"/>
                <a:gd name="T9" fmla="*/ 1 h 325"/>
                <a:gd name="T10" fmla="*/ 0 w 7565"/>
                <a:gd name="T11" fmla="*/ 1 h 3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65"/>
                <a:gd name="T19" fmla="*/ 0 h 325"/>
                <a:gd name="T20" fmla="*/ 7565 w 7565"/>
                <a:gd name="T21" fmla="*/ 325 h 3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65" h="325">
                  <a:moveTo>
                    <a:pt x="7565" y="325"/>
                  </a:moveTo>
                  <a:lnTo>
                    <a:pt x="6846" y="325"/>
                  </a:lnTo>
                  <a:lnTo>
                    <a:pt x="6846" y="0"/>
                  </a:lnTo>
                  <a:lnTo>
                    <a:pt x="3342" y="0"/>
                  </a:lnTo>
                  <a:lnTo>
                    <a:pt x="334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0" name="Rectangle 138"/>
            <p:cNvSpPr>
              <a:spLocks noChangeArrowheads="1"/>
            </p:cNvSpPr>
            <p:nvPr/>
          </p:nvSpPr>
          <p:spPr bwMode="auto">
            <a:xfrm>
              <a:off x="4895" y="603"/>
              <a:ext cx="6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1" name="Rectangle 139"/>
            <p:cNvSpPr>
              <a:spLocks noChangeArrowheads="1"/>
            </p:cNvSpPr>
            <p:nvPr/>
          </p:nvSpPr>
          <p:spPr bwMode="auto">
            <a:xfrm>
              <a:off x="927" y="3053"/>
              <a:ext cx="153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2" name="Rectangle 140"/>
            <p:cNvSpPr>
              <a:spLocks noChangeArrowheads="1"/>
            </p:cNvSpPr>
            <p:nvPr/>
          </p:nvSpPr>
          <p:spPr bwMode="auto">
            <a:xfrm>
              <a:off x="1006" y="3105"/>
              <a:ext cx="102" cy="1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3" name="Rectangle 141"/>
            <p:cNvSpPr>
              <a:spLocks noChangeArrowheads="1"/>
            </p:cNvSpPr>
            <p:nvPr/>
          </p:nvSpPr>
          <p:spPr bwMode="auto">
            <a:xfrm>
              <a:off x="2014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4" name="Rectangle 142"/>
            <p:cNvSpPr>
              <a:spLocks noChangeArrowheads="1"/>
            </p:cNvSpPr>
            <p:nvPr/>
          </p:nvSpPr>
          <p:spPr bwMode="auto">
            <a:xfrm>
              <a:off x="2444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5" name="Rectangle 143"/>
            <p:cNvSpPr>
              <a:spLocks noChangeArrowheads="1"/>
            </p:cNvSpPr>
            <p:nvPr/>
          </p:nvSpPr>
          <p:spPr bwMode="auto">
            <a:xfrm>
              <a:off x="2880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8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6" name="Rectangle 144"/>
            <p:cNvSpPr>
              <a:spLocks noChangeArrowheads="1"/>
            </p:cNvSpPr>
            <p:nvPr/>
          </p:nvSpPr>
          <p:spPr bwMode="auto">
            <a:xfrm>
              <a:off x="2668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7" name="Rectangle 145"/>
            <p:cNvSpPr>
              <a:spLocks noChangeArrowheads="1"/>
            </p:cNvSpPr>
            <p:nvPr/>
          </p:nvSpPr>
          <p:spPr bwMode="auto">
            <a:xfrm>
              <a:off x="3308" y="3354"/>
              <a:ext cx="157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10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8" name="Rectangle 146"/>
            <p:cNvSpPr>
              <a:spLocks noChangeArrowheads="1"/>
            </p:cNvSpPr>
            <p:nvPr/>
          </p:nvSpPr>
          <p:spPr bwMode="auto">
            <a:xfrm>
              <a:off x="3517" y="3354"/>
              <a:ext cx="157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11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9" name="Rectangle 147"/>
            <p:cNvSpPr>
              <a:spLocks noChangeArrowheads="1"/>
            </p:cNvSpPr>
            <p:nvPr/>
          </p:nvSpPr>
          <p:spPr bwMode="auto">
            <a:xfrm>
              <a:off x="3943" y="3354"/>
              <a:ext cx="157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13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70" name="Rectangle 148"/>
            <p:cNvSpPr>
              <a:spLocks noChangeArrowheads="1"/>
            </p:cNvSpPr>
            <p:nvPr/>
          </p:nvSpPr>
          <p:spPr bwMode="auto">
            <a:xfrm>
              <a:off x="4379" y="3354"/>
              <a:ext cx="157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15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71" name="Rectangle 149"/>
            <p:cNvSpPr>
              <a:spLocks noChangeArrowheads="1"/>
            </p:cNvSpPr>
            <p:nvPr/>
          </p:nvSpPr>
          <p:spPr bwMode="auto">
            <a:xfrm>
              <a:off x="4824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72" name="AutoShape 151"/>
            <p:cNvSpPr>
              <a:spLocks noChangeArrowheads="1"/>
            </p:cNvSpPr>
            <p:nvPr/>
          </p:nvSpPr>
          <p:spPr bwMode="auto">
            <a:xfrm>
              <a:off x="2624" y="318"/>
              <a:ext cx="264" cy="244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73" name="AutoShape 153"/>
            <p:cNvSpPr>
              <a:spLocks noChangeArrowheads="1"/>
            </p:cNvSpPr>
            <p:nvPr/>
          </p:nvSpPr>
          <p:spPr bwMode="auto">
            <a:xfrm>
              <a:off x="3807" y="318"/>
              <a:ext cx="264" cy="244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</p:spTree>
  </p:cSld>
  <p:clrMapOvr>
    <a:masterClrMapping/>
  </p:clrMapOvr>
  <p:transition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Title 1"/>
          <p:cNvSpPr txBox="1">
            <a:spLocks/>
          </p:cNvSpPr>
          <p:nvPr/>
        </p:nvSpPr>
        <p:spPr bwMode="auto">
          <a:xfrm>
            <a:off x="0" y="1524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Derivation of the synchronous up-counter</a:t>
            </a:r>
          </a:p>
        </p:txBody>
      </p:sp>
      <p:sp>
        <p:nvSpPr>
          <p:cNvPr id="49154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3876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Table 5.1 from the textbook ]</a:t>
            </a:r>
          </a:p>
        </p:txBody>
      </p:sp>
      <p:grpSp>
        <p:nvGrpSpPr>
          <p:cNvPr id="49155" name="Group 1114"/>
          <p:cNvGrpSpPr>
            <a:grpSpLocks/>
          </p:cNvGrpSpPr>
          <p:nvPr/>
        </p:nvGrpSpPr>
        <p:grpSpPr bwMode="auto">
          <a:xfrm>
            <a:off x="2362200" y="1143000"/>
            <a:ext cx="4868863" cy="3273425"/>
            <a:chOff x="1332" y="921"/>
            <a:chExt cx="3067" cy="2062"/>
          </a:xfrm>
        </p:grpSpPr>
        <p:sp>
          <p:nvSpPr>
            <p:cNvPr id="49156" name="Line 1028"/>
            <p:cNvSpPr>
              <a:spLocks noChangeShapeType="1"/>
            </p:cNvSpPr>
            <p:nvPr/>
          </p:nvSpPr>
          <p:spPr bwMode="auto">
            <a:xfrm flipH="1" flipV="1">
              <a:off x="1332" y="1135"/>
              <a:ext cx="1648" cy="1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57" name="Freeform 1029"/>
            <p:cNvSpPr>
              <a:spLocks/>
            </p:cNvSpPr>
            <p:nvPr/>
          </p:nvSpPr>
          <p:spPr bwMode="auto">
            <a:xfrm>
              <a:off x="2196" y="921"/>
              <a:ext cx="1" cy="2062"/>
            </a:xfrm>
            <a:custGeom>
              <a:avLst/>
              <a:gdLst>
                <a:gd name="T0" fmla="*/ 0 w 1"/>
                <a:gd name="T1" fmla="*/ 1 h 4124"/>
                <a:gd name="T2" fmla="*/ 0 w 1"/>
                <a:gd name="T3" fmla="*/ 0 h 4124"/>
                <a:gd name="T4" fmla="*/ 0 w 1"/>
                <a:gd name="T5" fmla="*/ 1 h 4124"/>
                <a:gd name="T6" fmla="*/ 0 60000 65536"/>
                <a:gd name="T7" fmla="*/ 0 60000 65536"/>
                <a:gd name="T8" fmla="*/ 0 60000 65536"/>
                <a:gd name="T9" fmla="*/ 0 w 1"/>
                <a:gd name="T10" fmla="*/ 0 h 4124"/>
                <a:gd name="T11" fmla="*/ 1 w 1"/>
                <a:gd name="T12" fmla="*/ 4124 h 41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4124">
                  <a:moveTo>
                    <a:pt x="0" y="4124"/>
                  </a:moveTo>
                  <a:lnTo>
                    <a:pt x="0" y="0"/>
                  </a:lnTo>
                  <a:lnTo>
                    <a:pt x="0" y="41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58" name="Line 1030"/>
            <p:cNvSpPr>
              <a:spLocks noChangeShapeType="1"/>
            </p:cNvSpPr>
            <p:nvPr/>
          </p:nvSpPr>
          <p:spPr bwMode="auto">
            <a:xfrm flipV="1">
              <a:off x="2196" y="921"/>
              <a:ext cx="1" cy="206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59" name="Rectangle 1031"/>
            <p:cNvSpPr>
              <a:spLocks noChangeArrowheads="1"/>
            </p:cNvSpPr>
            <p:nvPr/>
          </p:nvSpPr>
          <p:spPr bwMode="auto">
            <a:xfrm>
              <a:off x="2582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0" name="Rectangle 1032"/>
            <p:cNvSpPr>
              <a:spLocks noChangeArrowheads="1"/>
            </p:cNvSpPr>
            <p:nvPr/>
          </p:nvSpPr>
          <p:spPr bwMode="auto">
            <a:xfrm>
              <a:off x="2582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1" name="Rectangle 1033"/>
            <p:cNvSpPr>
              <a:spLocks noChangeArrowheads="1"/>
            </p:cNvSpPr>
            <p:nvPr/>
          </p:nvSpPr>
          <p:spPr bwMode="auto">
            <a:xfrm>
              <a:off x="2582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2" name="Rectangle 1034"/>
            <p:cNvSpPr>
              <a:spLocks noChangeArrowheads="1"/>
            </p:cNvSpPr>
            <p:nvPr/>
          </p:nvSpPr>
          <p:spPr bwMode="auto">
            <a:xfrm>
              <a:off x="2582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3" name="Rectangle 1035"/>
            <p:cNvSpPr>
              <a:spLocks noChangeArrowheads="1"/>
            </p:cNvSpPr>
            <p:nvPr/>
          </p:nvSpPr>
          <p:spPr bwMode="auto">
            <a:xfrm>
              <a:off x="2810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4" name="Rectangle 1036"/>
            <p:cNvSpPr>
              <a:spLocks noChangeArrowheads="1"/>
            </p:cNvSpPr>
            <p:nvPr/>
          </p:nvSpPr>
          <p:spPr bwMode="auto">
            <a:xfrm>
              <a:off x="2810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5" name="Rectangle 1037"/>
            <p:cNvSpPr>
              <a:spLocks noChangeArrowheads="1"/>
            </p:cNvSpPr>
            <p:nvPr/>
          </p:nvSpPr>
          <p:spPr bwMode="auto">
            <a:xfrm>
              <a:off x="2810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6" name="Rectangle 1038"/>
            <p:cNvSpPr>
              <a:spLocks noChangeArrowheads="1"/>
            </p:cNvSpPr>
            <p:nvPr/>
          </p:nvSpPr>
          <p:spPr bwMode="auto">
            <a:xfrm>
              <a:off x="2810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7" name="Rectangle 1039"/>
            <p:cNvSpPr>
              <a:spLocks noChangeArrowheads="1"/>
            </p:cNvSpPr>
            <p:nvPr/>
          </p:nvSpPr>
          <p:spPr bwMode="auto">
            <a:xfrm>
              <a:off x="1711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8" name="Rectangle 1040"/>
            <p:cNvSpPr>
              <a:spLocks noChangeArrowheads="1"/>
            </p:cNvSpPr>
            <p:nvPr/>
          </p:nvSpPr>
          <p:spPr bwMode="auto">
            <a:xfrm>
              <a:off x="1711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9" name="Rectangle 1041"/>
            <p:cNvSpPr>
              <a:spLocks noChangeArrowheads="1"/>
            </p:cNvSpPr>
            <p:nvPr/>
          </p:nvSpPr>
          <p:spPr bwMode="auto">
            <a:xfrm>
              <a:off x="1711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0" name="Rectangle 1042"/>
            <p:cNvSpPr>
              <a:spLocks noChangeArrowheads="1"/>
            </p:cNvSpPr>
            <p:nvPr/>
          </p:nvSpPr>
          <p:spPr bwMode="auto">
            <a:xfrm>
              <a:off x="1711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1" name="Rectangle 1043"/>
            <p:cNvSpPr>
              <a:spLocks noChangeArrowheads="1"/>
            </p:cNvSpPr>
            <p:nvPr/>
          </p:nvSpPr>
          <p:spPr bwMode="auto">
            <a:xfrm>
              <a:off x="2582" y="199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2" name="Rectangle 1044"/>
            <p:cNvSpPr>
              <a:spLocks noChangeArrowheads="1"/>
            </p:cNvSpPr>
            <p:nvPr/>
          </p:nvSpPr>
          <p:spPr bwMode="auto">
            <a:xfrm>
              <a:off x="2582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3" name="Rectangle 1045"/>
            <p:cNvSpPr>
              <a:spLocks noChangeArrowheads="1"/>
            </p:cNvSpPr>
            <p:nvPr/>
          </p:nvSpPr>
          <p:spPr bwMode="auto">
            <a:xfrm>
              <a:off x="2582" y="237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4" name="Rectangle 1046"/>
            <p:cNvSpPr>
              <a:spLocks noChangeArrowheads="1"/>
            </p:cNvSpPr>
            <p:nvPr/>
          </p:nvSpPr>
          <p:spPr bwMode="auto">
            <a:xfrm>
              <a:off x="2810" y="199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5" name="Rectangle 1047"/>
            <p:cNvSpPr>
              <a:spLocks noChangeArrowheads="1"/>
            </p:cNvSpPr>
            <p:nvPr/>
          </p:nvSpPr>
          <p:spPr bwMode="auto">
            <a:xfrm>
              <a:off x="2810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6" name="Rectangle 1048"/>
            <p:cNvSpPr>
              <a:spLocks noChangeArrowheads="1"/>
            </p:cNvSpPr>
            <p:nvPr/>
          </p:nvSpPr>
          <p:spPr bwMode="auto">
            <a:xfrm>
              <a:off x="2810" y="237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7" name="Rectangle 1049"/>
            <p:cNvSpPr>
              <a:spLocks noChangeArrowheads="1"/>
            </p:cNvSpPr>
            <p:nvPr/>
          </p:nvSpPr>
          <p:spPr bwMode="auto">
            <a:xfrm>
              <a:off x="1711" y="199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8" name="Rectangle 1050"/>
            <p:cNvSpPr>
              <a:spLocks noChangeArrowheads="1"/>
            </p:cNvSpPr>
            <p:nvPr/>
          </p:nvSpPr>
          <p:spPr bwMode="auto">
            <a:xfrm>
              <a:off x="1711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9" name="Rectangle 1051"/>
            <p:cNvSpPr>
              <a:spLocks noChangeArrowheads="1"/>
            </p:cNvSpPr>
            <p:nvPr/>
          </p:nvSpPr>
          <p:spPr bwMode="auto">
            <a:xfrm>
              <a:off x="1711" y="237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0" name="Rectangle 1052"/>
            <p:cNvSpPr>
              <a:spLocks noChangeArrowheads="1"/>
            </p:cNvSpPr>
            <p:nvPr/>
          </p:nvSpPr>
          <p:spPr bwMode="auto">
            <a:xfrm>
              <a:off x="2582" y="2572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1" name="Rectangle 1053"/>
            <p:cNvSpPr>
              <a:spLocks noChangeArrowheads="1"/>
            </p:cNvSpPr>
            <p:nvPr/>
          </p:nvSpPr>
          <p:spPr bwMode="auto">
            <a:xfrm>
              <a:off x="2810" y="2572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2" name="Rectangle 1054"/>
            <p:cNvSpPr>
              <a:spLocks noChangeArrowheads="1"/>
            </p:cNvSpPr>
            <p:nvPr/>
          </p:nvSpPr>
          <p:spPr bwMode="auto">
            <a:xfrm>
              <a:off x="1711" y="2572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3" name="Rectangle 1055"/>
            <p:cNvSpPr>
              <a:spLocks noChangeArrowheads="1"/>
            </p:cNvSpPr>
            <p:nvPr/>
          </p:nvSpPr>
          <p:spPr bwMode="auto">
            <a:xfrm>
              <a:off x="2353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4" name="Rectangle 1056"/>
            <p:cNvSpPr>
              <a:spLocks noChangeArrowheads="1"/>
            </p:cNvSpPr>
            <p:nvPr/>
          </p:nvSpPr>
          <p:spPr bwMode="auto">
            <a:xfrm>
              <a:off x="2353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5" name="Rectangle 1057"/>
            <p:cNvSpPr>
              <a:spLocks noChangeArrowheads="1"/>
            </p:cNvSpPr>
            <p:nvPr/>
          </p:nvSpPr>
          <p:spPr bwMode="auto">
            <a:xfrm>
              <a:off x="2353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6" name="Rectangle 1058"/>
            <p:cNvSpPr>
              <a:spLocks noChangeArrowheads="1"/>
            </p:cNvSpPr>
            <p:nvPr/>
          </p:nvSpPr>
          <p:spPr bwMode="auto">
            <a:xfrm>
              <a:off x="2353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7" name="Rectangle 1059"/>
            <p:cNvSpPr>
              <a:spLocks noChangeArrowheads="1"/>
            </p:cNvSpPr>
            <p:nvPr/>
          </p:nvSpPr>
          <p:spPr bwMode="auto">
            <a:xfrm>
              <a:off x="2353" y="199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8" name="Rectangle 1060"/>
            <p:cNvSpPr>
              <a:spLocks noChangeArrowheads="1"/>
            </p:cNvSpPr>
            <p:nvPr/>
          </p:nvSpPr>
          <p:spPr bwMode="auto">
            <a:xfrm>
              <a:off x="2353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9" name="Rectangle 1061"/>
            <p:cNvSpPr>
              <a:spLocks noChangeArrowheads="1"/>
            </p:cNvSpPr>
            <p:nvPr/>
          </p:nvSpPr>
          <p:spPr bwMode="auto">
            <a:xfrm>
              <a:off x="2353" y="237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0" name="Rectangle 1062"/>
            <p:cNvSpPr>
              <a:spLocks noChangeArrowheads="1"/>
            </p:cNvSpPr>
            <p:nvPr/>
          </p:nvSpPr>
          <p:spPr bwMode="auto">
            <a:xfrm>
              <a:off x="2353" y="257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1" name="Rectangle 1063"/>
            <p:cNvSpPr>
              <a:spLocks noChangeArrowheads="1"/>
            </p:cNvSpPr>
            <p:nvPr/>
          </p:nvSpPr>
          <p:spPr bwMode="auto">
            <a:xfrm>
              <a:off x="1405" y="931"/>
              <a:ext cx="72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Clock cycle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2" name="Rectangle 1064"/>
            <p:cNvSpPr>
              <a:spLocks noChangeArrowheads="1"/>
            </p:cNvSpPr>
            <p:nvPr/>
          </p:nvSpPr>
          <p:spPr bwMode="auto">
            <a:xfrm>
              <a:off x="2582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3" name="Rectangle 1065"/>
            <p:cNvSpPr>
              <a:spLocks noChangeArrowheads="1"/>
            </p:cNvSpPr>
            <p:nvPr/>
          </p:nvSpPr>
          <p:spPr bwMode="auto">
            <a:xfrm>
              <a:off x="2810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4" name="Rectangle 1066"/>
            <p:cNvSpPr>
              <a:spLocks noChangeArrowheads="1"/>
            </p:cNvSpPr>
            <p:nvPr/>
          </p:nvSpPr>
          <p:spPr bwMode="auto">
            <a:xfrm>
              <a:off x="1711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8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5" name="Rectangle 1067"/>
            <p:cNvSpPr>
              <a:spLocks noChangeArrowheads="1"/>
            </p:cNvSpPr>
            <p:nvPr/>
          </p:nvSpPr>
          <p:spPr bwMode="auto">
            <a:xfrm>
              <a:off x="2353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6" name="Rectangle 1068"/>
            <p:cNvSpPr>
              <a:spLocks noChangeArrowheads="1"/>
            </p:cNvSpPr>
            <p:nvPr/>
          </p:nvSpPr>
          <p:spPr bwMode="auto">
            <a:xfrm>
              <a:off x="2323" y="931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7" name="Rectangle 1069"/>
            <p:cNvSpPr>
              <a:spLocks noChangeArrowheads="1"/>
            </p:cNvSpPr>
            <p:nvPr/>
          </p:nvSpPr>
          <p:spPr bwMode="auto">
            <a:xfrm>
              <a:off x="2427" y="99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8" name="Rectangle 1070"/>
            <p:cNvSpPr>
              <a:spLocks noChangeArrowheads="1"/>
            </p:cNvSpPr>
            <p:nvPr/>
          </p:nvSpPr>
          <p:spPr bwMode="auto">
            <a:xfrm>
              <a:off x="2484" y="931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 Q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9" name="Rectangle 1071"/>
            <p:cNvSpPr>
              <a:spLocks noChangeArrowheads="1"/>
            </p:cNvSpPr>
            <p:nvPr/>
          </p:nvSpPr>
          <p:spPr bwMode="auto">
            <a:xfrm>
              <a:off x="2624" y="99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200" name="Rectangle 1072"/>
            <p:cNvSpPr>
              <a:spLocks noChangeArrowheads="1"/>
            </p:cNvSpPr>
            <p:nvPr/>
          </p:nvSpPr>
          <p:spPr bwMode="auto">
            <a:xfrm>
              <a:off x="2682" y="931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 Q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201" name="Freeform 1073"/>
            <p:cNvSpPr>
              <a:spLocks/>
            </p:cNvSpPr>
            <p:nvPr/>
          </p:nvSpPr>
          <p:spPr bwMode="auto">
            <a:xfrm>
              <a:off x="2948" y="1656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64"/>
                  </a:lnTo>
                  <a:lnTo>
                    <a:pt x="192" y="96"/>
                  </a:lnTo>
                  <a:lnTo>
                    <a:pt x="192" y="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02" name="Freeform 1074"/>
            <p:cNvSpPr>
              <a:spLocks/>
            </p:cNvSpPr>
            <p:nvPr/>
          </p:nvSpPr>
          <p:spPr bwMode="auto">
            <a:xfrm>
              <a:off x="3044" y="1688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3" name="Line 1075"/>
            <p:cNvSpPr>
              <a:spLocks noChangeShapeType="1"/>
            </p:cNvSpPr>
            <p:nvPr/>
          </p:nvSpPr>
          <p:spPr bwMode="auto">
            <a:xfrm>
              <a:off x="3044" y="1688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4" name="Freeform 1076"/>
            <p:cNvSpPr>
              <a:spLocks/>
            </p:cNvSpPr>
            <p:nvPr/>
          </p:nvSpPr>
          <p:spPr bwMode="auto">
            <a:xfrm>
              <a:off x="2948" y="2040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32"/>
                  </a:lnTo>
                  <a:lnTo>
                    <a:pt x="192" y="96"/>
                  </a:lnTo>
                  <a:lnTo>
                    <a:pt x="192" y="3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05" name="Freeform 1077"/>
            <p:cNvSpPr>
              <a:spLocks/>
            </p:cNvSpPr>
            <p:nvPr/>
          </p:nvSpPr>
          <p:spPr bwMode="auto">
            <a:xfrm>
              <a:off x="3044" y="2056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6" name="Line 1078"/>
            <p:cNvSpPr>
              <a:spLocks noChangeShapeType="1"/>
            </p:cNvSpPr>
            <p:nvPr/>
          </p:nvSpPr>
          <p:spPr bwMode="auto">
            <a:xfrm>
              <a:off x="3044" y="2056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7" name="Freeform 1079"/>
            <p:cNvSpPr>
              <a:spLocks/>
            </p:cNvSpPr>
            <p:nvPr/>
          </p:nvSpPr>
          <p:spPr bwMode="auto">
            <a:xfrm>
              <a:off x="2948" y="2424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64"/>
                  </a:lnTo>
                  <a:lnTo>
                    <a:pt x="192" y="96"/>
                  </a:lnTo>
                  <a:lnTo>
                    <a:pt x="192" y="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08" name="Freeform 1080"/>
            <p:cNvSpPr>
              <a:spLocks/>
            </p:cNvSpPr>
            <p:nvPr/>
          </p:nvSpPr>
          <p:spPr bwMode="auto">
            <a:xfrm>
              <a:off x="3044" y="2456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9" name="Line 1081"/>
            <p:cNvSpPr>
              <a:spLocks noChangeShapeType="1"/>
            </p:cNvSpPr>
            <p:nvPr/>
          </p:nvSpPr>
          <p:spPr bwMode="auto">
            <a:xfrm>
              <a:off x="3044" y="2456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0" name="Freeform 1082"/>
            <p:cNvSpPr>
              <a:spLocks/>
            </p:cNvSpPr>
            <p:nvPr/>
          </p:nvSpPr>
          <p:spPr bwMode="auto">
            <a:xfrm>
              <a:off x="2948" y="2823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64"/>
                  </a:lnTo>
                  <a:lnTo>
                    <a:pt x="192" y="96"/>
                  </a:lnTo>
                  <a:lnTo>
                    <a:pt x="192" y="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11" name="Freeform 1083"/>
            <p:cNvSpPr>
              <a:spLocks/>
            </p:cNvSpPr>
            <p:nvPr/>
          </p:nvSpPr>
          <p:spPr bwMode="auto">
            <a:xfrm>
              <a:off x="3044" y="2855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2" name="Line 1084"/>
            <p:cNvSpPr>
              <a:spLocks noChangeShapeType="1"/>
            </p:cNvSpPr>
            <p:nvPr/>
          </p:nvSpPr>
          <p:spPr bwMode="auto">
            <a:xfrm>
              <a:off x="3044" y="2855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3" name="Freeform 1085"/>
            <p:cNvSpPr>
              <a:spLocks/>
            </p:cNvSpPr>
            <p:nvPr/>
          </p:nvSpPr>
          <p:spPr bwMode="auto">
            <a:xfrm>
              <a:off x="3204" y="1193"/>
              <a:ext cx="1" cy="1662"/>
            </a:xfrm>
            <a:custGeom>
              <a:avLst/>
              <a:gdLst>
                <a:gd name="T0" fmla="*/ 0 w 1"/>
                <a:gd name="T1" fmla="*/ 0 h 3324"/>
                <a:gd name="T2" fmla="*/ 0 w 1"/>
                <a:gd name="T3" fmla="*/ 1 h 3324"/>
                <a:gd name="T4" fmla="*/ 0 w 1"/>
                <a:gd name="T5" fmla="*/ 0 h 3324"/>
                <a:gd name="T6" fmla="*/ 0 60000 65536"/>
                <a:gd name="T7" fmla="*/ 0 60000 65536"/>
                <a:gd name="T8" fmla="*/ 0 60000 65536"/>
                <a:gd name="T9" fmla="*/ 0 w 1"/>
                <a:gd name="T10" fmla="*/ 0 h 3324"/>
                <a:gd name="T11" fmla="*/ 1 w 1"/>
                <a:gd name="T12" fmla="*/ 3324 h 33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3324">
                  <a:moveTo>
                    <a:pt x="0" y="0"/>
                  </a:moveTo>
                  <a:lnTo>
                    <a:pt x="0" y="33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4" name="Line 1086"/>
            <p:cNvSpPr>
              <a:spLocks noChangeShapeType="1"/>
            </p:cNvSpPr>
            <p:nvPr/>
          </p:nvSpPr>
          <p:spPr bwMode="auto">
            <a:xfrm>
              <a:off x="3204" y="1193"/>
              <a:ext cx="1" cy="1662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5" name="Freeform 1087"/>
            <p:cNvSpPr>
              <a:spLocks/>
            </p:cNvSpPr>
            <p:nvPr/>
          </p:nvSpPr>
          <p:spPr bwMode="auto">
            <a:xfrm>
              <a:off x="3204" y="2056"/>
              <a:ext cx="240" cy="1"/>
            </a:xfrm>
            <a:custGeom>
              <a:avLst/>
              <a:gdLst>
                <a:gd name="T0" fmla="*/ 1 w 480"/>
                <a:gd name="T1" fmla="*/ 0 h 1"/>
                <a:gd name="T2" fmla="*/ 0 w 480"/>
                <a:gd name="T3" fmla="*/ 0 h 1"/>
                <a:gd name="T4" fmla="*/ 1 w 480"/>
                <a:gd name="T5" fmla="*/ 0 h 1"/>
                <a:gd name="T6" fmla="*/ 0 60000 65536"/>
                <a:gd name="T7" fmla="*/ 0 60000 65536"/>
                <a:gd name="T8" fmla="*/ 0 60000 65536"/>
                <a:gd name="T9" fmla="*/ 0 w 480"/>
                <a:gd name="T10" fmla="*/ 0 h 1"/>
                <a:gd name="T11" fmla="*/ 480 w 48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80" h="1">
                  <a:moveTo>
                    <a:pt x="480" y="0"/>
                  </a:moveTo>
                  <a:lnTo>
                    <a:pt x="0" y="0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6" name="Line 1088"/>
            <p:cNvSpPr>
              <a:spLocks noChangeShapeType="1"/>
            </p:cNvSpPr>
            <p:nvPr/>
          </p:nvSpPr>
          <p:spPr bwMode="auto">
            <a:xfrm flipH="1">
              <a:off x="3204" y="2056"/>
              <a:ext cx="24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7" name="Freeform 1089"/>
            <p:cNvSpPr>
              <a:spLocks/>
            </p:cNvSpPr>
            <p:nvPr/>
          </p:nvSpPr>
          <p:spPr bwMode="auto">
            <a:xfrm>
              <a:off x="3444" y="1433"/>
              <a:ext cx="1" cy="1422"/>
            </a:xfrm>
            <a:custGeom>
              <a:avLst/>
              <a:gdLst>
                <a:gd name="T0" fmla="*/ 0 w 1"/>
                <a:gd name="T1" fmla="*/ 0 h 2845"/>
                <a:gd name="T2" fmla="*/ 0 w 1"/>
                <a:gd name="T3" fmla="*/ 0 h 2845"/>
                <a:gd name="T4" fmla="*/ 0 w 1"/>
                <a:gd name="T5" fmla="*/ 0 h 2845"/>
                <a:gd name="T6" fmla="*/ 0 60000 65536"/>
                <a:gd name="T7" fmla="*/ 0 60000 65536"/>
                <a:gd name="T8" fmla="*/ 0 60000 65536"/>
                <a:gd name="T9" fmla="*/ 0 w 1"/>
                <a:gd name="T10" fmla="*/ 0 h 2845"/>
                <a:gd name="T11" fmla="*/ 1 w 1"/>
                <a:gd name="T12" fmla="*/ 2845 h 284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845">
                  <a:moveTo>
                    <a:pt x="0" y="0"/>
                  </a:moveTo>
                  <a:lnTo>
                    <a:pt x="0" y="28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8" name="Line 1090"/>
            <p:cNvSpPr>
              <a:spLocks noChangeShapeType="1"/>
            </p:cNvSpPr>
            <p:nvPr/>
          </p:nvSpPr>
          <p:spPr bwMode="auto">
            <a:xfrm>
              <a:off x="3444" y="1433"/>
              <a:ext cx="1" cy="1422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9" name="Freeform 1091"/>
            <p:cNvSpPr>
              <a:spLocks/>
            </p:cNvSpPr>
            <p:nvPr/>
          </p:nvSpPr>
          <p:spPr bwMode="auto">
            <a:xfrm>
              <a:off x="3204" y="2855"/>
              <a:ext cx="240" cy="1"/>
            </a:xfrm>
            <a:custGeom>
              <a:avLst/>
              <a:gdLst>
                <a:gd name="T0" fmla="*/ 1 w 480"/>
                <a:gd name="T1" fmla="*/ 0 h 1"/>
                <a:gd name="T2" fmla="*/ 0 w 480"/>
                <a:gd name="T3" fmla="*/ 0 h 1"/>
                <a:gd name="T4" fmla="*/ 1 w 480"/>
                <a:gd name="T5" fmla="*/ 0 h 1"/>
                <a:gd name="T6" fmla="*/ 0 60000 65536"/>
                <a:gd name="T7" fmla="*/ 0 60000 65536"/>
                <a:gd name="T8" fmla="*/ 0 60000 65536"/>
                <a:gd name="T9" fmla="*/ 0 w 480"/>
                <a:gd name="T10" fmla="*/ 0 h 1"/>
                <a:gd name="T11" fmla="*/ 480 w 48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80" h="1">
                  <a:moveTo>
                    <a:pt x="480" y="0"/>
                  </a:moveTo>
                  <a:lnTo>
                    <a:pt x="0" y="0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0" name="Line 1092"/>
            <p:cNvSpPr>
              <a:spLocks noChangeShapeType="1"/>
            </p:cNvSpPr>
            <p:nvPr/>
          </p:nvSpPr>
          <p:spPr bwMode="auto">
            <a:xfrm flipH="1">
              <a:off x="3204" y="2855"/>
              <a:ext cx="24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1" name="Rectangle 1093"/>
            <p:cNvSpPr>
              <a:spLocks noChangeArrowheads="1"/>
            </p:cNvSpPr>
            <p:nvPr/>
          </p:nvSpPr>
          <p:spPr bwMode="auto">
            <a:xfrm>
              <a:off x="2822" y="99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222" name="Rectangle 1094"/>
            <p:cNvSpPr>
              <a:spLocks noChangeArrowheads="1"/>
            </p:cNvSpPr>
            <p:nvPr/>
          </p:nvSpPr>
          <p:spPr bwMode="auto">
            <a:xfrm>
              <a:off x="3462" y="1116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223" name="Rectangle 1095"/>
            <p:cNvSpPr>
              <a:spLocks noChangeArrowheads="1"/>
            </p:cNvSpPr>
            <p:nvPr/>
          </p:nvSpPr>
          <p:spPr bwMode="auto">
            <a:xfrm>
              <a:off x="3566" y="1176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224" name="Rectangle 1096"/>
            <p:cNvSpPr>
              <a:spLocks noChangeArrowheads="1"/>
            </p:cNvSpPr>
            <p:nvPr/>
          </p:nvSpPr>
          <p:spPr bwMode="auto">
            <a:xfrm>
              <a:off x="3653" y="1116"/>
              <a:ext cx="50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changes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225" name="Rectangle 1097"/>
            <p:cNvSpPr>
              <a:spLocks noChangeArrowheads="1"/>
            </p:cNvSpPr>
            <p:nvPr/>
          </p:nvSpPr>
          <p:spPr bwMode="auto">
            <a:xfrm>
              <a:off x="3709" y="1352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226" name="Rectangle 1098"/>
            <p:cNvSpPr>
              <a:spLocks noChangeArrowheads="1"/>
            </p:cNvSpPr>
            <p:nvPr/>
          </p:nvSpPr>
          <p:spPr bwMode="auto">
            <a:xfrm>
              <a:off x="3813" y="1412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227" name="Freeform 1099"/>
            <p:cNvSpPr>
              <a:spLocks/>
            </p:cNvSpPr>
            <p:nvPr/>
          </p:nvSpPr>
          <p:spPr bwMode="auto">
            <a:xfrm>
              <a:off x="3204" y="1193"/>
              <a:ext cx="160" cy="1"/>
            </a:xfrm>
            <a:custGeom>
              <a:avLst/>
              <a:gdLst>
                <a:gd name="T0" fmla="*/ 1 w 320"/>
                <a:gd name="T1" fmla="*/ 0 h 1"/>
                <a:gd name="T2" fmla="*/ 0 w 320"/>
                <a:gd name="T3" fmla="*/ 0 h 1"/>
                <a:gd name="T4" fmla="*/ 1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320" y="0"/>
                  </a:moveTo>
                  <a:lnTo>
                    <a:pt x="0" y="0"/>
                  </a:lnTo>
                  <a:lnTo>
                    <a:pt x="3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8" name="Line 1100"/>
            <p:cNvSpPr>
              <a:spLocks noChangeShapeType="1"/>
            </p:cNvSpPr>
            <p:nvPr/>
          </p:nvSpPr>
          <p:spPr bwMode="auto">
            <a:xfrm flipH="1">
              <a:off x="3204" y="1193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9" name="Freeform 1101"/>
            <p:cNvSpPr>
              <a:spLocks/>
            </p:cNvSpPr>
            <p:nvPr/>
          </p:nvSpPr>
          <p:spPr bwMode="auto">
            <a:xfrm>
              <a:off x="3188" y="2839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3" y="20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5"/>
                  </a:lnTo>
                  <a:lnTo>
                    <a:pt x="58" y="13"/>
                  </a:lnTo>
                  <a:lnTo>
                    <a:pt x="56" y="12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7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4"/>
                  </a:lnTo>
                  <a:lnTo>
                    <a:pt x="45" y="4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7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8" y="13"/>
                  </a:lnTo>
                  <a:lnTo>
                    <a:pt x="7" y="15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20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5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3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3"/>
                  </a:lnTo>
                  <a:lnTo>
                    <a:pt x="45" y="63"/>
                  </a:lnTo>
                  <a:lnTo>
                    <a:pt x="47" y="63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5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7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0" name="Freeform 1102"/>
            <p:cNvSpPr>
              <a:spLocks/>
            </p:cNvSpPr>
            <p:nvPr/>
          </p:nvSpPr>
          <p:spPr bwMode="auto">
            <a:xfrm>
              <a:off x="3178" y="2830"/>
              <a:ext cx="40" cy="39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4"/>
                  </a:lnTo>
                  <a:lnTo>
                    <a:pt x="78" y="32"/>
                  </a:lnTo>
                  <a:lnTo>
                    <a:pt x="77" y="31"/>
                  </a:lnTo>
                  <a:lnTo>
                    <a:pt x="77" y="27"/>
                  </a:lnTo>
                  <a:lnTo>
                    <a:pt x="77" y="26"/>
                  </a:lnTo>
                  <a:lnTo>
                    <a:pt x="75" y="24"/>
                  </a:lnTo>
                  <a:lnTo>
                    <a:pt x="75" y="23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8"/>
                  </a:lnTo>
                  <a:lnTo>
                    <a:pt x="70" y="16"/>
                  </a:lnTo>
                  <a:lnTo>
                    <a:pt x="70" y="15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10"/>
                  </a:lnTo>
                  <a:lnTo>
                    <a:pt x="62" y="8"/>
                  </a:lnTo>
                  <a:lnTo>
                    <a:pt x="61" y="7"/>
                  </a:lnTo>
                  <a:lnTo>
                    <a:pt x="59" y="7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6" y="8"/>
                  </a:lnTo>
                  <a:lnTo>
                    <a:pt x="14" y="10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5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3"/>
                  </a:lnTo>
                  <a:lnTo>
                    <a:pt x="3" y="24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6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4"/>
                  </a:lnTo>
                  <a:lnTo>
                    <a:pt x="21" y="74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6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8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50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2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31" name="Freeform 1103"/>
            <p:cNvSpPr>
              <a:spLocks/>
            </p:cNvSpPr>
            <p:nvPr/>
          </p:nvSpPr>
          <p:spPr bwMode="auto">
            <a:xfrm>
              <a:off x="3188" y="2440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5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7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7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5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5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3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3"/>
                  </a:lnTo>
                  <a:lnTo>
                    <a:pt x="45" y="63"/>
                  </a:lnTo>
                  <a:lnTo>
                    <a:pt x="47" y="63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5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7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2" name="Freeform 1104"/>
            <p:cNvSpPr>
              <a:spLocks/>
            </p:cNvSpPr>
            <p:nvPr/>
          </p:nvSpPr>
          <p:spPr bwMode="auto">
            <a:xfrm>
              <a:off x="3178" y="2438"/>
              <a:ext cx="40" cy="39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4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6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8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10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10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6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4"/>
                  </a:lnTo>
                  <a:lnTo>
                    <a:pt x="21" y="74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6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8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50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2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33" name="Freeform 1105"/>
            <p:cNvSpPr>
              <a:spLocks/>
            </p:cNvSpPr>
            <p:nvPr/>
          </p:nvSpPr>
          <p:spPr bwMode="auto">
            <a:xfrm>
              <a:off x="3188" y="1672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9"/>
                  </a:lnTo>
                  <a:lnTo>
                    <a:pt x="55" y="9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1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49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7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7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1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4" name="Freeform 1106"/>
            <p:cNvSpPr>
              <a:spLocks/>
            </p:cNvSpPr>
            <p:nvPr/>
          </p:nvSpPr>
          <p:spPr bwMode="auto">
            <a:xfrm>
              <a:off x="3178" y="1663"/>
              <a:ext cx="40" cy="39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6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2" y="17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2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9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4"/>
                  </a:lnTo>
                  <a:lnTo>
                    <a:pt x="21" y="4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0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4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6" y="60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3" y="68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6"/>
                  </a:lnTo>
                  <a:lnTo>
                    <a:pt x="27" y="76"/>
                  </a:lnTo>
                  <a:lnTo>
                    <a:pt x="30" y="76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6"/>
                  </a:lnTo>
                  <a:lnTo>
                    <a:pt x="51" y="76"/>
                  </a:lnTo>
                  <a:lnTo>
                    <a:pt x="53" y="76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8"/>
                  </a:lnTo>
                  <a:lnTo>
                    <a:pt x="67" y="67"/>
                  </a:lnTo>
                  <a:lnTo>
                    <a:pt x="69" y="65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0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2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8" y="48"/>
                  </a:lnTo>
                  <a:lnTo>
                    <a:pt x="78" y="44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35" name="Freeform 1107"/>
            <p:cNvSpPr>
              <a:spLocks/>
            </p:cNvSpPr>
            <p:nvPr/>
          </p:nvSpPr>
          <p:spPr bwMode="auto">
            <a:xfrm>
              <a:off x="3428" y="2032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6" name="Freeform 1108"/>
            <p:cNvSpPr>
              <a:spLocks/>
            </p:cNvSpPr>
            <p:nvPr/>
          </p:nvSpPr>
          <p:spPr bwMode="auto">
            <a:xfrm>
              <a:off x="3418" y="2038"/>
              <a:ext cx="40" cy="40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7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9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5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37" name="Freeform 1109"/>
            <p:cNvSpPr>
              <a:spLocks/>
            </p:cNvSpPr>
            <p:nvPr/>
          </p:nvSpPr>
          <p:spPr bwMode="auto">
            <a:xfrm>
              <a:off x="3444" y="1433"/>
              <a:ext cx="176" cy="1"/>
            </a:xfrm>
            <a:custGeom>
              <a:avLst/>
              <a:gdLst>
                <a:gd name="T0" fmla="*/ 1 w 352"/>
                <a:gd name="T1" fmla="*/ 0 h 1"/>
                <a:gd name="T2" fmla="*/ 0 w 352"/>
                <a:gd name="T3" fmla="*/ 0 h 1"/>
                <a:gd name="T4" fmla="*/ 1 w 352"/>
                <a:gd name="T5" fmla="*/ 0 h 1"/>
                <a:gd name="T6" fmla="*/ 0 60000 65536"/>
                <a:gd name="T7" fmla="*/ 0 60000 65536"/>
                <a:gd name="T8" fmla="*/ 0 60000 65536"/>
                <a:gd name="T9" fmla="*/ 0 w 352"/>
                <a:gd name="T10" fmla="*/ 0 h 1"/>
                <a:gd name="T11" fmla="*/ 352 w 35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52" h="1">
                  <a:moveTo>
                    <a:pt x="352" y="0"/>
                  </a:moveTo>
                  <a:lnTo>
                    <a:pt x="0" y="0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8" name="Line 1110"/>
            <p:cNvSpPr>
              <a:spLocks noChangeShapeType="1"/>
            </p:cNvSpPr>
            <p:nvPr/>
          </p:nvSpPr>
          <p:spPr bwMode="auto">
            <a:xfrm flipH="1">
              <a:off x="3444" y="1433"/>
              <a:ext cx="176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9" name="Freeform 1111"/>
            <p:cNvSpPr>
              <a:spLocks/>
            </p:cNvSpPr>
            <p:nvPr/>
          </p:nvSpPr>
          <p:spPr bwMode="auto">
            <a:xfrm>
              <a:off x="3188" y="2040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0" name="Freeform 1112"/>
            <p:cNvSpPr>
              <a:spLocks/>
            </p:cNvSpPr>
            <p:nvPr/>
          </p:nvSpPr>
          <p:spPr bwMode="auto">
            <a:xfrm>
              <a:off x="3178" y="2030"/>
              <a:ext cx="40" cy="40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7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9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5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41" name="Rectangle 1113"/>
            <p:cNvSpPr>
              <a:spLocks noChangeArrowheads="1"/>
            </p:cNvSpPr>
            <p:nvPr/>
          </p:nvSpPr>
          <p:spPr bwMode="auto">
            <a:xfrm>
              <a:off x="3899" y="1352"/>
              <a:ext cx="50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changes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</p:spTree>
  </p:cSld>
  <p:clrMapOvr>
    <a:masterClrMapping/>
  </p:clrMapOvr>
  <p:transition/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Title 1"/>
          <p:cNvSpPr txBox="1">
            <a:spLocks/>
          </p:cNvSpPr>
          <p:nvPr/>
        </p:nvSpPr>
        <p:spPr bwMode="auto">
          <a:xfrm>
            <a:off x="0" y="1524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Derivation of the synchronous up-counter</a:t>
            </a:r>
          </a:p>
        </p:txBody>
      </p:sp>
      <p:sp>
        <p:nvSpPr>
          <p:cNvPr id="50178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3876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Table 5.1 from the textbook ]</a:t>
            </a:r>
          </a:p>
        </p:txBody>
      </p:sp>
      <p:grpSp>
        <p:nvGrpSpPr>
          <p:cNvPr id="50179" name="Group 1114"/>
          <p:cNvGrpSpPr>
            <a:grpSpLocks/>
          </p:cNvGrpSpPr>
          <p:nvPr/>
        </p:nvGrpSpPr>
        <p:grpSpPr bwMode="auto">
          <a:xfrm>
            <a:off x="2674938" y="1143000"/>
            <a:ext cx="4868862" cy="3273425"/>
            <a:chOff x="1332" y="921"/>
            <a:chExt cx="3067" cy="2062"/>
          </a:xfrm>
        </p:grpSpPr>
        <p:sp>
          <p:nvSpPr>
            <p:cNvPr id="50181" name="Line 1028"/>
            <p:cNvSpPr>
              <a:spLocks noChangeShapeType="1"/>
            </p:cNvSpPr>
            <p:nvPr/>
          </p:nvSpPr>
          <p:spPr bwMode="auto">
            <a:xfrm flipH="1" flipV="1">
              <a:off x="1332" y="1135"/>
              <a:ext cx="1648" cy="1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2" name="Freeform 1029"/>
            <p:cNvSpPr>
              <a:spLocks/>
            </p:cNvSpPr>
            <p:nvPr/>
          </p:nvSpPr>
          <p:spPr bwMode="auto">
            <a:xfrm>
              <a:off x="2196" y="921"/>
              <a:ext cx="1" cy="2062"/>
            </a:xfrm>
            <a:custGeom>
              <a:avLst/>
              <a:gdLst>
                <a:gd name="T0" fmla="*/ 0 w 1"/>
                <a:gd name="T1" fmla="*/ 1 h 4124"/>
                <a:gd name="T2" fmla="*/ 0 w 1"/>
                <a:gd name="T3" fmla="*/ 0 h 4124"/>
                <a:gd name="T4" fmla="*/ 0 w 1"/>
                <a:gd name="T5" fmla="*/ 1 h 4124"/>
                <a:gd name="T6" fmla="*/ 0 60000 65536"/>
                <a:gd name="T7" fmla="*/ 0 60000 65536"/>
                <a:gd name="T8" fmla="*/ 0 60000 65536"/>
                <a:gd name="T9" fmla="*/ 0 w 1"/>
                <a:gd name="T10" fmla="*/ 0 h 4124"/>
                <a:gd name="T11" fmla="*/ 1 w 1"/>
                <a:gd name="T12" fmla="*/ 4124 h 41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4124">
                  <a:moveTo>
                    <a:pt x="0" y="4124"/>
                  </a:moveTo>
                  <a:lnTo>
                    <a:pt x="0" y="0"/>
                  </a:lnTo>
                  <a:lnTo>
                    <a:pt x="0" y="41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3" name="Line 1030"/>
            <p:cNvSpPr>
              <a:spLocks noChangeShapeType="1"/>
            </p:cNvSpPr>
            <p:nvPr/>
          </p:nvSpPr>
          <p:spPr bwMode="auto">
            <a:xfrm flipV="1">
              <a:off x="2196" y="921"/>
              <a:ext cx="1" cy="206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4" name="Rectangle 1031"/>
            <p:cNvSpPr>
              <a:spLocks noChangeArrowheads="1"/>
            </p:cNvSpPr>
            <p:nvPr/>
          </p:nvSpPr>
          <p:spPr bwMode="auto">
            <a:xfrm>
              <a:off x="2582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85" name="Rectangle 1032"/>
            <p:cNvSpPr>
              <a:spLocks noChangeArrowheads="1"/>
            </p:cNvSpPr>
            <p:nvPr/>
          </p:nvSpPr>
          <p:spPr bwMode="auto">
            <a:xfrm>
              <a:off x="2582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86" name="Rectangle 1033"/>
            <p:cNvSpPr>
              <a:spLocks noChangeArrowheads="1"/>
            </p:cNvSpPr>
            <p:nvPr/>
          </p:nvSpPr>
          <p:spPr bwMode="auto">
            <a:xfrm>
              <a:off x="2582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87" name="Rectangle 1034"/>
            <p:cNvSpPr>
              <a:spLocks noChangeArrowheads="1"/>
            </p:cNvSpPr>
            <p:nvPr/>
          </p:nvSpPr>
          <p:spPr bwMode="auto">
            <a:xfrm>
              <a:off x="2582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88" name="Rectangle 1035"/>
            <p:cNvSpPr>
              <a:spLocks noChangeArrowheads="1"/>
            </p:cNvSpPr>
            <p:nvPr/>
          </p:nvSpPr>
          <p:spPr bwMode="auto">
            <a:xfrm>
              <a:off x="2810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89" name="Rectangle 1036"/>
            <p:cNvSpPr>
              <a:spLocks noChangeArrowheads="1"/>
            </p:cNvSpPr>
            <p:nvPr/>
          </p:nvSpPr>
          <p:spPr bwMode="auto">
            <a:xfrm>
              <a:off x="2810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0" name="Rectangle 1037"/>
            <p:cNvSpPr>
              <a:spLocks noChangeArrowheads="1"/>
            </p:cNvSpPr>
            <p:nvPr/>
          </p:nvSpPr>
          <p:spPr bwMode="auto">
            <a:xfrm>
              <a:off x="2810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1" name="Rectangle 1038"/>
            <p:cNvSpPr>
              <a:spLocks noChangeArrowheads="1"/>
            </p:cNvSpPr>
            <p:nvPr/>
          </p:nvSpPr>
          <p:spPr bwMode="auto">
            <a:xfrm>
              <a:off x="2810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2" name="Rectangle 1039"/>
            <p:cNvSpPr>
              <a:spLocks noChangeArrowheads="1"/>
            </p:cNvSpPr>
            <p:nvPr/>
          </p:nvSpPr>
          <p:spPr bwMode="auto">
            <a:xfrm>
              <a:off x="1711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3" name="Rectangle 1040"/>
            <p:cNvSpPr>
              <a:spLocks noChangeArrowheads="1"/>
            </p:cNvSpPr>
            <p:nvPr/>
          </p:nvSpPr>
          <p:spPr bwMode="auto">
            <a:xfrm>
              <a:off x="1711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4" name="Rectangle 1041"/>
            <p:cNvSpPr>
              <a:spLocks noChangeArrowheads="1"/>
            </p:cNvSpPr>
            <p:nvPr/>
          </p:nvSpPr>
          <p:spPr bwMode="auto">
            <a:xfrm>
              <a:off x="1711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5" name="Rectangle 1042"/>
            <p:cNvSpPr>
              <a:spLocks noChangeArrowheads="1"/>
            </p:cNvSpPr>
            <p:nvPr/>
          </p:nvSpPr>
          <p:spPr bwMode="auto">
            <a:xfrm>
              <a:off x="1711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6" name="Rectangle 1043"/>
            <p:cNvSpPr>
              <a:spLocks noChangeArrowheads="1"/>
            </p:cNvSpPr>
            <p:nvPr/>
          </p:nvSpPr>
          <p:spPr bwMode="auto">
            <a:xfrm>
              <a:off x="2582" y="199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7" name="Rectangle 1044"/>
            <p:cNvSpPr>
              <a:spLocks noChangeArrowheads="1"/>
            </p:cNvSpPr>
            <p:nvPr/>
          </p:nvSpPr>
          <p:spPr bwMode="auto">
            <a:xfrm>
              <a:off x="2582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8" name="Rectangle 1045"/>
            <p:cNvSpPr>
              <a:spLocks noChangeArrowheads="1"/>
            </p:cNvSpPr>
            <p:nvPr/>
          </p:nvSpPr>
          <p:spPr bwMode="auto">
            <a:xfrm>
              <a:off x="2582" y="237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9" name="Rectangle 1046"/>
            <p:cNvSpPr>
              <a:spLocks noChangeArrowheads="1"/>
            </p:cNvSpPr>
            <p:nvPr/>
          </p:nvSpPr>
          <p:spPr bwMode="auto">
            <a:xfrm>
              <a:off x="2810" y="199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0" name="Rectangle 1047"/>
            <p:cNvSpPr>
              <a:spLocks noChangeArrowheads="1"/>
            </p:cNvSpPr>
            <p:nvPr/>
          </p:nvSpPr>
          <p:spPr bwMode="auto">
            <a:xfrm>
              <a:off x="2810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1" name="Rectangle 1048"/>
            <p:cNvSpPr>
              <a:spLocks noChangeArrowheads="1"/>
            </p:cNvSpPr>
            <p:nvPr/>
          </p:nvSpPr>
          <p:spPr bwMode="auto">
            <a:xfrm>
              <a:off x="2810" y="237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2" name="Rectangle 1049"/>
            <p:cNvSpPr>
              <a:spLocks noChangeArrowheads="1"/>
            </p:cNvSpPr>
            <p:nvPr/>
          </p:nvSpPr>
          <p:spPr bwMode="auto">
            <a:xfrm>
              <a:off x="1711" y="199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3" name="Rectangle 1050"/>
            <p:cNvSpPr>
              <a:spLocks noChangeArrowheads="1"/>
            </p:cNvSpPr>
            <p:nvPr/>
          </p:nvSpPr>
          <p:spPr bwMode="auto">
            <a:xfrm>
              <a:off x="1711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4" name="Rectangle 1051"/>
            <p:cNvSpPr>
              <a:spLocks noChangeArrowheads="1"/>
            </p:cNvSpPr>
            <p:nvPr/>
          </p:nvSpPr>
          <p:spPr bwMode="auto">
            <a:xfrm>
              <a:off x="1711" y="237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5" name="Rectangle 1052"/>
            <p:cNvSpPr>
              <a:spLocks noChangeArrowheads="1"/>
            </p:cNvSpPr>
            <p:nvPr/>
          </p:nvSpPr>
          <p:spPr bwMode="auto">
            <a:xfrm>
              <a:off x="2582" y="2572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6" name="Rectangle 1053"/>
            <p:cNvSpPr>
              <a:spLocks noChangeArrowheads="1"/>
            </p:cNvSpPr>
            <p:nvPr/>
          </p:nvSpPr>
          <p:spPr bwMode="auto">
            <a:xfrm>
              <a:off x="2810" y="2572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7" name="Rectangle 1054"/>
            <p:cNvSpPr>
              <a:spLocks noChangeArrowheads="1"/>
            </p:cNvSpPr>
            <p:nvPr/>
          </p:nvSpPr>
          <p:spPr bwMode="auto">
            <a:xfrm>
              <a:off x="1711" y="2572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8" name="Rectangle 1055"/>
            <p:cNvSpPr>
              <a:spLocks noChangeArrowheads="1"/>
            </p:cNvSpPr>
            <p:nvPr/>
          </p:nvSpPr>
          <p:spPr bwMode="auto">
            <a:xfrm>
              <a:off x="2353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9" name="Rectangle 1056"/>
            <p:cNvSpPr>
              <a:spLocks noChangeArrowheads="1"/>
            </p:cNvSpPr>
            <p:nvPr/>
          </p:nvSpPr>
          <p:spPr bwMode="auto">
            <a:xfrm>
              <a:off x="2353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0" name="Rectangle 1057"/>
            <p:cNvSpPr>
              <a:spLocks noChangeArrowheads="1"/>
            </p:cNvSpPr>
            <p:nvPr/>
          </p:nvSpPr>
          <p:spPr bwMode="auto">
            <a:xfrm>
              <a:off x="2353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1" name="Rectangle 1058"/>
            <p:cNvSpPr>
              <a:spLocks noChangeArrowheads="1"/>
            </p:cNvSpPr>
            <p:nvPr/>
          </p:nvSpPr>
          <p:spPr bwMode="auto">
            <a:xfrm>
              <a:off x="2353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2" name="Rectangle 1059"/>
            <p:cNvSpPr>
              <a:spLocks noChangeArrowheads="1"/>
            </p:cNvSpPr>
            <p:nvPr/>
          </p:nvSpPr>
          <p:spPr bwMode="auto">
            <a:xfrm>
              <a:off x="2353" y="199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3" name="Rectangle 1060"/>
            <p:cNvSpPr>
              <a:spLocks noChangeArrowheads="1"/>
            </p:cNvSpPr>
            <p:nvPr/>
          </p:nvSpPr>
          <p:spPr bwMode="auto">
            <a:xfrm>
              <a:off x="2353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4" name="Rectangle 1061"/>
            <p:cNvSpPr>
              <a:spLocks noChangeArrowheads="1"/>
            </p:cNvSpPr>
            <p:nvPr/>
          </p:nvSpPr>
          <p:spPr bwMode="auto">
            <a:xfrm>
              <a:off x="2353" y="237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5" name="Rectangle 1062"/>
            <p:cNvSpPr>
              <a:spLocks noChangeArrowheads="1"/>
            </p:cNvSpPr>
            <p:nvPr/>
          </p:nvSpPr>
          <p:spPr bwMode="auto">
            <a:xfrm>
              <a:off x="2353" y="257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6" name="Rectangle 1063"/>
            <p:cNvSpPr>
              <a:spLocks noChangeArrowheads="1"/>
            </p:cNvSpPr>
            <p:nvPr/>
          </p:nvSpPr>
          <p:spPr bwMode="auto">
            <a:xfrm>
              <a:off x="1405" y="931"/>
              <a:ext cx="72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Clock cycle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7" name="Rectangle 1064"/>
            <p:cNvSpPr>
              <a:spLocks noChangeArrowheads="1"/>
            </p:cNvSpPr>
            <p:nvPr/>
          </p:nvSpPr>
          <p:spPr bwMode="auto">
            <a:xfrm>
              <a:off x="2582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8" name="Rectangle 1065"/>
            <p:cNvSpPr>
              <a:spLocks noChangeArrowheads="1"/>
            </p:cNvSpPr>
            <p:nvPr/>
          </p:nvSpPr>
          <p:spPr bwMode="auto">
            <a:xfrm>
              <a:off x="2810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9" name="Rectangle 1066"/>
            <p:cNvSpPr>
              <a:spLocks noChangeArrowheads="1"/>
            </p:cNvSpPr>
            <p:nvPr/>
          </p:nvSpPr>
          <p:spPr bwMode="auto">
            <a:xfrm>
              <a:off x="1711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8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20" name="Rectangle 1067"/>
            <p:cNvSpPr>
              <a:spLocks noChangeArrowheads="1"/>
            </p:cNvSpPr>
            <p:nvPr/>
          </p:nvSpPr>
          <p:spPr bwMode="auto">
            <a:xfrm>
              <a:off x="2353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21" name="Rectangle 1068"/>
            <p:cNvSpPr>
              <a:spLocks noChangeArrowheads="1"/>
            </p:cNvSpPr>
            <p:nvPr/>
          </p:nvSpPr>
          <p:spPr bwMode="auto">
            <a:xfrm>
              <a:off x="2323" y="931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22" name="Rectangle 1069"/>
            <p:cNvSpPr>
              <a:spLocks noChangeArrowheads="1"/>
            </p:cNvSpPr>
            <p:nvPr/>
          </p:nvSpPr>
          <p:spPr bwMode="auto">
            <a:xfrm>
              <a:off x="2427" y="99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23" name="Rectangle 1070"/>
            <p:cNvSpPr>
              <a:spLocks noChangeArrowheads="1"/>
            </p:cNvSpPr>
            <p:nvPr/>
          </p:nvSpPr>
          <p:spPr bwMode="auto">
            <a:xfrm>
              <a:off x="2484" y="931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 Q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24" name="Rectangle 1071"/>
            <p:cNvSpPr>
              <a:spLocks noChangeArrowheads="1"/>
            </p:cNvSpPr>
            <p:nvPr/>
          </p:nvSpPr>
          <p:spPr bwMode="auto">
            <a:xfrm>
              <a:off x="2624" y="99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25" name="Rectangle 1072"/>
            <p:cNvSpPr>
              <a:spLocks noChangeArrowheads="1"/>
            </p:cNvSpPr>
            <p:nvPr/>
          </p:nvSpPr>
          <p:spPr bwMode="auto">
            <a:xfrm>
              <a:off x="2682" y="931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 Q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26" name="Freeform 1073"/>
            <p:cNvSpPr>
              <a:spLocks/>
            </p:cNvSpPr>
            <p:nvPr/>
          </p:nvSpPr>
          <p:spPr bwMode="auto">
            <a:xfrm>
              <a:off x="2948" y="1656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64"/>
                  </a:lnTo>
                  <a:lnTo>
                    <a:pt x="192" y="96"/>
                  </a:lnTo>
                  <a:lnTo>
                    <a:pt x="192" y="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27" name="Freeform 1074"/>
            <p:cNvSpPr>
              <a:spLocks/>
            </p:cNvSpPr>
            <p:nvPr/>
          </p:nvSpPr>
          <p:spPr bwMode="auto">
            <a:xfrm>
              <a:off x="3044" y="1688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28" name="Line 1075"/>
            <p:cNvSpPr>
              <a:spLocks noChangeShapeType="1"/>
            </p:cNvSpPr>
            <p:nvPr/>
          </p:nvSpPr>
          <p:spPr bwMode="auto">
            <a:xfrm>
              <a:off x="3044" y="1688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29" name="Freeform 1076"/>
            <p:cNvSpPr>
              <a:spLocks/>
            </p:cNvSpPr>
            <p:nvPr/>
          </p:nvSpPr>
          <p:spPr bwMode="auto">
            <a:xfrm>
              <a:off x="2948" y="2040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32"/>
                  </a:lnTo>
                  <a:lnTo>
                    <a:pt x="192" y="96"/>
                  </a:lnTo>
                  <a:lnTo>
                    <a:pt x="192" y="3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30" name="Freeform 1077"/>
            <p:cNvSpPr>
              <a:spLocks/>
            </p:cNvSpPr>
            <p:nvPr/>
          </p:nvSpPr>
          <p:spPr bwMode="auto">
            <a:xfrm>
              <a:off x="3044" y="2056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1" name="Line 1078"/>
            <p:cNvSpPr>
              <a:spLocks noChangeShapeType="1"/>
            </p:cNvSpPr>
            <p:nvPr/>
          </p:nvSpPr>
          <p:spPr bwMode="auto">
            <a:xfrm>
              <a:off x="3044" y="2056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2" name="Freeform 1079"/>
            <p:cNvSpPr>
              <a:spLocks/>
            </p:cNvSpPr>
            <p:nvPr/>
          </p:nvSpPr>
          <p:spPr bwMode="auto">
            <a:xfrm>
              <a:off x="2948" y="2424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64"/>
                  </a:lnTo>
                  <a:lnTo>
                    <a:pt x="192" y="96"/>
                  </a:lnTo>
                  <a:lnTo>
                    <a:pt x="192" y="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33" name="Freeform 1080"/>
            <p:cNvSpPr>
              <a:spLocks/>
            </p:cNvSpPr>
            <p:nvPr/>
          </p:nvSpPr>
          <p:spPr bwMode="auto">
            <a:xfrm>
              <a:off x="3044" y="2456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4" name="Line 1081"/>
            <p:cNvSpPr>
              <a:spLocks noChangeShapeType="1"/>
            </p:cNvSpPr>
            <p:nvPr/>
          </p:nvSpPr>
          <p:spPr bwMode="auto">
            <a:xfrm>
              <a:off x="3044" y="2456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5" name="Freeform 1082"/>
            <p:cNvSpPr>
              <a:spLocks/>
            </p:cNvSpPr>
            <p:nvPr/>
          </p:nvSpPr>
          <p:spPr bwMode="auto">
            <a:xfrm>
              <a:off x="2948" y="2823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64"/>
                  </a:lnTo>
                  <a:lnTo>
                    <a:pt x="192" y="96"/>
                  </a:lnTo>
                  <a:lnTo>
                    <a:pt x="192" y="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36" name="Freeform 1083"/>
            <p:cNvSpPr>
              <a:spLocks/>
            </p:cNvSpPr>
            <p:nvPr/>
          </p:nvSpPr>
          <p:spPr bwMode="auto">
            <a:xfrm>
              <a:off x="3044" y="2855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7" name="Line 1084"/>
            <p:cNvSpPr>
              <a:spLocks noChangeShapeType="1"/>
            </p:cNvSpPr>
            <p:nvPr/>
          </p:nvSpPr>
          <p:spPr bwMode="auto">
            <a:xfrm>
              <a:off x="3044" y="2855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8" name="Freeform 1085"/>
            <p:cNvSpPr>
              <a:spLocks/>
            </p:cNvSpPr>
            <p:nvPr/>
          </p:nvSpPr>
          <p:spPr bwMode="auto">
            <a:xfrm>
              <a:off x="3204" y="1193"/>
              <a:ext cx="1" cy="1662"/>
            </a:xfrm>
            <a:custGeom>
              <a:avLst/>
              <a:gdLst>
                <a:gd name="T0" fmla="*/ 0 w 1"/>
                <a:gd name="T1" fmla="*/ 0 h 3324"/>
                <a:gd name="T2" fmla="*/ 0 w 1"/>
                <a:gd name="T3" fmla="*/ 1 h 3324"/>
                <a:gd name="T4" fmla="*/ 0 w 1"/>
                <a:gd name="T5" fmla="*/ 0 h 3324"/>
                <a:gd name="T6" fmla="*/ 0 60000 65536"/>
                <a:gd name="T7" fmla="*/ 0 60000 65536"/>
                <a:gd name="T8" fmla="*/ 0 60000 65536"/>
                <a:gd name="T9" fmla="*/ 0 w 1"/>
                <a:gd name="T10" fmla="*/ 0 h 3324"/>
                <a:gd name="T11" fmla="*/ 1 w 1"/>
                <a:gd name="T12" fmla="*/ 3324 h 33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3324">
                  <a:moveTo>
                    <a:pt x="0" y="0"/>
                  </a:moveTo>
                  <a:lnTo>
                    <a:pt x="0" y="33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9" name="Line 1086"/>
            <p:cNvSpPr>
              <a:spLocks noChangeShapeType="1"/>
            </p:cNvSpPr>
            <p:nvPr/>
          </p:nvSpPr>
          <p:spPr bwMode="auto">
            <a:xfrm>
              <a:off x="3204" y="1193"/>
              <a:ext cx="1" cy="1662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0" name="Freeform 1087"/>
            <p:cNvSpPr>
              <a:spLocks/>
            </p:cNvSpPr>
            <p:nvPr/>
          </p:nvSpPr>
          <p:spPr bwMode="auto">
            <a:xfrm>
              <a:off x="3204" y="2056"/>
              <a:ext cx="240" cy="1"/>
            </a:xfrm>
            <a:custGeom>
              <a:avLst/>
              <a:gdLst>
                <a:gd name="T0" fmla="*/ 1 w 480"/>
                <a:gd name="T1" fmla="*/ 0 h 1"/>
                <a:gd name="T2" fmla="*/ 0 w 480"/>
                <a:gd name="T3" fmla="*/ 0 h 1"/>
                <a:gd name="T4" fmla="*/ 1 w 480"/>
                <a:gd name="T5" fmla="*/ 0 h 1"/>
                <a:gd name="T6" fmla="*/ 0 60000 65536"/>
                <a:gd name="T7" fmla="*/ 0 60000 65536"/>
                <a:gd name="T8" fmla="*/ 0 60000 65536"/>
                <a:gd name="T9" fmla="*/ 0 w 480"/>
                <a:gd name="T10" fmla="*/ 0 h 1"/>
                <a:gd name="T11" fmla="*/ 480 w 48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80" h="1">
                  <a:moveTo>
                    <a:pt x="480" y="0"/>
                  </a:moveTo>
                  <a:lnTo>
                    <a:pt x="0" y="0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1" name="Line 1088"/>
            <p:cNvSpPr>
              <a:spLocks noChangeShapeType="1"/>
            </p:cNvSpPr>
            <p:nvPr/>
          </p:nvSpPr>
          <p:spPr bwMode="auto">
            <a:xfrm flipH="1">
              <a:off x="3204" y="2056"/>
              <a:ext cx="24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2" name="Freeform 1089"/>
            <p:cNvSpPr>
              <a:spLocks/>
            </p:cNvSpPr>
            <p:nvPr/>
          </p:nvSpPr>
          <p:spPr bwMode="auto">
            <a:xfrm>
              <a:off x="3444" y="1433"/>
              <a:ext cx="1" cy="1422"/>
            </a:xfrm>
            <a:custGeom>
              <a:avLst/>
              <a:gdLst>
                <a:gd name="T0" fmla="*/ 0 w 1"/>
                <a:gd name="T1" fmla="*/ 0 h 2845"/>
                <a:gd name="T2" fmla="*/ 0 w 1"/>
                <a:gd name="T3" fmla="*/ 0 h 2845"/>
                <a:gd name="T4" fmla="*/ 0 w 1"/>
                <a:gd name="T5" fmla="*/ 0 h 2845"/>
                <a:gd name="T6" fmla="*/ 0 60000 65536"/>
                <a:gd name="T7" fmla="*/ 0 60000 65536"/>
                <a:gd name="T8" fmla="*/ 0 60000 65536"/>
                <a:gd name="T9" fmla="*/ 0 w 1"/>
                <a:gd name="T10" fmla="*/ 0 h 2845"/>
                <a:gd name="T11" fmla="*/ 1 w 1"/>
                <a:gd name="T12" fmla="*/ 2845 h 284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845">
                  <a:moveTo>
                    <a:pt x="0" y="0"/>
                  </a:moveTo>
                  <a:lnTo>
                    <a:pt x="0" y="28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3" name="Line 1090"/>
            <p:cNvSpPr>
              <a:spLocks noChangeShapeType="1"/>
            </p:cNvSpPr>
            <p:nvPr/>
          </p:nvSpPr>
          <p:spPr bwMode="auto">
            <a:xfrm>
              <a:off x="3444" y="1433"/>
              <a:ext cx="1" cy="1422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4" name="Freeform 1091"/>
            <p:cNvSpPr>
              <a:spLocks/>
            </p:cNvSpPr>
            <p:nvPr/>
          </p:nvSpPr>
          <p:spPr bwMode="auto">
            <a:xfrm>
              <a:off x="3204" y="2855"/>
              <a:ext cx="240" cy="1"/>
            </a:xfrm>
            <a:custGeom>
              <a:avLst/>
              <a:gdLst>
                <a:gd name="T0" fmla="*/ 1 w 480"/>
                <a:gd name="T1" fmla="*/ 0 h 1"/>
                <a:gd name="T2" fmla="*/ 0 w 480"/>
                <a:gd name="T3" fmla="*/ 0 h 1"/>
                <a:gd name="T4" fmla="*/ 1 w 480"/>
                <a:gd name="T5" fmla="*/ 0 h 1"/>
                <a:gd name="T6" fmla="*/ 0 60000 65536"/>
                <a:gd name="T7" fmla="*/ 0 60000 65536"/>
                <a:gd name="T8" fmla="*/ 0 60000 65536"/>
                <a:gd name="T9" fmla="*/ 0 w 480"/>
                <a:gd name="T10" fmla="*/ 0 h 1"/>
                <a:gd name="T11" fmla="*/ 480 w 48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80" h="1">
                  <a:moveTo>
                    <a:pt x="480" y="0"/>
                  </a:moveTo>
                  <a:lnTo>
                    <a:pt x="0" y="0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5" name="Line 1092"/>
            <p:cNvSpPr>
              <a:spLocks noChangeShapeType="1"/>
            </p:cNvSpPr>
            <p:nvPr/>
          </p:nvSpPr>
          <p:spPr bwMode="auto">
            <a:xfrm flipH="1">
              <a:off x="3204" y="2855"/>
              <a:ext cx="24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6" name="Rectangle 1093"/>
            <p:cNvSpPr>
              <a:spLocks noChangeArrowheads="1"/>
            </p:cNvSpPr>
            <p:nvPr/>
          </p:nvSpPr>
          <p:spPr bwMode="auto">
            <a:xfrm>
              <a:off x="2822" y="99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47" name="Rectangle 1094"/>
            <p:cNvSpPr>
              <a:spLocks noChangeArrowheads="1"/>
            </p:cNvSpPr>
            <p:nvPr/>
          </p:nvSpPr>
          <p:spPr bwMode="auto">
            <a:xfrm>
              <a:off x="3462" y="1116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48" name="Rectangle 1095"/>
            <p:cNvSpPr>
              <a:spLocks noChangeArrowheads="1"/>
            </p:cNvSpPr>
            <p:nvPr/>
          </p:nvSpPr>
          <p:spPr bwMode="auto">
            <a:xfrm>
              <a:off x="3566" y="1176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49" name="Rectangle 1096"/>
            <p:cNvSpPr>
              <a:spLocks noChangeArrowheads="1"/>
            </p:cNvSpPr>
            <p:nvPr/>
          </p:nvSpPr>
          <p:spPr bwMode="auto">
            <a:xfrm>
              <a:off x="3653" y="1116"/>
              <a:ext cx="50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changes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50" name="Rectangle 1097"/>
            <p:cNvSpPr>
              <a:spLocks noChangeArrowheads="1"/>
            </p:cNvSpPr>
            <p:nvPr/>
          </p:nvSpPr>
          <p:spPr bwMode="auto">
            <a:xfrm>
              <a:off x="3709" y="1352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51" name="Rectangle 1098"/>
            <p:cNvSpPr>
              <a:spLocks noChangeArrowheads="1"/>
            </p:cNvSpPr>
            <p:nvPr/>
          </p:nvSpPr>
          <p:spPr bwMode="auto">
            <a:xfrm>
              <a:off x="3813" y="1412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52" name="Freeform 1099"/>
            <p:cNvSpPr>
              <a:spLocks/>
            </p:cNvSpPr>
            <p:nvPr/>
          </p:nvSpPr>
          <p:spPr bwMode="auto">
            <a:xfrm>
              <a:off x="3204" y="1193"/>
              <a:ext cx="160" cy="1"/>
            </a:xfrm>
            <a:custGeom>
              <a:avLst/>
              <a:gdLst>
                <a:gd name="T0" fmla="*/ 1 w 320"/>
                <a:gd name="T1" fmla="*/ 0 h 1"/>
                <a:gd name="T2" fmla="*/ 0 w 320"/>
                <a:gd name="T3" fmla="*/ 0 h 1"/>
                <a:gd name="T4" fmla="*/ 1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320" y="0"/>
                  </a:moveTo>
                  <a:lnTo>
                    <a:pt x="0" y="0"/>
                  </a:lnTo>
                  <a:lnTo>
                    <a:pt x="3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3" name="Line 1100"/>
            <p:cNvSpPr>
              <a:spLocks noChangeShapeType="1"/>
            </p:cNvSpPr>
            <p:nvPr/>
          </p:nvSpPr>
          <p:spPr bwMode="auto">
            <a:xfrm flipH="1">
              <a:off x="3204" y="1193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4" name="Freeform 1101"/>
            <p:cNvSpPr>
              <a:spLocks/>
            </p:cNvSpPr>
            <p:nvPr/>
          </p:nvSpPr>
          <p:spPr bwMode="auto">
            <a:xfrm>
              <a:off x="3188" y="2839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3" y="20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5"/>
                  </a:lnTo>
                  <a:lnTo>
                    <a:pt x="58" y="13"/>
                  </a:lnTo>
                  <a:lnTo>
                    <a:pt x="56" y="12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7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4"/>
                  </a:lnTo>
                  <a:lnTo>
                    <a:pt x="45" y="4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7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8" y="13"/>
                  </a:lnTo>
                  <a:lnTo>
                    <a:pt x="7" y="15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20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5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3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3"/>
                  </a:lnTo>
                  <a:lnTo>
                    <a:pt x="45" y="63"/>
                  </a:lnTo>
                  <a:lnTo>
                    <a:pt x="47" y="63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5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7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5" name="Freeform 1102"/>
            <p:cNvSpPr>
              <a:spLocks/>
            </p:cNvSpPr>
            <p:nvPr/>
          </p:nvSpPr>
          <p:spPr bwMode="auto">
            <a:xfrm>
              <a:off x="3178" y="2830"/>
              <a:ext cx="40" cy="39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4"/>
                  </a:lnTo>
                  <a:lnTo>
                    <a:pt x="78" y="32"/>
                  </a:lnTo>
                  <a:lnTo>
                    <a:pt x="77" y="31"/>
                  </a:lnTo>
                  <a:lnTo>
                    <a:pt x="77" y="27"/>
                  </a:lnTo>
                  <a:lnTo>
                    <a:pt x="77" y="26"/>
                  </a:lnTo>
                  <a:lnTo>
                    <a:pt x="75" y="24"/>
                  </a:lnTo>
                  <a:lnTo>
                    <a:pt x="75" y="23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8"/>
                  </a:lnTo>
                  <a:lnTo>
                    <a:pt x="70" y="16"/>
                  </a:lnTo>
                  <a:lnTo>
                    <a:pt x="70" y="15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10"/>
                  </a:lnTo>
                  <a:lnTo>
                    <a:pt x="62" y="8"/>
                  </a:lnTo>
                  <a:lnTo>
                    <a:pt x="61" y="7"/>
                  </a:lnTo>
                  <a:lnTo>
                    <a:pt x="59" y="7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6" y="8"/>
                  </a:lnTo>
                  <a:lnTo>
                    <a:pt x="14" y="10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5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3"/>
                  </a:lnTo>
                  <a:lnTo>
                    <a:pt x="3" y="24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6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4"/>
                  </a:lnTo>
                  <a:lnTo>
                    <a:pt x="21" y="74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6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8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50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2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56" name="Freeform 1103"/>
            <p:cNvSpPr>
              <a:spLocks/>
            </p:cNvSpPr>
            <p:nvPr/>
          </p:nvSpPr>
          <p:spPr bwMode="auto">
            <a:xfrm>
              <a:off x="3188" y="2440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5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7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7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5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5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3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3"/>
                  </a:lnTo>
                  <a:lnTo>
                    <a:pt x="45" y="63"/>
                  </a:lnTo>
                  <a:lnTo>
                    <a:pt x="47" y="63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5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7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7" name="Freeform 1104"/>
            <p:cNvSpPr>
              <a:spLocks/>
            </p:cNvSpPr>
            <p:nvPr/>
          </p:nvSpPr>
          <p:spPr bwMode="auto">
            <a:xfrm>
              <a:off x="3178" y="2438"/>
              <a:ext cx="40" cy="39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4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6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8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10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10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6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4"/>
                  </a:lnTo>
                  <a:lnTo>
                    <a:pt x="21" y="74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6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8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50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2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58" name="Freeform 1105"/>
            <p:cNvSpPr>
              <a:spLocks/>
            </p:cNvSpPr>
            <p:nvPr/>
          </p:nvSpPr>
          <p:spPr bwMode="auto">
            <a:xfrm>
              <a:off x="3188" y="1672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9"/>
                  </a:lnTo>
                  <a:lnTo>
                    <a:pt x="55" y="9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1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49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7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7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1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9" name="Freeform 1106"/>
            <p:cNvSpPr>
              <a:spLocks/>
            </p:cNvSpPr>
            <p:nvPr/>
          </p:nvSpPr>
          <p:spPr bwMode="auto">
            <a:xfrm>
              <a:off x="3178" y="1663"/>
              <a:ext cx="40" cy="39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6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2" y="17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2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9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4"/>
                  </a:lnTo>
                  <a:lnTo>
                    <a:pt x="21" y="4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0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4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6" y="60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3" y="68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6"/>
                  </a:lnTo>
                  <a:lnTo>
                    <a:pt x="27" y="76"/>
                  </a:lnTo>
                  <a:lnTo>
                    <a:pt x="30" y="76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6"/>
                  </a:lnTo>
                  <a:lnTo>
                    <a:pt x="51" y="76"/>
                  </a:lnTo>
                  <a:lnTo>
                    <a:pt x="53" y="76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8"/>
                  </a:lnTo>
                  <a:lnTo>
                    <a:pt x="67" y="67"/>
                  </a:lnTo>
                  <a:lnTo>
                    <a:pt x="69" y="65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0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2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8" y="48"/>
                  </a:lnTo>
                  <a:lnTo>
                    <a:pt x="78" y="44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60" name="Freeform 1107"/>
            <p:cNvSpPr>
              <a:spLocks/>
            </p:cNvSpPr>
            <p:nvPr/>
          </p:nvSpPr>
          <p:spPr bwMode="auto">
            <a:xfrm>
              <a:off x="3428" y="2032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61" name="Freeform 1108"/>
            <p:cNvSpPr>
              <a:spLocks/>
            </p:cNvSpPr>
            <p:nvPr/>
          </p:nvSpPr>
          <p:spPr bwMode="auto">
            <a:xfrm>
              <a:off x="3418" y="2038"/>
              <a:ext cx="40" cy="40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7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9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5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62" name="Freeform 1109"/>
            <p:cNvSpPr>
              <a:spLocks/>
            </p:cNvSpPr>
            <p:nvPr/>
          </p:nvSpPr>
          <p:spPr bwMode="auto">
            <a:xfrm>
              <a:off x="3444" y="1433"/>
              <a:ext cx="176" cy="1"/>
            </a:xfrm>
            <a:custGeom>
              <a:avLst/>
              <a:gdLst>
                <a:gd name="T0" fmla="*/ 1 w 352"/>
                <a:gd name="T1" fmla="*/ 0 h 1"/>
                <a:gd name="T2" fmla="*/ 0 w 352"/>
                <a:gd name="T3" fmla="*/ 0 h 1"/>
                <a:gd name="T4" fmla="*/ 1 w 352"/>
                <a:gd name="T5" fmla="*/ 0 h 1"/>
                <a:gd name="T6" fmla="*/ 0 60000 65536"/>
                <a:gd name="T7" fmla="*/ 0 60000 65536"/>
                <a:gd name="T8" fmla="*/ 0 60000 65536"/>
                <a:gd name="T9" fmla="*/ 0 w 352"/>
                <a:gd name="T10" fmla="*/ 0 h 1"/>
                <a:gd name="T11" fmla="*/ 352 w 35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52" h="1">
                  <a:moveTo>
                    <a:pt x="352" y="0"/>
                  </a:moveTo>
                  <a:lnTo>
                    <a:pt x="0" y="0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63" name="Line 1110"/>
            <p:cNvSpPr>
              <a:spLocks noChangeShapeType="1"/>
            </p:cNvSpPr>
            <p:nvPr/>
          </p:nvSpPr>
          <p:spPr bwMode="auto">
            <a:xfrm flipH="1">
              <a:off x="3444" y="1433"/>
              <a:ext cx="176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64" name="Freeform 1111"/>
            <p:cNvSpPr>
              <a:spLocks/>
            </p:cNvSpPr>
            <p:nvPr/>
          </p:nvSpPr>
          <p:spPr bwMode="auto">
            <a:xfrm>
              <a:off x="3188" y="2040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65" name="Freeform 1112"/>
            <p:cNvSpPr>
              <a:spLocks/>
            </p:cNvSpPr>
            <p:nvPr/>
          </p:nvSpPr>
          <p:spPr bwMode="auto">
            <a:xfrm>
              <a:off x="3178" y="2030"/>
              <a:ext cx="40" cy="40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7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9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5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66" name="Rectangle 1113"/>
            <p:cNvSpPr>
              <a:spLocks noChangeArrowheads="1"/>
            </p:cNvSpPr>
            <p:nvPr/>
          </p:nvSpPr>
          <p:spPr bwMode="auto">
            <a:xfrm>
              <a:off x="3899" y="1352"/>
              <a:ext cx="50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changes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  <p:sp>
        <p:nvSpPr>
          <p:cNvPr id="50180" name="TextBox 1"/>
          <p:cNvSpPr txBox="1">
            <a:spLocks noChangeArrowheads="1"/>
          </p:cNvSpPr>
          <p:nvPr/>
        </p:nvSpPr>
        <p:spPr bwMode="auto">
          <a:xfrm>
            <a:off x="3505200" y="5200650"/>
            <a:ext cx="1528763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0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= 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1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 = Q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2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 = Q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0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 Q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four-bit synchronous up-counter</a:t>
            </a:r>
          </a:p>
        </p:txBody>
      </p:sp>
      <p:sp>
        <p:nvSpPr>
          <p:cNvPr id="51202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5.21 from the textbook ]</a:t>
            </a:r>
          </a:p>
        </p:txBody>
      </p:sp>
      <p:pic>
        <p:nvPicPr>
          <p:cNvPr id="51203" name="Picture 1" descr="Screen shot 2013-11-04 at 3.53.01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755775"/>
            <a:ext cx="8534400" cy="205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04" name="TextBox 5"/>
          <p:cNvSpPr txBox="1">
            <a:spLocks noChangeArrowheads="1"/>
          </p:cNvSpPr>
          <p:nvPr/>
        </p:nvSpPr>
        <p:spPr bwMode="auto">
          <a:xfrm>
            <a:off x="3505200" y="5200650"/>
            <a:ext cx="1528763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0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= 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1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 = Q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2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 = Q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0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 Q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In general we have</a:t>
            </a:r>
          </a:p>
        </p:txBody>
      </p:sp>
      <p:sp>
        <p:nvSpPr>
          <p:cNvPr id="52226" name="TextBox 5"/>
          <p:cNvSpPr txBox="1">
            <a:spLocks noChangeArrowheads="1"/>
          </p:cNvSpPr>
          <p:nvPr/>
        </p:nvSpPr>
        <p:spPr bwMode="auto">
          <a:xfrm>
            <a:off x="3165475" y="1704975"/>
            <a:ext cx="3652838" cy="3292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T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0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= 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T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1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= 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T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2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= 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0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T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3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= 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0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1 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2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…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T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n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= 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0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1 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2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…Q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n-1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b="0" baseline="-25000">
              <a:solidFill>
                <a:srgbClr val="00000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Rectangle 3"/>
          <p:cNvSpPr>
            <a:spLocks noChangeArrowheads="1"/>
          </p:cNvSpPr>
          <p:nvPr/>
        </p:nvSpPr>
        <p:spPr bwMode="auto">
          <a:xfrm>
            <a:off x="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3600" b="1" dirty="0">
                <a:solidFill>
                  <a:srgbClr val="000000"/>
                </a:solidFill>
                <a:latin typeface="Arial" charset="0"/>
              </a:rPr>
              <a:t>Synchronous </a:t>
            </a:r>
            <a:r>
              <a:rPr lang="en-US" altLang="en-US" sz="3600" b="1" dirty="0" err="1">
                <a:solidFill>
                  <a:srgbClr val="000000"/>
                </a:solidFill>
                <a:latin typeface="Arial" charset="0"/>
              </a:rPr>
              <a:t>v.s</a:t>
            </a:r>
            <a:r>
              <a:rPr lang="en-US" altLang="en-US" sz="3600" b="1" dirty="0">
                <a:solidFill>
                  <a:srgbClr val="000000"/>
                </a:solidFill>
                <a:latin typeface="Arial" charset="0"/>
              </a:rPr>
              <a:t>. Asynchronous Clear</a:t>
            </a:r>
          </a:p>
        </p:txBody>
      </p:sp>
    </p:spTree>
    <p:extLst>
      <p:ext uri="{BB962C8B-B14F-4D97-AF65-F5344CB8AC3E}">
        <p14:creationId xmlns:p14="http://schemas.microsoft.com/office/powerpoint/2010/main" val="490412538"/>
      </p:ext>
    </p:extLst>
  </p:cSld>
  <p:clrMapOvr>
    <a:masterClrMapping/>
  </p:clrMapOvr>
  <p:transition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Rectangle 3"/>
          <p:cNvSpPr>
            <a:spLocks noChangeArrowheads="1"/>
          </p:cNvSpPr>
          <p:nvPr/>
        </p:nvSpPr>
        <p:spPr bwMode="auto">
          <a:xfrm>
            <a:off x="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4000" b="1">
                <a:latin typeface="Arial" charset="0"/>
              </a:rPr>
              <a:t>Counters</a:t>
            </a:r>
          </a:p>
        </p:txBody>
      </p:sp>
    </p:spTree>
  </p:cSld>
  <p:clrMapOvr>
    <a:masterClrMapping/>
  </p:clrMapOvr>
  <p:transition/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Title 1"/>
          <p:cNvSpPr txBox="1">
            <a:spLocks/>
          </p:cNvSpPr>
          <p:nvPr/>
        </p:nvSpPr>
        <p:spPr bwMode="auto">
          <a:xfrm>
            <a:off x="0" y="50183"/>
            <a:ext cx="9144000" cy="1305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algn="ctr" eaLnBrk="1" hangingPunct="1"/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2-Bit Synchronous Up-Counter</a:t>
            </a:r>
          </a:p>
          <a:p>
            <a:pPr algn="ctr" eaLnBrk="1" hangingPunct="1"/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(without clear capability)</a:t>
            </a:r>
          </a:p>
        </p:txBody>
      </p:sp>
      <p:grpSp>
        <p:nvGrpSpPr>
          <p:cNvPr id="141" name="Group 140"/>
          <p:cNvGrpSpPr/>
          <p:nvPr/>
        </p:nvGrpSpPr>
        <p:grpSpPr>
          <a:xfrm>
            <a:off x="311647" y="1813236"/>
            <a:ext cx="8559991" cy="2871611"/>
            <a:chOff x="311647" y="1813236"/>
            <a:chExt cx="8559991" cy="2871611"/>
          </a:xfrm>
        </p:grpSpPr>
        <p:sp>
          <p:nvSpPr>
            <p:cNvPr id="5" name="Line 291"/>
            <p:cNvSpPr>
              <a:spLocks noChangeAspect="1" noChangeShapeType="1"/>
            </p:cNvSpPr>
            <p:nvPr/>
          </p:nvSpPr>
          <p:spPr bwMode="auto">
            <a:xfrm>
              <a:off x="1071417" y="3332269"/>
              <a:ext cx="2544555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Rectangle 297"/>
            <p:cNvSpPr>
              <a:spLocks noChangeAspect="1" noChangeArrowheads="1"/>
            </p:cNvSpPr>
            <p:nvPr/>
          </p:nvSpPr>
          <p:spPr bwMode="auto">
            <a:xfrm>
              <a:off x="781194" y="3180219"/>
              <a:ext cx="16671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1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8" name="Rectangle 299"/>
            <p:cNvSpPr>
              <a:spLocks noChangeAspect="1" noChangeArrowheads="1"/>
            </p:cNvSpPr>
            <p:nvPr/>
          </p:nvSpPr>
          <p:spPr bwMode="auto">
            <a:xfrm>
              <a:off x="1358395" y="2955769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" name="Rectangle 301"/>
            <p:cNvSpPr>
              <a:spLocks noChangeAspect="1" noChangeArrowheads="1"/>
            </p:cNvSpPr>
            <p:nvPr/>
          </p:nvSpPr>
          <p:spPr bwMode="auto">
            <a:xfrm>
              <a:off x="1358395" y="3352644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16" name="Rectangle 50"/>
            <p:cNvSpPr>
              <a:spLocks noChangeArrowheads="1"/>
            </p:cNvSpPr>
            <p:nvPr/>
          </p:nvSpPr>
          <p:spPr bwMode="auto">
            <a:xfrm>
              <a:off x="3577817" y="3036504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7" name="Rectangle 52"/>
            <p:cNvSpPr>
              <a:spLocks noChangeArrowheads="1"/>
            </p:cNvSpPr>
            <p:nvPr/>
          </p:nvSpPr>
          <p:spPr bwMode="auto">
            <a:xfrm>
              <a:off x="3646089" y="3209542"/>
              <a:ext cx="15081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8" name="Rectangle 53"/>
            <p:cNvSpPr>
              <a:spLocks noChangeArrowheads="1"/>
            </p:cNvSpPr>
            <p:nvPr/>
          </p:nvSpPr>
          <p:spPr bwMode="auto">
            <a:xfrm>
              <a:off x="4041431" y="3203192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9" name="Line 54"/>
            <p:cNvSpPr>
              <a:spLocks noChangeShapeType="1"/>
            </p:cNvSpPr>
            <p:nvPr/>
          </p:nvSpPr>
          <p:spPr bwMode="auto">
            <a:xfrm flipH="1" flipV="1">
              <a:off x="4042257" y="3741354"/>
              <a:ext cx="131774" cy="227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55"/>
            <p:cNvSpPr>
              <a:spLocks/>
            </p:cNvSpPr>
            <p:nvPr/>
          </p:nvSpPr>
          <p:spPr bwMode="auto">
            <a:xfrm>
              <a:off x="3577817" y="3776279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Line 60"/>
            <p:cNvSpPr>
              <a:spLocks noChangeShapeType="1"/>
            </p:cNvSpPr>
            <p:nvPr/>
          </p:nvSpPr>
          <p:spPr bwMode="auto">
            <a:xfrm flipH="1" flipV="1">
              <a:off x="4248727" y="3325091"/>
              <a:ext cx="3191356" cy="2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Line 61"/>
            <p:cNvSpPr>
              <a:spLocks noChangeShapeType="1"/>
            </p:cNvSpPr>
            <p:nvPr/>
          </p:nvSpPr>
          <p:spPr bwMode="auto">
            <a:xfrm flipH="1" flipV="1">
              <a:off x="4244659" y="3836604"/>
              <a:ext cx="549065" cy="1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Rectangle 62"/>
            <p:cNvSpPr>
              <a:spLocks noChangeArrowheads="1"/>
            </p:cNvSpPr>
            <p:nvPr/>
          </p:nvSpPr>
          <p:spPr bwMode="auto">
            <a:xfrm>
              <a:off x="4043020" y="3747704"/>
              <a:ext cx="244509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5" name="TextBox 81"/>
            <p:cNvSpPr txBox="1">
              <a:spLocks noChangeArrowheads="1"/>
            </p:cNvSpPr>
            <p:nvPr/>
          </p:nvSpPr>
          <p:spPr bwMode="auto">
            <a:xfrm>
              <a:off x="311647" y="4316547"/>
              <a:ext cx="735185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dirty="0">
                  <a:latin typeface="Times" charset="0"/>
                </a:rPr>
                <a:t>Clock</a:t>
              </a:r>
            </a:p>
          </p:txBody>
        </p:sp>
        <p:sp>
          <p:nvSpPr>
            <p:cNvPr id="62" name="Freeform 45"/>
            <p:cNvSpPr>
              <a:spLocks/>
            </p:cNvSpPr>
            <p:nvPr/>
          </p:nvSpPr>
          <p:spPr bwMode="auto">
            <a:xfrm flipV="1">
              <a:off x="3306216" y="3842072"/>
              <a:ext cx="278501" cy="693485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Rectangle 299"/>
            <p:cNvSpPr>
              <a:spLocks noChangeAspect="1" noChangeArrowheads="1"/>
            </p:cNvSpPr>
            <p:nvPr/>
          </p:nvSpPr>
          <p:spPr bwMode="auto">
            <a:xfrm>
              <a:off x="5217381" y="2961211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4" name="Rectangle 301"/>
            <p:cNvSpPr>
              <a:spLocks noChangeAspect="1" noChangeArrowheads="1"/>
            </p:cNvSpPr>
            <p:nvPr/>
          </p:nvSpPr>
          <p:spPr bwMode="auto">
            <a:xfrm>
              <a:off x="5217381" y="3358086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5" name="Rectangle 50"/>
            <p:cNvSpPr>
              <a:spLocks noChangeArrowheads="1"/>
            </p:cNvSpPr>
            <p:nvPr/>
          </p:nvSpPr>
          <p:spPr bwMode="auto">
            <a:xfrm>
              <a:off x="7436803" y="3041946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96" name="Rectangle 52"/>
            <p:cNvSpPr>
              <a:spLocks noChangeArrowheads="1"/>
            </p:cNvSpPr>
            <p:nvPr/>
          </p:nvSpPr>
          <p:spPr bwMode="auto">
            <a:xfrm>
              <a:off x="7505075" y="3214984"/>
              <a:ext cx="15081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97" name="Rectangle 53"/>
            <p:cNvSpPr>
              <a:spLocks noChangeArrowheads="1"/>
            </p:cNvSpPr>
            <p:nvPr/>
          </p:nvSpPr>
          <p:spPr bwMode="auto">
            <a:xfrm>
              <a:off x="7900417" y="3208634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99" name="Freeform 55"/>
            <p:cNvSpPr>
              <a:spLocks/>
            </p:cNvSpPr>
            <p:nvPr/>
          </p:nvSpPr>
          <p:spPr bwMode="auto">
            <a:xfrm>
              <a:off x="7436803" y="3781721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Line 60"/>
            <p:cNvSpPr>
              <a:spLocks noChangeShapeType="1"/>
            </p:cNvSpPr>
            <p:nvPr/>
          </p:nvSpPr>
          <p:spPr bwMode="auto">
            <a:xfrm flipH="1" flipV="1">
              <a:off x="8103645" y="3308645"/>
              <a:ext cx="555858" cy="524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Line 61"/>
            <p:cNvSpPr>
              <a:spLocks noChangeShapeType="1"/>
            </p:cNvSpPr>
            <p:nvPr/>
          </p:nvSpPr>
          <p:spPr bwMode="auto">
            <a:xfrm flipH="1" flipV="1">
              <a:off x="8103645" y="3842046"/>
              <a:ext cx="549065" cy="1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Rectangle 62"/>
            <p:cNvSpPr>
              <a:spLocks noChangeArrowheads="1"/>
            </p:cNvSpPr>
            <p:nvPr/>
          </p:nvSpPr>
          <p:spPr bwMode="auto">
            <a:xfrm>
              <a:off x="7902006" y="3753146"/>
              <a:ext cx="244509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14" name="Freeform 45"/>
            <p:cNvSpPr>
              <a:spLocks/>
            </p:cNvSpPr>
            <p:nvPr/>
          </p:nvSpPr>
          <p:spPr bwMode="auto">
            <a:xfrm flipV="1">
              <a:off x="7165202" y="3847514"/>
              <a:ext cx="278501" cy="693485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Line 292"/>
            <p:cNvSpPr>
              <a:spLocks noChangeAspect="1" noChangeShapeType="1"/>
            </p:cNvSpPr>
            <p:nvPr/>
          </p:nvSpPr>
          <p:spPr bwMode="auto">
            <a:xfrm flipH="1">
              <a:off x="1073390" y="4535558"/>
              <a:ext cx="6103614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Oval 79"/>
            <p:cNvSpPr>
              <a:spLocks noChangeArrowheads="1"/>
            </p:cNvSpPr>
            <p:nvPr/>
          </p:nvSpPr>
          <p:spPr bwMode="auto">
            <a:xfrm>
              <a:off x="3271232" y="4495188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21" name="Line 54"/>
            <p:cNvSpPr>
              <a:spLocks noChangeShapeType="1"/>
            </p:cNvSpPr>
            <p:nvPr/>
          </p:nvSpPr>
          <p:spPr bwMode="auto">
            <a:xfrm flipH="1" flipV="1">
              <a:off x="7897812" y="3737147"/>
              <a:ext cx="131774" cy="227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" name="Line 61"/>
            <p:cNvSpPr>
              <a:spLocks noChangeShapeType="1"/>
            </p:cNvSpPr>
            <p:nvPr/>
          </p:nvSpPr>
          <p:spPr bwMode="auto">
            <a:xfrm flipH="1">
              <a:off x="4640184" y="2046647"/>
              <a:ext cx="2101" cy="12717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" name="Line 61"/>
            <p:cNvSpPr>
              <a:spLocks noChangeShapeType="1"/>
            </p:cNvSpPr>
            <p:nvPr/>
          </p:nvSpPr>
          <p:spPr bwMode="auto">
            <a:xfrm flipH="1">
              <a:off x="8487129" y="2042029"/>
              <a:ext cx="2101" cy="12717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" name="Rectangle 297"/>
            <p:cNvSpPr>
              <a:spLocks noChangeAspect="1" noChangeArrowheads="1"/>
            </p:cNvSpPr>
            <p:nvPr/>
          </p:nvSpPr>
          <p:spPr bwMode="auto">
            <a:xfrm>
              <a:off x="4725819" y="1817854"/>
              <a:ext cx="29495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Q</a:t>
              </a:r>
              <a:r>
                <a:rPr lang="en-US" altLang="en-US" sz="1800" baseline="-25000" dirty="0">
                  <a:solidFill>
                    <a:srgbClr val="000000"/>
                  </a:solidFill>
                  <a:latin typeface="Times-Roman" charset="0"/>
                </a:rPr>
                <a:t>0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138" name="Rectangle 297"/>
            <p:cNvSpPr>
              <a:spLocks noChangeAspect="1" noChangeArrowheads="1"/>
            </p:cNvSpPr>
            <p:nvPr/>
          </p:nvSpPr>
          <p:spPr bwMode="auto">
            <a:xfrm>
              <a:off x="8576685" y="1813236"/>
              <a:ext cx="29495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Q</a:t>
              </a:r>
              <a:r>
                <a:rPr lang="en-US" altLang="en-US" sz="1800" baseline="-25000" dirty="0">
                  <a:solidFill>
                    <a:srgbClr val="000000"/>
                  </a:solidFill>
                  <a:latin typeface="Times-Roman" charset="0"/>
                </a:rPr>
                <a:t>1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139" name="Oval 79"/>
            <p:cNvSpPr>
              <a:spLocks noChangeArrowheads="1"/>
            </p:cNvSpPr>
            <p:nvPr/>
          </p:nvSpPr>
          <p:spPr bwMode="auto">
            <a:xfrm>
              <a:off x="8448733" y="326455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40" name="Oval 79"/>
            <p:cNvSpPr>
              <a:spLocks noChangeArrowheads="1"/>
            </p:cNvSpPr>
            <p:nvPr/>
          </p:nvSpPr>
          <p:spPr bwMode="auto">
            <a:xfrm>
              <a:off x="4601788" y="3290298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9465885"/>
      </p:ext>
    </p:extLst>
  </p:cSld>
  <p:clrMapOvr>
    <a:masterClrMapping/>
  </p:clrMapOvr>
  <p:transition/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Title 1"/>
          <p:cNvSpPr txBox="1">
            <a:spLocks/>
          </p:cNvSpPr>
          <p:nvPr/>
        </p:nvSpPr>
        <p:spPr bwMode="auto">
          <a:xfrm>
            <a:off x="0" y="50183"/>
            <a:ext cx="9144000" cy="1305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algn="ctr" eaLnBrk="1" hangingPunct="1"/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2-Bit Synchronous Up-Counter</a:t>
            </a:r>
          </a:p>
          <a:p>
            <a:pPr algn="ctr" eaLnBrk="1" hangingPunct="1"/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(with asynchronous clear)</a:t>
            </a:r>
          </a:p>
        </p:txBody>
      </p:sp>
      <p:grpSp>
        <p:nvGrpSpPr>
          <p:cNvPr id="141" name="Group 140"/>
          <p:cNvGrpSpPr/>
          <p:nvPr/>
        </p:nvGrpSpPr>
        <p:grpSpPr>
          <a:xfrm>
            <a:off x="139684" y="1813236"/>
            <a:ext cx="8731954" cy="3356991"/>
            <a:chOff x="139684" y="1813236"/>
            <a:chExt cx="8731954" cy="3356991"/>
          </a:xfrm>
        </p:grpSpPr>
        <p:sp>
          <p:nvSpPr>
            <p:cNvPr id="5" name="Line 291"/>
            <p:cNvSpPr>
              <a:spLocks noChangeAspect="1" noChangeShapeType="1"/>
            </p:cNvSpPr>
            <p:nvPr/>
          </p:nvSpPr>
          <p:spPr bwMode="auto">
            <a:xfrm>
              <a:off x="1071417" y="3332269"/>
              <a:ext cx="2544555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Rectangle 297"/>
            <p:cNvSpPr>
              <a:spLocks noChangeAspect="1" noChangeArrowheads="1"/>
            </p:cNvSpPr>
            <p:nvPr/>
          </p:nvSpPr>
          <p:spPr bwMode="auto">
            <a:xfrm>
              <a:off x="781194" y="3180219"/>
              <a:ext cx="16671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1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8" name="Rectangle 299"/>
            <p:cNvSpPr>
              <a:spLocks noChangeAspect="1" noChangeArrowheads="1"/>
            </p:cNvSpPr>
            <p:nvPr/>
          </p:nvSpPr>
          <p:spPr bwMode="auto">
            <a:xfrm>
              <a:off x="1358395" y="2955769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" name="Rectangle 301"/>
            <p:cNvSpPr>
              <a:spLocks noChangeAspect="1" noChangeArrowheads="1"/>
            </p:cNvSpPr>
            <p:nvPr/>
          </p:nvSpPr>
          <p:spPr bwMode="auto">
            <a:xfrm>
              <a:off x="1358395" y="3352644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16" name="Rectangle 50"/>
            <p:cNvSpPr>
              <a:spLocks noChangeArrowheads="1"/>
            </p:cNvSpPr>
            <p:nvPr/>
          </p:nvSpPr>
          <p:spPr bwMode="auto">
            <a:xfrm>
              <a:off x="3577817" y="3036504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7" name="Rectangle 52"/>
            <p:cNvSpPr>
              <a:spLocks noChangeArrowheads="1"/>
            </p:cNvSpPr>
            <p:nvPr/>
          </p:nvSpPr>
          <p:spPr bwMode="auto">
            <a:xfrm>
              <a:off x="3646089" y="3209542"/>
              <a:ext cx="15081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8" name="Rectangle 53"/>
            <p:cNvSpPr>
              <a:spLocks noChangeArrowheads="1"/>
            </p:cNvSpPr>
            <p:nvPr/>
          </p:nvSpPr>
          <p:spPr bwMode="auto">
            <a:xfrm>
              <a:off x="4041431" y="3203192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9" name="Line 54"/>
            <p:cNvSpPr>
              <a:spLocks noChangeShapeType="1"/>
            </p:cNvSpPr>
            <p:nvPr/>
          </p:nvSpPr>
          <p:spPr bwMode="auto">
            <a:xfrm flipH="1" flipV="1">
              <a:off x="4042257" y="3741354"/>
              <a:ext cx="131774" cy="227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55"/>
            <p:cNvSpPr>
              <a:spLocks/>
            </p:cNvSpPr>
            <p:nvPr/>
          </p:nvSpPr>
          <p:spPr bwMode="auto">
            <a:xfrm>
              <a:off x="3577817" y="3776279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Line 60"/>
            <p:cNvSpPr>
              <a:spLocks noChangeShapeType="1"/>
            </p:cNvSpPr>
            <p:nvPr/>
          </p:nvSpPr>
          <p:spPr bwMode="auto">
            <a:xfrm flipH="1" flipV="1">
              <a:off x="4248727" y="3325091"/>
              <a:ext cx="3191356" cy="2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Line 61"/>
            <p:cNvSpPr>
              <a:spLocks noChangeShapeType="1"/>
            </p:cNvSpPr>
            <p:nvPr/>
          </p:nvSpPr>
          <p:spPr bwMode="auto">
            <a:xfrm flipH="1" flipV="1">
              <a:off x="4244659" y="3836604"/>
              <a:ext cx="549065" cy="1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Rectangle 62"/>
            <p:cNvSpPr>
              <a:spLocks noChangeArrowheads="1"/>
            </p:cNvSpPr>
            <p:nvPr/>
          </p:nvSpPr>
          <p:spPr bwMode="auto">
            <a:xfrm>
              <a:off x="4043020" y="3747704"/>
              <a:ext cx="244509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5" name="TextBox 81"/>
            <p:cNvSpPr txBox="1">
              <a:spLocks noChangeArrowheads="1"/>
            </p:cNvSpPr>
            <p:nvPr/>
          </p:nvSpPr>
          <p:spPr bwMode="auto">
            <a:xfrm>
              <a:off x="311647" y="4316547"/>
              <a:ext cx="735185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dirty="0">
                  <a:latin typeface="Times" charset="0"/>
                </a:rPr>
                <a:t>Clock</a:t>
              </a:r>
            </a:p>
          </p:txBody>
        </p:sp>
        <p:sp>
          <p:nvSpPr>
            <p:cNvPr id="62" name="Freeform 45"/>
            <p:cNvSpPr>
              <a:spLocks/>
            </p:cNvSpPr>
            <p:nvPr/>
          </p:nvSpPr>
          <p:spPr bwMode="auto">
            <a:xfrm flipV="1">
              <a:off x="3306216" y="3842072"/>
              <a:ext cx="278501" cy="693485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Rectangle 299"/>
            <p:cNvSpPr>
              <a:spLocks noChangeAspect="1" noChangeArrowheads="1"/>
            </p:cNvSpPr>
            <p:nvPr/>
          </p:nvSpPr>
          <p:spPr bwMode="auto">
            <a:xfrm>
              <a:off x="5217381" y="2961211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4" name="Rectangle 301"/>
            <p:cNvSpPr>
              <a:spLocks noChangeAspect="1" noChangeArrowheads="1"/>
            </p:cNvSpPr>
            <p:nvPr/>
          </p:nvSpPr>
          <p:spPr bwMode="auto">
            <a:xfrm>
              <a:off x="5217381" y="3358086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5" name="Rectangle 50"/>
            <p:cNvSpPr>
              <a:spLocks noChangeArrowheads="1"/>
            </p:cNvSpPr>
            <p:nvPr/>
          </p:nvSpPr>
          <p:spPr bwMode="auto">
            <a:xfrm>
              <a:off x="7436803" y="3041946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96" name="Rectangle 52"/>
            <p:cNvSpPr>
              <a:spLocks noChangeArrowheads="1"/>
            </p:cNvSpPr>
            <p:nvPr/>
          </p:nvSpPr>
          <p:spPr bwMode="auto">
            <a:xfrm>
              <a:off x="7505075" y="3214984"/>
              <a:ext cx="15081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97" name="Rectangle 53"/>
            <p:cNvSpPr>
              <a:spLocks noChangeArrowheads="1"/>
            </p:cNvSpPr>
            <p:nvPr/>
          </p:nvSpPr>
          <p:spPr bwMode="auto">
            <a:xfrm>
              <a:off x="7900417" y="3208634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99" name="Freeform 55"/>
            <p:cNvSpPr>
              <a:spLocks/>
            </p:cNvSpPr>
            <p:nvPr/>
          </p:nvSpPr>
          <p:spPr bwMode="auto">
            <a:xfrm>
              <a:off x="7436803" y="3781721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Line 60"/>
            <p:cNvSpPr>
              <a:spLocks noChangeShapeType="1"/>
            </p:cNvSpPr>
            <p:nvPr/>
          </p:nvSpPr>
          <p:spPr bwMode="auto">
            <a:xfrm flipH="1" flipV="1">
              <a:off x="8103645" y="3308645"/>
              <a:ext cx="555858" cy="524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Line 61"/>
            <p:cNvSpPr>
              <a:spLocks noChangeShapeType="1"/>
            </p:cNvSpPr>
            <p:nvPr/>
          </p:nvSpPr>
          <p:spPr bwMode="auto">
            <a:xfrm flipH="1" flipV="1">
              <a:off x="8103645" y="3842046"/>
              <a:ext cx="549065" cy="1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Rectangle 62"/>
            <p:cNvSpPr>
              <a:spLocks noChangeArrowheads="1"/>
            </p:cNvSpPr>
            <p:nvPr/>
          </p:nvSpPr>
          <p:spPr bwMode="auto">
            <a:xfrm>
              <a:off x="7902006" y="3753146"/>
              <a:ext cx="244509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14" name="Freeform 45"/>
            <p:cNvSpPr>
              <a:spLocks/>
            </p:cNvSpPr>
            <p:nvPr/>
          </p:nvSpPr>
          <p:spPr bwMode="auto">
            <a:xfrm flipV="1">
              <a:off x="7165202" y="3847514"/>
              <a:ext cx="278501" cy="693485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Line 292"/>
            <p:cNvSpPr>
              <a:spLocks noChangeAspect="1" noChangeShapeType="1"/>
            </p:cNvSpPr>
            <p:nvPr/>
          </p:nvSpPr>
          <p:spPr bwMode="auto">
            <a:xfrm flipH="1">
              <a:off x="1063639" y="5036301"/>
              <a:ext cx="6715387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Line 292"/>
            <p:cNvSpPr>
              <a:spLocks noChangeAspect="1" noChangeShapeType="1"/>
            </p:cNvSpPr>
            <p:nvPr/>
          </p:nvSpPr>
          <p:spPr bwMode="auto">
            <a:xfrm flipH="1">
              <a:off x="1073390" y="4535558"/>
              <a:ext cx="6103614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Oval 79"/>
            <p:cNvSpPr>
              <a:spLocks noChangeArrowheads="1"/>
            </p:cNvSpPr>
            <p:nvPr/>
          </p:nvSpPr>
          <p:spPr bwMode="auto">
            <a:xfrm>
              <a:off x="3271232" y="4495188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18" name="Oval 79"/>
            <p:cNvSpPr>
              <a:spLocks noChangeArrowheads="1"/>
            </p:cNvSpPr>
            <p:nvPr/>
          </p:nvSpPr>
          <p:spPr bwMode="auto">
            <a:xfrm>
              <a:off x="3846281" y="4998297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20" name="TextBox 81"/>
            <p:cNvSpPr txBox="1">
              <a:spLocks noChangeArrowheads="1"/>
            </p:cNvSpPr>
            <p:nvPr/>
          </p:nvSpPr>
          <p:spPr bwMode="auto">
            <a:xfrm>
              <a:off x="139684" y="4800895"/>
              <a:ext cx="91563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dirty="0" err="1">
                  <a:latin typeface="Times" charset="0"/>
                </a:rPr>
                <a:t>Clear_n</a:t>
              </a:r>
              <a:endParaRPr lang="en-US" altLang="en-US" sz="1800" b="0" dirty="0">
                <a:latin typeface="Times" charset="0"/>
              </a:endParaRPr>
            </a:p>
          </p:txBody>
        </p:sp>
        <p:sp>
          <p:nvSpPr>
            <p:cNvPr id="121" name="Line 54"/>
            <p:cNvSpPr>
              <a:spLocks noChangeShapeType="1"/>
            </p:cNvSpPr>
            <p:nvPr/>
          </p:nvSpPr>
          <p:spPr bwMode="auto">
            <a:xfrm flipH="1" flipV="1">
              <a:off x="7897812" y="3737147"/>
              <a:ext cx="131774" cy="227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Oval 89"/>
            <p:cNvSpPr>
              <a:spLocks noChangeAspect="1" noChangeArrowheads="1"/>
            </p:cNvSpPr>
            <p:nvPr/>
          </p:nvSpPr>
          <p:spPr bwMode="auto">
            <a:xfrm>
              <a:off x="3831837" y="4110125"/>
              <a:ext cx="118872" cy="11893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" name="Oval 89"/>
            <p:cNvSpPr>
              <a:spLocks noChangeAspect="1" noChangeArrowheads="1"/>
            </p:cNvSpPr>
            <p:nvPr/>
          </p:nvSpPr>
          <p:spPr bwMode="auto">
            <a:xfrm>
              <a:off x="7708744" y="4129833"/>
              <a:ext cx="118872" cy="11893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7" name="Line 61"/>
            <p:cNvSpPr>
              <a:spLocks noChangeShapeType="1"/>
            </p:cNvSpPr>
            <p:nvPr/>
          </p:nvSpPr>
          <p:spPr bwMode="auto">
            <a:xfrm flipH="1">
              <a:off x="7765774" y="4252817"/>
              <a:ext cx="2101" cy="78963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" name="Line 61"/>
            <p:cNvSpPr>
              <a:spLocks noChangeShapeType="1"/>
            </p:cNvSpPr>
            <p:nvPr/>
          </p:nvSpPr>
          <p:spPr bwMode="auto">
            <a:xfrm flipH="1">
              <a:off x="3889513" y="4232939"/>
              <a:ext cx="2101" cy="78963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" name="Line 61"/>
            <p:cNvSpPr>
              <a:spLocks noChangeShapeType="1"/>
            </p:cNvSpPr>
            <p:nvPr/>
          </p:nvSpPr>
          <p:spPr bwMode="auto">
            <a:xfrm flipH="1">
              <a:off x="4640184" y="2046647"/>
              <a:ext cx="2101" cy="12717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" name="Line 61"/>
            <p:cNvSpPr>
              <a:spLocks noChangeShapeType="1"/>
            </p:cNvSpPr>
            <p:nvPr/>
          </p:nvSpPr>
          <p:spPr bwMode="auto">
            <a:xfrm flipH="1">
              <a:off x="8487129" y="2042029"/>
              <a:ext cx="2101" cy="12717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" name="Rectangle 297"/>
            <p:cNvSpPr>
              <a:spLocks noChangeAspect="1" noChangeArrowheads="1"/>
            </p:cNvSpPr>
            <p:nvPr/>
          </p:nvSpPr>
          <p:spPr bwMode="auto">
            <a:xfrm>
              <a:off x="4725819" y="1817854"/>
              <a:ext cx="29495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Q</a:t>
              </a:r>
              <a:r>
                <a:rPr lang="en-US" altLang="en-US" sz="1800" baseline="-25000" dirty="0">
                  <a:solidFill>
                    <a:srgbClr val="000000"/>
                  </a:solidFill>
                  <a:latin typeface="Times-Roman" charset="0"/>
                </a:rPr>
                <a:t>0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138" name="Rectangle 297"/>
            <p:cNvSpPr>
              <a:spLocks noChangeAspect="1" noChangeArrowheads="1"/>
            </p:cNvSpPr>
            <p:nvPr/>
          </p:nvSpPr>
          <p:spPr bwMode="auto">
            <a:xfrm>
              <a:off x="8576685" y="1813236"/>
              <a:ext cx="29495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Q</a:t>
              </a:r>
              <a:r>
                <a:rPr lang="en-US" altLang="en-US" sz="1800" baseline="-25000" dirty="0">
                  <a:solidFill>
                    <a:srgbClr val="000000"/>
                  </a:solidFill>
                  <a:latin typeface="Times-Roman" charset="0"/>
                </a:rPr>
                <a:t>1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139" name="Oval 79"/>
            <p:cNvSpPr>
              <a:spLocks noChangeArrowheads="1"/>
            </p:cNvSpPr>
            <p:nvPr/>
          </p:nvSpPr>
          <p:spPr bwMode="auto">
            <a:xfrm>
              <a:off x="8448733" y="326455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40" name="Oval 79"/>
            <p:cNvSpPr>
              <a:spLocks noChangeArrowheads="1"/>
            </p:cNvSpPr>
            <p:nvPr/>
          </p:nvSpPr>
          <p:spPr bwMode="auto">
            <a:xfrm>
              <a:off x="4601788" y="3290298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08286723"/>
      </p:ext>
    </p:extLst>
  </p:cSld>
  <p:clrMapOvr>
    <a:masterClrMapping/>
  </p:clrMapOvr>
  <p:transition/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" name="Title 1"/>
          <p:cNvSpPr txBox="1">
            <a:spLocks/>
          </p:cNvSpPr>
          <p:nvPr/>
        </p:nvSpPr>
        <p:spPr bwMode="auto">
          <a:xfrm>
            <a:off x="0" y="50183"/>
            <a:ext cx="9144000" cy="1305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algn="ctr" eaLnBrk="1" hangingPunct="1"/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2-Bit Synchronous Up-Counter</a:t>
            </a:r>
          </a:p>
          <a:p>
            <a:pPr algn="ctr" eaLnBrk="1" hangingPunct="1"/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(with asynchronous clear)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139684" y="1813236"/>
            <a:ext cx="8731954" cy="3356991"/>
            <a:chOff x="139684" y="1813236"/>
            <a:chExt cx="8731954" cy="3356991"/>
          </a:xfrm>
        </p:grpSpPr>
        <p:sp>
          <p:nvSpPr>
            <p:cNvPr id="5" name="Line 291"/>
            <p:cNvSpPr>
              <a:spLocks noChangeAspect="1" noChangeShapeType="1"/>
            </p:cNvSpPr>
            <p:nvPr/>
          </p:nvSpPr>
          <p:spPr bwMode="auto">
            <a:xfrm>
              <a:off x="1071803" y="3332269"/>
              <a:ext cx="711367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Rectangle 297"/>
            <p:cNvSpPr>
              <a:spLocks noChangeAspect="1" noChangeArrowheads="1"/>
            </p:cNvSpPr>
            <p:nvPr/>
          </p:nvSpPr>
          <p:spPr bwMode="auto">
            <a:xfrm>
              <a:off x="781194" y="3180219"/>
              <a:ext cx="16671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1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8" name="Rectangle 299"/>
            <p:cNvSpPr>
              <a:spLocks noChangeAspect="1" noChangeArrowheads="1"/>
            </p:cNvSpPr>
            <p:nvPr/>
          </p:nvSpPr>
          <p:spPr bwMode="auto">
            <a:xfrm>
              <a:off x="1358395" y="2955769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" name="Rectangle 301"/>
            <p:cNvSpPr>
              <a:spLocks noChangeAspect="1" noChangeArrowheads="1"/>
            </p:cNvSpPr>
            <p:nvPr/>
          </p:nvSpPr>
          <p:spPr bwMode="auto">
            <a:xfrm>
              <a:off x="1358395" y="3352644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16" name="Rectangle 50"/>
            <p:cNvSpPr>
              <a:spLocks noChangeArrowheads="1"/>
            </p:cNvSpPr>
            <p:nvPr/>
          </p:nvSpPr>
          <p:spPr bwMode="auto">
            <a:xfrm>
              <a:off x="3577817" y="3036504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7" name="Rectangle 52"/>
            <p:cNvSpPr>
              <a:spLocks noChangeArrowheads="1"/>
            </p:cNvSpPr>
            <p:nvPr/>
          </p:nvSpPr>
          <p:spPr bwMode="auto">
            <a:xfrm>
              <a:off x="3646089" y="3209542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8" name="Rectangle 53"/>
            <p:cNvSpPr>
              <a:spLocks noChangeArrowheads="1"/>
            </p:cNvSpPr>
            <p:nvPr/>
          </p:nvSpPr>
          <p:spPr bwMode="auto">
            <a:xfrm>
              <a:off x="4041431" y="3203192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9" name="Line 54"/>
            <p:cNvSpPr>
              <a:spLocks noChangeShapeType="1"/>
            </p:cNvSpPr>
            <p:nvPr/>
          </p:nvSpPr>
          <p:spPr bwMode="auto">
            <a:xfrm flipH="1" flipV="1">
              <a:off x="4042257" y="3741354"/>
              <a:ext cx="131774" cy="227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55"/>
            <p:cNvSpPr>
              <a:spLocks/>
            </p:cNvSpPr>
            <p:nvPr/>
          </p:nvSpPr>
          <p:spPr bwMode="auto">
            <a:xfrm>
              <a:off x="3577817" y="3776279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Line 60"/>
            <p:cNvSpPr>
              <a:spLocks noChangeShapeType="1"/>
            </p:cNvSpPr>
            <p:nvPr/>
          </p:nvSpPr>
          <p:spPr bwMode="auto">
            <a:xfrm flipH="1" flipV="1">
              <a:off x="4250964" y="3327695"/>
              <a:ext cx="1394332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Line 61"/>
            <p:cNvSpPr>
              <a:spLocks noChangeShapeType="1"/>
            </p:cNvSpPr>
            <p:nvPr/>
          </p:nvSpPr>
          <p:spPr bwMode="auto">
            <a:xfrm flipH="1" flipV="1">
              <a:off x="4244659" y="3836604"/>
              <a:ext cx="549065" cy="1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Rectangle 62"/>
            <p:cNvSpPr>
              <a:spLocks noChangeArrowheads="1"/>
            </p:cNvSpPr>
            <p:nvPr/>
          </p:nvSpPr>
          <p:spPr bwMode="auto">
            <a:xfrm>
              <a:off x="4043020" y="3747704"/>
              <a:ext cx="244509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4" name="Oval 79"/>
            <p:cNvSpPr>
              <a:spLocks noChangeArrowheads="1"/>
            </p:cNvSpPr>
            <p:nvPr/>
          </p:nvSpPr>
          <p:spPr bwMode="auto">
            <a:xfrm>
              <a:off x="4425118" y="3289595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5" name="TextBox 81"/>
            <p:cNvSpPr txBox="1">
              <a:spLocks noChangeArrowheads="1"/>
            </p:cNvSpPr>
            <p:nvPr/>
          </p:nvSpPr>
          <p:spPr bwMode="auto">
            <a:xfrm>
              <a:off x="311647" y="4316547"/>
              <a:ext cx="735185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dirty="0">
                  <a:latin typeface="Times" charset="0"/>
                </a:rPr>
                <a:t>Clock</a:t>
              </a:r>
            </a:p>
          </p:txBody>
        </p:sp>
        <p:grpSp>
          <p:nvGrpSpPr>
            <p:cNvPr id="58" name="Group 57"/>
            <p:cNvGrpSpPr/>
            <p:nvPr/>
          </p:nvGrpSpPr>
          <p:grpSpPr>
            <a:xfrm>
              <a:off x="1736652" y="2960879"/>
              <a:ext cx="729115" cy="504371"/>
              <a:chOff x="3132148" y="5658877"/>
              <a:chExt cx="729115" cy="504371"/>
            </a:xfrm>
          </p:grpSpPr>
          <p:sp>
            <p:nvSpPr>
              <p:cNvPr id="49" name="Freeform 86"/>
              <p:cNvSpPr>
                <a:spLocks/>
              </p:cNvSpPr>
              <p:nvPr/>
            </p:nvSpPr>
            <p:spPr bwMode="auto">
              <a:xfrm>
                <a:off x="3231026" y="5661598"/>
                <a:ext cx="630237" cy="249237"/>
              </a:xfrm>
              <a:custGeom>
                <a:avLst/>
                <a:gdLst>
                  <a:gd name="T0" fmla="*/ 2147483646 w 794"/>
                  <a:gd name="T1" fmla="*/ 0 h 315"/>
                  <a:gd name="T2" fmla="*/ 2147483646 w 794"/>
                  <a:gd name="T3" fmla="*/ 0 h 315"/>
                  <a:gd name="T4" fmla="*/ 2147483646 w 794"/>
                  <a:gd name="T5" fmla="*/ 0 h 315"/>
                  <a:gd name="T6" fmla="*/ 2147483646 w 794"/>
                  <a:gd name="T7" fmla="*/ 0 h 315"/>
                  <a:gd name="T8" fmla="*/ 2147483646 w 794"/>
                  <a:gd name="T9" fmla="*/ 0 h 315"/>
                  <a:gd name="T10" fmla="*/ 2147483646 w 794"/>
                  <a:gd name="T11" fmla="*/ 0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0"/>
                    </a:moveTo>
                    <a:lnTo>
                      <a:pt x="31" y="0"/>
                    </a:lnTo>
                    <a:lnTo>
                      <a:pt x="60" y="0"/>
                    </a:lnTo>
                    <a:lnTo>
                      <a:pt x="86" y="0"/>
                    </a:lnTo>
                    <a:lnTo>
                      <a:pt x="110" y="0"/>
                    </a:lnTo>
                    <a:lnTo>
                      <a:pt x="134" y="0"/>
                    </a:lnTo>
                    <a:lnTo>
                      <a:pt x="155" y="0"/>
                    </a:lnTo>
                    <a:lnTo>
                      <a:pt x="175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7" y="0"/>
                    </a:lnTo>
                    <a:lnTo>
                      <a:pt x="240" y="0"/>
                    </a:lnTo>
                    <a:lnTo>
                      <a:pt x="254" y="0"/>
                    </a:lnTo>
                    <a:lnTo>
                      <a:pt x="265" y="0"/>
                    </a:lnTo>
                    <a:lnTo>
                      <a:pt x="276" y="0"/>
                    </a:lnTo>
                    <a:lnTo>
                      <a:pt x="287" y="0"/>
                    </a:lnTo>
                    <a:lnTo>
                      <a:pt x="296" y="0"/>
                    </a:lnTo>
                    <a:lnTo>
                      <a:pt x="303" y="0"/>
                    </a:lnTo>
                    <a:lnTo>
                      <a:pt x="311" y="0"/>
                    </a:lnTo>
                    <a:lnTo>
                      <a:pt x="317" y="0"/>
                    </a:lnTo>
                    <a:lnTo>
                      <a:pt x="323" y="0"/>
                    </a:lnTo>
                    <a:lnTo>
                      <a:pt x="328" y="0"/>
                    </a:lnTo>
                    <a:lnTo>
                      <a:pt x="332" y="0"/>
                    </a:lnTo>
                    <a:lnTo>
                      <a:pt x="336" y="1"/>
                    </a:lnTo>
                    <a:lnTo>
                      <a:pt x="338" y="1"/>
                    </a:lnTo>
                    <a:lnTo>
                      <a:pt x="342" y="1"/>
                    </a:lnTo>
                    <a:lnTo>
                      <a:pt x="345" y="1"/>
                    </a:lnTo>
                    <a:lnTo>
                      <a:pt x="348" y="1"/>
                    </a:lnTo>
                    <a:lnTo>
                      <a:pt x="349" y="1"/>
                    </a:lnTo>
                    <a:lnTo>
                      <a:pt x="352" y="1"/>
                    </a:lnTo>
                    <a:lnTo>
                      <a:pt x="353" y="1"/>
                    </a:lnTo>
                    <a:lnTo>
                      <a:pt x="356" y="1"/>
                    </a:lnTo>
                    <a:lnTo>
                      <a:pt x="358" y="1"/>
                    </a:lnTo>
                    <a:lnTo>
                      <a:pt x="360" y="1"/>
                    </a:lnTo>
                    <a:lnTo>
                      <a:pt x="362" y="3"/>
                    </a:lnTo>
                    <a:lnTo>
                      <a:pt x="364" y="3"/>
                    </a:lnTo>
                    <a:lnTo>
                      <a:pt x="366" y="3"/>
                    </a:lnTo>
                    <a:lnTo>
                      <a:pt x="368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2" y="3"/>
                    </a:lnTo>
                    <a:lnTo>
                      <a:pt x="374" y="3"/>
                    </a:lnTo>
                    <a:lnTo>
                      <a:pt x="376" y="3"/>
                    </a:lnTo>
                    <a:lnTo>
                      <a:pt x="377" y="3"/>
                    </a:lnTo>
                    <a:lnTo>
                      <a:pt x="378" y="3"/>
                    </a:lnTo>
                    <a:lnTo>
                      <a:pt x="380" y="4"/>
                    </a:lnTo>
                    <a:lnTo>
                      <a:pt x="381" y="4"/>
                    </a:lnTo>
                    <a:lnTo>
                      <a:pt x="382" y="4"/>
                    </a:lnTo>
                    <a:lnTo>
                      <a:pt x="384" y="4"/>
                    </a:lnTo>
                    <a:lnTo>
                      <a:pt x="385" y="4"/>
                    </a:lnTo>
                    <a:lnTo>
                      <a:pt x="386" y="4"/>
                    </a:lnTo>
                    <a:lnTo>
                      <a:pt x="388" y="4"/>
                    </a:lnTo>
                    <a:lnTo>
                      <a:pt x="389" y="4"/>
                    </a:lnTo>
                    <a:lnTo>
                      <a:pt x="390" y="4"/>
                    </a:lnTo>
                    <a:lnTo>
                      <a:pt x="392" y="5"/>
                    </a:lnTo>
                    <a:lnTo>
                      <a:pt x="393" y="5"/>
                    </a:lnTo>
                    <a:lnTo>
                      <a:pt x="394" y="5"/>
                    </a:lnTo>
                    <a:lnTo>
                      <a:pt x="396" y="5"/>
                    </a:lnTo>
                    <a:lnTo>
                      <a:pt x="398" y="5"/>
                    </a:lnTo>
                    <a:lnTo>
                      <a:pt x="400" y="5"/>
                    </a:lnTo>
                    <a:lnTo>
                      <a:pt x="401" y="7"/>
                    </a:lnTo>
                    <a:lnTo>
                      <a:pt x="403" y="7"/>
                    </a:lnTo>
                    <a:lnTo>
                      <a:pt x="405" y="7"/>
                    </a:lnTo>
                    <a:lnTo>
                      <a:pt x="407" y="7"/>
                    </a:lnTo>
                    <a:lnTo>
                      <a:pt x="409" y="8"/>
                    </a:lnTo>
                    <a:lnTo>
                      <a:pt x="411" y="8"/>
                    </a:lnTo>
                    <a:lnTo>
                      <a:pt x="413" y="8"/>
                    </a:lnTo>
                    <a:lnTo>
                      <a:pt x="414" y="8"/>
                    </a:lnTo>
                    <a:lnTo>
                      <a:pt x="417" y="8"/>
                    </a:lnTo>
                    <a:lnTo>
                      <a:pt x="418" y="8"/>
                    </a:lnTo>
                    <a:lnTo>
                      <a:pt x="419" y="9"/>
                    </a:lnTo>
                    <a:lnTo>
                      <a:pt x="421" y="9"/>
                    </a:lnTo>
                    <a:lnTo>
                      <a:pt x="422" y="9"/>
                    </a:lnTo>
                    <a:lnTo>
                      <a:pt x="423" y="9"/>
                    </a:lnTo>
                    <a:lnTo>
                      <a:pt x="425" y="9"/>
                    </a:lnTo>
                    <a:lnTo>
                      <a:pt x="426" y="9"/>
                    </a:lnTo>
                    <a:lnTo>
                      <a:pt x="426" y="11"/>
                    </a:lnTo>
                    <a:lnTo>
                      <a:pt x="427" y="11"/>
                    </a:lnTo>
                    <a:lnTo>
                      <a:pt x="429" y="11"/>
                    </a:lnTo>
                    <a:lnTo>
                      <a:pt x="430" y="11"/>
                    </a:lnTo>
                    <a:lnTo>
                      <a:pt x="431" y="11"/>
                    </a:lnTo>
                    <a:lnTo>
                      <a:pt x="433" y="12"/>
                    </a:lnTo>
                    <a:lnTo>
                      <a:pt x="434" y="12"/>
                    </a:lnTo>
                    <a:lnTo>
                      <a:pt x="435" y="12"/>
                    </a:lnTo>
                    <a:lnTo>
                      <a:pt x="437" y="13"/>
                    </a:lnTo>
                    <a:lnTo>
                      <a:pt x="438" y="13"/>
                    </a:lnTo>
                    <a:lnTo>
                      <a:pt x="439" y="13"/>
                    </a:lnTo>
                    <a:lnTo>
                      <a:pt x="441" y="15"/>
                    </a:lnTo>
                    <a:lnTo>
                      <a:pt x="443" y="15"/>
                    </a:lnTo>
                    <a:lnTo>
                      <a:pt x="445" y="15"/>
                    </a:lnTo>
                    <a:lnTo>
                      <a:pt x="446" y="16"/>
                    </a:lnTo>
                    <a:lnTo>
                      <a:pt x="449" y="16"/>
                    </a:lnTo>
                    <a:lnTo>
                      <a:pt x="450" y="17"/>
                    </a:lnTo>
                    <a:lnTo>
                      <a:pt x="453" y="17"/>
                    </a:lnTo>
                    <a:lnTo>
                      <a:pt x="455" y="19"/>
                    </a:lnTo>
                    <a:lnTo>
                      <a:pt x="458" y="19"/>
                    </a:lnTo>
                    <a:lnTo>
                      <a:pt x="459" y="20"/>
                    </a:lnTo>
                    <a:lnTo>
                      <a:pt x="462" y="20"/>
                    </a:lnTo>
                    <a:lnTo>
                      <a:pt x="465" y="21"/>
                    </a:lnTo>
                    <a:lnTo>
                      <a:pt x="466" y="21"/>
                    </a:lnTo>
                    <a:lnTo>
                      <a:pt x="467" y="23"/>
                    </a:lnTo>
                    <a:lnTo>
                      <a:pt x="470" y="23"/>
                    </a:lnTo>
                    <a:lnTo>
                      <a:pt x="471" y="24"/>
                    </a:lnTo>
                    <a:lnTo>
                      <a:pt x="473" y="24"/>
                    </a:lnTo>
                    <a:lnTo>
                      <a:pt x="474" y="24"/>
                    </a:lnTo>
                    <a:lnTo>
                      <a:pt x="475" y="25"/>
                    </a:lnTo>
                    <a:lnTo>
                      <a:pt x="476" y="25"/>
                    </a:lnTo>
                    <a:lnTo>
                      <a:pt x="478" y="25"/>
                    </a:lnTo>
                    <a:lnTo>
                      <a:pt x="479" y="27"/>
                    </a:lnTo>
                    <a:lnTo>
                      <a:pt x="480" y="27"/>
                    </a:lnTo>
                    <a:lnTo>
                      <a:pt x="482" y="27"/>
                    </a:lnTo>
                    <a:lnTo>
                      <a:pt x="482" y="28"/>
                    </a:lnTo>
                    <a:lnTo>
                      <a:pt x="483" y="28"/>
                    </a:lnTo>
                    <a:lnTo>
                      <a:pt x="484" y="29"/>
                    </a:lnTo>
                    <a:lnTo>
                      <a:pt x="486" y="29"/>
                    </a:lnTo>
                    <a:lnTo>
                      <a:pt x="487" y="29"/>
                    </a:lnTo>
                    <a:lnTo>
                      <a:pt x="488" y="31"/>
                    </a:lnTo>
                    <a:lnTo>
                      <a:pt x="490" y="31"/>
                    </a:lnTo>
                    <a:lnTo>
                      <a:pt x="491" y="32"/>
                    </a:lnTo>
                    <a:lnTo>
                      <a:pt x="492" y="32"/>
                    </a:lnTo>
                    <a:lnTo>
                      <a:pt x="494" y="33"/>
                    </a:lnTo>
                    <a:lnTo>
                      <a:pt x="495" y="33"/>
                    </a:lnTo>
                    <a:lnTo>
                      <a:pt x="498" y="35"/>
                    </a:lnTo>
                    <a:lnTo>
                      <a:pt x="499" y="36"/>
                    </a:lnTo>
                    <a:lnTo>
                      <a:pt x="500" y="36"/>
                    </a:lnTo>
                    <a:lnTo>
                      <a:pt x="503" y="37"/>
                    </a:lnTo>
                    <a:lnTo>
                      <a:pt x="504" y="39"/>
                    </a:lnTo>
                    <a:lnTo>
                      <a:pt x="507" y="40"/>
                    </a:lnTo>
                    <a:lnTo>
                      <a:pt x="508" y="40"/>
                    </a:lnTo>
                    <a:lnTo>
                      <a:pt x="511" y="41"/>
                    </a:lnTo>
                    <a:lnTo>
                      <a:pt x="512" y="43"/>
                    </a:lnTo>
                    <a:lnTo>
                      <a:pt x="514" y="43"/>
                    </a:lnTo>
                    <a:lnTo>
                      <a:pt x="516" y="44"/>
                    </a:lnTo>
                    <a:lnTo>
                      <a:pt x="518" y="44"/>
                    </a:lnTo>
                    <a:lnTo>
                      <a:pt x="519" y="45"/>
                    </a:lnTo>
                    <a:lnTo>
                      <a:pt x="520" y="45"/>
                    </a:lnTo>
                    <a:lnTo>
                      <a:pt x="522" y="47"/>
                    </a:lnTo>
                    <a:lnTo>
                      <a:pt x="523" y="47"/>
                    </a:lnTo>
                    <a:lnTo>
                      <a:pt x="523" y="48"/>
                    </a:lnTo>
                    <a:lnTo>
                      <a:pt x="524" y="48"/>
                    </a:lnTo>
                    <a:lnTo>
                      <a:pt x="526" y="49"/>
                    </a:lnTo>
                    <a:lnTo>
                      <a:pt x="527" y="49"/>
                    </a:lnTo>
                    <a:lnTo>
                      <a:pt x="528" y="51"/>
                    </a:lnTo>
                    <a:lnTo>
                      <a:pt x="530" y="51"/>
                    </a:lnTo>
                    <a:lnTo>
                      <a:pt x="531" y="52"/>
                    </a:lnTo>
                    <a:lnTo>
                      <a:pt x="532" y="52"/>
                    </a:lnTo>
                    <a:lnTo>
                      <a:pt x="534" y="53"/>
                    </a:lnTo>
                    <a:lnTo>
                      <a:pt x="535" y="55"/>
                    </a:lnTo>
                    <a:lnTo>
                      <a:pt x="536" y="55"/>
                    </a:lnTo>
                    <a:lnTo>
                      <a:pt x="538" y="56"/>
                    </a:lnTo>
                    <a:lnTo>
                      <a:pt x="539" y="56"/>
                    </a:lnTo>
                    <a:lnTo>
                      <a:pt x="540" y="57"/>
                    </a:lnTo>
                    <a:lnTo>
                      <a:pt x="542" y="57"/>
                    </a:lnTo>
                    <a:lnTo>
                      <a:pt x="543" y="58"/>
                    </a:lnTo>
                    <a:lnTo>
                      <a:pt x="546" y="60"/>
                    </a:lnTo>
                    <a:lnTo>
                      <a:pt x="547" y="60"/>
                    </a:lnTo>
                    <a:lnTo>
                      <a:pt x="548" y="61"/>
                    </a:lnTo>
                    <a:lnTo>
                      <a:pt x="551" y="62"/>
                    </a:lnTo>
                    <a:lnTo>
                      <a:pt x="552" y="64"/>
                    </a:lnTo>
                    <a:lnTo>
                      <a:pt x="553" y="65"/>
                    </a:lnTo>
                    <a:lnTo>
                      <a:pt x="556" y="65"/>
                    </a:lnTo>
                    <a:lnTo>
                      <a:pt x="557" y="66"/>
                    </a:lnTo>
                    <a:lnTo>
                      <a:pt x="559" y="66"/>
                    </a:lnTo>
                    <a:lnTo>
                      <a:pt x="560" y="68"/>
                    </a:lnTo>
                    <a:lnTo>
                      <a:pt x="561" y="69"/>
                    </a:lnTo>
                    <a:lnTo>
                      <a:pt x="563" y="69"/>
                    </a:lnTo>
                    <a:lnTo>
                      <a:pt x="564" y="70"/>
                    </a:lnTo>
                    <a:lnTo>
                      <a:pt x="565" y="70"/>
                    </a:lnTo>
                    <a:lnTo>
                      <a:pt x="567" y="72"/>
                    </a:lnTo>
                    <a:lnTo>
                      <a:pt x="568" y="73"/>
                    </a:lnTo>
                    <a:lnTo>
                      <a:pt x="569" y="73"/>
                    </a:lnTo>
                    <a:lnTo>
                      <a:pt x="571" y="74"/>
                    </a:lnTo>
                    <a:lnTo>
                      <a:pt x="572" y="74"/>
                    </a:lnTo>
                    <a:lnTo>
                      <a:pt x="572" y="76"/>
                    </a:lnTo>
                    <a:lnTo>
                      <a:pt x="573" y="76"/>
                    </a:lnTo>
                    <a:lnTo>
                      <a:pt x="575" y="76"/>
                    </a:lnTo>
                    <a:lnTo>
                      <a:pt x="575" y="77"/>
                    </a:lnTo>
                    <a:lnTo>
                      <a:pt x="576" y="77"/>
                    </a:lnTo>
                    <a:lnTo>
                      <a:pt x="577" y="78"/>
                    </a:lnTo>
                    <a:lnTo>
                      <a:pt x="579" y="78"/>
                    </a:lnTo>
                    <a:lnTo>
                      <a:pt x="580" y="80"/>
                    </a:lnTo>
                    <a:lnTo>
                      <a:pt x="581" y="80"/>
                    </a:lnTo>
                    <a:lnTo>
                      <a:pt x="581" y="81"/>
                    </a:lnTo>
                    <a:lnTo>
                      <a:pt x="583" y="82"/>
                    </a:lnTo>
                    <a:lnTo>
                      <a:pt x="585" y="82"/>
                    </a:lnTo>
                    <a:lnTo>
                      <a:pt x="587" y="84"/>
                    </a:lnTo>
                    <a:lnTo>
                      <a:pt x="588" y="85"/>
                    </a:lnTo>
                    <a:lnTo>
                      <a:pt x="589" y="86"/>
                    </a:lnTo>
                    <a:lnTo>
                      <a:pt x="591" y="86"/>
                    </a:lnTo>
                    <a:lnTo>
                      <a:pt x="592" y="88"/>
                    </a:lnTo>
                    <a:lnTo>
                      <a:pt x="593" y="88"/>
                    </a:lnTo>
                    <a:lnTo>
                      <a:pt x="593" y="89"/>
                    </a:lnTo>
                    <a:lnTo>
                      <a:pt x="595" y="89"/>
                    </a:lnTo>
                    <a:lnTo>
                      <a:pt x="596" y="90"/>
                    </a:lnTo>
                    <a:lnTo>
                      <a:pt x="597" y="90"/>
                    </a:lnTo>
                    <a:lnTo>
                      <a:pt x="597" y="92"/>
                    </a:lnTo>
                    <a:lnTo>
                      <a:pt x="599" y="92"/>
                    </a:lnTo>
                    <a:lnTo>
                      <a:pt x="600" y="93"/>
                    </a:lnTo>
                    <a:lnTo>
                      <a:pt x="601" y="93"/>
                    </a:lnTo>
                    <a:lnTo>
                      <a:pt x="601" y="94"/>
                    </a:lnTo>
                    <a:lnTo>
                      <a:pt x="603" y="94"/>
                    </a:lnTo>
                    <a:lnTo>
                      <a:pt x="604" y="96"/>
                    </a:lnTo>
                    <a:lnTo>
                      <a:pt x="605" y="97"/>
                    </a:lnTo>
                    <a:lnTo>
                      <a:pt x="607" y="97"/>
                    </a:lnTo>
                    <a:lnTo>
                      <a:pt x="607" y="98"/>
                    </a:lnTo>
                    <a:lnTo>
                      <a:pt x="608" y="98"/>
                    </a:lnTo>
                    <a:lnTo>
                      <a:pt x="609" y="100"/>
                    </a:lnTo>
                    <a:lnTo>
                      <a:pt x="611" y="101"/>
                    </a:lnTo>
                    <a:lnTo>
                      <a:pt x="612" y="101"/>
                    </a:lnTo>
                    <a:lnTo>
                      <a:pt x="612" y="102"/>
                    </a:lnTo>
                    <a:lnTo>
                      <a:pt x="613" y="102"/>
                    </a:lnTo>
                    <a:lnTo>
                      <a:pt x="615" y="104"/>
                    </a:lnTo>
                    <a:lnTo>
                      <a:pt x="616" y="105"/>
                    </a:lnTo>
                    <a:lnTo>
                      <a:pt x="617" y="106"/>
                    </a:lnTo>
                    <a:lnTo>
                      <a:pt x="619" y="106"/>
                    </a:lnTo>
                    <a:lnTo>
                      <a:pt x="619" y="108"/>
                    </a:lnTo>
                    <a:lnTo>
                      <a:pt x="620" y="108"/>
                    </a:lnTo>
                    <a:lnTo>
                      <a:pt x="621" y="109"/>
                    </a:lnTo>
                    <a:lnTo>
                      <a:pt x="622" y="110"/>
                    </a:lnTo>
                    <a:lnTo>
                      <a:pt x="624" y="110"/>
                    </a:lnTo>
                    <a:lnTo>
                      <a:pt x="624" y="112"/>
                    </a:lnTo>
                    <a:lnTo>
                      <a:pt x="625" y="112"/>
                    </a:lnTo>
                    <a:lnTo>
                      <a:pt x="625" y="113"/>
                    </a:lnTo>
                    <a:lnTo>
                      <a:pt x="626" y="113"/>
                    </a:lnTo>
                    <a:lnTo>
                      <a:pt x="628" y="114"/>
                    </a:lnTo>
                    <a:lnTo>
                      <a:pt x="629" y="114"/>
                    </a:lnTo>
                    <a:lnTo>
                      <a:pt x="629" y="116"/>
                    </a:lnTo>
                    <a:lnTo>
                      <a:pt x="630" y="116"/>
                    </a:lnTo>
                    <a:lnTo>
                      <a:pt x="632" y="117"/>
                    </a:lnTo>
                    <a:lnTo>
                      <a:pt x="633" y="118"/>
                    </a:lnTo>
                    <a:lnTo>
                      <a:pt x="634" y="118"/>
                    </a:lnTo>
                    <a:lnTo>
                      <a:pt x="634" y="120"/>
                    </a:lnTo>
                    <a:lnTo>
                      <a:pt x="636" y="120"/>
                    </a:lnTo>
                    <a:lnTo>
                      <a:pt x="637" y="121"/>
                    </a:lnTo>
                    <a:lnTo>
                      <a:pt x="638" y="121"/>
                    </a:lnTo>
                    <a:lnTo>
                      <a:pt x="640" y="122"/>
                    </a:lnTo>
                    <a:lnTo>
                      <a:pt x="641" y="124"/>
                    </a:lnTo>
                    <a:lnTo>
                      <a:pt x="642" y="125"/>
                    </a:lnTo>
                    <a:lnTo>
                      <a:pt x="644" y="125"/>
                    </a:lnTo>
                    <a:lnTo>
                      <a:pt x="645" y="126"/>
                    </a:lnTo>
                    <a:lnTo>
                      <a:pt x="646" y="128"/>
                    </a:lnTo>
                    <a:lnTo>
                      <a:pt x="648" y="128"/>
                    </a:lnTo>
                    <a:lnTo>
                      <a:pt x="648" y="129"/>
                    </a:lnTo>
                    <a:lnTo>
                      <a:pt x="649" y="129"/>
                    </a:lnTo>
                    <a:lnTo>
                      <a:pt x="650" y="130"/>
                    </a:lnTo>
                    <a:lnTo>
                      <a:pt x="652" y="131"/>
                    </a:lnTo>
                    <a:lnTo>
                      <a:pt x="653" y="131"/>
                    </a:lnTo>
                    <a:lnTo>
                      <a:pt x="653" y="133"/>
                    </a:lnTo>
                    <a:lnTo>
                      <a:pt x="654" y="133"/>
                    </a:lnTo>
                    <a:lnTo>
                      <a:pt x="654" y="134"/>
                    </a:lnTo>
                    <a:lnTo>
                      <a:pt x="656" y="134"/>
                    </a:lnTo>
                    <a:lnTo>
                      <a:pt x="656" y="135"/>
                    </a:lnTo>
                    <a:lnTo>
                      <a:pt x="657" y="135"/>
                    </a:lnTo>
                    <a:lnTo>
                      <a:pt x="657" y="137"/>
                    </a:lnTo>
                    <a:lnTo>
                      <a:pt x="658" y="138"/>
                    </a:lnTo>
                    <a:lnTo>
                      <a:pt x="660" y="138"/>
                    </a:lnTo>
                    <a:lnTo>
                      <a:pt x="660" y="139"/>
                    </a:lnTo>
                    <a:lnTo>
                      <a:pt x="661" y="141"/>
                    </a:lnTo>
                    <a:lnTo>
                      <a:pt x="662" y="141"/>
                    </a:lnTo>
                    <a:lnTo>
                      <a:pt x="664" y="142"/>
                    </a:lnTo>
                    <a:lnTo>
                      <a:pt x="664" y="143"/>
                    </a:lnTo>
                    <a:lnTo>
                      <a:pt x="665" y="145"/>
                    </a:lnTo>
                    <a:lnTo>
                      <a:pt x="666" y="146"/>
                    </a:lnTo>
                    <a:lnTo>
                      <a:pt x="668" y="147"/>
                    </a:lnTo>
                    <a:lnTo>
                      <a:pt x="669" y="149"/>
                    </a:lnTo>
                    <a:lnTo>
                      <a:pt x="670" y="150"/>
                    </a:lnTo>
                    <a:lnTo>
                      <a:pt x="672" y="151"/>
                    </a:lnTo>
                    <a:lnTo>
                      <a:pt x="673" y="153"/>
                    </a:lnTo>
                    <a:lnTo>
                      <a:pt x="674" y="154"/>
                    </a:lnTo>
                    <a:lnTo>
                      <a:pt x="676" y="155"/>
                    </a:lnTo>
                    <a:lnTo>
                      <a:pt x="677" y="157"/>
                    </a:lnTo>
                    <a:lnTo>
                      <a:pt x="677" y="158"/>
                    </a:lnTo>
                    <a:lnTo>
                      <a:pt x="678" y="158"/>
                    </a:lnTo>
                    <a:lnTo>
                      <a:pt x="680" y="159"/>
                    </a:lnTo>
                    <a:lnTo>
                      <a:pt x="680" y="161"/>
                    </a:lnTo>
                    <a:lnTo>
                      <a:pt x="681" y="161"/>
                    </a:lnTo>
                    <a:lnTo>
                      <a:pt x="681" y="162"/>
                    </a:lnTo>
                    <a:lnTo>
                      <a:pt x="682" y="162"/>
                    </a:lnTo>
                    <a:lnTo>
                      <a:pt x="682" y="163"/>
                    </a:lnTo>
                    <a:lnTo>
                      <a:pt x="684" y="165"/>
                    </a:lnTo>
                    <a:lnTo>
                      <a:pt x="685" y="166"/>
                    </a:lnTo>
                    <a:lnTo>
                      <a:pt x="686" y="167"/>
                    </a:lnTo>
                    <a:lnTo>
                      <a:pt x="686" y="169"/>
                    </a:lnTo>
                    <a:lnTo>
                      <a:pt x="688" y="169"/>
                    </a:lnTo>
                    <a:lnTo>
                      <a:pt x="689" y="170"/>
                    </a:lnTo>
                    <a:lnTo>
                      <a:pt x="689" y="171"/>
                    </a:lnTo>
                    <a:lnTo>
                      <a:pt x="690" y="173"/>
                    </a:lnTo>
                    <a:lnTo>
                      <a:pt x="692" y="174"/>
                    </a:lnTo>
                    <a:lnTo>
                      <a:pt x="693" y="175"/>
                    </a:lnTo>
                    <a:lnTo>
                      <a:pt x="694" y="178"/>
                    </a:lnTo>
                    <a:lnTo>
                      <a:pt x="695" y="179"/>
                    </a:lnTo>
                    <a:lnTo>
                      <a:pt x="697" y="181"/>
                    </a:lnTo>
                    <a:lnTo>
                      <a:pt x="698" y="183"/>
                    </a:lnTo>
                    <a:lnTo>
                      <a:pt x="701" y="185"/>
                    </a:lnTo>
                    <a:lnTo>
                      <a:pt x="702" y="186"/>
                    </a:lnTo>
                    <a:lnTo>
                      <a:pt x="702" y="187"/>
                    </a:lnTo>
                    <a:lnTo>
                      <a:pt x="703" y="189"/>
                    </a:lnTo>
                    <a:lnTo>
                      <a:pt x="705" y="190"/>
                    </a:lnTo>
                    <a:lnTo>
                      <a:pt x="706" y="191"/>
                    </a:lnTo>
                    <a:lnTo>
                      <a:pt x="707" y="193"/>
                    </a:lnTo>
                    <a:lnTo>
                      <a:pt x="707" y="194"/>
                    </a:lnTo>
                    <a:lnTo>
                      <a:pt x="709" y="195"/>
                    </a:lnTo>
                    <a:lnTo>
                      <a:pt x="710" y="197"/>
                    </a:lnTo>
                    <a:lnTo>
                      <a:pt x="710" y="198"/>
                    </a:lnTo>
                    <a:lnTo>
                      <a:pt x="711" y="198"/>
                    </a:lnTo>
                    <a:lnTo>
                      <a:pt x="713" y="199"/>
                    </a:lnTo>
                    <a:lnTo>
                      <a:pt x="713" y="201"/>
                    </a:lnTo>
                    <a:lnTo>
                      <a:pt x="714" y="202"/>
                    </a:lnTo>
                    <a:lnTo>
                      <a:pt x="715" y="203"/>
                    </a:lnTo>
                    <a:lnTo>
                      <a:pt x="717" y="205"/>
                    </a:lnTo>
                    <a:lnTo>
                      <a:pt x="717" y="206"/>
                    </a:lnTo>
                    <a:lnTo>
                      <a:pt x="718" y="207"/>
                    </a:lnTo>
                    <a:lnTo>
                      <a:pt x="719" y="208"/>
                    </a:lnTo>
                    <a:lnTo>
                      <a:pt x="721" y="210"/>
                    </a:lnTo>
                    <a:lnTo>
                      <a:pt x="722" y="212"/>
                    </a:lnTo>
                    <a:lnTo>
                      <a:pt x="722" y="214"/>
                    </a:lnTo>
                    <a:lnTo>
                      <a:pt x="723" y="215"/>
                    </a:lnTo>
                    <a:lnTo>
                      <a:pt x="725" y="216"/>
                    </a:lnTo>
                    <a:lnTo>
                      <a:pt x="726" y="218"/>
                    </a:lnTo>
                    <a:lnTo>
                      <a:pt x="727" y="220"/>
                    </a:lnTo>
                    <a:lnTo>
                      <a:pt x="729" y="222"/>
                    </a:lnTo>
                    <a:lnTo>
                      <a:pt x="730" y="224"/>
                    </a:lnTo>
                    <a:lnTo>
                      <a:pt x="731" y="226"/>
                    </a:lnTo>
                    <a:lnTo>
                      <a:pt x="734" y="228"/>
                    </a:lnTo>
                    <a:lnTo>
                      <a:pt x="735" y="230"/>
                    </a:lnTo>
                    <a:lnTo>
                      <a:pt x="735" y="232"/>
                    </a:lnTo>
                    <a:lnTo>
                      <a:pt x="737" y="234"/>
                    </a:lnTo>
                    <a:lnTo>
                      <a:pt x="738" y="235"/>
                    </a:lnTo>
                    <a:lnTo>
                      <a:pt x="739" y="236"/>
                    </a:lnTo>
                    <a:lnTo>
                      <a:pt x="741" y="238"/>
                    </a:lnTo>
                    <a:lnTo>
                      <a:pt x="742" y="239"/>
                    </a:lnTo>
                    <a:lnTo>
                      <a:pt x="742" y="240"/>
                    </a:lnTo>
                    <a:lnTo>
                      <a:pt x="743" y="242"/>
                    </a:lnTo>
                    <a:lnTo>
                      <a:pt x="745" y="243"/>
                    </a:lnTo>
                    <a:lnTo>
                      <a:pt x="745" y="244"/>
                    </a:lnTo>
                    <a:lnTo>
                      <a:pt x="746" y="246"/>
                    </a:lnTo>
                    <a:lnTo>
                      <a:pt x="746" y="247"/>
                    </a:lnTo>
                    <a:lnTo>
                      <a:pt x="747" y="247"/>
                    </a:lnTo>
                    <a:lnTo>
                      <a:pt x="749" y="248"/>
                    </a:lnTo>
                    <a:lnTo>
                      <a:pt x="749" y="250"/>
                    </a:lnTo>
                    <a:lnTo>
                      <a:pt x="750" y="251"/>
                    </a:lnTo>
                    <a:lnTo>
                      <a:pt x="750" y="252"/>
                    </a:lnTo>
                    <a:lnTo>
                      <a:pt x="751" y="254"/>
                    </a:lnTo>
                    <a:lnTo>
                      <a:pt x="753" y="255"/>
                    </a:lnTo>
                    <a:lnTo>
                      <a:pt x="754" y="256"/>
                    </a:lnTo>
                    <a:lnTo>
                      <a:pt x="754" y="258"/>
                    </a:lnTo>
                    <a:lnTo>
                      <a:pt x="755" y="259"/>
                    </a:lnTo>
                    <a:lnTo>
                      <a:pt x="757" y="260"/>
                    </a:lnTo>
                    <a:lnTo>
                      <a:pt x="758" y="262"/>
                    </a:lnTo>
                    <a:lnTo>
                      <a:pt x="759" y="263"/>
                    </a:lnTo>
                    <a:lnTo>
                      <a:pt x="761" y="266"/>
                    </a:lnTo>
                    <a:lnTo>
                      <a:pt x="762" y="267"/>
                    </a:lnTo>
                    <a:lnTo>
                      <a:pt x="763" y="270"/>
                    </a:lnTo>
                    <a:lnTo>
                      <a:pt x="765" y="271"/>
                    </a:lnTo>
                    <a:lnTo>
                      <a:pt x="766" y="274"/>
                    </a:lnTo>
                    <a:lnTo>
                      <a:pt x="767" y="276"/>
                    </a:lnTo>
                    <a:lnTo>
                      <a:pt x="769" y="278"/>
                    </a:lnTo>
                    <a:lnTo>
                      <a:pt x="770" y="279"/>
                    </a:lnTo>
                    <a:lnTo>
                      <a:pt x="771" y="281"/>
                    </a:lnTo>
                    <a:lnTo>
                      <a:pt x="772" y="283"/>
                    </a:lnTo>
                    <a:lnTo>
                      <a:pt x="774" y="284"/>
                    </a:lnTo>
                    <a:lnTo>
                      <a:pt x="775" y="285"/>
                    </a:lnTo>
                    <a:lnTo>
                      <a:pt x="775" y="287"/>
                    </a:lnTo>
                    <a:lnTo>
                      <a:pt x="776" y="288"/>
                    </a:lnTo>
                    <a:lnTo>
                      <a:pt x="778" y="289"/>
                    </a:lnTo>
                    <a:lnTo>
                      <a:pt x="778" y="291"/>
                    </a:lnTo>
                    <a:lnTo>
                      <a:pt x="779" y="292"/>
                    </a:lnTo>
                    <a:lnTo>
                      <a:pt x="780" y="293"/>
                    </a:lnTo>
                    <a:lnTo>
                      <a:pt x="782" y="295"/>
                    </a:lnTo>
                    <a:lnTo>
                      <a:pt x="782" y="296"/>
                    </a:lnTo>
                    <a:lnTo>
                      <a:pt x="783" y="297"/>
                    </a:lnTo>
                    <a:lnTo>
                      <a:pt x="784" y="299"/>
                    </a:lnTo>
                    <a:lnTo>
                      <a:pt x="784" y="300"/>
                    </a:lnTo>
                    <a:lnTo>
                      <a:pt x="786" y="301"/>
                    </a:lnTo>
                    <a:lnTo>
                      <a:pt x="786" y="303"/>
                    </a:lnTo>
                    <a:lnTo>
                      <a:pt x="787" y="304"/>
                    </a:lnTo>
                    <a:lnTo>
                      <a:pt x="788" y="305"/>
                    </a:lnTo>
                    <a:lnTo>
                      <a:pt x="788" y="307"/>
                    </a:lnTo>
                    <a:lnTo>
                      <a:pt x="790" y="309"/>
                    </a:lnTo>
                    <a:lnTo>
                      <a:pt x="791" y="311"/>
                    </a:lnTo>
                    <a:lnTo>
                      <a:pt x="791" y="312"/>
                    </a:lnTo>
                    <a:lnTo>
                      <a:pt x="792" y="313"/>
                    </a:lnTo>
                    <a:lnTo>
                      <a:pt x="794" y="315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Freeform 87"/>
              <p:cNvSpPr>
                <a:spLocks/>
              </p:cNvSpPr>
              <p:nvPr/>
            </p:nvSpPr>
            <p:spPr bwMode="auto">
              <a:xfrm>
                <a:off x="3231026" y="5914010"/>
                <a:ext cx="630237" cy="249238"/>
              </a:xfrm>
              <a:custGeom>
                <a:avLst/>
                <a:gdLst>
                  <a:gd name="T0" fmla="*/ 2147483646 w 794"/>
                  <a:gd name="T1" fmla="*/ 2147483646 h 315"/>
                  <a:gd name="T2" fmla="*/ 2147483646 w 794"/>
                  <a:gd name="T3" fmla="*/ 2147483646 h 315"/>
                  <a:gd name="T4" fmla="*/ 2147483646 w 794"/>
                  <a:gd name="T5" fmla="*/ 2147483646 h 315"/>
                  <a:gd name="T6" fmla="*/ 2147483646 w 794"/>
                  <a:gd name="T7" fmla="*/ 2147483646 h 315"/>
                  <a:gd name="T8" fmla="*/ 2147483646 w 794"/>
                  <a:gd name="T9" fmla="*/ 2147483646 h 315"/>
                  <a:gd name="T10" fmla="*/ 2147483646 w 794"/>
                  <a:gd name="T11" fmla="*/ 2147483646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60" y="315"/>
                    </a:lnTo>
                    <a:lnTo>
                      <a:pt x="86" y="315"/>
                    </a:lnTo>
                    <a:lnTo>
                      <a:pt x="110" y="315"/>
                    </a:lnTo>
                    <a:lnTo>
                      <a:pt x="134" y="315"/>
                    </a:lnTo>
                    <a:lnTo>
                      <a:pt x="155" y="315"/>
                    </a:lnTo>
                    <a:lnTo>
                      <a:pt x="175" y="315"/>
                    </a:lnTo>
                    <a:lnTo>
                      <a:pt x="194" y="315"/>
                    </a:lnTo>
                    <a:lnTo>
                      <a:pt x="211" y="315"/>
                    </a:lnTo>
                    <a:lnTo>
                      <a:pt x="227" y="315"/>
                    </a:lnTo>
                    <a:lnTo>
                      <a:pt x="240" y="315"/>
                    </a:lnTo>
                    <a:lnTo>
                      <a:pt x="254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7" y="315"/>
                    </a:lnTo>
                    <a:lnTo>
                      <a:pt x="296" y="315"/>
                    </a:lnTo>
                    <a:lnTo>
                      <a:pt x="303" y="315"/>
                    </a:lnTo>
                    <a:lnTo>
                      <a:pt x="311" y="315"/>
                    </a:lnTo>
                    <a:lnTo>
                      <a:pt x="317" y="315"/>
                    </a:lnTo>
                    <a:lnTo>
                      <a:pt x="323" y="315"/>
                    </a:lnTo>
                    <a:lnTo>
                      <a:pt x="328" y="315"/>
                    </a:lnTo>
                    <a:lnTo>
                      <a:pt x="332" y="315"/>
                    </a:lnTo>
                    <a:lnTo>
                      <a:pt x="336" y="315"/>
                    </a:lnTo>
                    <a:lnTo>
                      <a:pt x="338" y="315"/>
                    </a:lnTo>
                    <a:lnTo>
                      <a:pt x="342" y="315"/>
                    </a:lnTo>
                    <a:lnTo>
                      <a:pt x="345" y="315"/>
                    </a:lnTo>
                    <a:lnTo>
                      <a:pt x="348" y="315"/>
                    </a:lnTo>
                    <a:lnTo>
                      <a:pt x="349" y="314"/>
                    </a:lnTo>
                    <a:lnTo>
                      <a:pt x="352" y="314"/>
                    </a:lnTo>
                    <a:lnTo>
                      <a:pt x="353" y="314"/>
                    </a:lnTo>
                    <a:lnTo>
                      <a:pt x="356" y="314"/>
                    </a:lnTo>
                    <a:lnTo>
                      <a:pt x="358" y="314"/>
                    </a:lnTo>
                    <a:lnTo>
                      <a:pt x="360" y="314"/>
                    </a:lnTo>
                    <a:lnTo>
                      <a:pt x="362" y="314"/>
                    </a:lnTo>
                    <a:lnTo>
                      <a:pt x="364" y="314"/>
                    </a:lnTo>
                    <a:lnTo>
                      <a:pt x="366" y="314"/>
                    </a:lnTo>
                    <a:lnTo>
                      <a:pt x="368" y="314"/>
                    </a:lnTo>
                    <a:lnTo>
                      <a:pt x="369" y="314"/>
                    </a:lnTo>
                    <a:lnTo>
                      <a:pt x="370" y="312"/>
                    </a:lnTo>
                    <a:lnTo>
                      <a:pt x="372" y="312"/>
                    </a:lnTo>
                    <a:lnTo>
                      <a:pt x="374" y="312"/>
                    </a:lnTo>
                    <a:lnTo>
                      <a:pt x="376" y="312"/>
                    </a:lnTo>
                    <a:lnTo>
                      <a:pt x="377" y="312"/>
                    </a:lnTo>
                    <a:lnTo>
                      <a:pt x="378" y="312"/>
                    </a:lnTo>
                    <a:lnTo>
                      <a:pt x="380" y="312"/>
                    </a:lnTo>
                    <a:lnTo>
                      <a:pt x="381" y="312"/>
                    </a:lnTo>
                    <a:lnTo>
                      <a:pt x="382" y="312"/>
                    </a:lnTo>
                    <a:lnTo>
                      <a:pt x="384" y="312"/>
                    </a:lnTo>
                    <a:lnTo>
                      <a:pt x="385" y="311"/>
                    </a:lnTo>
                    <a:lnTo>
                      <a:pt x="386" y="311"/>
                    </a:lnTo>
                    <a:lnTo>
                      <a:pt x="388" y="311"/>
                    </a:lnTo>
                    <a:lnTo>
                      <a:pt x="389" y="311"/>
                    </a:lnTo>
                    <a:lnTo>
                      <a:pt x="390" y="311"/>
                    </a:lnTo>
                    <a:lnTo>
                      <a:pt x="392" y="311"/>
                    </a:lnTo>
                    <a:lnTo>
                      <a:pt x="393" y="311"/>
                    </a:lnTo>
                    <a:lnTo>
                      <a:pt x="394" y="311"/>
                    </a:lnTo>
                    <a:lnTo>
                      <a:pt x="396" y="310"/>
                    </a:lnTo>
                    <a:lnTo>
                      <a:pt x="398" y="310"/>
                    </a:lnTo>
                    <a:lnTo>
                      <a:pt x="400" y="310"/>
                    </a:lnTo>
                    <a:lnTo>
                      <a:pt x="401" y="310"/>
                    </a:lnTo>
                    <a:lnTo>
                      <a:pt x="403" y="310"/>
                    </a:lnTo>
                    <a:lnTo>
                      <a:pt x="405" y="308"/>
                    </a:lnTo>
                    <a:lnTo>
                      <a:pt x="407" y="308"/>
                    </a:lnTo>
                    <a:lnTo>
                      <a:pt x="409" y="308"/>
                    </a:lnTo>
                    <a:lnTo>
                      <a:pt x="411" y="308"/>
                    </a:lnTo>
                    <a:lnTo>
                      <a:pt x="413" y="307"/>
                    </a:lnTo>
                    <a:lnTo>
                      <a:pt x="414" y="307"/>
                    </a:lnTo>
                    <a:lnTo>
                      <a:pt x="417" y="307"/>
                    </a:lnTo>
                    <a:lnTo>
                      <a:pt x="418" y="307"/>
                    </a:lnTo>
                    <a:lnTo>
                      <a:pt x="419" y="307"/>
                    </a:lnTo>
                    <a:lnTo>
                      <a:pt x="421" y="307"/>
                    </a:lnTo>
                    <a:lnTo>
                      <a:pt x="422" y="306"/>
                    </a:lnTo>
                    <a:lnTo>
                      <a:pt x="423" y="306"/>
                    </a:lnTo>
                    <a:lnTo>
                      <a:pt x="425" y="306"/>
                    </a:lnTo>
                    <a:lnTo>
                      <a:pt x="426" y="306"/>
                    </a:lnTo>
                    <a:lnTo>
                      <a:pt x="427" y="306"/>
                    </a:lnTo>
                    <a:lnTo>
                      <a:pt x="429" y="304"/>
                    </a:lnTo>
                    <a:lnTo>
                      <a:pt x="430" y="304"/>
                    </a:lnTo>
                    <a:lnTo>
                      <a:pt x="431" y="304"/>
                    </a:lnTo>
                    <a:lnTo>
                      <a:pt x="433" y="304"/>
                    </a:lnTo>
                    <a:lnTo>
                      <a:pt x="434" y="303"/>
                    </a:lnTo>
                    <a:lnTo>
                      <a:pt x="435" y="303"/>
                    </a:lnTo>
                    <a:lnTo>
                      <a:pt x="437" y="303"/>
                    </a:lnTo>
                    <a:lnTo>
                      <a:pt x="438" y="303"/>
                    </a:lnTo>
                    <a:lnTo>
                      <a:pt x="439" y="302"/>
                    </a:lnTo>
                    <a:lnTo>
                      <a:pt x="441" y="302"/>
                    </a:lnTo>
                    <a:lnTo>
                      <a:pt x="443" y="300"/>
                    </a:lnTo>
                    <a:lnTo>
                      <a:pt x="445" y="300"/>
                    </a:lnTo>
                    <a:lnTo>
                      <a:pt x="446" y="300"/>
                    </a:lnTo>
                    <a:lnTo>
                      <a:pt x="449" y="299"/>
                    </a:lnTo>
                    <a:lnTo>
                      <a:pt x="450" y="299"/>
                    </a:lnTo>
                    <a:lnTo>
                      <a:pt x="453" y="298"/>
                    </a:lnTo>
                    <a:lnTo>
                      <a:pt x="455" y="296"/>
                    </a:lnTo>
                    <a:lnTo>
                      <a:pt x="458" y="296"/>
                    </a:lnTo>
                    <a:lnTo>
                      <a:pt x="459" y="295"/>
                    </a:lnTo>
                    <a:lnTo>
                      <a:pt x="462" y="295"/>
                    </a:lnTo>
                    <a:lnTo>
                      <a:pt x="465" y="294"/>
                    </a:lnTo>
                    <a:lnTo>
                      <a:pt x="466" y="294"/>
                    </a:lnTo>
                    <a:lnTo>
                      <a:pt x="467" y="294"/>
                    </a:lnTo>
                    <a:lnTo>
                      <a:pt x="470" y="292"/>
                    </a:lnTo>
                    <a:lnTo>
                      <a:pt x="471" y="292"/>
                    </a:lnTo>
                    <a:lnTo>
                      <a:pt x="473" y="291"/>
                    </a:lnTo>
                    <a:lnTo>
                      <a:pt x="474" y="291"/>
                    </a:lnTo>
                    <a:lnTo>
                      <a:pt x="475" y="291"/>
                    </a:lnTo>
                    <a:lnTo>
                      <a:pt x="476" y="290"/>
                    </a:lnTo>
                    <a:lnTo>
                      <a:pt x="478" y="290"/>
                    </a:lnTo>
                    <a:lnTo>
                      <a:pt x="479" y="290"/>
                    </a:lnTo>
                    <a:lnTo>
                      <a:pt x="480" y="288"/>
                    </a:lnTo>
                    <a:lnTo>
                      <a:pt x="482" y="288"/>
                    </a:lnTo>
                    <a:lnTo>
                      <a:pt x="483" y="287"/>
                    </a:lnTo>
                    <a:lnTo>
                      <a:pt x="484" y="287"/>
                    </a:lnTo>
                    <a:lnTo>
                      <a:pt x="486" y="286"/>
                    </a:lnTo>
                    <a:lnTo>
                      <a:pt x="487" y="286"/>
                    </a:lnTo>
                    <a:lnTo>
                      <a:pt x="488" y="286"/>
                    </a:lnTo>
                    <a:lnTo>
                      <a:pt x="490" y="284"/>
                    </a:lnTo>
                    <a:lnTo>
                      <a:pt x="491" y="284"/>
                    </a:lnTo>
                    <a:lnTo>
                      <a:pt x="492" y="283"/>
                    </a:lnTo>
                    <a:lnTo>
                      <a:pt x="494" y="283"/>
                    </a:lnTo>
                    <a:lnTo>
                      <a:pt x="495" y="282"/>
                    </a:lnTo>
                    <a:lnTo>
                      <a:pt x="498" y="280"/>
                    </a:lnTo>
                    <a:lnTo>
                      <a:pt x="499" y="280"/>
                    </a:lnTo>
                    <a:lnTo>
                      <a:pt x="500" y="279"/>
                    </a:lnTo>
                    <a:lnTo>
                      <a:pt x="503" y="278"/>
                    </a:lnTo>
                    <a:lnTo>
                      <a:pt x="504" y="276"/>
                    </a:lnTo>
                    <a:lnTo>
                      <a:pt x="507" y="276"/>
                    </a:lnTo>
                    <a:lnTo>
                      <a:pt x="508" y="275"/>
                    </a:lnTo>
                    <a:lnTo>
                      <a:pt x="511" y="274"/>
                    </a:lnTo>
                    <a:lnTo>
                      <a:pt x="512" y="274"/>
                    </a:lnTo>
                    <a:lnTo>
                      <a:pt x="514" y="272"/>
                    </a:lnTo>
                    <a:lnTo>
                      <a:pt x="516" y="271"/>
                    </a:lnTo>
                    <a:lnTo>
                      <a:pt x="518" y="271"/>
                    </a:lnTo>
                    <a:lnTo>
                      <a:pt x="519" y="270"/>
                    </a:lnTo>
                    <a:lnTo>
                      <a:pt x="520" y="270"/>
                    </a:lnTo>
                    <a:lnTo>
                      <a:pt x="522" y="268"/>
                    </a:lnTo>
                    <a:lnTo>
                      <a:pt x="523" y="268"/>
                    </a:lnTo>
                    <a:lnTo>
                      <a:pt x="524" y="267"/>
                    </a:lnTo>
                    <a:lnTo>
                      <a:pt x="526" y="267"/>
                    </a:lnTo>
                    <a:lnTo>
                      <a:pt x="527" y="266"/>
                    </a:lnTo>
                    <a:lnTo>
                      <a:pt x="528" y="266"/>
                    </a:lnTo>
                    <a:lnTo>
                      <a:pt x="528" y="264"/>
                    </a:lnTo>
                    <a:lnTo>
                      <a:pt x="530" y="264"/>
                    </a:lnTo>
                    <a:lnTo>
                      <a:pt x="531" y="264"/>
                    </a:lnTo>
                    <a:lnTo>
                      <a:pt x="532" y="263"/>
                    </a:lnTo>
                    <a:lnTo>
                      <a:pt x="534" y="263"/>
                    </a:lnTo>
                    <a:lnTo>
                      <a:pt x="534" y="262"/>
                    </a:lnTo>
                    <a:lnTo>
                      <a:pt x="535" y="262"/>
                    </a:lnTo>
                    <a:lnTo>
                      <a:pt x="536" y="261"/>
                    </a:lnTo>
                    <a:lnTo>
                      <a:pt x="538" y="261"/>
                    </a:lnTo>
                    <a:lnTo>
                      <a:pt x="539" y="259"/>
                    </a:lnTo>
                    <a:lnTo>
                      <a:pt x="540" y="259"/>
                    </a:lnTo>
                    <a:lnTo>
                      <a:pt x="542" y="258"/>
                    </a:lnTo>
                    <a:lnTo>
                      <a:pt x="543" y="257"/>
                    </a:lnTo>
                    <a:lnTo>
                      <a:pt x="546" y="257"/>
                    </a:lnTo>
                    <a:lnTo>
                      <a:pt x="547" y="255"/>
                    </a:lnTo>
                    <a:lnTo>
                      <a:pt x="548" y="254"/>
                    </a:lnTo>
                    <a:lnTo>
                      <a:pt x="551" y="253"/>
                    </a:lnTo>
                    <a:lnTo>
                      <a:pt x="552" y="253"/>
                    </a:lnTo>
                    <a:lnTo>
                      <a:pt x="553" y="251"/>
                    </a:lnTo>
                    <a:lnTo>
                      <a:pt x="556" y="250"/>
                    </a:lnTo>
                    <a:lnTo>
                      <a:pt x="557" y="250"/>
                    </a:lnTo>
                    <a:lnTo>
                      <a:pt x="559" y="249"/>
                    </a:lnTo>
                    <a:lnTo>
                      <a:pt x="560" y="247"/>
                    </a:lnTo>
                    <a:lnTo>
                      <a:pt x="561" y="247"/>
                    </a:lnTo>
                    <a:lnTo>
                      <a:pt x="563" y="246"/>
                    </a:lnTo>
                    <a:lnTo>
                      <a:pt x="564" y="245"/>
                    </a:lnTo>
                    <a:lnTo>
                      <a:pt x="565" y="245"/>
                    </a:lnTo>
                    <a:lnTo>
                      <a:pt x="567" y="245"/>
                    </a:lnTo>
                    <a:lnTo>
                      <a:pt x="567" y="243"/>
                    </a:lnTo>
                    <a:lnTo>
                      <a:pt x="568" y="243"/>
                    </a:lnTo>
                    <a:lnTo>
                      <a:pt x="569" y="242"/>
                    </a:lnTo>
                    <a:lnTo>
                      <a:pt x="571" y="242"/>
                    </a:lnTo>
                    <a:lnTo>
                      <a:pt x="572" y="241"/>
                    </a:lnTo>
                    <a:lnTo>
                      <a:pt x="573" y="239"/>
                    </a:lnTo>
                    <a:lnTo>
                      <a:pt x="575" y="239"/>
                    </a:lnTo>
                    <a:lnTo>
                      <a:pt x="575" y="238"/>
                    </a:lnTo>
                    <a:lnTo>
                      <a:pt x="576" y="238"/>
                    </a:lnTo>
                    <a:lnTo>
                      <a:pt x="577" y="237"/>
                    </a:lnTo>
                    <a:lnTo>
                      <a:pt x="579" y="237"/>
                    </a:lnTo>
                    <a:lnTo>
                      <a:pt x="580" y="235"/>
                    </a:lnTo>
                    <a:lnTo>
                      <a:pt x="581" y="235"/>
                    </a:lnTo>
                    <a:lnTo>
                      <a:pt x="581" y="234"/>
                    </a:lnTo>
                    <a:lnTo>
                      <a:pt x="583" y="234"/>
                    </a:lnTo>
                    <a:lnTo>
                      <a:pt x="585" y="233"/>
                    </a:lnTo>
                    <a:lnTo>
                      <a:pt x="587" y="231"/>
                    </a:lnTo>
                    <a:lnTo>
                      <a:pt x="588" y="230"/>
                    </a:lnTo>
                    <a:lnTo>
                      <a:pt x="589" y="230"/>
                    </a:lnTo>
                    <a:lnTo>
                      <a:pt x="591" y="229"/>
                    </a:lnTo>
                    <a:lnTo>
                      <a:pt x="592" y="227"/>
                    </a:lnTo>
                    <a:lnTo>
                      <a:pt x="593" y="227"/>
                    </a:lnTo>
                    <a:lnTo>
                      <a:pt x="593" y="226"/>
                    </a:lnTo>
                    <a:lnTo>
                      <a:pt x="595" y="226"/>
                    </a:lnTo>
                    <a:lnTo>
                      <a:pt x="596" y="225"/>
                    </a:lnTo>
                    <a:lnTo>
                      <a:pt x="597" y="225"/>
                    </a:lnTo>
                    <a:lnTo>
                      <a:pt x="597" y="223"/>
                    </a:lnTo>
                    <a:lnTo>
                      <a:pt x="599" y="223"/>
                    </a:lnTo>
                    <a:lnTo>
                      <a:pt x="600" y="223"/>
                    </a:lnTo>
                    <a:lnTo>
                      <a:pt x="600" y="222"/>
                    </a:lnTo>
                    <a:lnTo>
                      <a:pt x="601" y="222"/>
                    </a:lnTo>
                    <a:lnTo>
                      <a:pt x="603" y="221"/>
                    </a:lnTo>
                    <a:lnTo>
                      <a:pt x="604" y="221"/>
                    </a:lnTo>
                    <a:lnTo>
                      <a:pt x="604" y="219"/>
                    </a:lnTo>
                    <a:lnTo>
                      <a:pt x="605" y="219"/>
                    </a:lnTo>
                    <a:lnTo>
                      <a:pt x="605" y="218"/>
                    </a:lnTo>
                    <a:lnTo>
                      <a:pt x="607" y="218"/>
                    </a:lnTo>
                    <a:lnTo>
                      <a:pt x="608" y="217"/>
                    </a:lnTo>
                    <a:lnTo>
                      <a:pt x="609" y="215"/>
                    </a:lnTo>
                    <a:lnTo>
                      <a:pt x="611" y="214"/>
                    </a:lnTo>
                    <a:lnTo>
                      <a:pt x="612" y="214"/>
                    </a:lnTo>
                    <a:lnTo>
                      <a:pt x="612" y="213"/>
                    </a:lnTo>
                    <a:lnTo>
                      <a:pt x="613" y="213"/>
                    </a:lnTo>
                    <a:lnTo>
                      <a:pt x="615" y="211"/>
                    </a:lnTo>
                    <a:lnTo>
                      <a:pt x="616" y="210"/>
                    </a:lnTo>
                    <a:lnTo>
                      <a:pt x="617" y="209"/>
                    </a:lnTo>
                    <a:lnTo>
                      <a:pt x="619" y="209"/>
                    </a:lnTo>
                    <a:lnTo>
                      <a:pt x="619" y="207"/>
                    </a:lnTo>
                    <a:lnTo>
                      <a:pt x="620" y="207"/>
                    </a:lnTo>
                    <a:lnTo>
                      <a:pt x="621" y="206"/>
                    </a:lnTo>
                    <a:lnTo>
                      <a:pt x="622" y="206"/>
                    </a:lnTo>
                    <a:lnTo>
                      <a:pt x="622" y="205"/>
                    </a:lnTo>
                    <a:lnTo>
                      <a:pt x="624" y="205"/>
                    </a:lnTo>
                    <a:lnTo>
                      <a:pt x="625" y="203"/>
                    </a:lnTo>
                    <a:lnTo>
                      <a:pt x="626" y="202"/>
                    </a:lnTo>
                    <a:lnTo>
                      <a:pt x="628" y="202"/>
                    </a:lnTo>
                    <a:lnTo>
                      <a:pt x="628" y="201"/>
                    </a:lnTo>
                    <a:lnTo>
                      <a:pt x="629" y="201"/>
                    </a:lnTo>
                    <a:lnTo>
                      <a:pt x="630" y="199"/>
                    </a:lnTo>
                    <a:lnTo>
                      <a:pt x="632" y="199"/>
                    </a:lnTo>
                    <a:lnTo>
                      <a:pt x="632" y="198"/>
                    </a:lnTo>
                    <a:lnTo>
                      <a:pt x="633" y="198"/>
                    </a:lnTo>
                    <a:lnTo>
                      <a:pt x="634" y="197"/>
                    </a:lnTo>
                    <a:lnTo>
                      <a:pt x="636" y="195"/>
                    </a:lnTo>
                    <a:lnTo>
                      <a:pt x="637" y="195"/>
                    </a:lnTo>
                    <a:lnTo>
                      <a:pt x="638" y="194"/>
                    </a:lnTo>
                    <a:lnTo>
                      <a:pt x="640" y="193"/>
                    </a:lnTo>
                    <a:lnTo>
                      <a:pt x="641" y="193"/>
                    </a:lnTo>
                    <a:lnTo>
                      <a:pt x="641" y="191"/>
                    </a:lnTo>
                    <a:lnTo>
                      <a:pt x="642" y="191"/>
                    </a:lnTo>
                    <a:lnTo>
                      <a:pt x="644" y="190"/>
                    </a:lnTo>
                    <a:lnTo>
                      <a:pt x="645" y="190"/>
                    </a:lnTo>
                    <a:lnTo>
                      <a:pt x="645" y="189"/>
                    </a:lnTo>
                    <a:lnTo>
                      <a:pt x="646" y="189"/>
                    </a:lnTo>
                    <a:lnTo>
                      <a:pt x="648" y="188"/>
                    </a:lnTo>
                    <a:lnTo>
                      <a:pt x="649" y="186"/>
                    </a:lnTo>
                    <a:lnTo>
                      <a:pt x="650" y="186"/>
                    </a:lnTo>
                    <a:lnTo>
                      <a:pt x="650" y="185"/>
                    </a:lnTo>
                    <a:lnTo>
                      <a:pt x="652" y="185"/>
                    </a:lnTo>
                    <a:lnTo>
                      <a:pt x="652" y="184"/>
                    </a:lnTo>
                    <a:lnTo>
                      <a:pt x="653" y="184"/>
                    </a:lnTo>
                    <a:lnTo>
                      <a:pt x="654" y="182"/>
                    </a:lnTo>
                    <a:lnTo>
                      <a:pt x="656" y="181"/>
                    </a:lnTo>
                    <a:lnTo>
                      <a:pt x="657" y="180"/>
                    </a:lnTo>
                    <a:lnTo>
                      <a:pt x="657" y="178"/>
                    </a:lnTo>
                    <a:lnTo>
                      <a:pt x="658" y="178"/>
                    </a:lnTo>
                    <a:lnTo>
                      <a:pt x="660" y="177"/>
                    </a:lnTo>
                    <a:lnTo>
                      <a:pt x="661" y="176"/>
                    </a:lnTo>
                    <a:lnTo>
                      <a:pt x="662" y="174"/>
                    </a:lnTo>
                    <a:lnTo>
                      <a:pt x="664" y="173"/>
                    </a:lnTo>
                    <a:lnTo>
                      <a:pt x="664" y="172"/>
                    </a:lnTo>
                    <a:lnTo>
                      <a:pt x="665" y="170"/>
                    </a:lnTo>
                    <a:lnTo>
                      <a:pt x="666" y="169"/>
                    </a:lnTo>
                    <a:lnTo>
                      <a:pt x="668" y="168"/>
                    </a:lnTo>
                    <a:lnTo>
                      <a:pt x="669" y="166"/>
                    </a:lnTo>
                    <a:lnTo>
                      <a:pt x="670" y="165"/>
                    </a:lnTo>
                    <a:lnTo>
                      <a:pt x="672" y="165"/>
                    </a:lnTo>
                    <a:lnTo>
                      <a:pt x="673" y="164"/>
                    </a:lnTo>
                    <a:lnTo>
                      <a:pt x="673" y="162"/>
                    </a:lnTo>
                    <a:lnTo>
                      <a:pt x="674" y="161"/>
                    </a:lnTo>
                    <a:lnTo>
                      <a:pt x="676" y="161"/>
                    </a:lnTo>
                    <a:lnTo>
                      <a:pt x="676" y="160"/>
                    </a:lnTo>
                    <a:lnTo>
                      <a:pt x="677" y="158"/>
                    </a:lnTo>
                    <a:lnTo>
                      <a:pt x="678" y="157"/>
                    </a:lnTo>
                    <a:lnTo>
                      <a:pt x="680" y="156"/>
                    </a:lnTo>
                    <a:lnTo>
                      <a:pt x="681" y="154"/>
                    </a:lnTo>
                    <a:lnTo>
                      <a:pt x="682" y="153"/>
                    </a:lnTo>
                    <a:lnTo>
                      <a:pt x="682" y="152"/>
                    </a:lnTo>
                    <a:lnTo>
                      <a:pt x="684" y="152"/>
                    </a:lnTo>
                    <a:lnTo>
                      <a:pt x="684" y="150"/>
                    </a:lnTo>
                    <a:lnTo>
                      <a:pt x="685" y="149"/>
                    </a:lnTo>
                    <a:lnTo>
                      <a:pt x="686" y="149"/>
                    </a:lnTo>
                    <a:lnTo>
                      <a:pt x="686" y="148"/>
                    </a:lnTo>
                    <a:lnTo>
                      <a:pt x="688" y="146"/>
                    </a:lnTo>
                    <a:lnTo>
                      <a:pt x="689" y="145"/>
                    </a:lnTo>
                    <a:lnTo>
                      <a:pt x="689" y="144"/>
                    </a:lnTo>
                    <a:lnTo>
                      <a:pt x="690" y="142"/>
                    </a:lnTo>
                    <a:lnTo>
                      <a:pt x="692" y="141"/>
                    </a:lnTo>
                    <a:lnTo>
                      <a:pt x="693" y="140"/>
                    </a:lnTo>
                    <a:lnTo>
                      <a:pt x="694" y="138"/>
                    </a:lnTo>
                    <a:lnTo>
                      <a:pt x="695" y="136"/>
                    </a:lnTo>
                    <a:lnTo>
                      <a:pt x="697" y="134"/>
                    </a:lnTo>
                    <a:lnTo>
                      <a:pt x="698" y="133"/>
                    </a:lnTo>
                    <a:lnTo>
                      <a:pt x="701" y="130"/>
                    </a:lnTo>
                    <a:lnTo>
                      <a:pt x="702" y="129"/>
                    </a:lnTo>
                    <a:lnTo>
                      <a:pt x="702" y="128"/>
                    </a:lnTo>
                    <a:lnTo>
                      <a:pt x="703" y="126"/>
                    </a:lnTo>
                    <a:lnTo>
                      <a:pt x="705" y="125"/>
                    </a:lnTo>
                    <a:lnTo>
                      <a:pt x="706" y="124"/>
                    </a:lnTo>
                    <a:lnTo>
                      <a:pt x="707" y="122"/>
                    </a:lnTo>
                    <a:lnTo>
                      <a:pt x="707" y="121"/>
                    </a:lnTo>
                    <a:lnTo>
                      <a:pt x="709" y="120"/>
                    </a:lnTo>
                    <a:lnTo>
                      <a:pt x="710" y="120"/>
                    </a:lnTo>
                    <a:lnTo>
                      <a:pt x="710" y="118"/>
                    </a:lnTo>
                    <a:lnTo>
                      <a:pt x="711" y="117"/>
                    </a:lnTo>
                    <a:lnTo>
                      <a:pt x="713" y="116"/>
                    </a:lnTo>
                    <a:lnTo>
                      <a:pt x="714" y="114"/>
                    </a:lnTo>
                    <a:lnTo>
                      <a:pt x="714" y="113"/>
                    </a:lnTo>
                    <a:lnTo>
                      <a:pt x="715" y="112"/>
                    </a:lnTo>
                    <a:lnTo>
                      <a:pt x="717" y="111"/>
                    </a:lnTo>
                    <a:lnTo>
                      <a:pt x="718" y="109"/>
                    </a:lnTo>
                    <a:lnTo>
                      <a:pt x="719" y="108"/>
                    </a:lnTo>
                    <a:lnTo>
                      <a:pt x="719" y="107"/>
                    </a:lnTo>
                    <a:lnTo>
                      <a:pt x="721" y="105"/>
                    </a:lnTo>
                    <a:lnTo>
                      <a:pt x="722" y="104"/>
                    </a:lnTo>
                    <a:lnTo>
                      <a:pt x="722" y="103"/>
                    </a:lnTo>
                    <a:lnTo>
                      <a:pt x="723" y="101"/>
                    </a:lnTo>
                    <a:lnTo>
                      <a:pt x="725" y="99"/>
                    </a:lnTo>
                    <a:lnTo>
                      <a:pt x="726" y="97"/>
                    </a:lnTo>
                    <a:lnTo>
                      <a:pt x="727" y="96"/>
                    </a:lnTo>
                    <a:lnTo>
                      <a:pt x="729" y="93"/>
                    </a:lnTo>
                    <a:lnTo>
                      <a:pt x="730" y="91"/>
                    </a:lnTo>
                    <a:lnTo>
                      <a:pt x="731" y="89"/>
                    </a:lnTo>
                    <a:lnTo>
                      <a:pt x="734" y="87"/>
                    </a:lnTo>
                    <a:lnTo>
                      <a:pt x="735" y="85"/>
                    </a:lnTo>
                    <a:lnTo>
                      <a:pt x="735" y="84"/>
                    </a:lnTo>
                    <a:lnTo>
                      <a:pt x="737" y="81"/>
                    </a:lnTo>
                    <a:lnTo>
                      <a:pt x="738" y="80"/>
                    </a:lnTo>
                    <a:lnTo>
                      <a:pt x="739" y="79"/>
                    </a:lnTo>
                    <a:lnTo>
                      <a:pt x="741" y="77"/>
                    </a:lnTo>
                    <a:lnTo>
                      <a:pt x="742" y="76"/>
                    </a:lnTo>
                    <a:lnTo>
                      <a:pt x="742" y="75"/>
                    </a:lnTo>
                    <a:lnTo>
                      <a:pt x="743" y="73"/>
                    </a:lnTo>
                    <a:lnTo>
                      <a:pt x="745" y="72"/>
                    </a:lnTo>
                    <a:lnTo>
                      <a:pt x="746" y="71"/>
                    </a:lnTo>
                    <a:lnTo>
                      <a:pt x="746" y="69"/>
                    </a:lnTo>
                    <a:lnTo>
                      <a:pt x="747" y="68"/>
                    </a:lnTo>
                    <a:lnTo>
                      <a:pt x="749" y="67"/>
                    </a:lnTo>
                    <a:lnTo>
                      <a:pt x="749" y="65"/>
                    </a:lnTo>
                    <a:lnTo>
                      <a:pt x="750" y="64"/>
                    </a:lnTo>
                    <a:lnTo>
                      <a:pt x="751" y="63"/>
                    </a:lnTo>
                    <a:lnTo>
                      <a:pt x="753" y="61"/>
                    </a:lnTo>
                    <a:lnTo>
                      <a:pt x="754" y="60"/>
                    </a:lnTo>
                    <a:lnTo>
                      <a:pt x="754" y="59"/>
                    </a:lnTo>
                    <a:lnTo>
                      <a:pt x="755" y="57"/>
                    </a:lnTo>
                    <a:lnTo>
                      <a:pt x="757" y="55"/>
                    </a:lnTo>
                    <a:lnTo>
                      <a:pt x="758" y="53"/>
                    </a:lnTo>
                    <a:lnTo>
                      <a:pt x="759" y="52"/>
                    </a:lnTo>
                    <a:lnTo>
                      <a:pt x="761" y="51"/>
                    </a:lnTo>
                    <a:lnTo>
                      <a:pt x="762" y="48"/>
                    </a:lnTo>
                    <a:lnTo>
                      <a:pt x="763" y="47"/>
                    </a:lnTo>
                    <a:lnTo>
                      <a:pt x="765" y="44"/>
                    </a:lnTo>
                    <a:lnTo>
                      <a:pt x="766" y="41"/>
                    </a:lnTo>
                    <a:lnTo>
                      <a:pt x="767" y="40"/>
                    </a:lnTo>
                    <a:lnTo>
                      <a:pt x="769" y="38"/>
                    </a:lnTo>
                    <a:lnTo>
                      <a:pt x="770" y="36"/>
                    </a:lnTo>
                    <a:lnTo>
                      <a:pt x="771" y="35"/>
                    </a:lnTo>
                    <a:lnTo>
                      <a:pt x="772" y="32"/>
                    </a:lnTo>
                    <a:lnTo>
                      <a:pt x="774" y="31"/>
                    </a:lnTo>
                    <a:lnTo>
                      <a:pt x="775" y="30"/>
                    </a:lnTo>
                    <a:lnTo>
                      <a:pt x="775" y="28"/>
                    </a:lnTo>
                    <a:lnTo>
                      <a:pt x="776" y="27"/>
                    </a:lnTo>
                    <a:lnTo>
                      <a:pt x="778" y="26"/>
                    </a:lnTo>
                    <a:lnTo>
                      <a:pt x="778" y="24"/>
                    </a:lnTo>
                    <a:lnTo>
                      <a:pt x="779" y="24"/>
                    </a:lnTo>
                    <a:lnTo>
                      <a:pt x="780" y="23"/>
                    </a:lnTo>
                    <a:lnTo>
                      <a:pt x="780" y="22"/>
                    </a:lnTo>
                    <a:lnTo>
                      <a:pt x="782" y="20"/>
                    </a:lnTo>
                    <a:lnTo>
                      <a:pt x="783" y="19"/>
                    </a:lnTo>
                    <a:lnTo>
                      <a:pt x="783" y="18"/>
                    </a:lnTo>
                    <a:lnTo>
                      <a:pt x="784" y="16"/>
                    </a:lnTo>
                    <a:lnTo>
                      <a:pt x="784" y="15"/>
                    </a:lnTo>
                    <a:lnTo>
                      <a:pt x="786" y="15"/>
                    </a:lnTo>
                    <a:lnTo>
                      <a:pt x="786" y="14"/>
                    </a:lnTo>
                    <a:lnTo>
                      <a:pt x="787" y="12"/>
                    </a:lnTo>
                    <a:lnTo>
                      <a:pt x="787" y="11"/>
                    </a:lnTo>
                    <a:lnTo>
                      <a:pt x="788" y="10"/>
                    </a:lnTo>
                    <a:lnTo>
                      <a:pt x="788" y="8"/>
                    </a:lnTo>
                    <a:lnTo>
                      <a:pt x="790" y="7"/>
                    </a:lnTo>
                    <a:lnTo>
                      <a:pt x="791" y="6"/>
                    </a:lnTo>
                    <a:lnTo>
                      <a:pt x="791" y="4"/>
                    </a:lnTo>
                    <a:lnTo>
                      <a:pt x="792" y="2"/>
                    </a:lnTo>
                    <a:lnTo>
                      <a:pt x="79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" name="Freeform 88"/>
              <p:cNvSpPr>
                <a:spLocks/>
              </p:cNvSpPr>
              <p:nvPr/>
            </p:nvSpPr>
            <p:spPr bwMode="auto">
              <a:xfrm>
                <a:off x="3224676" y="5661598"/>
                <a:ext cx="74612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Freeform 89"/>
              <p:cNvSpPr>
                <a:spLocks/>
              </p:cNvSpPr>
              <p:nvPr/>
            </p:nvSpPr>
            <p:spPr bwMode="auto">
              <a:xfrm>
                <a:off x="3224676" y="5910834"/>
                <a:ext cx="74612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Freeform 88"/>
              <p:cNvSpPr>
                <a:spLocks/>
              </p:cNvSpPr>
              <p:nvPr/>
            </p:nvSpPr>
            <p:spPr bwMode="auto">
              <a:xfrm>
                <a:off x="3132148" y="5658877"/>
                <a:ext cx="74612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" name="Freeform 89"/>
              <p:cNvSpPr>
                <a:spLocks/>
              </p:cNvSpPr>
              <p:nvPr/>
            </p:nvSpPr>
            <p:spPr bwMode="auto">
              <a:xfrm>
                <a:off x="3132148" y="5908113"/>
                <a:ext cx="74612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0" name="Freeform 45"/>
            <p:cNvSpPr>
              <a:spLocks/>
            </p:cNvSpPr>
            <p:nvPr/>
          </p:nvSpPr>
          <p:spPr bwMode="auto">
            <a:xfrm>
              <a:off x="1329399" y="2539128"/>
              <a:ext cx="3137240" cy="782158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9" h="31448">
                  <a:moveTo>
                    <a:pt x="10650" y="31448"/>
                  </a:moveTo>
                  <a:cubicBezTo>
                    <a:pt x="10666" y="21352"/>
                    <a:pt x="10653" y="10270"/>
                    <a:pt x="10669" y="174"/>
                  </a:cubicBezTo>
                  <a:lnTo>
                    <a:pt x="20" y="0"/>
                  </a:ln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45"/>
            <p:cNvSpPr>
              <a:spLocks/>
            </p:cNvSpPr>
            <p:nvPr/>
          </p:nvSpPr>
          <p:spPr bwMode="auto">
            <a:xfrm flipV="1">
              <a:off x="3306216" y="3842072"/>
              <a:ext cx="278501" cy="693485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Rectangle 299"/>
            <p:cNvSpPr>
              <a:spLocks noChangeAspect="1" noChangeArrowheads="1"/>
            </p:cNvSpPr>
            <p:nvPr/>
          </p:nvSpPr>
          <p:spPr bwMode="auto">
            <a:xfrm>
              <a:off x="5217381" y="2961211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4" name="Rectangle 301"/>
            <p:cNvSpPr>
              <a:spLocks noChangeAspect="1" noChangeArrowheads="1"/>
            </p:cNvSpPr>
            <p:nvPr/>
          </p:nvSpPr>
          <p:spPr bwMode="auto">
            <a:xfrm>
              <a:off x="5217381" y="3358086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5" name="Rectangle 50"/>
            <p:cNvSpPr>
              <a:spLocks noChangeArrowheads="1"/>
            </p:cNvSpPr>
            <p:nvPr/>
          </p:nvSpPr>
          <p:spPr bwMode="auto">
            <a:xfrm>
              <a:off x="7436803" y="3041946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96" name="Rectangle 52"/>
            <p:cNvSpPr>
              <a:spLocks noChangeArrowheads="1"/>
            </p:cNvSpPr>
            <p:nvPr/>
          </p:nvSpPr>
          <p:spPr bwMode="auto">
            <a:xfrm>
              <a:off x="7505075" y="3214984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97" name="Rectangle 53"/>
            <p:cNvSpPr>
              <a:spLocks noChangeArrowheads="1"/>
            </p:cNvSpPr>
            <p:nvPr/>
          </p:nvSpPr>
          <p:spPr bwMode="auto">
            <a:xfrm>
              <a:off x="7900417" y="3208634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99" name="Freeform 55"/>
            <p:cNvSpPr>
              <a:spLocks/>
            </p:cNvSpPr>
            <p:nvPr/>
          </p:nvSpPr>
          <p:spPr bwMode="auto">
            <a:xfrm>
              <a:off x="7436803" y="3781721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Line 60"/>
            <p:cNvSpPr>
              <a:spLocks noChangeShapeType="1"/>
            </p:cNvSpPr>
            <p:nvPr/>
          </p:nvSpPr>
          <p:spPr bwMode="auto">
            <a:xfrm flipH="1" flipV="1">
              <a:off x="8103645" y="3308645"/>
              <a:ext cx="555858" cy="524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Line 61"/>
            <p:cNvSpPr>
              <a:spLocks noChangeShapeType="1"/>
            </p:cNvSpPr>
            <p:nvPr/>
          </p:nvSpPr>
          <p:spPr bwMode="auto">
            <a:xfrm flipH="1" flipV="1">
              <a:off x="8103645" y="3842046"/>
              <a:ext cx="549065" cy="1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Rectangle 62"/>
            <p:cNvSpPr>
              <a:spLocks noChangeArrowheads="1"/>
            </p:cNvSpPr>
            <p:nvPr/>
          </p:nvSpPr>
          <p:spPr bwMode="auto">
            <a:xfrm>
              <a:off x="7902006" y="3753146"/>
              <a:ext cx="244509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3" name="Oval 79"/>
            <p:cNvSpPr>
              <a:spLocks noChangeArrowheads="1"/>
            </p:cNvSpPr>
            <p:nvPr/>
          </p:nvSpPr>
          <p:spPr bwMode="auto">
            <a:xfrm>
              <a:off x="8284104" y="3262381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grpSp>
          <p:nvGrpSpPr>
            <p:cNvPr id="104" name="Group 103"/>
            <p:cNvGrpSpPr/>
            <p:nvPr/>
          </p:nvGrpSpPr>
          <p:grpSpPr>
            <a:xfrm>
              <a:off x="5595638" y="2966321"/>
              <a:ext cx="729115" cy="504371"/>
              <a:chOff x="3132148" y="5658877"/>
              <a:chExt cx="729115" cy="504371"/>
            </a:xfrm>
          </p:grpSpPr>
          <p:sp>
            <p:nvSpPr>
              <p:cNvPr id="105" name="Freeform 86"/>
              <p:cNvSpPr>
                <a:spLocks/>
              </p:cNvSpPr>
              <p:nvPr/>
            </p:nvSpPr>
            <p:spPr bwMode="auto">
              <a:xfrm>
                <a:off x="3231026" y="5661598"/>
                <a:ext cx="630237" cy="249237"/>
              </a:xfrm>
              <a:custGeom>
                <a:avLst/>
                <a:gdLst>
                  <a:gd name="T0" fmla="*/ 2147483646 w 794"/>
                  <a:gd name="T1" fmla="*/ 0 h 315"/>
                  <a:gd name="T2" fmla="*/ 2147483646 w 794"/>
                  <a:gd name="T3" fmla="*/ 0 h 315"/>
                  <a:gd name="T4" fmla="*/ 2147483646 w 794"/>
                  <a:gd name="T5" fmla="*/ 0 h 315"/>
                  <a:gd name="T6" fmla="*/ 2147483646 w 794"/>
                  <a:gd name="T7" fmla="*/ 0 h 315"/>
                  <a:gd name="T8" fmla="*/ 2147483646 w 794"/>
                  <a:gd name="T9" fmla="*/ 0 h 315"/>
                  <a:gd name="T10" fmla="*/ 2147483646 w 794"/>
                  <a:gd name="T11" fmla="*/ 0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0"/>
                    </a:moveTo>
                    <a:lnTo>
                      <a:pt x="31" y="0"/>
                    </a:lnTo>
                    <a:lnTo>
                      <a:pt x="60" y="0"/>
                    </a:lnTo>
                    <a:lnTo>
                      <a:pt x="86" y="0"/>
                    </a:lnTo>
                    <a:lnTo>
                      <a:pt x="110" y="0"/>
                    </a:lnTo>
                    <a:lnTo>
                      <a:pt x="134" y="0"/>
                    </a:lnTo>
                    <a:lnTo>
                      <a:pt x="155" y="0"/>
                    </a:lnTo>
                    <a:lnTo>
                      <a:pt x="175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7" y="0"/>
                    </a:lnTo>
                    <a:lnTo>
                      <a:pt x="240" y="0"/>
                    </a:lnTo>
                    <a:lnTo>
                      <a:pt x="254" y="0"/>
                    </a:lnTo>
                    <a:lnTo>
                      <a:pt x="265" y="0"/>
                    </a:lnTo>
                    <a:lnTo>
                      <a:pt x="276" y="0"/>
                    </a:lnTo>
                    <a:lnTo>
                      <a:pt x="287" y="0"/>
                    </a:lnTo>
                    <a:lnTo>
                      <a:pt x="296" y="0"/>
                    </a:lnTo>
                    <a:lnTo>
                      <a:pt x="303" y="0"/>
                    </a:lnTo>
                    <a:lnTo>
                      <a:pt x="311" y="0"/>
                    </a:lnTo>
                    <a:lnTo>
                      <a:pt x="317" y="0"/>
                    </a:lnTo>
                    <a:lnTo>
                      <a:pt x="323" y="0"/>
                    </a:lnTo>
                    <a:lnTo>
                      <a:pt x="328" y="0"/>
                    </a:lnTo>
                    <a:lnTo>
                      <a:pt x="332" y="0"/>
                    </a:lnTo>
                    <a:lnTo>
                      <a:pt x="336" y="1"/>
                    </a:lnTo>
                    <a:lnTo>
                      <a:pt x="338" y="1"/>
                    </a:lnTo>
                    <a:lnTo>
                      <a:pt x="342" y="1"/>
                    </a:lnTo>
                    <a:lnTo>
                      <a:pt x="345" y="1"/>
                    </a:lnTo>
                    <a:lnTo>
                      <a:pt x="348" y="1"/>
                    </a:lnTo>
                    <a:lnTo>
                      <a:pt x="349" y="1"/>
                    </a:lnTo>
                    <a:lnTo>
                      <a:pt x="352" y="1"/>
                    </a:lnTo>
                    <a:lnTo>
                      <a:pt x="353" y="1"/>
                    </a:lnTo>
                    <a:lnTo>
                      <a:pt x="356" y="1"/>
                    </a:lnTo>
                    <a:lnTo>
                      <a:pt x="358" y="1"/>
                    </a:lnTo>
                    <a:lnTo>
                      <a:pt x="360" y="1"/>
                    </a:lnTo>
                    <a:lnTo>
                      <a:pt x="362" y="3"/>
                    </a:lnTo>
                    <a:lnTo>
                      <a:pt x="364" y="3"/>
                    </a:lnTo>
                    <a:lnTo>
                      <a:pt x="366" y="3"/>
                    </a:lnTo>
                    <a:lnTo>
                      <a:pt x="368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2" y="3"/>
                    </a:lnTo>
                    <a:lnTo>
                      <a:pt x="374" y="3"/>
                    </a:lnTo>
                    <a:lnTo>
                      <a:pt x="376" y="3"/>
                    </a:lnTo>
                    <a:lnTo>
                      <a:pt x="377" y="3"/>
                    </a:lnTo>
                    <a:lnTo>
                      <a:pt x="378" y="3"/>
                    </a:lnTo>
                    <a:lnTo>
                      <a:pt x="380" y="4"/>
                    </a:lnTo>
                    <a:lnTo>
                      <a:pt x="381" y="4"/>
                    </a:lnTo>
                    <a:lnTo>
                      <a:pt x="382" y="4"/>
                    </a:lnTo>
                    <a:lnTo>
                      <a:pt x="384" y="4"/>
                    </a:lnTo>
                    <a:lnTo>
                      <a:pt x="385" y="4"/>
                    </a:lnTo>
                    <a:lnTo>
                      <a:pt x="386" y="4"/>
                    </a:lnTo>
                    <a:lnTo>
                      <a:pt x="388" y="4"/>
                    </a:lnTo>
                    <a:lnTo>
                      <a:pt x="389" y="4"/>
                    </a:lnTo>
                    <a:lnTo>
                      <a:pt x="390" y="4"/>
                    </a:lnTo>
                    <a:lnTo>
                      <a:pt x="392" y="5"/>
                    </a:lnTo>
                    <a:lnTo>
                      <a:pt x="393" y="5"/>
                    </a:lnTo>
                    <a:lnTo>
                      <a:pt x="394" y="5"/>
                    </a:lnTo>
                    <a:lnTo>
                      <a:pt x="396" y="5"/>
                    </a:lnTo>
                    <a:lnTo>
                      <a:pt x="398" y="5"/>
                    </a:lnTo>
                    <a:lnTo>
                      <a:pt x="400" y="5"/>
                    </a:lnTo>
                    <a:lnTo>
                      <a:pt x="401" y="7"/>
                    </a:lnTo>
                    <a:lnTo>
                      <a:pt x="403" y="7"/>
                    </a:lnTo>
                    <a:lnTo>
                      <a:pt x="405" y="7"/>
                    </a:lnTo>
                    <a:lnTo>
                      <a:pt x="407" y="7"/>
                    </a:lnTo>
                    <a:lnTo>
                      <a:pt x="409" y="8"/>
                    </a:lnTo>
                    <a:lnTo>
                      <a:pt x="411" y="8"/>
                    </a:lnTo>
                    <a:lnTo>
                      <a:pt x="413" y="8"/>
                    </a:lnTo>
                    <a:lnTo>
                      <a:pt x="414" y="8"/>
                    </a:lnTo>
                    <a:lnTo>
                      <a:pt x="417" y="8"/>
                    </a:lnTo>
                    <a:lnTo>
                      <a:pt x="418" y="8"/>
                    </a:lnTo>
                    <a:lnTo>
                      <a:pt x="419" y="9"/>
                    </a:lnTo>
                    <a:lnTo>
                      <a:pt x="421" y="9"/>
                    </a:lnTo>
                    <a:lnTo>
                      <a:pt x="422" y="9"/>
                    </a:lnTo>
                    <a:lnTo>
                      <a:pt x="423" y="9"/>
                    </a:lnTo>
                    <a:lnTo>
                      <a:pt x="425" y="9"/>
                    </a:lnTo>
                    <a:lnTo>
                      <a:pt x="426" y="9"/>
                    </a:lnTo>
                    <a:lnTo>
                      <a:pt x="426" y="11"/>
                    </a:lnTo>
                    <a:lnTo>
                      <a:pt x="427" y="11"/>
                    </a:lnTo>
                    <a:lnTo>
                      <a:pt x="429" y="11"/>
                    </a:lnTo>
                    <a:lnTo>
                      <a:pt x="430" y="11"/>
                    </a:lnTo>
                    <a:lnTo>
                      <a:pt x="431" y="11"/>
                    </a:lnTo>
                    <a:lnTo>
                      <a:pt x="433" y="12"/>
                    </a:lnTo>
                    <a:lnTo>
                      <a:pt x="434" y="12"/>
                    </a:lnTo>
                    <a:lnTo>
                      <a:pt x="435" y="12"/>
                    </a:lnTo>
                    <a:lnTo>
                      <a:pt x="437" y="13"/>
                    </a:lnTo>
                    <a:lnTo>
                      <a:pt x="438" y="13"/>
                    </a:lnTo>
                    <a:lnTo>
                      <a:pt x="439" y="13"/>
                    </a:lnTo>
                    <a:lnTo>
                      <a:pt x="441" y="15"/>
                    </a:lnTo>
                    <a:lnTo>
                      <a:pt x="443" y="15"/>
                    </a:lnTo>
                    <a:lnTo>
                      <a:pt x="445" y="15"/>
                    </a:lnTo>
                    <a:lnTo>
                      <a:pt x="446" y="16"/>
                    </a:lnTo>
                    <a:lnTo>
                      <a:pt x="449" y="16"/>
                    </a:lnTo>
                    <a:lnTo>
                      <a:pt x="450" y="17"/>
                    </a:lnTo>
                    <a:lnTo>
                      <a:pt x="453" y="17"/>
                    </a:lnTo>
                    <a:lnTo>
                      <a:pt x="455" y="19"/>
                    </a:lnTo>
                    <a:lnTo>
                      <a:pt x="458" y="19"/>
                    </a:lnTo>
                    <a:lnTo>
                      <a:pt x="459" y="20"/>
                    </a:lnTo>
                    <a:lnTo>
                      <a:pt x="462" y="20"/>
                    </a:lnTo>
                    <a:lnTo>
                      <a:pt x="465" y="21"/>
                    </a:lnTo>
                    <a:lnTo>
                      <a:pt x="466" y="21"/>
                    </a:lnTo>
                    <a:lnTo>
                      <a:pt x="467" y="23"/>
                    </a:lnTo>
                    <a:lnTo>
                      <a:pt x="470" y="23"/>
                    </a:lnTo>
                    <a:lnTo>
                      <a:pt x="471" y="24"/>
                    </a:lnTo>
                    <a:lnTo>
                      <a:pt x="473" y="24"/>
                    </a:lnTo>
                    <a:lnTo>
                      <a:pt x="474" y="24"/>
                    </a:lnTo>
                    <a:lnTo>
                      <a:pt x="475" y="25"/>
                    </a:lnTo>
                    <a:lnTo>
                      <a:pt x="476" y="25"/>
                    </a:lnTo>
                    <a:lnTo>
                      <a:pt x="478" y="25"/>
                    </a:lnTo>
                    <a:lnTo>
                      <a:pt x="479" y="27"/>
                    </a:lnTo>
                    <a:lnTo>
                      <a:pt x="480" y="27"/>
                    </a:lnTo>
                    <a:lnTo>
                      <a:pt x="482" y="27"/>
                    </a:lnTo>
                    <a:lnTo>
                      <a:pt x="482" y="28"/>
                    </a:lnTo>
                    <a:lnTo>
                      <a:pt x="483" y="28"/>
                    </a:lnTo>
                    <a:lnTo>
                      <a:pt x="484" y="29"/>
                    </a:lnTo>
                    <a:lnTo>
                      <a:pt x="486" y="29"/>
                    </a:lnTo>
                    <a:lnTo>
                      <a:pt x="487" y="29"/>
                    </a:lnTo>
                    <a:lnTo>
                      <a:pt x="488" y="31"/>
                    </a:lnTo>
                    <a:lnTo>
                      <a:pt x="490" y="31"/>
                    </a:lnTo>
                    <a:lnTo>
                      <a:pt x="491" y="32"/>
                    </a:lnTo>
                    <a:lnTo>
                      <a:pt x="492" y="32"/>
                    </a:lnTo>
                    <a:lnTo>
                      <a:pt x="494" y="33"/>
                    </a:lnTo>
                    <a:lnTo>
                      <a:pt x="495" y="33"/>
                    </a:lnTo>
                    <a:lnTo>
                      <a:pt x="498" y="35"/>
                    </a:lnTo>
                    <a:lnTo>
                      <a:pt x="499" y="36"/>
                    </a:lnTo>
                    <a:lnTo>
                      <a:pt x="500" y="36"/>
                    </a:lnTo>
                    <a:lnTo>
                      <a:pt x="503" y="37"/>
                    </a:lnTo>
                    <a:lnTo>
                      <a:pt x="504" y="39"/>
                    </a:lnTo>
                    <a:lnTo>
                      <a:pt x="507" y="40"/>
                    </a:lnTo>
                    <a:lnTo>
                      <a:pt x="508" y="40"/>
                    </a:lnTo>
                    <a:lnTo>
                      <a:pt x="511" y="41"/>
                    </a:lnTo>
                    <a:lnTo>
                      <a:pt x="512" y="43"/>
                    </a:lnTo>
                    <a:lnTo>
                      <a:pt x="514" y="43"/>
                    </a:lnTo>
                    <a:lnTo>
                      <a:pt x="516" y="44"/>
                    </a:lnTo>
                    <a:lnTo>
                      <a:pt x="518" y="44"/>
                    </a:lnTo>
                    <a:lnTo>
                      <a:pt x="519" y="45"/>
                    </a:lnTo>
                    <a:lnTo>
                      <a:pt x="520" y="45"/>
                    </a:lnTo>
                    <a:lnTo>
                      <a:pt x="522" y="47"/>
                    </a:lnTo>
                    <a:lnTo>
                      <a:pt x="523" y="47"/>
                    </a:lnTo>
                    <a:lnTo>
                      <a:pt x="523" y="48"/>
                    </a:lnTo>
                    <a:lnTo>
                      <a:pt x="524" y="48"/>
                    </a:lnTo>
                    <a:lnTo>
                      <a:pt x="526" y="49"/>
                    </a:lnTo>
                    <a:lnTo>
                      <a:pt x="527" y="49"/>
                    </a:lnTo>
                    <a:lnTo>
                      <a:pt x="528" y="51"/>
                    </a:lnTo>
                    <a:lnTo>
                      <a:pt x="530" y="51"/>
                    </a:lnTo>
                    <a:lnTo>
                      <a:pt x="531" y="52"/>
                    </a:lnTo>
                    <a:lnTo>
                      <a:pt x="532" y="52"/>
                    </a:lnTo>
                    <a:lnTo>
                      <a:pt x="534" y="53"/>
                    </a:lnTo>
                    <a:lnTo>
                      <a:pt x="535" y="55"/>
                    </a:lnTo>
                    <a:lnTo>
                      <a:pt x="536" y="55"/>
                    </a:lnTo>
                    <a:lnTo>
                      <a:pt x="538" y="56"/>
                    </a:lnTo>
                    <a:lnTo>
                      <a:pt x="539" y="56"/>
                    </a:lnTo>
                    <a:lnTo>
                      <a:pt x="540" y="57"/>
                    </a:lnTo>
                    <a:lnTo>
                      <a:pt x="542" y="57"/>
                    </a:lnTo>
                    <a:lnTo>
                      <a:pt x="543" y="58"/>
                    </a:lnTo>
                    <a:lnTo>
                      <a:pt x="546" y="60"/>
                    </a:lnTo>
                    <a:lnTo>
                      <a:pt x="547" y="60"/>
                    </a:lnTo>
                    <a:lnTo>
                      <a:pt x="548" y="61"/>
                    </a:lnTo>
                    <a:lnTo>
                      <a:pt x="551" y="62"/>
                    </a:lnTo>
                    <a:lnTo>
                      <a:pt x="552" y="64"/>
                    </a:lnTo>
                    <a:lnTo>
                      <a:pt x="553" y="65"/>
                    </a:lnTo>
                    <a:lnTo>
                      <a:pt x="556" y="65"/>
                    </a:lnTo>
                    <a:lnTo>
                      <a:pt x="557" y="66"/>
                    </a:lnTo>
                    <a:lnTo>
                      <a:pt x="559" y="66"/>
                    </a:lnTo>
                    <a:lnTo>
                      <a:pt x="560" y="68"/>
                    </a:lnTo>
                    <a:lnTo>
                      <a:pt x="561" y="69"/>
                    </a:lnTo>
                    <a:lnTo>
                      <a:pt x="563" y="69"/>
                    </a:lnTo>
                    <a:lnTo>
                      <a:pt x="564" y="70"/>
                    </a:lnTo>
                    <a:lnTo>
                      <a:pt x="565" y="70"/>
                    </a:lnTo>
                    <a:lnTo>
                      <a:pt x="567" y="72"/>
                    </a:lnTo>
                    <a:lnTo>
                      <a:pt x="568" y="73"/>
                    </a:lnTo>
                    <a:lnTo>
                      <a:pt x="569" y="73"/>
                    </a:lnTo>
                    <a:lnTo>
                      <a:pt x="571" y="74"/>
                    </a:lnTo>
                    <a:lnTo>
                      <a:pt x="572" y="74"/>
                    </a:lnTo>
                    <a:lnTo>
                      <a:pt x="572" y="76"/>
                    </a:lnTo>
                    <a:lnTo>
                      <a:pt x="573" y="76"/>
                    </a:lnTo>
                    <a:lnTo>
                      <a:pt x="575" y="76"/>
                    </a:lnTo>
                    <a:lnTo>
                      <a:pt x="575" y="77"/>
                    </a:lnTo>
                    <a:lnTo>
                      <a:pt x="576" y="77"/>
                    </a:lnTo>
                    <a:lnTo>
                      <a:pt x="577" y="78"/>
                    </a:lnTo>
                    <a:lnTo>
                      <a:pt x="579" y="78"/>
                    </a:lnTo>
                    <a:lnTo>
                      <a:pt x="580" y="80"/>
                    </a:lnTo>
                    <a:lnTo>
                      <a:pt x="581" y="80"/>
                    </a:lnTo>
                    <a:lnTo>
                      <a:pt x="581" y="81"/>
                    </a:lnTo>
                    <a:lnTo>
                      <a:pt x="583" y="82"/>
                    </a:lnTo>
                    <a:lnTo>
                      <a:pt x="585" y="82"/>
                    </a:lnTo>
                    <a:lnTo>
                      <a:pt x="587" y="84"/>
                    </a:lnTo>
                    <a:lnTo>
                      <a:pt x="588" y="85"/>
                    </a:lnTo>
                    <a:lnTo>
                      <a:pt x="589" y="86"/>
                    </a:lnTo>
                    <a:lnTo>
                      <a:pt x="591" y="86"/>
                    </a:lnTo>
                    <a:lnTo>
                      <a:pt x="592" y="88"/>
                    </a:lnTo>
                    <a:lnTo>
                      <a:pt x="593" y="88"/>
                    </a:lnTo>
                    <a:lnTo>
                      <a:pt x="593" y="89"/>
                    </a:lnTo>
                    <a:lnTo>
                      <a:pt x="595" y="89"/>
                    </a:lnTo>
                    <a:lnTo>
                      <a:pt x="596" y="90"/>
                    </a:lnTo>
                    <a:lnTo>
                      <a:pt x="597" y="90"/>
                    </a:lnTo>
                    <a:lnTo>
                      <a:pt x="597" y="92"/>
                    </a:lnTo>
                    <a:lnTo>
                      <a:pt x="599" y="92"/>
                    </a:lnTo>
                    <a:lnTo>
                      <a:pt x="600" y="93"/>
                    </a:lnTo>
                    <a:lnTo>
                      <a:pt x="601" y="93"/>
                    </a:lnTo>
                    <a:lnTo>
                      <a:pt x="601" y="94"/>
                    </a:lnTo>
                    <a:lnTo>
                      <a:pt x="603" y="94"/>
                    </a:lnTo>
                    <a:lnTo>
                      <a:pt x="604" y="96"/>
                    </a:lnTo>
                    <a:lnTo>
                      <a:pt x="605" y="97"/>
                    </a:lnTo>
                    <a:lnTo>
                      <a:pt x="607" y="97"/>
                    </a:lnTo>
                    <a:lnTo>
                      <a:pt x="607" y="98"/>
                    </a:lnTo>
                    <a:lnTo>
                      <a:pt x="608" y="98"/>
                    </a:lnTo>
                    <a:lnTo>
                      <a:pt x="609" y="100"/>
                    </a:lnTo>
                    <a:lnTo>
                      <a:pt x="611" y="101"/>
                    </a:lnTo>
                    <a:lnTo>
                      <a:pt x="612" y="101"/>
                    </a:lnTo>
                    <a:lnTo>
                      <a:pt x="612" y="102"/>
                    </a:lnTo>
                    <a:lnTo>
                      <a:pt x="613" y="102"/>
                    </a:lnTo>
                    <a:lnTo>
                      <a:pt x="615" y="104"/>
                    </a:lnTo>
                    <a:lnTo>
                      <a:pt x="616" y="105"/>
                    </a:lnTo>
                    <a:lnTo>
                      <a:pt x="617" y="106"/>
                    </a:lnTo>
                    <a:lnTo>
                      <a:pt x="619" y="106"/>
                    </a:lnTo>
                    <a:lnTo>
                      <a:pt x="619" y="108"/>
                    </a:lnTo>
                    <a:lnTo>
                      <a:pt x="620" y="108"/>
                    </a:lnTo>
                    <a:lnTo>
                      <a:pt x="621" y="109"/>
                    </a:lnTo>
                    <a:lnTo>
                      <a:pt x="622" y="110"/>
                    </a:lnTo>
                    <a:lnTo>
                      <a:pt x="624" y="110"/>
                    </a:lnTo>
                    <a:lnTo>
                      <a:pt x="624" y="112"/>
                    </a:lnTo>
                    <a:lnTo>
                      <a:pt x="625" y="112"/>
                    </a:lnTo>
                    <a:lnTo>
                      <a:pt x="625" y="113"/>
                    </a:lnTo>
                    <a:lnTo>
                      <a:pt x="626" y="113"/>
                    </a:lnTo>
                    <a:lnTo>
                      <a:pt x="628" y="114"/>
                    </a:lnTo>
                    <a:lnTo>
                      <a:pt x="629" y="114"/>
                    </a:lnTo>
                    <a:lnTo>
                      <a:pt x="629" y="116"/>
                    </a:lnTo>
                    <a:lnTo>
                      <a:pt x="630" y="116"/>
                    </a:lnTo>
                    <a:lnTo>
                      <a:pt x="632" y="117"/>
                    </a:lnTo>
                    <a:lnTo>
                      <a:pt x="633" y="118"/>
                    </a:lnTo>
                    <a:lnTo>
                      <a:pt x="634" y="118"/>
                    </a:lnTo>
                    <a:lnTo>
                      <a:pt x="634" y="120"/>
                    </a:lnTo>
                    <a:lnTo>
                      <a:pt x="636" y="120"/>
                    </a:lnTo>
                    <a:lnTo>
                      <a:pt x="637" y="121"/>
                    </a:lnTo>
                    <a:lnTo>
                      <a:pt x="638" y="121"/>
                    </a:lnTo>
                    <a:lnTo>
                      <a:pt x="640" y="122"/>
                    </a:lnTo>
                    <a:lnTo>
                      <a:pt x="641" y="124"/>
                    </a:lnTo>
                    <a:lnTo>
                      <a:pt x="642" y="125"/>
                    </a:lnTo>
                    <a:lnTo>
                      <a:pt x="644" y="125"/>
                    </a:lnTo>
                    <a:lnTo>
                      <a:pt x="645" y="126"/>
                    </a:lnTo>
                    <a:lnTo>
                      <a:pt x="646" y="128"/>
                    </a:lnTo>
                    <a:lnTo>
                      <a:pt x="648" y="128"/>
                    </a:lnTo>
                    <a:lnTo>
                      <a:pt x="648" y="129"/>
                    </a:lnTo>
                    <a:lnTo>
                      <a:pt x="649" y="129"/>
                    </a:lnTo>
                    <a:lnTo>
                      <a:pt x="650" y="130"/>
                    </a:lnTo>
                    <a:lnTo>
                      <a:pt x="652" y="131"/>
                    </a:lnTo>
                    <a:lnTo>
                      <a:pt x="653" y="131"/>
                    </a:lnTo>
                    <a:lnTo>
                      <a:pt x="653" y="133"/>
                    </a:lnTo>
                    <a:lnTo>
                      <a:pt x="654" y="133"/>
                    </a:lnTo>
                    <a:lnTo>
                      <a:pt x="654" y="134"/>
                    </a:lnTo>
                    <a:lnTo>
                      <a:pt x="656" y="134"/>
                    </a:lnTo>
                    <a:lnTo>
                      <a:pt x="656" y="135"/>
                    </a:lnTo>
                    <a:lnTo>
                      <a:pt x="657" y="135"/>
                    </a:lnTo>
                    <a:lnTo>
                      <a:pt x="657" y="137"/>
                    </a:lnTo>
                    <a:lnTo>
                      <a:pt x="658" y="138"/>
                    </a:lnTo>
                    <a:lnTo>
                      <a:pt x="660" y="138"/>
                    </a:lnTo>
                    <a:lnTo>
                      <a:pt x="660" y="139"/>
                    </a:lnTo>
                    <a:lnTo>
                      <a:pt x="661" y="141"/>
                    </a:lnTo>
                    <a:lnTo>
                      <a:pt x="662" y="141"/>
                    </a:lnTo>
                    <a:lnTo>
                      <a:pt x="664" y="142"/>
                    </a:lnTo>
                    <a:lnTo>
                      <a:pt x="664" y="143"/>
                    </a:lnTo>
                    <a:lnTo>
                      <a:pt x="665" y="145"/>
                    </a:lnTo>
                    <a:lnTo>
                      <a:pt x="666" y="146"/>
                    </a:lnTo>
                    <a:lnTo>
                      <a:pt x="668" y="147"/>
                    </a:lnTo>
                    <a:lnTo>
                      <a:pt x="669" y="149"/>
                    </a:lnTo>
                    <a:lnTo>
                      <a:pt x="670" y="150"/>
                    </a:lnTo>
                    <a:lnTo>
                      <a:pt x="672" y="151"/>
                    </a:lnTo>
                    <a:lnTo>
                      <a:pt x="673" y="153"/>
                    </a:lnTo>
                    <a:lnTo>
                      <a:pt x="674" y="154"/>
                    </a:lnTo>
                    <a:lnTo>
                      <a:pt x="676" y="155"/>
                    </a:lnTo>
                    <a:lnTo>
                      <a:pt x="677" y="157"/>
                    </a:lnTo>
                    <a:lnTo>
                      <a:pt x="677" y="158"/>
                    </a:lnTo>
                    <a:lnTo>
                      <a:pt x="678" y="158"/>
                    </a:lnTo>
                    <a:lnTo>
                      <a:pt x="680" y="159"/>
                    </a:lnTo>
                    <a:lnTo>
                      <a:pt x="680" y="161"/>
                    </a:lnTo>
                    <a:lnTo>
                      <a:pt x="681" y="161"/>
                    </a:lnTo>
                    <a:lnTo>
                      <a:pt x="681" y="162"/>
                    </a:lnTo>
                    <a:lnTo>
                      <a:pt x="682" y="162"/>
                    </a:lnTo>
                    <a:lnTo>
                      <a:pt x="682" y="163"/>
                    </a:lnTo>
                    <a:lnTo>
                      <a:pt x="684" y="165"/>
                    </a:lnTo>
                    <a:lnTo>
                      <a:pt x="685" y="166"/>
                    </a:lnTo>
                    <a:lnTo>
                      <a:pt x="686" y="167"/>
                    </a:lnTo>
                    <a:lnTo>
                      <a:pt x="686" y="169"/>
                    </a:lnTo>
                    <a:lnTo>
                      <a:pt x="688" y="169"/>
                    </a:lnTo>
                    <a:lnTo>
                      <a:pt x="689" y="170"/>
                    </a:lnTo>
                    <a:lnTo>
                      <a:pt x="689" y="171"/>
                    </a:lnTo>
                    <a:lnTo>
                      <a:pt x="690" y="173"/>
                    </a:lnTo>
                    <a:lnTo>
                      <a:pt x="692" y="174"/>
                    </a:lnTo>
                    <a:lnTo>
                      <a:pt x="693" y="175"/>
                    </a:lnTo>
                    <a:lnTo>
                      <a:pt x="694" y="178"/>
                    </a:lnTo>
                    <a:lnTo>
                      <a:pt x="695" y="179"/>
                    </a:lnTo>
                    <a:lnTo>
                      <a:pt x="697" y="181"/>
                    </a:lnTo>
                    <a:lnTo>
                      <a:pt x="698" y="183"/>
                    </a:lnTo>
                    <a:lnTo>
                      <a:pt x="701" y="185"/>
                    </a:lnTo>
                    <a:lnTo>
                      <a:pt x="702" y="186"/>
                    </a:lnTo>
                    <a:lnTo>
                      <a:pt x="702" y="187"/>
                    </a:lnTo>
                    <a:lnTo>
                      <a:pt x="703" y="189"/>
                    </a:lnTo>
                    <a:lnTo>
                      <a:pt x="705" y="190"/>
                    </a:lnTo>
                    <a:lnTo>
                      <a:pt x="706" y="191"/>
                    </a:lnTo>
                    <a:lnTo>
                      <a:pt x="707" y="193"/>
                    </a:lnTo>
                    <a:lnTo>
                      <a:pt x="707" y="194"/>
                    </a:lnTo>
                    <a:lnTo>
                      <a:pt x="709" y="195"/>
                    </a:lnTo>
                    <a:lnTo>
                      <a:pt x="710" y="197"/>
                    </a:lnTo>
                    <a:lnTo>
                      <a:pt x="710" y="198"/>
                    </a:lnTo>
                    <a:lnTo>
                      <a:pt x="711" y="198"/>
                    </a:lnTo>
                    <a:lnTo>
                      <a:pt x="713" y="199"/>
                    </a:lnTo>
                    <a:lnTo>
                      <a:pt x="713" y="201"/>
                    </a:lnTo>
                    <a:lnTo>
                      <a:pt x="714" y="202"/>
                    </a:lnTo>
                    <a:lnTo>
                      <a:pt x="715" y="203"/>
                    </a:lnTo>
                    <a:lnTo>
                      <a:pt x="717" y="205"/>
                    </a:lnTo>
                    <a:lnTo>
                      <a:pt x="717" y="206"/>
                    </a:lnTo>
                    <a:lnTo>
                      <a:pt x="718" y="207"/>
                    </a:lnTo>
                    <a:lnTo>
                      <a:pt x="719" y="208"/>
                    </a:lnTo>
                    <a:lnTo>
                      <a:pt x="721" y="210"/>
                    </a:lnTo>
                    <a:lnTo>
                      <a:pt x="722" y="212"/>
                    </a:lnTo>
                    <a:lnTo>
                      <a:pt x="722" y="214"/>
                    </a:lnTo>
                    <a:lnTo>
                      <a:pt x="723" y="215"/>
                    </a:lnTo>
                    <a:lnTo>
                      <a:pt x="725" y="216"/>
                    </a:lnTo>
                    <a:lnTo>
                      <a:pt x="726" y="218"/>
                    </a:lnTo>
                    <a:lnTo>
                      <a:pt x="727" y="220"/>
                    </a:lnTo>
                    <a:lnTo>
                      <a:pt x="729" y="222"/>
                    </a:lnTo>
                    <a:lnTo>
                      <a:pt x="730" y="224"/>
                    </a:lnTo>
                    <a:lnTo>
                      <a:pt x="731" y="226"/>
                    </a:lnTo>
                    <a:lnTo>
                      <a:pt x="734" y="228"/>
                    </a:lnTo>
                    <a:lnTo>
                      <a:pt x="735" y="230"/>
                    </a:lnTo>
                    <a:lnTo>
                      <a:pt x="735" y="232"/>
                    </a:lnTo>
                    <a:lnTo>
                      <a:pt x="737" y="234"/>
                    </a:lnTo>
                    <a:lnTo>
                      <a:pt x="738" y="235"/>
                    </a:lnTo>
                    <a:lnTo>
                      <a:pt x="739" y="236"/>
                    </a:lnTo>
                    <a:lnTo>
                      <a:pt x="741" y="238"/>
                    </a:lnTo>
                    <a:lnTo>
                      <a:pt x="742" y="239"/>
                    </a:lnTo>
                    <a:lnTo>
                      <a:pt x="742" y="240"/>
                    </a:lnTo>
                    <a:lnTo>
                      <a:pt x="743" y="242"/>
                    </a:lnTo>
                    <a:lnTo>
                      <a:pt x="745" y="243"/>
                    </a:lnTo>
                    <a:lnTo>
                      <a:pt x="745" y="244"/>
                    </a:lnTo>
                    <a:lnTo>
                      <a:pt x="746" y="246"/>
                    </a:lnTo>
                    <a:lnTo>
                      <a:pt x="746" y="247"/>
                    </a:lnTo>
                    <a:lnTo>
                      <a:pt x="747" y="247"/>
                    </a:lnTo>
                    <a:lnTo>
                      <a:pt x="749" y="248"/>
                    </a:lnTo>
                    <a:lnTo>
                      <a:pt x="749" y="250"/>
                    </a:lnTo>
                    <a:lnTo>
                      <a:pt x="750" y="251"/>
                    </a:lnTo>
                    <a:lnTo>
                      <a:pt x="750" y="252"/>
                    </a:lnTo>
                    <a:lnTo>
                      <a:pt x="751" y="254"/>
                    </a:lnTo>
                    <a:lnTo>
                      <a:pt x="753" y="255"/>
                    </a:lnTo>
                    <a:lnTo>
                      <a:pt x="754" y="256"/>
                    </a:lnTo>
                    <a:lnTo>
                      <a:pt x="754" y="258"/>
                    </a:lnTo>
                    <a:lnTo>
                      <a:pt x="755" y="259"/>
                    </a:lnTo>
                    <a:lnTo>
                      <a:pt x="757" y="260"/>
                    </a:lnTo>
                    <a:lnTo>
                      <a:pt x="758" y="262"/>
                    </a:lnTo>
                    <a:lnTo>
                      <a:pt x="759" y="263"/>
                    </a:lnTo>
                    <a:lnTo>
                      <a:pt x="761" y="266"/>
                    </a:lnTo>
                    <a:lnTo>
                      <a:pt x="762" y="267"/>
                    </a:lnTo>
                    <a:lnTo>
                      <a:pt x="763" y="270"/>
                    </a:lnTo>
                    <a:lnTo>
                      <a:pt x="765" y="271"/>
                    </a:lnTo>
                    <a:lnTo>
                      <a:pt x="766" y="274"/>
                    </a:lnTo>
                    <a:lnTo>
                      <a:pt x="767" y="276"/>
                    </a:lnTo>
                    <a:lnTo>
                      <a:pt x="769" y="278"/>
                    </a:lnTo>
                    <a:lnTo>
                      <a:pt x="770" y="279"/>
                    </a:lnTo>
                    <a:lnTo>
                      <a:pt x="771" y="281"/>
                    </a:lnTo>
                    <a:lnTo>
                      <a:pt x="772" y="283"/>
                    </a:lnTo>
                    <a:lnTo>
                      <a:pt x="774" y="284"/>
                    </a:lnTo>
                    <a:lnTo>
                      <a:pt x="775" y="285"/>
                    </a:lnTo>
                    <a:lnTo>
                      <a:pt x="775" y="287"/>
                    </a:lnTo>
                    <a:lnTo>
                      <a:pt x="776" y="288"/>
                    </a:lnTo>
                    <a:lnTo>
                      <a:pt x="778" y="289"/>
                    </a:lnTo>
                    <a:lnTo>
                      <a:pt x="778" y="291"/>
                    </a:lnTo>
                    <a:lnTo>
                      <a:pt x="779" y="292"/>
                    </a:lnTo>
                    <a:lnTo>
                      <a:pt x="780" y="293"/>
                    </a:lnTo>
                    <a:lnTo>
                      <a:pt x="782" y="295"/>
                    </a:lnTo>
                    <a:lnTo>
                      <a:pt x="782" y="296"/>
                    </a:lnTo>
                    <a:lnTo>
                      <a:pt x="783" y="297"/>
                    </a:lnTo>
                    <a:lnTo>
                      <a:pt x="784" y="299"/>
                    </a:lnTo>
                    <a:lnTo>
                      <a:pt x="784" y="300"/>
                    </a:lnTo>
                    <a:lnTo>
                      <a:pt x="786" y="301"/>
                    </a:lnTo>
                    <a:lnTo>
                      <a:pt x="786" y="303"/>
                    </a:lnTo>
                    <a:lnTo>
                      <a:pt x="787" y="304"/>
                    </a:lnTo>
                    <a:lnTo>
                      <a:pt x="788" y="305"/>
                    </a:lnTo>
                    <a:lnTo>
                      <a:pt x="788" y="307"/>
                    </a:lnTo>
                    <a:lnTo>
                      <a:pt x="790" y="309"/>
                    </a:lnTo>
                    <a:lnTo>
                      <a:pt x="791" y="311"/>
                    </a:lnTo>
                    <a:lnTo>
                      <a:pt x="791" y="312"/>
                    </a:lnTo>
                    <a:lnTo>
                      <a:pt x="792" y="313"/>
                    </a:lnTo>
                    <a:lnTo>
                      <a:pt x="794" y="315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87"/>
              <p:cNvSpPr>
                <a:spLocks/>
              </p:cNvSpPr>
              <p:nvPr/>
            </p:nvSpPr>
            <p:spPr bwMode="auto">
              <a:xfrm>
                <a:off x="3231026" y="5914010"/>
                <a:ext cx="630237" cy="249238"/>
              </a:xfrm>
              <a:custGeom>
                <a:avLst/>
                <a:gdLst>
                  <a:gd name="T0" fmla="*/ 2147483646 w 794"/>
                  <a:gd name="T1" fmla="*/ 2147483646 h 315"/>
                  <a:gd name="T2" fmla="*/ 2147483646 w 794"/>
                  <a:gd name="T3" fmla="*/ 2147483646 h 315"/>
                  <a:gd name="T4" fmla="*/ 2147483646 w 794"/>
                  <a:gd name="T5" fmla="*/ 2147483646 h 315"/>
                  <a:gd name="T6" fmla="*/ 2147483646 w 794"/>
                  <a:gd name="T7" fmla="*/ 2147483646 h 315"/>
                  <a:gd name="T8" fmla="*/ 2147483646 w 794"/>
                  <a:gd name="T9" fmla="*/ 2147483646 h 315"/>
                  <a:gd name="T10" fmla="*/ 2147483646 w 794"/>
                  <a:gd name="T11" fmla="*/ 2147483646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60" y="315"/>
                    </a:lnTo>
                    <a:lnTo>
                      <a:pt x="86" y="315"/>
                    </a:lnTo>
                    <a:lnTo>
                      <a:pt x="110" y="315"/>
                    </a:lnTo>
                    <a:lnTo>
                      <a:pt x="134" y="315"/>
                    </a:lnTo>
                    <a:lnTo>
                      <a:pt x="155" y="315"/>
                    </a:lnTo>
                    <a:lnTo>
                      <a:pt x="175" y="315"/>
                    </a:lnTo>
                    <a:lnTo>
                      <a:pt x="194" y="315"/>
                    </a:lnTo>
                    <a:lnTo>
                      <a:pt x="211" y="315"/>
                    </a:lnTo>
                    <a:lnTo>
                      <a:pt x="227" y="315"/>
                    </a:lnTo>
                    <a:lnTo>
                      <a:pt x="240" y="315"/>
                    </a:lnTo>
                    <a:lnTo>
                      <a:pt x="254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7" y="315"/>
                    </a:lnTo>
                    <a:lnTo>
                      <a:pt x="296" y="315"/>
                    </a:lnTo>
                    <a:lnTo>
                      <a:pt x="303" y="315"/>
                    </a:lnTo>
                    <a:lnTo>
                      <a:pt x="311" y="315"/>
                    </a:lnTo>
                    <a:lnTo>
                      <a:pt x="317" y="315"/>
                    </a:lnTo>
                    <a:lnTo>
                      <a:pt x="323" y="315"/>
                    </a:lnTo>
                    <a:lnTo>
                      <a:pt x="328" y="315"/>
                    </a:lnTo>
                    <a:lnTo>
                      <a:pt x="332" y="315"/>
                    </a:lnTo>
                    <a:lnTo>
                      <a:pt x="336" y="315"/>
                    </a:lnTo>
                    <a:lnTo>
                      <a:pt x="338" y="315"/>
                    </a:lnTo>
                    <a:lnTo>
                      <a:pt x="342" y="315"/>
                    </a:lnTo>
                    <a:lnTo>
                      <a:pt x="345" y="315"/>
                    </a:lnTo>
                    <a:lnTo>
                      <a:pt x="348" y="315"/>
                    </a:lnTo>
                    <a:lnTo>
                      <a:pt x="349" y="314"/>
                    </a:lnTo>
                    <a:lnTo>
                      <a:pt x="352" y="314"/>
                    </a:lnTo>
                    <a:lnTo>
                      <a:pt x="353" y="314"/>
                    </a:lnTo>
                    <a:lnTo>
                      <a:pt x="356" y="314"/>
                    </a:lnTo>
                    <a:lnTo>
                      <a:pt x="358" y="314"/>
                    </a:lnTo>
                    <a:lnTo>
                      <a:pt x="360" y="314"/>
                    </a:lnTo>
                    <a:lnTo>
                      <a:pt x="362" y="314"/>
                    </a:lnTo>
                    <a:lnTo>
                      <a:pt x="364" y="314"/>
                    </a:lnTo>
                    <a:lnTo>
                      <a:pt x="366" y="314"/>
                    </a:lnTo>
                    <a:lnTo>
                      <a:pt x="368" y="314"/>
                    </a:lnTo>
                    <a:lnTo>
                      <a:pt x="369" y="314"/>
                    </a:lnTo>
                    <a:lnTo>
                      <a:pt x="370" y="312"/>
                    </a:lnTo>
                    <a:lnTo>
                      <a:pt x="372" y="312"/>
                    </a:lnTo>
                    <a:lnTo>
                      <a:pt x="374" y="312"/>
                    </a:lnTo>
                    <a:lnTo>
                      <a:pt x="376" y="312"/>
                    </a:lnTo>
                    <a:lnTo>
                      <a:pt x="377" y="312"/>
                    </a:lnTo>
                    <a:lnTo>
                      <a:pt x="378" y="312"/>
                    </a:lnTo>
                    <a:lnTo>
                      <a:pt x="380" y="312"/>
                    </a:lnTo>
                    <a:lnTo>
                      <a:pt x="381" y="312"/>
                    </a:lnTo>
                    <a:lnTo>
                      <a:pt x="382" y="312"/>
                    </a:lnTo>
                    <a:lnTo>
                      <a:pt x="384" y="312"/>
                    </a:lnTo>
                    <a:lnTo>
                      <a:pt x="385" y="311"/>
                    </a:lnTo>
                    <a:lnTo>
                      <a:pt x="386" y="311"/>
                    </a:lnTo>
                    <a:lnTo>
                      <a:pt x="388" y="311"/>
                    </a:lnTo>
                    <a:lnTo>
                      <a:pt x="389" y="311"/>
                    </a:lnTo>
                    <a:lnTo>
                      <a:pt x="390" y="311"/>
                    </a:lnTo>
                    <a:lnTo>
                      <a:pt x="392" y="311"/>
                    </a:lnTo>
                    <a:lnTo>
                      <a:pt x="393" y="311"/>
                    </a:lnTo>
                    <a:lnTo>
                      <a:pt x="394" y="311"/>
                    </a:lnTo>
                    <a:lnTo>
                      <a:pt x="396" y="310"/>
                    </a:lnTo>
                    <a:lnTo>
                      <a:pt x="398" y="310"/>
                    </a:lnTo>
                    <a:lnTo>
                      <a:pt x="400" y="310"/>
                    </a:lnTo>
                    <a:lnTo>
                      <a:pt x="401" y="310"/>
                    </a:lnTo>
                    <a:lnTo>
                      <a:pt x="403" y="310"/>
                    </a:lnTo>
                    <a:lnTo>
                      <a:pt x="405" y="308"/>
                    </a:lnTo>
                    <a:lnTo>
                      <a:pt x="407" y="308"/>
                    </a:lnTo>
                    <a:lnTo>
                      <a:pt x="409" y="308"/>
                    </a:lnTo>
                    <a:lnTo>
                      <a:pt x="411" y="308"/>
                    </a:lnTo>
                    <a:lnTo>
                      <a:pt x="413" y="307"/>
                    </a:lnTo>
                    <a:lnTo>
                      <a:pt x="414" y="307"/>
                    </a:lnTo>
                    <a:lnTo>
                      <a:pt x="417" y="307"/>
                    </a:lnTo>
                    <a:lnTo>
                      <a:pt x="418" y="307"/>
                    </a:lnTo>
                    <a:lnTo>
                      <a:pt x="419" y="307"/>
                    </a:lnTo>
                    <a:lnTo>
                      <a:pt x="421" y="307"/>
                    </a:lnTo>
                    <a:lnTo>
                      <a:pt x="422" y="306"/>
                    </a:lnTo>
                    <a:lnTo>
                      <a:pt x="423" y="306"/>
                    </a:lnTo>
                    <a:lnTo>
                      <a:pt x="425" y="306"/>
                    </a:lnTo>
                    <a:lnTo>
                      <a:pt x="426" y="306"/>
                    </a:lnTo>
                    <a:lnTo>
                      <a:pt x="427" y="306"/>
                    </a:lnTo>
                    <a:lnTo>
                      <a:pt x="429" y="304"/>
                    </a:lnTo>
                    <a:lnTo>
                      <a:pt x="430" y="304"/>
                    </a:lnTo>
                    <a:lnTo>
                      <a:pt x="431" y="304"/>
                    </a:lnTo>
                    <a:lnTo>
                      <a:pt x="433" y="304"/>
                    </a:lnTo>
                    <a:lnTo>
                      <a:pt x="434" y="303"/>
                    </a:lnTo>
                    <a:lnTo>
                      <a:pt x="435" y="303"/>
                    </a:lnTo>
                    <a:lnTo>
                      <a:pt x="437" y="303"/>
                    </a:lnTo>
                    <a:lnTo>
                      <a:pt x="438" y="303"/>
                    </a:lnTo>
                    <a:lnTo>
                      <a:pt x="439" y="302"/>
                    </a:lnTo>
                    <a:lnTo>
                      <a:pt x="441" y="302"/>
                    </a:lnTo>
                    <a:lnTo>
                      <a:pt x="443" y="300"/>
                    </a:lnTo>
                    <a:lnTo>
                      <a:pt x="445" y="300"/>
                    </a:lnTo>
                    <a:lnTo>
                      <a:pt x="446" y="300"/>
                    </a:lnTo>
                    <a:lnTo>
                      <a:pt x="449" y="299"/>
                    </a:lnTo>
                    <a:lnTo>
                      <a:pt x="450" y="299"/>
                    </a:lnTo>
                    <a:lnTo>
                      <a:pt x="453" y="298"/>
                    </a:lnTo>
                    <a:lnTo>
                      <a:pt x="455" y="296"/>
                    </a:lnTo>
                    <a:lnTo>
                      <a:pt x="458" y="296"/>
                    </a:lnTo>
                    <a:lnTo>
                      <a:pt x="459" y="295"/>
                    </a:lnTo>
                    <a:lnTo>
                      <a:pt x="462" y="295"/>
                    </a:lnTo>
                    <a:lnTo>
                      <a:pt x="465" y="294"/>
                    </a:lnTo>
                    <a:lnTo>
                      <a:pt x="466" y="294"/>
                    </a:lnTo>
                    <a:lnTo>
                      <a:pt x="467" y="294"/>
                    </a:lnTo>
                    <a:lnTo>
                      <a:pt x="470" y="292"/>
                    </a:lnTo>
                    <a:lnTo>
                      <a:pt x="471" y="292"/>
                    </a:lnTo>
                    <a:lnTo>
                      <a:pt x="473" y="291"/>
                    </a:lnTo>
                    <a:lnTo>
                      <a:pt x="474" y="291"/>
                    </a:lnTo>
                    <a:lnTo>
                      <a:pt x="475" y="291"/>
                    </a:lnTo>
                    <a:lnTo>
                      <a:pt x="476" y="290"/>
                    </a:lnTo>
                    <a:lnTo>
                      <a:pt x="478" y="290"/>
                    </a:lnTo>
                    <a:lnTo>
                      <a:pt x="479" y="290"/>
                    </a:lnTo>
                    <a:lnTo>
                      <a:pt x="480" y="288"/>
                    </a:lnTo>
                    <a:lnTo>
                      <a:pt x="482" y="288"/>
                    </a:lnTo>
                    <a:lnTo>
                      <a:pt x="483" y="287"/>
                    </a:lnTo>
                    <a:lnTo>
                      <a:pt x="484" y="287"/>
                    </a:lnTo>
                    <a:lnTo>
                      <a:pt x="486" y="286"/>
                    </a:lnTo>
                    <a:lnTo>
                      <a:pt x="487" y="286"/>
                    </a:lnTo>
                    <a:lnTo>
                      <a:pt x="488" y="286"/>
                    </a:lnTo>
                    <a:lnTo>
                      <a:pt x="490" y="284"/>
                    </a:lnTo>
                    <a:lnTo>
                      <a:pt x="491" y="284"/>
                    </a:lnTo>
                    <a:lnTo>
                      <a:pt x="492" y="283"/>
                    </a:lnTo>
                    <a:lnTo>
                      <a:pt x="494" y="283"/>
                    </a:lnTo>
                    <a:lnTo>
                      <a:pt x="495" y="282"/>
                    </a:lnTo>
                    <a:lnTo>
                      <a:pt x="498" y="280"/>
                    </a:lnTo>
                    <a:lnTo>
                      <a:pt x="499" y="280"/>
                    </a:lnTo>
                    <a:lnTo>
                      <a:pt x="500" y="279"/>
                    </a:lnTo>
                    <a:lnTo>
                      <a:pt x="503" y="278"/>
                    </a:lnTo>
                    <a:lnTo>
                      <a:pt x="504" y="276"/>
                    </a:lnTo>
                    <a:lnTo>
                      <a:pt x="507" y="276"/>
                    </a:lnTo>
                    <a:lnTo>
                      <a:pt x="508" y="275"/>
                    </a:lnTo>
                    <a:lnTo>
                      <a:pt x="511" y="274"/>
                    </a:lnTo>
                    <a:lnTo>
                      <a:pt x="512" y="274"/>
                    </a:lnTo>
                    <a:lnTo>
                      <a:pt x="514" y="272"/>
                    </a:lnTo>
                    <a:lnTo>
                      <a:pt x="516" y="271"/>
                    </a:lnTo>
                    <a:lnTo>
                      <a:pt x="518" y="271"/>
                    </a:lnTo>
                    <a:lnTo>
                      <a:pt x="519" y="270"/>
                    </a:lnTo>
                    <a:lnTo>
                      <a:pt x="520" y="270"/>
                    </a:lnTo>
                    <a:lnTo>
                      <a:pt x="522" y="268"/>
                    </a:lnTo>
                    <a:lnTo>
                      <a:pt x="523" y="268"/>
                    </a:lnTo>
                    <a:lnTo>
                      <a:pt x="524" y="267"/>
                    </a:lnTo>
                    <a:lnTo>
                      <a:pt x="526" y="267"/>
                    </a:lnTo>
                    <a:lnTo>
                      <a:pt x="527" y="266"/>
                    </a:lnTo>
                    <a:lnTo>
                      <a:pt x="528" y="266"/>
                    </a:lnTo>
                    <a:lnTo>
                      <a:pt x="528" y="264"/>
                    </a:lnTo>
                    <a:lnTo>
                      <a:pt x="530" y="264"/>
                    </a:lnTo>
                    <a:lnTo>
                      <a:pt x="531" y="264"/>
                    </a:lnTo>
                    <a:lnTo>
                      <a:pt x="532" y="263"/>
                    </a:lnTo>
                    <a:lnTo>
                      <a:pt x="534" y="263"/>
                    </a:lnTo>
                    <a:lnTo>
                      <a:pt x="534" y="262"/>
                    </a:lnTo>
                    <a:lnTo>
                      <a:pt x="535" y="262"/>
                    </a:lnTo>
                    <a:lnTo>
                      <a:pt x="536" y="261"/>
                    </a:lnTo>
                    <a:lnTo>
                      <a:pt x="538" y="261"/>
                    </a:lnTo>
                    <a:lnTo>
                      <a:pt x="539" y="259"/>
                    </a:lnTo>
                    <a:lnTo>
                      <a:pt x="540" y="259"/>
                    </a:lnTo>
                    <a:lnTo>
                      <a:pt x="542" y="258"/>
                    </a:lnTo>
                    <a:lnTo>
                      <a:pt x="543" y="257"/>
                    </a:lnTo>
                    <a:lnTo>
                      <a:pt x="546" y="257"/>
                    </a:lnTo>
                    <a:lnTo>
                      <a:pt x="547" y="255"/>
                    </a:lnTo>
                    <a:lnTo>
                      <a:pt x="548" y="254"/>
                    </a:lnTo>
                    <a:lnTo>
                      <a:pt x="551" y="253"/>
                    </a:lnTo>
                    <a:lnTo>
                      <a:pt x="552" y="253"/>
                    </a:lnTo>
                    <a:lnTo>
                      <a:pt x="553" y="251"/>
                    </a:lnTo>
                    <a:lnTo>
                      <a:pt x="556" y="250"/>
                    </a:lnTo>
                    <a:lnTo>
                      <a:pt x="557" y="250"/>
                    </a:lnTo>
                    <a:lnTo>
                      <a:pt x="559" y="249"/>
                    </a:lnTo>
                    <a:lnTo>
                      <a:pt x="560" y="247"/>
                    </a:lnTo>
                    <a:lnTo>
                      <a:pt x="561" y="247"/>
                    </a:lnTo>
                    <a:lnTo>
                      <a:pt x="563" y="246"/>
                    </a:lnTo>
                    <a:lnTo>
                      <a:pt x="564" y="245"/>
                    </a:lnTo>
                    <a:lnTo>
                      <a:pt x="565" y="245"/>
                    </a:lnTo>
                    <a:lnTo>
                      <a:pt x="567" y="245"/>
                    </a:lnTo>
                    <a:lnTo>
                      <a:pt x="567" y="243"/>
                    </a:lnTo>
                    <a:lnTo>
                      <a:pt x="568" y="243"/>
                    </a:lnTo>
                    <a:lnTo>
                      <a:pt x="569" y="242"/>
                    </a:lnTo>
                    <a:lnTo>
                      <a:pt x="571" y="242"/>
                    </a:lnTo>
                    <a:lnTo>
                      <a:pt x="572" y="241"/>
                    </a:lnTo>
                    <a:lnTo>
                      <a:pt x="573" y="239"/>
                    </a:lnTo>
                    <a:lnTo>
                      <a:pt x="575" y="239"/>
                    </a:lnTo>
                    <a:lnTo>
                      <a:pt x="575" y="238"/>
                    </a:lnTo>
                    <a:lnTo>
                      <a:pt x="576" y="238"/>
                    </a:lnTo>
                    <a:lnTo>
                      <a:pt x="577" y="237"/>
                    </a:lnTo>
                    <a:lnTo>
                      <a:pt x="579" y="237"/>
                    </a:lnTo>
                    <a:lnTo>
                      <a:pt x="580" y="235"/>
                    </a:lnTo>
                    <a:lnTo>
                      <a:pt x="581" y="235"/>
                    </a:lnTo>
                    <a:lnTo>
                      <a:pt x="581" y="234"/>
                    </a:lnTo>
                    <a:lnTo>
                      <a:pt x="583" y="234"/>
                    </a:lnTo>
                    <a:lnTo>
                      <a:pt x="585" y="233"/>
                    </a:lnTo>
                    <a:lnTo>
                      <a:pt x="587" y="231"/>
                    </a:lnTo>
                    <a:lnTo>
                      <a:pt x="588" y="230"/>
                    </a:lnTo>
                    <a:lnTo>
                      <a:pt x="589" y="230"/>
                    </a:lnTo>
                    <a:lnTo>
                      <a:pt x="591" y="229"/>
                    </a:lnTo>
                    <a:lnTo>
                      <a:pt x="592" y="227"/>
                    </a:lnTo>
                    <a:lnTo>
                      <a:pt x="593" y="227"/>
                    </a:lnTo>
                    <a:lnTo>
                      <a:pt x="593" y="226"/>
                    </a:lnTo>
                    <a:lnTo>
                      <a:pt x="595" y="226"/>
                    </a:lnTo>
                    <a:lnTo>
                      <a:pt x="596" y="225"/>
                    </a:lnTo>
                    <a:lnTo>
                      <a:pt x="597" y="225"/>
                    </a:lnTo>
                    <a:lnTo>
                      <a:pt x="597" y="223"/>
                    </a:lnTo>
                    <a:lnTo>
                      <a:pt x="599" y="223"/>
                    </a:lnTo>
                    <a:lnTo>
                      <a:pt x="600" y="223"/>
                    </a:lnTo>
                    <a:lnTo>
                      <a:pt x="600" y="222"/>
                    </a:lnTo>
                    <a:lnTo>
                      <a:pt x="601" y="222"/>
                    </a:lnTo>
                    <a:lnTo>
                      <a:pt x="603" y="221"/>
                    </a:lnTo>
                    <a:lnTo>
                      <a:pt x="604" y="221"/>
                    </a:lnTo>
                    <a:lnTo>
                      <a:pt x="604" y="219"/>
                    </a:lnTo>
                    <a:lnTo>
                      <a:pt x="605" y="219"/>
                    </a:lnTo>
                    <a:lnTo>
                      <a:pt x="605" y="218"/>
                    </a:lnTo>
                    <a:lnTo>
                      <a:pt x="607" y="218"/>
                    </a:lnTo>
                    <a:lnTo>
                      <a:pt x="608" y="217"/>
                    </a:lnTo>
                    <a:lnTo>
                      <a:pt x="609" y="215"/>
                    </a:lnTo>
                    <a:lnTo>
                      <a:pt x="611" y="214"/>
                    </a:lnTo>
                    <a:lnTo>
                      <a:pt x="612" y="214"/>
                    </a:lnTo>
                    <a:lnTo>
                      <a:pt x="612" y="213"/>
                    </a:lnTo>
                    <a:lnTo>
                      <a:pt x="613" y="213"/>
                    </a:lnTo>
                    <a:lnTo>
                      <a:pt x="615" y="211"/>
                    </a:lnTo>
                    <a:lnTo>
                      <a:pt x="616" y="210"/>
                    </a:lnTo>
                    <a:lnTo>
                      <a:pt x="617" y="209"/>
                    </a:lnTo>
                    <a:lnTo>
                      <a:pt x="619" y="209"/>
                    </a:lnTo>
                    <a:lnTo>
                      <a:pt x="619" y="207"/>
                    </a:lnTo>
                    <a:lnTo>
                      <a:pt x="620" y="207"/>
                    </a:lnTo>
                    <a:lnTo>
                      <a:pt x="621" y="206"/>
                    </a:lnTo>
                    <a:lnTo>
                      <a:pt x="622" y="206"/>
                    </a:lnTo>
                    <a:lnTo>
                      <a:pt x="622" y="205"/>
                    </a:lnTo>
                    <a:lnTo>
                      <a:pt x="624" y="205"/>
                    </a:lnTo>
                    <a:lnTo>
                      <a:pt x="625" y="203"/>
                    </a:lnTo>
                    <a:lnTo>
                      <a:pt x="626" y="202"/>
                    </a:lnTo>
                    <a:lnTo>
                      <a:pt x="628" y="202"/>
                    </a:lnTo>
                    <a:lnTo>
                      <a:pt x="628" y="201"/>
                    </a:lnTo>
                    <a:lnTo>
                      <a:pt x="629" y="201"/>
                    </a:lnTo>
                    <a:lnTo>
                      <a:pt x="630" y="199"/>
                    </a:lnTo>
                    <a:lnTo>
                      <a:pt x="632" y="199"/>
                    </a:lnTo>
                    <a:lnTo>
                      <a:pt x="632" y="198"/>
                    </a:lnTo>
                    <a:lnTo>
                      <a:pt x="633" y="198"/>
                    </a:lnTo>
                    <a:lnTo>
                      <a:pt x="634" y="197"/>
                    </a:lnTo>
                    <a:lnTo>
                      <a:pt x="636" y="195"/>
                    </a:lnTo>
                    <a:lnTo>
                      <a:pt x="637" y="195"/>
                    </a:lnTo>
                    <a:lnTo>
                      <a:pt x="638" y="194"/>
                    </a:lnTo>
                    <a:lnTo>
                      <a:pt x="640" y="193"/>
                    </a:lnTo>
                    <a:lnTo>
                      <a:pt x="641" y="193"/>
                    </a:lnTo>
                    <a:lnTo>
                      <a:pt x="641" y="191"/>
                    </a:lnTo>
                    <a:lnTo>
                      <a:pt x="642" y="191"/>
                    </a:lnTo>
                    <a:lnTo>
                      <a:pt x="644" y="190"/>
                    </a:lnTo>
                    <a:lnTo>
                      <a:pt x="645" y="190"/>
                    </a:lnTo>
                    <a:lnTo>
                      <a:pt x="645" y="189"/>
                    </a:lnTo>
                    <a:lnTo>
                      <a:pt x="646" y="189"/>
                    </a:lnTo>
                    <a:lnTo>
                      <a:pt x="648" y="188"/>
                    </a:lnTo>
                    <a:lnTo>
                      <a:pt x="649" y="186"/>
                    </a:lnTo>
                    <a:lnTo>
                      <a:pt x="650" y="186"/>
                    </a:lnTo>
                    <a:lnTo>
                      <a:pt x="650" y="185"/>
                    </a:lnTo>
                    <a:lnTo>
                      <a:pt x="652" y="185"/>
                    </a:lnTo>
                    <a:lnTo>
                      <a:pt x="652" y="184"/>
                    </a:lnTo>
                    <a:lnTo>
                      <a:pt x="653" y="184"/>
                    </a:lnTo>
                    <a:lnTo>
                      <a:pt x="654" y="182"/>
                    </a:lnTo>
                    <a:lnTo>
                      <a:pt x="656" y="181"/>
                    </a:lnTo>
                    <a:lnTo>
                      <a:pt x="657" y="180"/>
                    </a:lnTo>
                    <a:lnTo>
                      <a:pt x="657" y="178"/>
                    </a:lnTo>
                    <a:lnTo>
                      <a:pt x="658" y="178"/>
                    </a:lnTo>
                    <a:lnTo>
                      <a:pt x="660" y="177"/>
                    </a:lnTo>
                    <a:lnTo>
                      <a:pt x="661" y="176"/>
                    </a:lnTo>
                    <a:lnTo>
                      <a:pt x="662" y="174"/>
                    </a:lnTo>
                    <a:lnTo>
                      <a:pt x="664" y="173"/>
                    </a:lnTo>
                    <a:lnTo>
                      <a:pt x="664" y="172"/>
                    </a:lnTo>
                    <a:lnTo>
                      <a:pt x="665" y="170"/>
                    </a:lnTo>
                    <a:lnTo>
                      <a:pt x="666" y="169"/>
                    </a:lnTo>
                    <a:lnTo>
                      <a:pt x="668" y="168"/>
                    </a:lnTo>
                    <a:lnTo>
                      <a:pt x="669" y="166"/>
                    </a:lnTo>
                    <a:lnTo>
                      <a:pt x="670" y="165"/>
                    </a:lnTo>
                    <a:lnTo>
                      <a:pt x="672" y="165"/>
                    </a:lnTo>
                    <a:lnTo>
                      <a:pt x="673" y="164"/>
                    </a:lnTo>
                    <a:lnTo>
                      <a:pt x="673" y="162"/>
                    </a:lnTo>
                    <a:lnTo>
                      <a:pt x="674" y="161"/>
                    </a:lnTo>
                    <a:lnTo>
                      <a:pt x="676" y="161"/>
                    </a:lnTo>
                    <a:lnTo>
                      <a:pt x="676" y="160"/>
                    </a:lnTo>
                    <a:lnTo>
                      <a:pt x="677" y="158"/>
                    </a:lnTo>
                    <a:lnTo>
                      <a:pt x="678" y="157"/>
                    </a:lnTo>
                    <a:lnTo>
                      <a:pt x="680" y="156"/>
                    </a:lnTo>
                    <a:lnTo>
                      <a:pt x="681" y="154"/>
                    </a:lnTo>
                    <a:lnTo>
                      <a:pt x="682" y="153"/>
                    </a:lnTo>
                    <a:lnTo>
                      <a:pt x="682" y="152"/>
                    </a:lnTo>
                    <a:lnTo>
                      <a:pt x="684" y="152"/>
                    </a:lnTo>
                    <a:lnTo>
                      <a:pt x="684" y="150"/>
                    </a:lnTo>
                    <a:lnTo>
                      <a:pt x="685" y="149"/>
                    </a:lnTo>
                    <a:lnTo>
                      <a:pt x="686" y="149"/>
                    </a:lnTo>
                    <a:lnTo>
                      <a:pt x="686" y="148"/>
                    </a:lnTo>
                    <a:lnTo>
                      <a:pt x="688" y="146"/>
                    </a:lnTo>
                    <a:lnTo>
                      <a:pt x="689" y="145"/>
                    </a:lnTo>
                    <a:lnTo>
                      <a:pt x="689" y="144"/>
                    </a:lnTo>
                    <a:lnTo>
                      <a:pt x="690" y="142"/>
                    </a:lnTo>
                    <a:lnTo>
                      <a:pt x="692" y="141"/>
                    </a:lnTo>
                    <a:lnTo>
                      <a:pt x="693" y="140"/>
                    </a:lnTo>
                    <a:lnTo>
                      <a:pt x="694" y="138"/>
                    </a:lnTo>
                    <a:lnTo>
                      <a:pt x="695" y="136"/>
                    </a:lnTo>
                    <a:lnTo>
                      <a:pt x="697" y="134"/>
                    </a:lnTo>
                    <a:lnTo>
                      <a:pt x="698" y="133"/>
                    </a:lnTo>
                    <a:lnTo>
                      <a:pt x="701" y="130"/>
                    </a:lnTo>
                    <a:lnTo>
                      <a:pt x="702" y="129"/>
                    </a:lnTo>
                    <a:lnTo>
                      <a:pt x="702" y="128"/>
                    </a:lnTo>
                    <a:lnTo>
                      <a:pt x="703" y="126"/>
                    </a:lnTo>
                    <a:lnTo>
                      <a:pt x="705" y="125"/>
                    </a:lnTo>
                    <a:lnTo>
                      <a:pt x="706" y="124"/>
                    </a:lnTo>
                    <a:lnTo>
                      <a:pt x="707" y="122"/>
                    </a:lnTo>
                    <a:lnTo>
                      <a:pt x="707" y="121"/>
                    </a:lnTo>
                    <a:lnTo>
                      <a:pt x="709" y="120"/>
                    </a:lnTo>
                    <a:lnTo>
                      <a:pt x="710" y="120"/>
                    </a:lnTo>
                    <a:lnTo>
                      <a:pt x="710" y="118"/>
                    </a:lnTo>
                    <a:lnTo>
                      <a:pt x="711" y="117"/>
                    </a:lnTo>
                    <a:lnTo>
                      <a:pt x="713" y="116"/>
                    </a:lnTo>
                    <a:lnTo>
                      <a:pt x="714" y="114"/>
                    </a:lnTo>
                    <a:lnTo>
                      <a:pt x="714" y="113"/>
                    </a:lnTo>
                    <a:lnTo>
                      <a:pt x="715" y="112"/>
                    </a:lnTo>
                    <a:lnTo>
                      <a:pt x="717" y="111"/>
                    </a:lnTo>
                    <a:lnTo>
                      <a:pt x="718" y="109"/>
                    </a:lnTo>
                    <a:lnTo>
                      <a:pt x="719" y="108"/>
                    </a:lnTo>
                    <a:lnTo>
                      <a:pt x="719" y="107"/>
                    </a:lnTo>
                    <a:lnTo>
                      <a:pt x="721" y="105"/>
                    </a:lnTo>
                    <a:lnTo>
                      <a:pt x="722" y="104"/>
                    </a:lnTo>
                    <a:lnTo>
                      <a:pt x="722" y="103"/>
                    </a:lnTo>
                    <a:lnTo>
                      <a:pt x="723" y="101"/>
                    </a:lnTo>
                    <a:lnTo>
                      <a:pt x="725" y="99"/>
                    </a:lnTo>
                    <a:lnTo>
                      <a:pt x="726" y="97"/>
                    </a:lnTo>
                    <a:lnTo>
                      <a:pt x="727" y="96"/>
                    </a:lnTo>
                    <a:lnTo>
                      <a:pt x="729" y="93"/>
                    </a:lnTo>
                    <a:lnTo>
                      <a:pt x="730" y="91"/>
                    </a:lnTo>
                    <a:lnTo>
                      <a:pt x="731" y="89"/>
                    </a:lnTo>
                    <a:lnTo>
                      <a:pt x="734" y="87"/>
                    </a:lnTo>
                    <a:lnTo>
                      <a:pt x="735" y="85"/>
                    </a:lnTo>
                    <a:lnTo>
                      <a:pt x="735" y="84"/>
                    </a:lnTo>
                    <a:lnTo>
                      <a:pt x="737" y="81"/>
                    </a:lnTo>
                    <a:lnTo>
                      <a:pt x="738" y="80"/>
                    </a:lnTo>
                    <a:lnTo>
                      <a:pt x="739" y="79"/>
                    </a:lnTo>
                    <a:lnTo>
                      <a:pt x="741" y="77"/>
                    </a:lnTo>
                    <a:lnTo>
                      <a:pt x="742" y="76"/>
                    </a:lnTo>
                    <a:lnTo>
                      <a:pt x="742" y="75"/>
                    </a:lnTo>
                    <a:lnTo>
                      <a:pt x="743" y="73"/>
                    </a:lnTo>
                    <a:lnTo>
                      <a:pt x="745" y="72"/>
                    </a:lnTo>
                    <a:lnTo>
                      <a:pt x="746" y="71"/>
                    </a:lnTo>
                    <a:lnTo>
                      <a:pt x="746" y="69"/>
                    </a:lnTo>
                    <a:lnTo>
                      <a:pt x="747" y="68"/>
                    </a:lnTo>
                    <a:lnTo>
                      <a:pt x="749" y="67"/>
                    </a:lnTo>
                    <a:lnTo>
                      <a:pt x="749" y="65"/>
                    </a:lnTo>
                    <a:lnTo>
                      <a:pt x="750" y="64"/>
                    </a:lnTo>
                    <a:lnTo>
                      <a:pt x="751" y="63"/>
                    </a:lnTo>
                    <a:lnTo>
                      <a:pt x="753" y="61"/>
                    </a:lnTo>
                    <a:lnTo>
                      <a:pt x="754" y="60"/>
                    </a:lnTo>
                    <a:lnTo>
                      <a:pt x="754" y="59"/>
                    </a:lnTo>
                    <a:lnTo>
                      <a:pt x="755" y="57"/>
                    </a:lnTo>
                    <a:lnTo>
                      <a:pt x="757" y="55"/>
                    </a:lnTo>
                    <a:lnTo>
                      <a:pt x="758" y="53"/>
                    </a:lnTo>
                    <a:lnTo>
                      <a:pt x="759" y="52"/>
                    </a:lnTo>
                    <a:lnTo>
                      <a:pt x="761" y="51"/>
                    </a:lnTo>
                    <a:lnTo>
                      <a:pt x="762" y="48"/>
                    </a:lnTo>
                    <a:lnTo>
                      <a:pt x="763" y="47"/>
                    </a:lnTo>
                    <a:lnTo>
                      <a:pt x="765" y="44"/>
                    </a:lnTo>
                    <a:lnTo>
                      <a:pt x="766" y="41"/>
                    </a:lnTo>
                    <a:lnTo>
                      <a:pt x="767" y="40"/>
                    </a:lnTo>
                    <a:lnTo>
                      <a:pt x="769" y="38"/>
                    </a:lnTo>
                    <a:lnTo>
                      <a:pt x="770" y="36"/>
                    </a:lnTo>
                    <a:lnTo>
                      <a:pt x="771" y="35"/>
                    </a:lnTo>
                    <a:lnTo>
                      <a:pt x="772" y="32"/>
                    </a:lnTo>
                    <a:lnTo>
                      <a:pt x="774" y="31"/>
                    </a:lnTo>
                    <a:lnTo>
                      <a:pt x="775" y="30"/>
                    </a:lnTo>
                    <a:lnTo>
                      <a:pt x="775" y="28"/>
                    </a:lnTo>
                    <a:lnTo>
                      <a:pt x="776" y="27"/>
                    </a:lnTo>
                    <a:lnTo>
                      <a:pt x="778" y="26"/>
                    </a:lnTo>
                    <a:lnTo>
                      <a:pt x="778" y="24"/>
                    </a:lnTo>
                    <a:lnTo>
                      <a:pt x="779" y="24"/>
                    </a:lnTo>
                    <a:lnTo>
                      <a:pt x="780" y="23"/>
                    </a:lnTo>
                    <a:lnTo>
                      <a:pt x="780" y="22"/>
                    </a:lnTo>
                    <a:lnTo>
                      <a:pt x="782" y="20"/>
                    </a:lnTo>
                    <a:lnTo>
                      <a:pt x="783" y="19"/>
                    </a:lnTo>
                    <a:lnTo>
                      <a:pt x="783" y="18"/>
                    </a:lnTo>
                    <a:lnTo>
                      <a:pt x="784" y="16"/>
                    </a:lnTo>
                    <a:lnTo>
                      <a:pt x="784" y="15"/>
                    </a:lnTo>
                    <a:lnTo>
                      <a:pt x="786" y="15"/>
                    </a:lnTo>
                    <a:lnTo>
                      <a:pt x="786" y="14"/>
                    </a:lnTo>
                    <a:lnTo>
                      <a:pt x="787" y="12"/>
                    </a:lnTo>
                    <a:lnTo>
                      <a:pt x="787" y="11"/>
                    </a:lnTo>
                    <a:lnTo>
                      <a:pt x="788" y="10"/>
                    </a:lnTo>
                    <a:lnTo>
                      <a:pt x="788" y="8"/>
                    </a:lnTo>
                    <a:lnTo>
                      <a:pt x="790" y="7"/>
                    </a:lnTo>
                    <a:lnTo>
                      <a:pt x="791" y="6"/>
                    </a:lnTo>
                    <a:lnTo>
                      <a:pt x="791" y="4"/>
                    </a:lnTo>
                    <a:lnTo>
                      <a:pt x="792" y="2"/>
                    </a:lnTo>
                    <a:lnTo>
                      <a:pt x="79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88"/>
              <p:cNvSpPr>
                <a:spLocks/>
              </p:cNvSpPr>
              <p:nvPr/>
            </p:nvSpPr>
            <p:spPr bwMode="auto">
              <a:xfrm>
                <a:off x="3224676" y="5661598"/>
                <a:ext cx="74612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" name="Freeform 89"/>
              <p:cNvSpPr>
                <a:spLocks/>
              </p:cNvSpPr>
              <p:nvPr/>
            </p:nvSpPr>
            <p:spPr bwMode="auto">
              <a:xfrm>
                <a:off x="3224676" y="5910834"/>
                <a:ext cx="74612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" name="Freeform 88"/>
              <p:cNvSpPr>
                <a:spLocks/>
              </p:cNvSpPr>
              <p:nvPr/>
            </p:nvSpPr>
            <p:spPr bwMode="auto">
              <a:xfrm>
                <a:off x="3132148" y="5658877"/>
                <a:ext cx="74612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" name="Freeform 89"/>
              <p:cNvSpPr>
                <a:spLocks/>
              </p:cNvSpPr>
              <p:nvPr/>
            </p:nvSpPr>
            <p:spPr bwMode="auto">
              <a:xfrm>
                <a:off x="3132148" y="5908113"/>
                <a:ext cx="74612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45"/>
            <p:cNvSpPr>
              <a:spLocks/>
            </p:cNvSpPr>
            <p:nvPr/>
          </p:nvSpPr>
          <p:spPr bwMode="auto">
            <a:xfrm>
              <a:off x="5188385" y="2544570"/>
              <a:ext cx="3137240" cy="782158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9" h="31448">
                  <a:moveTo>
                    <a:pt x="10650" y="31448"/>
                  </a:moveTo>
                  <a:cubicBezTo>
                    <a:pt x="10666" y="21352"/>
                    <a:pt x="10653" y="10270"/>
                    <a:pt x="10669" y="174"/>
                  </a:cubicBezTo>
                  <a:lnTo>
                    <a:pt x="20" y="0"/>
                  </a:ln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" name="Freeform 45"/>
            <p:cNvSpPr>
              <a:spLocks/>
            </p:cNvSpPr>
            <p:nvPr/>
          </p:nvSpPr>
          <p:spPr bwMode="auto">
            <a:xfrm flipV="1">
              <a:off x="7165202" y="3847514"/>
              <a:ext cx="278501" cy="693485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Line 292"/>
            <p:cNvSpPr>
              <a:spLocks noChangeAspect="1" noChangeShapeType="1"/>
            </p:cNvSpPr>
            <p:nvPr/>
          </p:nvSpPr>
          <p:spPr bwMode="auto">
            <a:xfrm flipH="1">
              <a:off x="1063639" y="5036301"/>
              <a:ext cx="6715387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Line 292"/>
            <p:cNvSpPr>
              <a:spLocks noChangeAspect="1" noChangeShapeType="1"/>
            </p:cNvSpPr>
            <p:nvPr/>
          </p:nvSpPr>
          <p:spPr bwMode="auto">
            <a:xfrm flipH="1">
              <a:off x="1073390" y="4535558"/>
              <a:ext cx="6103614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Oval 79"/>
            <p:cNvSpPr>
              <a:spLocks noChangeArrowheads="1"/>
            </p:cNvSpPr>
            <p:nvPr/>
          </p:nvSpPr>
          <p:spPr bwMode="auto">
            <a:xfrm>
              <a:off x="3271232" y="4495188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18" name="Oval 79"/>
            <p:cNvSpPr>
              <a:spLocks noChangeArrowheads="1"/>
            </p:cNvSpPr>
            <p:nvPr/>
          </p:nvSpPr>
          <p:spPr bwMode="auto">
            <a:xfrm>
              <a:off x="3846281" y="4998297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20" name="TextBox 81"/>
            <p:cNvSpPr txBox="1">
              <a:spLocks noChangeArrowheads="1"/>
            </p:cNvSpPr>
            <p:nvPr/>
          </p:nvSpPr>
          <p:spPr bwMode="auto">
            <a:xfrm>
              <a:off x="139684" y="4800895"/>
              <a:ext cx="91563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dirty="0" err="1">
                  <a:latin typeface="Times" charset="0"/>
                </a:rPr>
                <a:t>Clear_n</a:t>
              </a:r>
              <a:endParaRPr lang="en-US" altLang="en-US" sz="1800" b="0" dirty="0">
                <a:latin typeface="Times" charset="0"/>
              </a:endParaRPr>
            </a:p>
          </p:txBody>
        </p:sp>
        <p:sp>
          <p:nvSpPr>
            <p:cNvPr id="121" name="Line 54"/>
            <p:cNvSpPr>
              <a:spLocks noChangeShapeType="1"/>
            </p:cNvSpPr>
            <p:nvPr/>
          </p:nvSpPr>
          <p:spPr bwMode="auto">
            <a:xfrm flipH="1" flipV="1">
              <a:off x="7897812" y="3737147"/>
              <a:ext cx="131774" cy="227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Oval 89"/>
            <p:cNvSpPr>
              <a:spLocks noChangeAspect="1" noChangeArrowheads="1"/>
            </p:cNvSpPr>
            <p:nvPr/>
          </p:nvSpPr>
          <p:spPr bwMode="auto">
            <a:xfrm>
              <a:off x="3831837" y="4110125"/>
              <a:ext cx="118872" cy="11893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" name="Oval 89"/>
            <p:cNvSpPr>
              <a:spLocks noChangeAspect="1" noChangeArrowheads="1"/>
            </p:cNvSpPr>
            <p:nvPr/>
          </p:nvSpPr>
          <p:spPr bwMode="auto">
            <a:xfrm>
              <a:off x="7708744" y="4129833"/>
              <a:ext cx="118872" cy="11893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7" name="Line 61"/>
            <p:cNvSpPr>
              <a:spLocks noChangeShapeType="1"/>
            </p:cNvSpPr>
            <p:nvPr/>
          </p:nvSpPr>
          <p:spPr bwMode="auto">
            <a:xfrm flipH="1">
              <a:off x="7765774" y="4252817"/>
              <a:ext cx="2101" cy="78963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" name="Line 61"/>
            <p:cNvSpPr>
              <a:spLocks noChangeShapeType="1"/>
            </p:cNvSpPr>
            <p:nvPr/>
          </p:nvSpPr>
          <p:spPr bwMode="auto">
            <a:xfrm flipH="1">
              <a:off x="3889513" y="4232939"/>
              <a:ext cx="2101" cy="78963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" name="Freeform 45"/>
            <p:cNvSpPr>
              <a:spLocks/>
            </p:cNvSpPr>
            <p:nvPr/>
          </p:nvSpPr>
          <p:spPr bwMode="auto">
            <a:xfrm>
              <a:off x="2443976" y="3210055"/>
              <a:ext cx="1136221" cy="107430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0 w 2914"/>
                <a:gd name="connsiteY0" fmla="*/ 174 h 20938"/>
                <a:gd name="connsiteX1" fmla="*/ 1384 w 2914"/>
                <a:gd name="connsiteY1" fmla="*/ 0 h 20938"/>
                <a:gd name="connsiteX2" fmla="*/ 1364 w 2914"/>
                <a:gd name="connsiteY2" fmla="*/ 20938 h 20938"/>
                <a:gd name="connsiteX3" fmla="*/ 2914 w 2914"/>
                <a:gd name="connsiteY3" fmla="*/ 20931 h 20938"/>
                <a:gd name="connsiteX0" fmla="*/ 0 w 10000"/>
                <a:gd name="connsiteY0" fmla="*/ 83 h 10514"/>
                <a:gd name="connsiteX1" fmla="*/ 4749 w 10000"/>
                <a:gd name="connsiteY1" fmla="*/ 0 h 10514"/>
                <a:gd name="connsiteX2" fmla="*/ 4778 w 10000"/>
                <a:gd name="connsiteY2" fmla="*/ 10514 h 10514"/>
                <a:gd name="connsiteX3" fmla="*/ 10000 w 10000"/>
                <a:gd name="connsiteY3" fmla="*/ 9997 h 10514"/>
                <a:gd name="connsiteX0" fmla="*/ 0 w 10000"/>
                <a:gd name="connsiteY0" fmla="*/ 83 h 11028"/>
                <a:gd name="connsiteX1" fmla="*/ 4749 w 10000"/>
                <a:gd name="connsiteY1" fmla="*/ 0 h 11028"/>
                <a:gd name="connsiteX2" fmla="*/ 4681 w 10000"/>
                <a:gd name="connsiteY2" fmla="*/ 11028 h 11028"/>
                <a:gd name="connsiteX3" fmla="*/ 10000 w 10000"/>
                <a:gd name="connsiteY3" fmla="*/ 9997 h 11028"/>
                <a:gd name="connsiteX0" fmla="*/ 0 w 10000"/>
                <a:gd name="connsiteY0" fmla="*/ 83 h 10001"/>
                <a:gd name="connsiteX1" fmla="*/ 4749 w 10000"/>
                <a:gd name="connsiteY1" fmla="*/ 0 h 10001"/>
                <a:gd name="connsiteX2" fmla="*/ 4729 w 10000"/>
                <a:gd name="connsiteY2" fmla="*/ 10001 h 10001"/>
                <a:gd name="connsiteX3" fmla="*/ 10000 w 10000"/>
                <a:gd name="connsiteY3" fmla="*/ 9997 h 10001"/>
                <a:gd name="connsiteX0" fmla="*/ 0 w 9855"/>
                <a:gd name="connsiteY0" fmla="*/ 83 h 10516"/>
                <a:gd name="connsiteX1" fmla="*/ 4749 w 9855"/>
                <a:gd name="connsiteY1" fmla="*/ 0 h 10516"/>
                <a:gd name="connsiteX2" fmla="*/ 4729 w 9855"/>
                <a:gd name="connsiteY2" fmla="*/ 10001 h 10516"/>
                <a:gd name="connsiteX3" fmla="*/ 9855 w 9855"/>
                <a:gd name="connsiteY3" fmla="*/ 10516 h 10516"/>
                <a:gd name="connsiteX0" fmla="*/ 0 w 10000"/>
                <a:gd name="connsiteY0" fmla="*/ 79 h 9510"/>
                <a:gd name="connsiteX1" fmla="*/ 4819 w 10000"/>
                <a:gd name="connsiteY1" fmla="*/ 0 h 9510"/>
                <a:gd name="connsiteX2" fmla="*/ 4799 w 10000"/>
                <a:gd name="connsiteY2" fmla="*/ 9510 h 9510"/>
                <a:gd name="connsiteX3" fmla="*/ 10000 w 10000"/>
                <a:gd name="connsiteY3" fmla="*/ 9506 h 9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9510">
                  <a:moveTo>
                    <a:pt x="0" y="79"/>
                  </a:moveTo>
                  <a:lnTo>
                    <a:pt x="4819" y="0"/>
                  </a:lnTo>
                  <a:cubicBezTo>
                    <a:pt x="4795" y="3169"/>
                    <a:pt x="4823" y="6341"/>
                    <a:pt x="4799" y="9510"/>
                  </a:cubicBezTo>
                  <a:lnTo>
                    <a:pt x="10000" y="9506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Freeform 45"/>
            <p:cNvSpPr>
              <a:spLocks/>
            </p:cNvSpPr>
            <p:nvPr/>
          </p:nvSpPr>
          <p:spPr bwMode="auto">
            <a:xfrm>
              <a:off x="6298581" y="3217490"/>
              <a:ext cx="1136221" cy="107430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0 w 2914"/>
                <a:gd name="connsiteY0" fmla="*/ 174 h 20938"/>
                <a:gd name="connsiteX1" fmla="*/ 1384 w 2914"/>
                <a:gd name="connsiteY1" fmla="*/ 0 h 20938"/>
                <a:gd name="connsiteX2" fmla="*/ 1364 w 2914"/>
                <a:gd name="connsiteY2" fmla="*/ 20938 h 20938"/>
                <a:gd name="connsiteX3" fmla="*/ 2914 w 2914"/>
                <a:gd name="connsiteY3" fmla="*/ 20931 h 20938"/>
                <a:gd name="connsiteX0" fmla="*/ 0 w 10000"/>
                <a:gd name="connsiteY0" fmla="*/ 83 h 10514"/>
                <a:gd name="connsiteX1" fmla="*/ 4749 w 10000"/>
                <a:gd name="connsiteY1" fmla="*/ 0 h 10514"/>
                <a:gd name="connsiteX2" fmla="*/ 4778 w 10000"/>
                <a:gd name="connsiteY2" fmla="*/ 10514 h 10514"/>
                <a:gd name="connsiteX3" fmla="*/ 10000 w 10000"/>
                <a:gd name="connsiteY3" fmla="*/ 9997 h 10514"/>
                <a:gd name="connsiteX0" fmla="*/ 0 w 10000"/>
                <a:gd name="connsiteY0" fmla="*/ 83 h 11028"/>
                <a:gd name="connsiteX1" fmla="*/ 4749 w 10000"/>
                <a:gd name="connsiteY1" fmla="*/ 0 h 11028"/>
                <a:gd name="connsiteX2" fmla="*/ 4681 w 10000"/>
                <a:gd name="connsiteY2" fmla="*/ 11028 h 11028"/>
                <a:gd name="connsiteX3" fmla="*/ 10000 w 10000"/>
                <a:gd name="connsiteY3" fmla="*/ 9997 h 11028"/>
                <a:gd name="connsiteX0" fmla="*/ 0 w 10000"/>
                <a:gd name="connsiteY0" fmla="*/ 83 h 10001"/>
                <a:gd name="connsiteX1" fmla="*/ 4749 w 10000"/>
                <a:gd name="connsiteY1" fmla="*/ 0 h 10001"/>
                <a:gd name="connsiteX2" fmla="*/ 4729 w 10000"/>
                <a:gd name="connsiteY2" fmla="*/ 10001 h 10001"/>
                <a:gd name="connsiteX3" fmla="*/ 10000 w 10000"/>
                <a:gd name="connsiteY3" fmla="*/ 9997 h 10001"/>
                <a:gd name="connsiteX0" fmla="*/ 0 w 9855"/>
                <a:gd name="connsiteY0" fmla="*/ 83 h 10516"/>
                <a:gd name="connsiteX1" fmla="*/ 4749 w 9855"/>
                <a:gd name="connsiteY1" fmla="*/ 0 h 10516"/>
                <a:gd name="connsiteX2" fmla="*/ 4729 w 9855"/>
                <a:gd name="connsiteY2" fmla="*/ 10001 h 10516"/>
                <a:gd name="connsiteX3" fmla="*/ 9855 w 9855"/>
                <a:gd name="connsiteY3" fmla="*/ 10516 h 10516"/>
                <a:gd name="connsiteX0" fmla="*/ 0 w 10000"/>
                <a:gd name="connsiteY0" fmla="*/ 79 h 9510"/>
                <a:gd name="connsiteX1" fmla="*/ 4819 w 10000"/>
                <a:gd name="connsiteY1" fmla="*/ 0 h 9510"/>
                <a:gd name="connsiteX2" fmla="*/ 4799 w 10000"/>
                <a:gd name="connsiteY2" fmla="*/ 9510 h 9510"/>
                <a:gd name="connsiteX3" fmla="*/ 10000 w 10000"/>
                <a:gd name="connsiteY3" fmla="*/ 9506 h 9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9510">
                  <a:moveTo>
                    <a:pt x="0" y="79"/>
                  </a:moveTo>
                  <a:lnTo>
                    <a:pt x="4819" y="0"/>
                  </a:lnTo>
                  <a:cubicBezTo>
                    <a:pt x="4795" y="3169"/>
                    <a:pt x="4823" y="6341"/>
                    <a:pt x="4799" y="9510"/>
                  </a:cubicBezTo>
                  <a:lnTo>
                    <a:pt x="10000" y="9506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Line 61"/>
            <p:cNvSpPr>
              <a:spLocks noChangeShapeType="1"/>
            </p:cNvSpPr>
            <p:nvPr/>
          </p:nvSpPr>
          <p:spPr bwMode="auto">
            <a:xfrm flipH="1">
              <a:off x="4640184" y="2046647"/>
              <a:ext cx="2101" cy="12717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Line 61"/>
            <p:cNvSpPr>
              <a:spLocks noChangeShapeType="1"/>
            </p:cNvSpPr>
            <p:nvPr/>
          </p:nvSpPr>
          <p:spPr bwMode="auto">
            <a:xfrm flipH="1">
              <a:off x="8487129" y="2042029"/>
              <a:ext cx="2101" cy="12717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Oval 79"/>
            <p:cNvSpPr>
              <a:spLocks noChangeArrowheads="1"/>
            </p:cNvSpPr>
            <p:nvPr/>
          </p:nvSpPr>
          <p:spPr bwMode="auto">
            <a:xfrm>
              <a:off x="8448733" y="326455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64" name="Oval 79"/>
            <p:cNvSpPr>
              <a:spLocks noChangeArrowheads="1"/>
            </p:cNvSpPr>
            <p:nvPr/>
          </p:nvSpPr>
          <p:spPr bwMode="auto">
            <a:xfrm>
              <a:off x="4601788" y="3290298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65" name="Rectangle 297"/>
            <p:cNvSpPr>
              <a:spLocks noChangeAspect="1" noChangeArrowheads="1"/>
            </p:cNvSpPr>
            <p:nvPr/>
          </p:nvSpPr>
          <p:spPr bwMode="auto">
            <a:xfrm>
              <a:off x="4725819" y="1817854"/>
              <a:ext cx="29495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Q</a:t>
              </a:r>
              <a:r>
                <a:rPr lang="en-US" altLang="en-US" sz="1800" baseline="-25000" dirty="0">
                  <a:solidFill>
                    <a:srgbClr val="000000"/>
                  </a:solidFill>
                  <a:latin typeface="Times-Roman" charset="0"/>
                </a:rPr>
                <a:t>0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66" name="Rectangle 297"/>
            <p:cNvSpPr>
              <a:spLocks noChangeAspect="1" noChangeArrowheads="1"/>
            </p:cNvSpPr>
            <p:nvPr/>
          </p:nvSpPr>
          <p:spPr bwMode="auto">
            <a:xfrm>
              <a:off x="8576685" y="1813236"/>
              <a:ext cx="29495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Q</a:t>
              </a:r>
              <a:r>
                <a:rPr lang="en-US" altLang="en-US" sz="1800" baseline="-25000" dirty="0">
                  <a:solidFill>
                    <a:srgbClr val="000000"/>
                  </a:solidFill>
                  <a:latin typeface="Times-Roman" charset="0"/>
                </a:rPr>
                <a:t>1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1752600" y="5943600"/>
            <a:ext cx="584807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This </a:t>
            </a:r>
            <a:r>
              <a:rPr lang="en-US">
                <a:solidFill>
                  <a:srgbClr val="FF0000"/>
                </a:solidFill>
              </a:rPr>
              <a:t>is the same </a:t>
            </a:r>
            <a:r>
              <a:rPr lang="en-US" dirty="0">
                <a:solidFill>
                  <a:srgbClr val="FF0000"/>
                </a:solidFill>
              </a:rPr>
              <a:t>circuit but uses D Flip-Flops.</a:t>
            </a:r>
          </a:p>
        </p:txBody>
      </p:sp>
    </p:spTree>
    <p:extLst>
      <p:ext uri="{BB962C8B-B14F-4D97-AF65-F5344CB8AC3E}">
        <p14:creationId xmlns:p14="http://schemas.microsoft.com/office/powerpoint/2010/main" val="1921799741"/>
      </p:ext>
    </p:extLst>
  </p:cSld>
  <p:clrMapOvr>
    <a:masterClrMapping/>
  </p:clrMapOvr>
  <p:transition/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Title 1"/>
          <p:cNvSpPr txBox="1">
            <a:spLocks/>
          </p:cNvSpPr>
          <p:nvPr/>
        </p:nvSpPr>
        <p:spPr bwMode="auto">
          <a:xfrm>
            <a:off x="0" y="50183"/>
            <a:ext cx="9144000" cy="1305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algn="ctr" eaLnBrk="1" hangingPunct="1"/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2-Bit Synchronous Up-Counter</a:t>
            </a:r>
          </a:p>
          <a:p>
            <a:pPr algn="ctr" eaLnBrk="1" hangingPunct="1"/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(with synchronous clear)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39684" y="1813236"/>
            <a:ext cx="8731954" cy="3356991"/>
            <a:chOff x="139684" y="1813236"/>
            <a:chExt cx="8731954" cy="3356991"/>
          </a:xfrm>
        </p:grpSpPr>
        <p:sp>
          <p:nvSpPr>
            <p:cNvPr id="59" name="Line 292"/>
            <p:cNvSpPr>
              <a:spLocks noChangeAspect="1" noChangeShapeType="1"/>
            </p:cNvSpPr>
            <p:nvPr/>
          </p:nvSpPr>
          <p:spPr bwMode="auto">
            <a:xfrm flipH="1">
              <a:off x="3081894" y="3321802"/>
              <a:ext cx="502991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" name="Line 291"/>
            <p:cNvSpPr>
              <a:spLocks noChangeAspect="1" noChangeShapeType="1"/>
            </p:cNvSpPr>
            <p:nvPr/>
          </p:nvSpPr>
          <p:spPr bwMode="auto">
            <a:xfrm>
              <a:off x="1071803" y="3332269"/>
              <a:ext cx="711367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" name="Line 292"/>
            <p:cNvSpPr>
              <a:spLocks noChangeAspect="1" noChangeShapeType="1"/>
            </p:cNvSpPr>
            <p:nvPr/>
          </p:nvSpPr>
          <p:spPr bwMode="auto">
            <a:xfrm flipH="1">
              <a:off x="2439637" y="3210223"/>
              <a:ext cx="502991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Rectangle 297"/>
            <p:cNvSpPr>
              <a:spLocks noChangeAspect="1" noChangeArrowheads="1"/>
            </p:cNvSpPr>
            <p:nvPr/>
          </p:nvSpPr>
          <p:spPr bwMode="auto">
            <a:xfrm>
              <a:off x="781194" y="3180219"/>
              <a:ext cx="16671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1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8" name="Rectangle 299"/>
            <p:cNvSpPr>
              <a:spLocks noChangeAspect="1" noChangeArrowheads="1"/>
            </p:cNvSpPr>
            <p:nvPr/>
          </p:nvSpPr>
          <p:spPr bwMode="auto">
            <a:xfrm>
              <a:off x="1358395" y="2955769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" name="Rectangle 301"/>
            <p:cNvSpPr>
              <a:spLocks noChangeAspect="1" noChangeArrowheads="1"/>
            </p:cNvSpPr>
            <p:nvPr/>
          </p:nvSpPr>
          <p:spPr bwMode="auto">
            <a:xfrm>
              <a:off x="1358395" y="3352644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16" name="Rectangle 50"/>
            <p:cNvSpPr>
              <a:spLocks noChangeArrowheads="1"/>
            </p:cNvSpPr>
            <p:nvPr/>
          </p:nvSpPr>
          <p:spPr bwMode="auto">
            <a:xfrm>
              <a:off x="3577817" y="3036504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7" name="Rectangle 52"/>
            <p:cNvSpPr>
              <a:spLocks noChangeArrowheads="1"/>
            </p:cNvSpPr>
            <p:nvPr/>
          </p:nvSpPr>
          <p:spPr bwMode="auto">
            <a:xfrm>
              <a:off x="3646089" y="3209542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8" name="Rectangle 53"/>
            <p:cNvSpPr>
              <a:spLocks noChangeArrowheads="1"/>
            </p:cNvSpPr>
            <p:nvPr/>
          </p:nvSpPr>
          <p:spPr bwMode="auto">
            <a:xfrm>
              <a:off x="4041431" y="3203192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9" name="Line 54"/>
            <p:cNvSpPr>
              <a:spLocks noChangeShapeType="1"/>
            </p:cNvSpPr>
            <p:nvPr/>
          </p:nvSpPr>
          <p:spPr bwMode="auto">
            <a:xfrm flipH="1" flipV="1">
              <a:off x="4042257" y="3741354"/>
              <a:ext cx="131774" cy="227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55"/>
            <p:cNvSpPr>
              <a:spLocks/>
            </p:cNvSpPr>
            <p:nvPr/>
          </p:nvSpPr>
          <p:spPr bwMode="auto">
            <a:xfrm>
              <a:off x="3577817" y="3776279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Line 60"/>
            <p:cNvSpPr>
              <a:spLocks noChangeShapeType="1"/>
            </p:cNvSpPr>
            <p:nvPr/>
          </p:nvSpPr>
          <p:spPr bwMode="auto">
            <a:xfrm flipH="1" flipV="1">
              <a:off x="4250964" y="3327695"/>
              <a:ext cx="1394332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Line 61"/>
            <p:cNvSpPr>
              <a:spLocks noChangeShapeType="1"/>
            </p:cNvSpPr>
            <p:nvPr/>
          </p:nvSpPr>
          <p:spPr bwMode="auto">
            <a:xfrm flipH="1" flipV="1">
              <a:off x="4244659" y="3836604"/>
              <a:ext cx="549065" cy="1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Rectangle 62"/>
            <p:cNvSpPr>
              <a:spLocks noChangeArrowheads="1"/>
            </p:cNvSpPr>
            <p:nvPr/>
          </p:nvSpPr>
          <p:spPr bwMode="auto">
            <a:xfrm>
              <a:off x="4043020" y="3747704"/>
              <a:ext cx="244509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4" name="Oval 79"/>
            <p:cNvSpPr>
              <a:spLocks noChangeArrowheads="1"/>
            </p:cNvSpPr>
            <p:nvPr/>
          </p:nvSpPr>
          <p:spPr bwMode="auto">
            <a:xfrm>
              <a:off x="4425118" y="3289595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5" name="TextBox 81"/>
            <p:cNvSpPr txBox="1">
              <a:spLocks noChangeArrowheads="1"/>
            </p:cNvSpPr>
            <p:nvPr/>
          </p:nvSpPr>
          <p:spPr bwMode="auto">
            <a:xfrm>
              <a:off x="311647" y="4316547"/>
              <a:ext cx="735185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dirty="0">
                  <a:latin typeface="Times" charset="0"/>
                </a:rPr>
                <a:t>Clock</a:t>
              </a:r>
            </a:p>
          </p:txBody>
        </p:sp>
        <p:grpSp>
          <p:nvGrpSpPr>
            <p:cNvPr id="58" name="Group 57"/>
            <p:cNvGrpSpPr/>
            <p:nvPr/>
          </p:nvGrpSpPr>
          <p:grpSpPr>
            <a:xfrm>
              <a:off x="1736652" y="2960879"/>
              <a:ext cx="729115" cy="504371"/>
              <a:chOff x="3132148" y="5658877"/>
              <a:chExt cx="729115" cy="504371"/>
            </a:xfrm>
          </p:grpSpPr>
          <p:sp>
            <p:nvSpPr>
              <p:cNvPr id="49" name="Freeform 86"/>
              <p:cNvSpPr>
                <a:spLocks/>
              </p:cNvSpPr>
              <p:nvPr/>
            </p:nvSpPr>
            <p:spPr bwMode="auto">
              <a:xfrm>
                <a:off x="3231026" y="5661598"/>
                <a:ext cx="630237" cy="249237"/>
              </a:xfrm>
              <a:custGeom>
                <a:avLst/>
                <a:gdLst>
                  <a:gd name="T0" fmla="*/ 2147483646 w 794"/>
                  <a:gd name="T1" fmla="*/ 0 h 315"/>
                  <a:gd name="T2" fmla="*/ 2147483646 w 794"/>
                  <a:gd name="T3" fmla="*/ 0 h 315"/>
                  <a:gd name="T4" fmla="*/ 2147483646 w 794"/>
                  <a:gd name="T5" fmla="*/ 0 h 315"/>
                  <a:gd name="T6" fmla="*/ 2147483646 w 794"/>
                  <a:gd name="T7" fmla="*/ 0 h 315"/>
                  <a:gd name="T8" fmla="*/ 2147483646 w 794"/>
                  <a:gd name="T9" fmla="*/ 0 h 315"/>
                  <a:gd name="T10" fmla="*/ 2147483646 w 794"/>
                  <a:gd name="T11" fmla="*/ 0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0"/>
                    </a:moveTo>
                    <a:lnTo>
                      <a:pt x="31" y="0"/>
                    </a:lnTo>
                    <a:lnTo>
                      <a:pt x="60" y="0"/>
                    </a:lnTo>
                    <a:lnTo>
                      <a:pt x="86" y="0"/>
                    </a:lnTo>
                    <a:lnTo>
                      <a:pt x="110" y="0"/>
                    </a:lnTo>
                    <a:lnTo>
                      <a:pt x="134" y="0"/>
                    </a:lnTo>
                    <a:lnTo>
                      <a:pt x="155" y="0"/>
                    </a:lnTo>
                    <a:lnTo>
                      <a:pt x="175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7" y="0"/>
                    </a:lnTo>
                    <a:lnTo>
                      <a:pt x="240" y="0"/>
                    </a:lnTo>
                    <a:lnTo>
                      <a:pt x="254" y="0"/>
                    </a:lnTo>
                    <a:lnTo>
                      <a:pt x="265" y="0"/>
                    </a:lnTo>
                    <a:lnTo>
                      <a:pt x="276" y="0"/>
                    </a:lnTo>
                    <a:lnTo>
                      <a:pt x="287" y="0"/>
                    </a:lnTo>
                    <a:lnTo>
                      <a:pt x="296" y="0"/>
                    </a:lnTo>
                    <a:lnTo>
                      <a:pt x="303" y="0"/>
                    </a:lnTo>
                    <a:lnTo>
                      <a:pt x="311" y="0"/>
                    </a:lnTo>
                    <a:lnTo>
                      <a:pt x="317" y="0"/>
                    </a:lnTo>
                    <a:lnTo>
                      <a:pt x="323" y="0"/>
                    </a:lnTo>
                    <a:lnTo>
                      <a:pt x="328" y="0"/>
                    </a:lnTo>
                    <a:lnTo>
                      <a:pt x="332" y="0"/>
                    </a:lnTo>
                    <a:lnTo>
                      <a:pt x="336" y="1"/>
                    </a:lnTo>
                    <a:lnTo>
                      <a:pt x="338" y="1"/>
                    </a:lnTo>
                    <a:lnTo>
                      <a:pt x="342" y="1"/>
                    </a:lnTo>
                    <a:lnTo>
                      <a:pt x="345" y="1"/>
                    </a:lnTo>
                    <a:lnTo>
                      <a:pt x="348" y="1"/>
                    </a:lnTo>
                    <a:lnTo>
                      <a:pt x="349" y="1"/>
                    </a:lnTo>
                    <a:lnTo>
                      <a:pt x="352" y="1"/>
                    </a:lnTo>
                    <a:lnTo>
                      <a:pt x="353" y="1"/>
                    </a:lnTo>
                    <a:lnTo>
                      <a:pt x="356" y="1"/>
                    </a:lnTo>
                    <a:lnTo>
                      <a:pt x="358" y="1"/>
                    </a:lnTo>
                    <a:lnTo>
                      <a:pt x="360" y="1"/>
                    </a:lnTo>
                    <a:lnTo>
                      <a:pt x="362" y="3"/>
                    </a:lnTo>
                    <a:lnTo>
                      <a:pt x="364" y="3"/>
                    </a:lnTo>
                    <a:lnTo>
                      <a:pt x="366" y="3"/>
                    </a:lnTo>
                    <a:lnTo>
                      <a:pt x="368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2" y="3"/>
                    </a:lnTo>
                    <a:lnTo>
                      <a:pt x="374" y="3"/>
                    </a:lnTo>
                    <a:lnTo>
                      <a:pt x="376" y="3"/>
                    </a:lnTo>
                    <a:lnTo>
                      <a:pt x="377" y="3"/>
                    </a:lnTo>
                    <a:lnTo>
                      <a:pt x="378" y="3"/>
                    </a:lnTo>
                    <a:lnTo>
                      <a:pt x="380" y="4"/>
                    </a:lnTo>
                    <a:lnTo>
                      <a:pt x="381" y="4"/>
                    </a:lnTo>
                    <a:lnTo>
                      <a:pt x="382" y="4"/>
                    </a:lnTo>
                    <a:lnTo>
                      <a:pt x="384" y="4"/>
                    </a:lnTo>
                    <a:lnTo>
                      <a:pt x="385" y="4"/>
                    </a:lnTo>
                    <a:lnTo>
                      <a:pt x="386" y="4"/>
                    </a:lnTo>
                    <a:lnTo>
                      <a:pt x="388" y="4"/>
                    </a:lnTo>
                    <a:lnTo>
                      <a:pt x="389" y="4"/>
                    </a:lnTo>
                    <a:lnTo>
                      <a:pt x="390" y="4"/>
                    </a:lnTo>
                    <a:lnTo>
                      <a:pt x="392" y="5"/>
                    </a:lnTo>
                    <a:lnTo>
                      <a:pt x="393" y="5"/>
                    </a:lnTo>
                    <a:lnTo>
                      <a:pt x="394" y="5"/>
                    </a:lnTo>
                    <a:lnTo>
                      <a:pt x="396" y="5"/>
                    </a:lnTo>
                    <a:lnTo>
                      <a:pt x="398" y="5"/>
                    </a:lnTo>
                    <a:lnTo>
                      <a:pt x="400" y="5"/>
                    </a:lnTo>
                    <a:lnTo>
                      <a:pt x="401" y="7"/>
                    </a:lnTo>
                    <a:lnTo>
                      <a:pt x="403" y="7"/>
                    </a:lnTo>
                    <a:lnTo>
                      <a:pt x="405" y="7"/>
                    </a:lnTo>
                    <a:lnTo>
                      <a:pt x="407" y="7"/>
                    </a:lnTo>
                    <a:lnTo>
                      <a:pt x="409" y="8"/>
                    </a:lnTo>
                    <a:lnTo>
                      <a:pt x="411" y="8"/>
                    </a:lnTo>
                    <a:lnTo>
                      <a:pt x="413" y="8"/>
                    </a:lnTo>
                    <a:lnTo>
                      <a:pt x="414" y="8"/>
                    </a:lnTo>
                    <a:lnTo>
                      <a:pt x="417" y="8"/>
                    </a:lnTo>
                    <a:lnTo>
                      <a:pt x="418" y="8"/>
                    </a:lnTo>
                    <a:lnTo>
                      <a:pt x="419" y="9"/>
                    </a:lnTo>
                    <a:lnTo>
                      <a:pt x="421" y="9"/>
                    </a:lnTo>
                    <a:lnTo>
                      <a:pt x="422" y="9"/>
                    </a:lnTo>
                    <a:lnTo>
                      <a:pt x="423" y="9"/>
                    </a:lnTo>
                    <a:lnTo>
                      <a:pt x="425" y="9"/>
                    </a:lnTo>
                    <a:lnTo>
                      <a:pt x="426" y="9"/>
                    </a:lnTo>
                    <a:lnTo>
                      <a:pt x="426" y="11"/>
                    </a:lnTo>
                    <a:lnTo>
                      <a:pt x="427" y="11"/>
                    </a:lnTo>
                    <a:lnTo>
                      <a:pt x="429" y="11"/>
                    </a:lnTo>
                    <a:lnTo>
                      <a:pt x="430" y="11"/>
                    </a:lnTo>
                    <a:lnTo>
                      <a:pt x="431" y="11"/>
                    </a:lnTo>
                    <a:lnTo>
                      <a:pt x="433" y="12"/>
                    </a:lnTo>
                    <a:lnTo>
                      <a:pt x="434" y="12"/>
                    </a:lnTo>
                    <a:lnTo>
                      <a:pt x="435" y="12"/>
                    </a:lnTo>
                    <a:lnTo>
                      <a:pt x="437" y="13"/>
                    </a:lnTo>
                    <a:lnTo>
                      <a:pt x="438" y="13"/>
                    </a:lnTo>
                    <a:lnTo>
                      <a:pt x="439" y="13"/>
                    </a:lnTo>
                    <a:lnTo>
                      <a:pt x="441" y="15"/>
                    </a:lnTo>
                    <a:lnTo>
                      <a:pt x="443" y="15"/>
                    </a:lnTo>
                    <a:lnTo>
                      <a:pt x="445" y="15"/>
                    </a:lnTo>
                    <a:lnTo>
                      <a:pt x="446" y="16"/>
                    </a:lnTo>
                    <a:lnTo>
                      <a:pt x="449" y="16"/>
                    </a:lnTo>
                    <a:lnTo>
                      <a:pt x="450" y="17"/>
                    </a:lnTo>
                    <a:lnTo>
                      <a:pt x="453" y="17"/>
                    </a:lnTo>
                    <a:lnTo>
                      <a:pt x="455" y="19"/>
                    </a:lnTo>
                    <a:lnTo>
                      <a:pt x="458" y="19"/>
                    </a:lnTo>
                    <a:lnTo>
                      <a:pt x="459" y="20"/>
                    </a:lnTo>
                    <a:lnTo>
                      <a:pt x="462" y="20"/>
                    </a:lnTo>
                    <a:lnTo>
                      <a:pt x="465" y="21"/>
                    </a:lnTo>
                    <a:lnTo>
                      <a:pt x="466" y="21"/>
                    </a:lnTo>
                    <a:lnTo>
                      <a:pt x="467" y="23"/>
                    </a:lnTo>
                    <a:lnTo>
                      <a:pt x="470" y="23"/>
                    </a:lnTo>
                    <a:lnTo>
                      <a:pt x="471" y="24"/>
                    </a:lnTo>
                    <a:lnTo>
                      <a:pt x="473" y="24"/>
                    </a:lnTo>
                    <a:lnTo>
                      <a:pt x="474" y="24"/>
                    </a:lnTo>
                    <a:lnTo>
                      <a:pt x="475" y="25"/>
                    </a:lnTo>
                    <a:lnTo>
                      <a:pt x="476" y="25"/>
                    </a:lnTo>
                    <a:lnTo>
                      <a:pt x="478" y="25"/>
                    </a:lnTo>
                    <a:lnTo>
                      <a:pt x="479" y="27"/>
                    </a:lnTo>
                    <a:lnTo>
                      <a:pt x="480" y="27"/>
                    </a:lnTo>
                    <a:lnTo>
                      <a:pt x="482" y="27"/>
                    </a:lnTo>
                    <a:lnTo>
                      <a:pt x="482" y="28"/>
                    </a:lnTo>
                    <a:lnTo>
                      <a:pt x="483" y="28"/>
                    </a:lnTo>
                    <a:lnTo>
                      <a:pt x="484" y="29"/>
                    </a:lnTo>
                    <a:lnTo>
                      <a:pt x="486" y="29"/>
                    </a:lnTo>
                    <a:lnTo>
                      <a:pt x="487" y="29"/>
                    </a:lnTo>
                    <a:lnTo>
                      <a:pt x="488" y="31"/>
                    </a:lnTo>
                    <a:lnTo>
                      <a:pt x="490" y="31"/>
                    </a:lnTo>
                    <a:lnTo>
                      <a:pt x="491" y="32"/>
                    </a:lnTo>
                    <a:lnTo>
                      <a:pt x="492" y="32"/>
                    </a:lnTo>
                    <a:lnTo>
                      <a:pt x="494" y="33"/>
                    </a:lnTo>
                    <a:lnTo>
                      <a:pt x="495" y="33"/>
                    </a:lnTo>
                    <a:lnTo>
                      <a:pt x="498" y="35"/>
                    </a:lnTo>
                    <a:lnTo>
                      <a:pt x="499" y="36"/>
                    </a:lnTo>
                    <a:lnTo>
                      <a:pt x="500" y="36"/>
                    </a:lnTo>
                    <a:lnTo>
                      <a:pt x="503" y="37"/>
                    </a:lnTo>
                    <a:lnTo>
                      <a:pt x="504" y="39"/>
                    </a:lnTo>
                    <a:lnTo>
                      <a:pt x="507" y="40"/>
                    </a:lnTo>
                    <a:lnTo>
                      <a:pt x="508" y="40"/>
                    </a:lnTo>
                    <a:lnTo>
                      <a:pt x="511" y="41"/>
                    </a:lnTo>
                    <a:lnTo>
                      <a:pt x="512" y="43"/>
                    </a:lnTo>
                    <a:lnTo>
                      <a:pt x="514" y="43"/>
                    </a:lnTo>
                    <a:lnTo>
                      <a:pt x="516" y="44"/>
                    </a:lnTo>
                    <a:lnTo>
                      <a:pt x="518" y="44"/>
                    </a:lnTo>
                    <a:lnTo>
                      <a:pt x="519" y="45"/>
                    </a:lnTo>
                    <a:lnTo>
                      <a:pt x="520" y="45"/>
                    </a:lnTo>
                    <a:lnTo>
                      <a:pt x="522" y="47"/>
                    </a:lnTo>
                    <a:lnTo>
                      <a:pt x="523" y="47"/>
                    </a:lnTo>
                    <a:lnTo>
                      <a:pt x="523" y="48"/>
                    </a:lnTo>
                    <a:lnTo>
                      <a:pt x="524" y="48"/>
                    </a:lnTo>
                    <a:lnTo>
                      <a:pt x="526" y="49"/>
                    </a:lnTo>
                    <a:lnTo>
                      <a:pt x="527" y="49"/>
                    </a:lnTo>
                    <a:lnTo>
                      <a:pt x="528" y="51"/>
                    </a:lnTo>
                    <a:lnTo>
                      <a:pt x="530" y="51"/>
                    </a:lnTo>
                    <a:lnTo>
                      <a:pt x="531" y="52"/>
                    </a:lnTo>
                    <a:lnTo>
                      <a:pt x="532" y="52"/>
                    </a:lnTo>
                    <a:lnTo>
                      <a:pt x="534" y="53"/>
                    </a:lnTo>
                    <a:lnTo>
                      <a:pt x="535" y="55"/>
                    </a:lnTo>
                    <a:lnTo>
                      <a:pt x="536" y="55"/>
                    </a:lnTo>
                    <a:lnTo>
                      <a:pt x="538" y="56"/>
                    </a:lnTo>
                    <a:lnTo>
                      <a:pt x="539" y="56"/>
                    </a:lnTo>
                    <a:lnTo>
                      <a:pt x="540" y="57"/>
                    </a:lnTo>
                    <a:lnTo>
                      <a:pt x="542" y="57"/>
                    </a:lnTo>
                    <a:lnTo>
                      <a:pt x="543" y="58"/>
                    </a:lnTo>
                    <a:lnTo>
                      <a:pt x="546" y="60"/>
                    </a:lnTo>
                    <a:lnTo>
                      <a:pt x="547" y="60"/>
                    </a:lnTo>
                    <a:lnTo>
                      <a:pt x="548" y="61"/>
                    </a:lnTo>
                    <a:lnTo>
                      <a:pt x="551" y="62"/>
                    </a:lnTo>
                    <a:lnTo>
                      <a:pt x="552" y="64"/>
                    </a:lnTo>
                    <a:lnTo>
                      <a:pt x="553" y="65"/>
                    </a:lnTo>
                    <a:lnTo>
                      <a:pt x="556" y="65"/>
                    </a:lnTo>
                    <a:lnTo>
                      <a:pt x="557" y="66"/>
                    </a:lnTo>
                    <a:lnTo>
                      <a:pt x="559" y="66"/>
                    </a:lnTo>
                    <a:lnTo>
                      <a:pt x="560" y="68"/>
                    </a:lnTo>
                    <a:lnTo>
                      <a:pt x="561" y="69"/>
                    </a:lnTo>
                    <a:lnTo>
                      <a:pt x="563" y="69"/>
                    </a:lnTo>
                    <a:lnTo>
                      <a:pt x="564" y="70"/>
                    </a:lnTo>
                    <a:lnTo>
                      <a:pt x="565" y="70"/>
                    </a:lnTo>
                    <a:lnTo>
                      <a:pt x="567" y="72"/>
                    </a:lnTo>
                    <a:lnTo>
                      <a:pt x="568" y="73"/>
                    </a:lnTo>
                    <a:lnTo>
                      <a:pt x="569" y="73"/>
                    </a:lnTo>
                    <a:lnTo>
                      <a:pt x="571" y="74"/>
                    </a:lnTo>
                    <a:lnTo>
                      <a:pt x="572" y="74"/>
                    </a:lnTo>
                    <a:lnTo>
                      <a:pt x="572" y="76"/>
                    </a:lnTo>
                    <a:lnTo>
                      <a:pt x="573" y="76"/>
                    </a:lnTo>
                    <a:lnTo>
                      <a:pt x="575" y="76"/>
                    </a:lnTo>
                    <a:lnTo>
                      <a:pt x="575" y="77"/>
                    </a:lnTo>
                    <a:lnTo>
                      <a:pt x="576" y="77"/>
                    </a:lnTo>
                    <a:lnTo>
                      <a:pt x="577" y="78"/>
                    </a:lnTo>
                    <a:lnTo>
                      <a:pt x="579" y="78"/>
                    </a:lnTo>
                    <a:lnTo>
                      <a:pt x="580" y="80"/>
                    </a:lnTo>
                    <a:lnTo>
                      <a:pt x="581" y="80"/>
                    </a:lnTo>
                    <a:lnTo>
                      <a:pt x="581" y="81"/>
                    </a:lnTo>
                    <a:lnTo>
                      <a:pt x="583" y="82"/>
                    </a:lnTo>
                    <a:lnTo>
                      <a:pt x="585" y="82"/>
                    </a:lnTo>
                    <a:lnTo>
                      <a:pt x="587" y="84"/>
                    </a:lnTo>
                    <a:lnTo>
                      <a:pt x="588" y="85"/>
                    </a:lnTo>
                    <a:lnTo>
                      <a:pt x="589" y="86"/>
                    </a:lnTo>
                    <a:lnTo>
                      <a:pt x="591" y="86"/>
                    </a:lnTo>
                    <a:lnTo>
                      <a:pt x="592" y="88"/>
                    </a:lnTo>
                    <a:lnTo>
                      <a:pt x="593" y="88"/>
                    </a:lnTo>
                    <a:lnTo>
                      <a:pt x="593" y="89"/>
                    </a:lnTo>
                    <a:lnTo>
                      <a:pt x="595" y="89"/>
                    </a:lnTo>
                    <a:lnTo>
                      <a:pt x="596" y="90"/>
                    </a:lnTo>
                    <a:lnTo>
                      <a:pt x="597" y="90"/>
                    </a:lnTo>
                    <a:lnTo>
                      <a:pt x="597" y="92"/>
                    </a:lnTo>
                    <a:lnTo>
                      <a:pt x="599" y="92"/>
                    </a:lnTo>
                    <a:lnTo>
                      <a:pt x="600" y="93"/>
                    </a:lnTo>
                    <a:lnTo>
                      <a:pt x="601" y="93"/>
                    </a:lnTo>
                    <a:lnTo>
                      <a:pt x="601" y="94"/>
                    </a:lnTo>
                    <a:lnTo>
                      <a:pt x="603" y="94"/>
                    </a:lnTo>
                    <a:lnTo>
                      <a:pt x="604" y="96"/>
                    </a:lnTo>
                    <a:lnTo>
                      <a:pt x="605" y="97"/>
                    </a:lnTo>
                    <a:lnTo>
                      <a:pt x="607" y="97"/>
                    </a:lnTo>
                    <a:lnTo>
                      <a:pt x="607" y="98"/>
                    </a:lnTo>
                    <a:lnTo>
                      <a:pt x="608" y="98"/>
                    </a:lnTo>
                    <a:lnTo>
                      <a:pt x="609" y="100"/>
                    </a:lnTo>
                    <a:lnTo>
                      <a:pt x="611" y="101"/>
                    </a:lnTo>
                    <a:lnTo>
                      <a:pt x="612" y="101"/>
                    </a:lnTo>
                    <a:lnTo>
                      <a:pt x="612" y="102"/>
                    </a:lnTo>
                    <a:lnTo>
                      <a:pt x="613" y="102"/>
                    </a:lnTo>
                    <a:lnTo>
                      <a:pt x="615" y="104"/>
                    </a:lnTo>
                    <a:lnTo>
                      <a:pt x="616" y="105"/>
                    </a:lnTo>
                    <a:lnTo>
                      <a:pt x="617" y="106"/>
                    </a:lnTo>
                    <a:lnTo>
                      <a:pt x="619" y="106"/>
                    </a:lnTo>
                    <a:lnTo>
                      <a:pt x="619" y="108"/>
                    </a:lnTo>
                    <a:lnTo>
                      <a:pt x="620" y="108"/>
                    </a:lnTo>
                    <a:lnTo>
                      <a:pt x="621" y="109"/>
                    </a:lnTo>
                    <a:lnTo>
                      <a:pt x="622" y="110"/>
                    </a:lnTo>
                    <a:lnTo>
                      <a:pt x="624" y="110"/>
                    </a:lnTo>
                    <a:lnTo>
                      <a:pt x="624" y="112"/>
                    </a:lnTo>
                    <a:lnTo>
                      <a:pt x="625" y="112"/>
                    </a:lnTo>
                    <a:lnTo>
                      <a:pt x="625" y="113"/>
                    </a:lnTo>
                    <a:lnTo>
                      <a:pt x="626" y="113"/>
                    </a:lnTo>
                    <a:lnTo>
                      <a:pt x="628" y="114"/>
                    </a:lnTo>
                    <a:lnTo>
                      <a:pt x="629" y="114"/>
                    </a:lnTo>
                    <a:lnTo>
                      <a:pt x="629" y="116"/>
                    </a:lnTo>
                    <a:lnTo>
                      <a:pt x="630" y="116"/>
                    </a:lnTo>
                    <a:lnTo>
                      <a:pt x="632" y="117"/>
                    </a:lnTo>
                    <a:lnTo>
                      <a:pt x="633" y="118"/>
                    </a:lnTo>
                    <a:lnTo>
                      <a:pt x="634" y="118"/>
                    </a:lnTo>
                    <a:lnTo>
                      <a:pt x="634" y="120"/>
                    </a:lnTo>
                    <a:lnTo>
                      <a:pt x="636" y="120"/>
                    </a:lnTo>
                    <a:lnTo>
                      <a:pt x="637" y="121"/>
                    </a:lnTo>
                    <a:lnTo>
                      <a:pt x="638" y="121"/>
                    </a:lnTo>
                    <a:lnTo>
                      <a:pt x="640" y="122"/>
                    </a:lnTo>
                    <a:lnTo>
                      <a:pt x="641" y="124"/>
                    </a:lnTo>
                    <a:lnTo>
                      <a:pt x="642" y="125"/>
                    </a:lnTo>
                    <a:lnTo>
                      <a:pt x="644" y="125"/>
                    </a:lnTo>
                    <a:lnTo>
                      <a:pt x="645" y="126"/>
                    </a:lnTo>
                    <a:lnTo>
                      <a:pt x="646" y="128"/>
                    </a:lnTo>
                    <a:lnTo>
                      <a:pt x="648" y="128"/>
                    </a:lnTo>
                    <a:lnTo>
                      <a:pt x="648" y="129"/>
                    </a:lnTo>
                    <a:lnTo>
                      <a:pt x="649" y="129"/>
                    </a:lnTo>
                    <a:lnTo>
                      <a:pt x="650" y="130"/>
                    </a:lnTo>
                    <a:lnTo>
                      <a:pt x="652" y="131"/>
                    </a:lnTo>
                    <a:lnTo>
                      <a:pt x="653" y="131"/>
                    </a:lnTo>
                    <a:lnTo>
                      <a:pt x="653" y="133"/>
                    </a:lnTo>
                    <a:lnTo>
                      <a:pt x="654" y="133"/>
                    </a:lnTo>
                    <a:lnTo>
                      <a:pt x="654" y="134"/>
                    </a:lnTo>
                    <a:lnTo>
                      <a:pt x="656" y="134"/>
                    </a:lnTo>
                    <a:lnTo>
                      <a:pt x="656" y="135"/>
                    </a:lnTo>
                    <a:lnTo>
                      <a:pt x="657" y="135"/>
                    </a:lnTo>
                    <a:lnTo>
                      <a:pt x="657" y="137"/>
                    </a:lnTo>
                    <a:lnTo>
                      <a:pt x="658" y="138"/>
                    </a:lnTo>
                    <a:lnTo>
                      <a:pt x="660" y="138"/>
                    </a:lnTo>
                    <a:lnTo>
                      <a:pt x="660" y="139"/>
                    </a:lnTo>
                    <a:lnTo>
                      <a:pt x="661" y="141"/>
                    </a:lnTo>
                    <a:lnTo>
                      <a:pt x="662" y="141"/>
                    </a:lnTo>
                    <a:lnTo>
                      <a:pt x="664" y="142"/>
                    </a:lnTo>
                    <a:lnTo>
                      <a:pt x="664" y="143"/>
                    </a:lnTo>
                    <a:lnTo>
                      <a:pt x="665" y="145"/>
                    </a:lnTo>
                    <a:lnTo>
                      <a:pt x="666" y="146"/>
                    </a:lnTo>
                    <a:lnTo>
                      <a:pt x="668" y="147"/>
                    </a:lnTo>
                    <a:lnTo>
                      <a:pt x="669" y="149"/>
                    </a:lnTo>
                    <a:lnTo>
                      <a:pt x="670" y="150"/>
                    </a:lnTo>
                    <a:lnTo>
                      <a:pt x="672" y="151"/>
                    </a:lnTo>
                    <a:lnTo>
                      <a:pt x="673" y="153"/>
                    </a:lnTo>
                    <a:lnTo>
                      <a:pt x="674" y="154"/>
                    </a:lnTo>
                    <a:lnTo>
                      <a:pt x="676" y="155"/>
                    </a:lnTo>
                    <a:lnTo>
                      <a:pt x="677" y="157"/>
                    </a:lnTo>
                    <a:lnTo>
                      <a:pt x="677" y="158"/>
                    </a:lnTo>
                    <a:lnTo>
                      <a:pt x="678" y="158"/>
                    </a:lnTo>
                    <a:lnTo>
                      <a:pt x="680" y="159"/>
                    </a:lnTo>
                    <a:lnTo>
                      <a:pt x="680" y="161"/>
                    </a:lnTo>
                    <a:lnTo>
                      <a:pt x="681" y="161"/>
                    </a:lnTo>
                    <a:lnTo>
                      <a:pt x="681" y="162"/>
                    </a:lnTo>
                    <a:lnTo>
                      <a:pt x="682" y="162"/>
                    </a:lnTo>
                    <a:lnTo>
                      <a:pt x="682" y="163"/>
                    </a:lnTo>
                    <a:lnTo>
                      <a:pt x="684" y="165"/>
                    </a:lnTo>
                    <a:lnTo>
                      <a:pt x="685" y="166"/>
                    </a:lnTo>
                    <a:lnTo>
                      <a:pt x="686" y="167"/>
                    </a:lnTo>
                    <a:lnTo>
                      <a:pt x="686" y="169"/>
                    </a:lnTo>
                    <a:lnTo>
                      <a:pt x="688" y="169"/>
                    </a:lnTo>
                    <a:lnTo>
                      <a:pt x="689" y="170"/>
                    </a:lnTo>
                    <a:lnTo>
                      <a:pt x="689" y="171"/>
                    </a:lnTo>
                    <a:lnTo>
                      <a:pt x="690" y="173"/>
                    </a:lnTo>
                    <a:lnTo>
                      <a:pt x="692" y="174"/>
                    </a:lnTo>
                    <a:lnTo>
                      <a:pt x="693" y="175"/>
                    </a:lnTo>
                    <a:lnTo>
                      <a:pt x="694" y="178"/>
                    </a:lnTo>
                    <a:lnTo>
                      <a:pt x="695" y="179"/>
                    </a:lnTo>
                    <a:lnTo>
                      <a:pt x="697" y="181"/>
                    </a:lnTo>
                    <a:lnTo>
                      <a:pt x="698" y="183"/>
                    </a:lnTo>
                    <a:lnTo>
                      <a:pt x="701" y="185"/>
                    </a:lnTo>
                    <a:lnTo>
                      <a:pt x="702" y="186"/>
                    </a:lnTo>
                    <a:lnTo>
                      <a:pt x="702" y="187"/>
                    </a:lnTo>
                    <a:lnTo>
                      <a:pt x="703" y="189"/>
                    </a:lnTo>
                    <a:lnTo>
                      <a:pt x="705" y="190"/>
                    </a:lnTo>
                    <a:lnTo>
                      <a:pt x="706" y="191"/>
                    </a:lnTo>
                    <a:lnTo>
                      <a:pt x="707" y="193"/>
                    </a:lnTo>
                    <a:lnTo>
                      <a:pt x="707" y="194"/>
                    </a:lnTo>
                    <a:lnTo>
                      <a:pt x="709" y="195"/>
                    </a:lnTo>
                    <a:lnTo>
                      <a:pt x="710" y="197"/>
                    </a:lnTo>
                    <a:lnTo>
                      <a:pt x="710" y="198"/>
                    </a:lnTo>
                    <a:lnTo>
                      <a:pt x="711" y="198"/>
                    </a:lnTo>
                    <a:lnTo>
                      <a:pt x="713" y="199"/>
                    </a:lnTo>
                    <a:lnTo>
                      <a:pt x="713" y="201"/>
                    </a:lnTo>
                    <a:lnTo>
                      <a:pt x="714" y="202"/>
                    </a:lnTo>
                    <a:lnTo>
                      <a:pt x="715" y="203"/>
                    </a:lnTo>
                    <a:lnTo>
                      <a:pt x="717" y="205"/>
                    </a:lnTo>
                    <a:lnTo>
                      <a:pt x="717" y="206"/>
                    </a:lnTo>
                    <a:lnTo>
                      <a:pt x="718" y="207"/>
                    </a:lnTo>
                    <a:lnTo>
                      <a:pt x="719" y="208"/>
                    </a:lnTo>
                    <a:lnTo>
                      <a:pt x="721" y="210"/>
                    </a:lnTo>
                    <a:lnTo>
                      <a:pt x="722" y="212"/>
                    </a:lnTo>
                    <a:lnTo>
                      <a:pt x="722" y="214"/>
                    </a:lnTo>
                    <a:lnTo>
                      <a:pt x="723" y="215"/>
                    </a:lnTo>
                    <a:lnTo>
                      <a:pt x="725" y="216"/>
                    </a:lnTo>
                    <a:lnTo>
                      <a:pt x="726" y="218"/>
                    </a:lnTo>
                    <a:lnTo>
                      <a:pt x="727" y="220"/>
                    </a:lnTo>
                    <a:lnTo>
                      <a:pt x="729" y="222"/>
                    </a:lnTo>
                    <a:lnTo>
                      <a:pt x="730" y="224"/>
                    </a:lnTo>
                    <a:lnTo>
                      <a:pt x="731" y="226"/>
                    </a:lnTo>
                    <a:lnTo>
                      <a:pt x="734" y="228"/>
                    </a:lnTo>
                    <a:lnTo>
                      <a:pt x="735" y="230"/>
                    </a:lnTo>
                    <a:lnTo>
                      <a:pt x="735" y="232"/>
                    </a:lnTo>
                    <a:lnTo>
                      <a:pt x="737" y="234"/>
                    </a:lnTo>
                    <a:lnTo>
                      <a:pt x="738" y="235"/>
                    </a:lnTo>
                    <a:lnTo>
                      <a:pt x="739" y="236"/>
                    </a:lnTo>
                    <a:lnTo>
                      <a:pt x="741" y="238"/>
                    </a:lnTo>
                    <a:lnTo>
                      <a:pt x="742" y="239"/>
                    </a:lnTo>
                    <a:lnTo>
                      <a:pt x="742" y="240"/>
                    </a:lnTo>
                    <a:lnTo>
                      <a:pt x="743" y="242"/>
                    </a:lnTo>
                    <a:lnTo>
                      <a:pt x="745" y="243"/>
                    </a:lnTo>
                    <a:lnTo>
                      <a:pt x="745" y="244"/>
                    </a:lnTo>
                    <a:lnTo>
                      <a:pt x="746" y="246"/>
                    </a:lnTo>
                    <a:lnTo>
                      <a:pt x="746" y="247"/>
                    </a:lnTo>
                    <a:lnTo>
                      <a:pt x="747" y="247"/>
                    </a:lnTo>
                    <a:lnTo>
                      <a:pt x="749" y="248"/>
                    </a:lnTo>
                    <a:lnTo>
                      <a:pt x="749" y="250"/>
                    </a:lnTo>
                    <a:lnTo>
                      <a:pt x="750" y="251"/>
                    </a:lnTo>
                    <a:lnTo>
                      <a:pt x="750" y="252"/>
                    </a:lnTo>
                    <a:lnTo>
                      <a:pt x="751" y="254"/>
                    </a:lnTo>
                    <a:lnTo>
                      <a:pt x="753" y="255"/>
                    </a:lnTo>
                    <a:lnTo>
                      <a:pt x="754" y="256"/>
                    </a:lnTo>
                    <a:lnTo>
                      <a:pt x="754" y="258"/>
                    </a:lnTo>
                    <a:lnTo>
                      <a:pt x="755" y="259"/>
                    </a:lnTo>
                    <a:lnTo>
                      <a:pt x="757" y="260"/>
                    </a:lnTo>
                    <a:lnTo>
                      <a:pt x="758" y="262"/>
                    </a:lnTo>
                    <a:lnTo>
                      <a:pt x="759" y="263"/>
                    </a:lnTo>
                    <a:lnTo>
                      <a:pt x="761" y="266"/>
                    </a:lnTo>
                    <a:lnTo>
                      <a:pt x="762" y="267"/>
                    </a:lnTo>
                    <a:lnTo>
                      <a:pt x="763" y="270"/>
                    </a:lnTo>
                    <a:lnTo>
                      <a:pt x="765" y="271"/>
                    </a:lnTo>
                    <a:lnTo>
                      <a:pt x="766" y="274"/>
                    </a:lnTo>
                    <a:lnTo>
                      <a:pt x="767" y="276"/>
                    </a:lnTo>
                    <a:lnTo>
                      <a:pt x="769" y="278"/>
                    </a:lnTo>
                    <a:lnTo>
                      <a:pt x="770" y="279"/>
                    </a:lnTo>
                    <a:lnTo>
                      <a:pt x="771" y="281"/>
                    </a:lnTo>
                    <a:lnTo>
                      <a:pt x="772" y="283"/>
                    </a:lnTo>
                    <a:lnTo>
                      <a:pt x="774" y="284"/>
                    </a:lnTo>
                    <a:lnTo>
                      <a:pt x="775" y="285"/>
                    </a:lnTo>
                    <a:lnTo>
                      <a:pt x="775" y="287"/>
                    </a:lnTo>
                    <a:lnTo>
                      <a:pt x="776" y="288"/>
                    </a:lnTo>
                    <a:lnTo>
                      <a:pt x="778" y="289"/>
                    </a:lnTo>
                    <a:lnTo>
                      <a:pt x="778" y="291"/>
                    </a:lnTo>
                    <a:lnTo>
                      <a:pt x="779" y="292"/>
                    </a:lnTo>
                    <a:lnTo>
                      <a:pt x="780" y="293"/>
                    </a:lnTo>
                    <a:lnTo>
                      <a:pt x="782" y="295"/>
                    </a:lnTo>
                    <a:lnTo>
                      <a:pt x="782" y="296"/>
                    </a:lnTo>
                    <a:lnTo>
                      <a:pt x="783" y="297"/>
                    </a:lnTo>
                    <a:lnTo>
                      <a:pt x="784" y="299"/>
                    </a:lnTo>
                    <a:lnTo>
                      <a:pt x="784" y="300"/>
                    </a:lnTo>
                    <a:lnTo>
                      <a:pt x="786" y="301"/>
                    </a:lnTo>
                    <a:lnTo>
                      <a:pt x="786" y="303"/>
                    </a:lnTo>
                    <a:lnTo>
                      <a:pt x="787" y="304"/>
                    </a:lnTo>
                    <a:lnTo>
                      <a:pt x="788" y="305"/>
                    </a:lnTo>
                    <a:lnTo>
                      <a:pt x="788" y="307"/>
                    </a:lnTo>
                    <a:lnTo>
                      <a:pt x="790" y="309"/>
                    </a:lnTo>
                    <a:lnTo>
                      <a:pt x="791" y="311"/>
                    </a:lnTo>
                    <a:lnTo>
                      <a:pt x="791" y="312"/>
                    </a:lnTo>
                    <a:lnTo>
                      <a:pt x="792" y="313"/>
                    </a:lnTo>
                    <a:lnTo>
                      <a:pt x="794" y="315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Freeform 87"/>
              <p:cNvSpPr>
                <a:spLocks/>
              </p:cNvSpPr>
              <p:nvPr/>
            </p:nvSpPr>
            <p:spPr bwMode="auto">
              <a:xfrm>
                <a:off x="3231026" y="5914010"/>
                <a:ext cx="630237" cy="249238"/>
              </a:xfrm>
              <a:custGeom>
                <a:avLst/>
                <a:gdLst>
                  <a:gd name="T0" fmla="*/ 2147483646 w 794"/>
                  <a:gd name="T1" fmla="*/ 2147483646 h 315"/>
                  <a:gd name="T2" fmla="*/ 2147483646 w 794"/>
                  <a:gd name="T3" fmla="*/ 2147483646 h 315"/>
                  <a:gd name="T4" fmla="*/ 2147483646 w 794"/>
                  <a:gd name="T5" fmla="*/ 2147483646 h 315"/>
                  <a:gd name="T6" fmla="*/ 2147483646 w 794"/>
                  <a:gd name="T7" fmla="*/ 2147483646 h 315"/>
                  <a:gd name="T8" fmla="*/ 2147483646 w 794"/>
                  <a:gd name="T9" fmla="*/ 2147483646 h 315"/>
                  <a:gd name="T10" fmla="*/ 2147483646 w 794"/>
                  <a:gd name="T11" fmla="*/ 2147483646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60" y="315"/>
                    </a:lnTo>
                    <a:lnTo>
                      <a:pt x="86" y="315"/>
                    </a:lnTo>
                    <a:lnTo>
                      <a:pt x="110" y="315"/>
                    </a:lnTo>
                    <a:lnTo>
                      <a:pt x="134" y="315"/>
                    </a:lnTo>
                    <a:lnTo>
                      <a:pt x="155" y="315"/>
                    </a:lnTo>
                    <a:lnTo>
                      <a:pt x="175" y="315"/>
                    </a:lnTo>
                    <a:lnTo>
                      <a:pt x="194" y="315"/>
                    </a:lnTo>
                    <a:lnTo>
                      <a:pt x="211" y="315"/>
                    </a:lnTo>
                    <a:lnTo>
                      <a:pt x="227" y="315"/>
                    </a:lnTo>
                    <a:lnTo>
                      <a:pt x="240" y="315"/>
                    </a:lnTo>
                    <a:lnTo>
                      <a:pt x="254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7" y="315"/>
                    </a:lnTo>
                    <a:lnTo>
                      <a:pt x="296" y="315"/>
                    </a:lnTo>
                    <a:lnTo>
                      <a:pt x="303" y="315"/>
                    </a:lnTo>
                    <a:lnTo>
                      <a:pt x="311" y="315"/>
                    </a:lnTo>
                    <a:lnTo>
                      <a:pt x="317" y="315"/>
                    </a:lnTo>
                    <a:lnTo>
                      <a:pt x="323" y="315"/>
                    </a:lnTo>
                    <a:lnTo>
                      <a:pt x="328" y="315"/>
                    </a:lnTo>
                    <a:lnTo>
                      <a:pt x="332" y="315"/>
                    </a:lnTo>
                    <a:lnTo>
                      <a:pt x="336" y="315"/>
                    </a:lnTo>
                    <a:lnTo>
                      <a:pt x="338" y="315"/>
                    </a:lnTo>
                    <a:lnTo>
                      <a:pt x="342" y="315"/>
                    </a:lnTo>
                    <a:lnTo>
                      <a:pt x="345" y="315"/>
                    </a:lnTo>
                    <a:lnTo>
                      <a:pt x="348" y="315"/>
                    </a:lnTo>
                    <a:lnTo>
                      <a:pt x="349" y="314"/>
                    </a:lnTo>
                    <a:lnTo>
                      <a:pt x="352" y="314"/>
                    </a:lnTo>
                    <a:lnTo>
                      <a:pt x="353" y="314"/>
                    </a:lnTo>
                    <a:lnTo>
                      <a:pt x="356" y="314"/>
                    </a:lnTo>
                    <a:lnTo>
                      <a:pt x="358" y="314"/>
                    </a:lnTo>
                    <a:lnTo>
                      <a:pt x="360" y="314"/>
                    </a:lnTo>
                    <a:lnTo>
                      <a:pt x="362" y="314"/>
                    </a:lnTo>
                    <a:lnTo>
                      <a:pt x="364" y="314"/>
                    </a:lnTo>
                    <a:lnTo>
                      <a:pt x="366" y="314"/>
                    </a:lnTo>
                    <a:lnTo>
                      <a:pt x="368" y="314"/>
                    </a:lnTo>
                    <a:lnTo>
                      <a:pt x="369" y="314"/>
                    </a:lnTo>
                    <a:lnTo>
                      <a:pt x="370" y="312"/>
                    </a:lnTo>
                    <a:lnTo>
                      <a:pt x="372" y="312"/>
                    </a:lnTo>
                    <a:lnTo>
                      <a:pt x="374" y="312"/>
                    </a:lnTo>
                    <a:lnTo>
                      <a:pt x="376" y="312"/>
                    </a:lnTo>
                    <a:lnTo>
                      <a:pt x="377" y="312"/>
                    </a:lnTo>
                    <a:lnTo>
                      <a:pt x="378" y="312"/>
                    </a:lnTo>
                    <a:lnTo>
                      <a:pt x="380" y="312"/>
                    </a:lnTo>
                    <a:lnTo>
                      <a:pt x="381" y="312"/>
                    </a:lnTo>
                    <a:lnTo>
                      <a:pt x="382" y="312"/>
                    </a:lnTo>
                    <a:lnTo>
                      <a:pt x="384" y="312"/>
                    </a:lnTo>
                    <a:lnTo>
                      <a:pt x="385" y="311"/>
                    </a:lnTo>
                    <a:lnTo>
                      <a:pt x="386" y="311"/>
                    </a:lnTo>
                    <a:lnTo>
                      <a:pt x="388" y="311"/>
                    </a:lnTo>
                    <a:lnTo>
                      <a:pt x="389" y="311"/>
                    </a:lnTo>
                    <a:lnTo>
                      <a:pt x="390" y="311"/>
                    </a:lnTo>
                    <a:lnTo>
                      <a:pt x="392" y="311"/>
                    </a:lnTo>
                    <a:lnTo>
                      <a:pt x="393" y="311"/>
                    </a:lnTo>
                    <a:lnTo>
                      <a:pt x="394" y="311"/>
                    </a:lnTo>
                    <a:lnTo>
                      <a:pt x="396" y="310"/>
                    </a:lnTo>
                    <a:lnTo>
                      <a:pt x="398" y="310"/>
                    </a:lnTo>
                    <a:lnTo>
                      <a:pt x="400" y="310"/>
                    </a:lnTo>
                    <a:lnTo>
                      <a:pt x="401" y="310"/>
                    </a:lnTo>
                    <a:lnTo>
                      <a:pt x="403" y="310"/>
                    </a:lnTo>
                    <a:lnTo>
                      <a:pt x="405" y="308"/>
                    </a:lnTo>
                    <a:lnTo>
                      <a:pt x="407" y="308"/>
                    </a:lnTo>
                    <a:lnTo>
                      <a:pt x="409" y="308"/>
                    </a:lnTo>
                    <a:lnTo>
                      <a:pt x="411" y="308"/>
                    </a:lnTo>
                    <a:lnTo>
                      <a:pt x="413" y="307"/>
                    </a:lnTo>
                    <a:lnTo>
                      <a:pt x="414" y="307"/>
                    </a:lnTo>
                    <a:lnTo>
                      <a:pt x="417" y="307"/>
                    </a:lnTo>
                    <a:lnTo>
                      <a:pt x="418" y="307"/>
                    </a:lnTo>
                    <a:lnTo>
                      <a:pt x="419" y="307"/>
                    </a:lnTo>
                    <a:lnTo>
                      <a:pt x="421" y="307"/>
                    </a:lnTo>
                    <a:lnTo>
                      <a:pt x="422" y="306"/>
                    </a:lnTo>
                    <a:lnTo>
                      <a:pt x="423" y="306"/>
                    </a:lnTo>
                    <a:lnTo>
                      <a:pt x="425" y="306"/>
                    </a:lnTo>
                    <a:lnTo>
                      <a:pt x="426" y="306"/>
                    </a:lnTo>
                    <a:lnTo>
                      <a:pt x="427" y="306"/>
                    </a:lnTo>
                    <a:lnTo>
                      <a:pt x="429" y="304"/>
                    </a:lnTo>
                    <a:lnTo>
                      <a:pt x="430" y="304"/>
                    </a:lnTo>
                    <a:lnTo>
                      <a:pt x="431" y="304"/>
                    </a:lnTo>
                    <a:lnTo>
                      <a:pt x="433" y="304"/>
                    </a:lnTo>
                    <a:lnTo>
                      <a:pt x="434" y="303"/>
                    </a:lnTo>
                    <a:lnTo>
                      <a:pt x="435" y="303"/>
                    </a:lnTo>
                    <a:lnTo>
                      <a:pt x="437" y="303"/>
                    </a:lnTo>
                    <a:lnTo>
                      <a:pt x="438" y="303"/>
                    </a:lnTo>
                    <a:lnTo>
                      <a:pt x="439" y="302"/>
                    </a:lnTo>
                    <a:lnTo>
                      <a:pt x="441" y="302"/>
                    </a:lnTo>
                    <a:lnTo>
                      <a:pt x="443" y="300"/>
                    </a:lnTo>
                    <a:lnTo>
                      <a:pt x="445" y="300"/>
                    </a:lnTo>
                    <a:lnTo>
                      <a:pt x="446" y="300"/>
                    </a:lnTo>
                    <a:lnTo>
                      <a:pt x="449" y="299"/>
                    </a:lnTo>
                    <a:lnTo>
                      <a:pt x="450" y="299"/>
                    </a:lnTo>
                    <a:lnTo>
                      <a:pt x="453" y="298"/>
                    </a:lnTo>
                    <a:lnTo>
                      <a:pt x="455" y="296"/>
                    </a:lnTo>
                    <a:lnTo>
                      <a:pt x="458" y="296"/>
                    </a:lnTo>
                    <a:lnTo>
                      <a:pt x="459" y="295"/>
                    </a:lnTo>
                    <a:lnTo>
                      <a:pt x="462" y="295"/>
                    </a:lnTo>
                    <a:lnTo>
                      <a:pt x="465" y="294"/>
                    </a:lnTo>
                    <a:lnTo>
                      <a:pt x="466" y="294"/>
                    </a:lnTo>
                    <a:lnTo>
                      <a:pt x="467" y="294"/>
                    </a:lnTo>
                    <a:lnTo>
                      <a:pt x="470" y="292"/>
                    </a:lnTo>
                    <a:lnTo>
                      <a:pt x="471" y="292"/>
                    </a:lnTo>
                    <a:lnTo>
                      <a:pt x="473" y="291"/>
                    </a:lnTo>
                    <a:lnTo>
                      <a:pt x="474" y="291"/>
                    </a:lnTo>
                    <a:lnTo>
                      <a:pt x="475" y="291"/>
                    </a:lnTo>
                    <a:lnTo>
                      <a:pt x="476" y="290"/>
                    </a:lnTo>
                    <a:lnTo>
                      <a:pt x="478" y="290"/>
                    </a:lnTo>
                    <a:lnTo>
                      <a:pt x="479" y="290"/>
                    </a:lnTo>
                    <a:lnTo>
                      <a:pt x="480" y="288"/>
                    </a:lnTo>
                    <a:lnTo>
                      <a:pt x="482" y="288"/>
                    </a:lnTo>
                    <a:lnTo>
                      <a:pt x="483" y="287"/>
                    </a:lnTo>
                    <a:lnTo>
                      <a:pt x="484" y="287"/>
                    </a:lnTo>
                    <a:lnTo>
                      <a:pt x="486" y="286"/>
                    </a:lnTo>
                    <a:lnTo>
                      <a:pt x="487" y="286"/>
                    </a:lnTo>
                    <a:lnTo>
                      <a:pt x="488" y="286"/>
                    </a:lnTo>
                    <a:lnTo>
                      <a:pt x="490" y="284"/>
                    </a:lnTo>
                    <a:lnTo>
                      <a:pt x="491" y="284"/>
                    </a:lnTo>
                    <a:lnTo>
                      <a:pt x="492" y="283"/>
                    </a:lnTo>
                    <a:lnTo>
                      <a:pt x="494" y="283"/>
                    </a:lnTo>
                    <a:lnTo>
                      <a:pt x="495" y="282"/>
                    </a:lnTo>
                    <a:lnTo>
                      <a:pt x="498" y="280"/>
                    </a:lnTo>
                    <a:lnTo>
                      <a:pt x="499" y="280"/>
                    </a:lnTo>
                    <a:lnTo>
                      <a:pt x="500" y="279"/>
                    </a:lnTo>
                    <a:lnTo>
                      <a:pt x="503" y="278"/>
                    </a:lnTo>
                    <a:lnTo>
                      <a:pt x="504" y="276"/>
                    </a:lnTo>
                    <a:lnTo>
                      <a:pt x="507" y="276"/>
                    </a:lnTo>
                    <a:lnTo>
                      <a:pt x="508" y="275"/>
                    </a:lnTo>
                    <a:lnTo>
                      <a:pt x="511" y="274"/>
                    </a:lnTo>
                    <a:lnTo>
                      <a:pt x="512" y="274"/>
                    </a:lnTo>
                    <a:lnTo>
                      <a:pt x="514" y="272"/>
                    </a:lnTo>
                    <a:lnTo>
                      <a:pt x="516" y="271"/>
                    </a:lnTo>
                    <a:lnTo>
                      <a:pt x="518" y="271"/>
                    </a:lnTo>
                    <a:lnTo>
                      <a:pt x="519" y="270"/>
                    </a:lnTo>
                    <a:lnTo>
                      <a:pt x="520" y="270"/>
                    </a:lnTo>
                    <a:lnTo>
                      <a:pt x="522" y="268"/>
                    </a:lnTo>
                    <a:lnTo>
                      <a:pt x="523" y="268"/>
                    </a:lnTo>
                    <a:lnTo>
                      <a:pt x="524" y="267"/>
                    </a:lnTo>
                    <a:lnTo>
                      <a:pt x="526" y="267"/>
                    </a:lnTo>
                    <a:lnTo>
                      <a:pt x="527" y="266"/>
                    </a:lnTo>
                    <a:lnTo>
                      <a:pt x="528" y="266"/>
                    </a:lnTo>
                    <a:lnTo>
                      <a:pt x="528" y="264"/>
                    </a:lnTo>
                    <a:lnTo>
                      <a:pt x="530" y="264"/>
                    </a:lnTo>
                    <a:lnTo>
                      <a:pt x="531" y="264"/>
                    </a:lnTo>
                    <a:lnTo>
                      <a:pt x="532" y="263"/>
                    </a:lnTo>
                    <a:lnTo>
                      <a:pt x="534" y="263"/>
                    </a:lnTo>
                    <a:lnTo>
                      <a:pt x="534" y="262"/>
                    </a:lnTo>
                    <a:lnTo>
                      <a:pt x="535" y="262"/>
                    </a:lnTo>
                    <a:lnTo>
                      <a:pt x="536" y="261"/>
                    </a:lnTo>
                    <a:lnTo>
                      <a:pt x="538" y="261"/>
                    </a:lnTo>
                    <a:lnTo>
                      <a:pt x="539" y="259"/>
                    </a:lnTo>
                    <a:lnTo>
                      <a:pt x="540" y="259"/>
                    </a:lnTo>
                    <a:lnTo>
                      <a:pt x="542" y="258"/>
                    </a:lnTo>
                    <a:lnTo>
                      <a:pt x="543" y="257"/>
                    </a:lnTo>
                    <a:lnTo>
                      <a:pt x="546" y="257"/>
                    </a:lnTo>
                    <a:lnTo>
                      <a:pt x="547" y="255"/>
                    </a:lnTo>
                    <a:lnTo>
                      <a:pt x="548" y="254"/>
                    </a:lnTo>
                    <a:lnTo>
                      <a:pt x="551" y="253"/>
                    </a:lnTo>
                    <a:lnTo>
                      <a:pt x="552" y="253"/>
                    </a:lnTo>
                    <a:lnTo>
                      <a:pt x="553" y="251"/>
                    </a:lnTo>
                    <a:lnTo>
                      <a:pt x="556" y="250"/>
                    </a:lnTo>
                    <a:lnTo>
                      <a:pt x="557" y="250"/>
                    </a:lnTo>
                    <a:lnTo>
                      <a:pt x="559" y="249"/>
                    </a:lnTo>
                    <a:lnTo>
                      <a:pt x="560" y="247"/>
                    </a:lnTo>
                    <a:lnTo>
                      <a:pt x="561" y="247"/>
                    </a:lnTo>
                    <a:lnTo>
                      <a:pt x="563" y="246"/>
                    </a:lnTo>
                    <a:lnTo>
                      <a:pt x="564" y="245"/>
                    </a:lnTo>
                    <a:lnTo>
                      <a:pt x="565" y="245"/>
                    </a:lnTo>
                    <a:lnTo>
                      <a:pt x="567" y="245"/>
                    </a:lnTo>
                    <a:lnTo>
                      <a:pt x="567" y="243"/>
                    </a:lnTo>
                    <a:lnTo>
                      <a:pt x="568" y="243"/>
                    </a:lnTo>
                    <a:lnTo>
                      <a:pt x="569" y="242"/>
                    </a:lnTo>
                    <a:lnTo>
                      <a:pt x="571" y="242"/>
                    </a:lnTo>
                    <a:lnTo>
                      <a:pt x="572" y="241"/>
                    </a:lnTo>
                    <a:lnTo>
                      <a:pt x="573" y="239"/>
                    </a:lnTo>
                    <a:lnTo>
                      <a:pt x="575" y="239"/>
                    </a:lnTo>
                    <a:lnTo>
                      <a:pt x="575" y="238"/>
                    </a:lnTo>
                    <a:lnTo>
                      <a:pt x="576" y="238"/>
                    </a:lnTo>
                    <a:lnTo>
                      <a:pt x="577" y="237"/>
                    </a:lnTo>
                    <a:lnTo>
                      <a:pt x="579" y="237"/>
                    </a:lnTo>
                    <a:lnTo>
                      <a:pt x="580" y="235"/>
                    </a:lnTo>
                    <a:lnTo>
                      <a:pt x="581" y="235"/>
                    </a:lnTo>
                    <a:lnTo>
                      <a:pt x="581" y="234"/>
                    </a:lnTo>
                    <a:lnTo>
                      <a:pt x="583" y="234"/>
                    </a:lnTo>
                    <a:lnTo>
                      <a:pt x="585" y="233"/>
                    </a:lnTo>
                    <a:lnTo>
                      <a:pt x="587" y="231"/>
                    </a:lnTo>
                    <a:lnTo>
                      <a:pt x="588" y="230"/>
                    </a:lnTo>
                    <a:lnTo>
                      <a:pt x="589" y="230"/>
                    </a:lnTo>
                    <a:lnTo>
                      <a:pt x="591" y="229"/>
                    </a:lnTo>
                    <a:lnTo>
                      <a:pt x="592" y="227"/>
                    </a:lnTo>
                    <a:lnTo>
                      <a:pt x="593" y="227"/>
                    </a:lnTo>
                    <a:lnTo>
                      <a:pt x="593" y="226"/>
                    </a:lnTo>
                    <a:lnTo>
                      <a:pt x="595" y="226"/>
                    </a:lnTo>
                    <a:lnTo>
                      <a:pt x="596" y="225"/>
                    </a:lnTo>
                    <a:lnTo>
                      <a:pt x="597" y="225"/>
                    </a:lnTo>
                    <a:lnTo>
                      <a:pt x="597" y="223"/>
                    </a:lnTo>
                    <a:lnTo>
                      <a:pt x="599" y="223"/>
                    </a:lnTo>
                    <a:lnTo>
                      <a:pt x="600" y="223"/>
                    </a:lnTo>
                    <a:lnTo>
                      <a:pt x="600" y="222"/>
                    </a:lnTo>
                    <a:lnTo>
                      <a:pt x="601" y="222"/>
                    </a:lnTo>
                    <a:lnTo>
                      <a:pt x="603" y="221"/>
                    </a:lnTo>
                    <a:lnTo>
                      <a:pt x="604" y="221"/>
                    </a:lnTo>
                    <a:lnTo>
                      <a:pt x="604" y="219"/>
                    </a:lnTo>
                    <a:lnTo>
                      <a:pt x="605" y="219"/>
                    </a:lnTo>
                    <a:lnTo>
                      <a:pt x="605" y="218"/>
                    </a:lnTo>
                    <a:lnTo>
                      <a:pt x="607" y="218"/>
                    </a:lnTo>
                    <a:lnTo>
                      <a:pt x="608" y="217"/>
                    </a:lnTo>
                    <a:lnTo>
                      <a:pt x="609" y="215"/>
                    </a:lnTo>
                    <a:lnTo>
                      <a:pt x="611" y="214"/>
                    </a:lnTo>
                    <a:lnTo>
                      <a:pt x="612" y="214"/>
                    </a:lnTo>
                    <a:lnTo>
                      <a:pt x="612" y="213"/>
                    </a:lnTo>
                    <a:lnTo>
                      <a:pt x="613" y="213"/>
                    </a:lnTo>
                    <a:lnTo>
                      <a:pt x="615" y="211"/>
                    </a:lnTo>
                    <a:lnTo>
                      <a:pt x="616" y="210"/>
                    </a:lnTo>
                    <a:lnTo>
                      <a:pt x="617" y="209"/>
                    </a:lnTo>
                    <a:lnTo>
                      <a:pt x="619" y="209"/>
                    </a:lnTo>
                    <a:lnTo>
                      <a:pt x="619" y="207"/>
                    </a:lnTo>
                    <a:lnTo>
                      <a:pt x="620" y="207"/>
                    </a:lnTo>
                    <a:lnTo>
                      <a:pt x="621" y="206"/>
                    </a:lnTo>
                    <a:lnTo>
                      <a:pt x="622" y="206"/>
                    </a:lnTo>
                    <a:lnTo>
                      <a:pt x="622" y="205"/>
                    </a:lnTo>
                    <a:lnTo>
                      <a:pt x="624" y="205"/>
                    </a:lnTo>
                    <a:lnTo>
                      <a:pt x="625" y="203"/>
                    </a:lnTo>
                    <a:lnTo>
                      <a:pt x="626" y="202"/>
                    </a:lnTo>
                    <a:lnTo>
                      <a:pt x="628" y="202"/>
                    </a:lnTo>
                    <a:lnTo>
                      <a:pt x="628" y="201"/>
                    </a:lnTo>
                    <a:lnTo>
                      <a:pt x="629" y="201"/>
                    </a:lnTo>
                    <a:lnTo>
                      <a:pt x="630" y="199"/>
                    </a:lnTo>
                    <a:lnTo>
                      <a:pt x="632" y="199"/>
                    </a:lnTo>
                    <a:lnTo>
                      <a:pt x="632" y="198"/>
                    </a:lnTo>
                    <a:lnTo>
                      <a:pt x="633" y="198"/>
                    </a:lnTo>
                    <a:lnTo>
                      <a:pt x="634" y="197"/>
                    </a:lnTo>
                    <a:lnTo>
                      <a:pt x="636" y="195"/>
                    </a:lnTo>
                    <a:lnTo>
                      <a:pt x="637" y="195"/>
                    </a:lnTo>
                    <a:lnTo>
                      <a:pt x="638" y="194"/>
                    </a:lnTo>
                    <a:lnTo>
                      <a:pt x="640" y="193"/>
                    </a:lnTo>
                    <a:lnTo>
                      <a:pt x="641" y="193"/>
                    </a:lnTo>
                    <a:lnTo>
                      <a:pt x="641" y="191"/>
                    </a:lnTo>
                    <a:lnTo>
                      <a:pt x="642" y="191"/>
                    </a:lnTo>
                    <a:lnTo>
                      <a:pt x="644" y="190"/>
                    </a:lnTo>
                    <a:lnTo>
                      <a:pt x="645" y="190"/>
                    </a:lnTo>
                    <a:lnTo>
                      <a:pt x="645" y="189"/>
                    </a:lnTo>
                    <a:lnTo>
                      <a:pt x="646" y="189"/>
                    </a:lnTo>
                    <a:lnTo>
                      <a:pt x="648" y="188"/>
                    </a:lnTo>
                    <a:lnTo>
                      <a:pt x="649" y="186"/>
                    </a:lnTo>
                    <a:lnTo>
                      <a:pt x="650" y="186"/>
                    </a:lnTo>
                    <a:lnTo>
                      <a:pt x="650" y="185"/>
                    </a:lnTo>
                    <a:lnTo>
                      <a:pt x="652" y="185"/>
                    </a:lnTo>
                    <a:lnTo>
                      <a:pt x="652" y="184"/>
                    </a:lnTo>
                    <a:lnTo>
                      <a:pt x="653" y="184"/>
                    </a:lnTo>
                    <a:lnTo>
                      <a:pt x="654" y="182"/>
                    </a:lnTo>
                    <a:lnTo>
                      <a:pt x="656" y="181"/>
                    </a:lnTo>
                    <a:lnTo>
                      <a:pt x="657" y="180"/>
                    </a:lnTo>
                    <a:lnTo>
                      <a:pt x="657" y="178"/>
                    </a:lnTo>
                    <a:lnTo>
                      <a:pt x="658" y="178"/>
                    </a:lnTo>
                    <a:lnTo>
                      <a:pt x="660" y="177"/>
                    </a:lnTo>
                    <a:lnTo>
                      <a:pt x="661" y="176"/>
                    </a:lnTo>
                    <a:lnTo>
                      <a:pt x="662" y="174"/>
                    </a:lnTo>
                    <a:lnTo>
                      <a:pt x="664" y="173"/>
                    </a:lnTo>
                    <a:lnTo>
                      <a:pt x="664" y="172"/>
                    </a:lnTo>
                    <a:lnTo>
                      <a:pt x="665" y="170"/>
                    </a:lnTo>
                    <a:lnTo>
                      <a:pt x="666" y="169"/>
                    </a:lnTo>
                    <a:lnTo>
                      <a:pt x="668" y="168"/>
                    </a:lnTo>
                    <a:lnTo>
                      <a:pt x="669" y="166"/>
                    </a:lnTo>
                    <a:lnTo>
                      <a:pt x="670" y="165"/>
                    </a:lnTo>
                    <a:lnTo>
                      <a:pt x="672" y="165"/>
                    </a:lnTo>
                    <a:lnTo>
                      <a:pt x="673" y="164"/>
                    </a:lnTo>
                    <a:lnTo>
                      <a:pt x="673" y="162"/>
                    </a:lnTo>
                    <a:lnTo>
                      <a:pt x="674" y="161"/>
                    </a:lnTo>
                    <a:lnTo>
                      <a:pt x="676" y="161"/>
                    </a:lnTo>
                    <a:lnTo>
                      <a:pt x="676" y="160"/>
                    </a:lnTo>
                    <a:lnTo>
                      <a:pt x="677" y="158"/>
                    </a:lnTo>
                    <a:lnTo>
                      <a:pt x="678" y="157"/>
                    </a:lnTo>
                    <a:lnTo>
                      <a:pt x="680" y="156"/>
                    </a:lnTo>
                    <a:lnTo>
                      <a:pt x="681" y="154"/>
                    </a:lnTo>
                    <a:lnTo>
                      <a:pt x="682" y="153"/>
                    </a:lnTo>
                    <a:lnTo>
                      <a:pt x="682" y="152"/>
                    </a:lnTo>
                    <a:lnTo>
                      <a:pt x="684" y="152"/>
                    </a:lnTo>
                    <a:lnTo>
                      <a:pt x="684" y="150"/>
                    </a:lnTo>
                    <a:lnTo>
                      <a:pt x="685" y="149"/>
                    </a:lnTo>
                    <a:lnTo>
                      <a:pt x="686" y="149"/>
                    </a:lnTo>
                    <a:lnTo>
                      <a:pt x="686" y="148"/>
                    </a:lnTo>
                    <a:lnTo>
                      <a:pt x="688" y="146"/>
                    </a:lnTo>
                    <a:lnTo>
                      <a:pt x="689" y="145"/>
                    </a:lnTo>
                    <a:lnTo>
                      <a:pt x="689" y="144"/>
                    </a:lnTo>
                    <a:lnTo>
                      <a:pt x="690" y="142"/>
                    </a:lnTo>
                    <a:lnTo>
                      <a:pt x="692" y="141"/>
                    </a:lnTo>
                    <a:lnTo>
                      <a:pt x="693" y="140"/>
                    </a:lnTo>
                    <a:lnTo>
                      <a:pt x="694" y="138"/>
                    </a:lnTo>
                    <a:lnTo>
                      <a:pt x="695" y="136"/>
                    </a:lnTo>
                    <a:lnTo>
                      <a:pt x="697" y="134"/>
                    </a:lnTo>
                    <a:lnTo>
                      <a:pt x="698" y="133"/>
                    </a:lnTo>
                    <a:lnTo>
                      <a:pt x="701" y="130"/>
                    </a:lnTo>
                    <a:lnTo>
                      <a:pt x="702" y="129"/>
                    </a:lnTo>
                    <a:lnTo>
                      <a:pt x="702" y="128"/>
                    </a:lnTo>
                    <a:lnTo>
                      <a:pt x="703" y="126"/>
                    </a:lnTo>
                    <a:lnTo>
                      <a:pt x="705" y="125"/>
                    </a:lnTo>
                    <a:lnTo>
                      <a:pt x="706" y="124"/>
                    </a:lnTo>
                    <a:lnTo>
                      <a:pt x="707" y="122"/>
                    </a:lnTo>
                    <a:lnTo>
                      <a:pt x="707" y="121"/>
                    </a:lnTo>
                    <a:lnTo>
                      <a:pt x="709" y="120"/>
                    </a:lnTo>
                    <a:lnTo>
                      <a:pt x="710" y="120"/>
                    </a:lnTo>
                    <a:lnTo>
                      <a:pt x="710" y="118"/>
                    </a:lnTo>
                    <a:lnTo>
                      <a:pt x="711" y="117"/>
                    </a:lnTo>
                    <a:lnTo>
                      <a:pt x="713" y="116"/>
                    </a:lnTo>
                    <a:lnTo>
                      <a:pt x="714" y="114"/>
                    </a:lnTo>
                    <a:lnTo>
                      <a:pt x="714" y="113"/>
                    </a:lnTo>
                    <a:lnTo>
                      <a:pt x="715" y="112"/>
                    </a:lnTo>
                    <a:lnTo>
                      <a:pt x="717" y="111"/>
                    </a:lnTo>
                    <a:lnTo>
                      <a:pt x="718" y="109"/>
                    </a:lnTo>
                    <a:lnTo>
                      <a:pt x="719" y="108"/>
                    </a:lnTo>
                    <a:lnTo>
                      <a:pt x="719" y="107"/>
                    </a:lnTo>
                    <a:lnTo>
                      <a:pt x="721" y="105"/>
                    </a:lnTo>
                    <a:lnTo>
                      <a:pt x="722" y="104"/>
                    </a:lnTo>
                    <a:lnTo>
                      <a:pt x="722" y="103"/>
                    </a:lnTo>
                    <a:lnTo>
                      <a:pt x="723" y="101"/>
                    </a:lnTo>
                    <a:lnTo>
                      <a:pt x="725" y="99"/>
                    </a:lnTo>
                    <a:lnTo>
                      <a:pt x="726" y="97"/>
                    </a:lnTo>
                    <a:lnTo>
                      <a:pt x="727" y="96"/>
                    </a:lnTo>
                    <a:lnTo>
                      <a:pt x="729" y="93"/>
                    </a:lnTo>
                    <a:lnTo>
                      <a:pt x="730" y="91"/>
                    </a:lnTo>
                    <a:lnTo>
                      <a:pt x="731" y="89"/>
                    </a:lnTo>
                    <a:lnTo>
                      <a:pt x="734" y="87"/>
                    </a:lnTo>
                    <a:lnTo>
                      <a:pt x="735" y="85"/>
                    </a:lnTo>
                    <a:lnTo>
                      <a:pt x="735" y="84"/>
                    </a:lnTo>
                    <a:lnTo>
                      <a:pt x="737" y="81"/>
                    </a:lnTo>
                    <a:lnTo>
                      <a:pt x="738" y="80"/>
                    </a:lnTo>
                    <a:lnTo>
                      <a:pt x="739" y="79"/>
                    </a:lnTo>
                    <a:lnTo>
                      <a:pt x="741" y="77"/>
                    </a:lnTo>
                    <a:lnTo>
                      <a:pt x="742" y="76"/>
                    </a:lnTo>
                    <a:lnTo>
                      <a:pt x="742" y="75"/>
                    </a:lnTo>
                    <a:lnTo>
                      <a:pt x="743" y="73"/>
                    </a:lnTo>
                    <a:lnTo>
                      <a:pt x="745" y="72"/>
                    </a:lnTo>
                    <a:lnTo>
                      <a:pt x="746" y="71"/>
                    </a:lnTo>
                    <a:lnTo>
                      <a:pt x="746" y="69"/>
                    </a:lnTo>
                    <a:lnTo>
                      <a:pt x="747" y="68"/>
                    </a:lnTo>
                    <a:lnTo>
                      <a:pt x="749" y="67"/>
                    </a:lnTo>
                    <a:lnTo>
                      <a:pt x="749" y="65"/>
                    </a:lnTo>
                    <a:lnTo>
                      <a:pt x="750" y="64"/>
                    </a:lnTo>
                    <a:lnTo>
                      <a:pt x="751" y="63"/>
                    </a:lnTo>
                    <a:lnTo>
                      <a:pt x="753" y="61"/>
                    </a:lnTo>
                    <a:lnTo>
                      <a:pt x="754" y="60"/>
                    </a:lnTo>
                    <a:lnTo>
                      <a:pt x="754" y="59"/>
                    </a:lnTo>
                    <a:lnTo>
                      <a:pt x="755" y="57"/>
                    </a:lnTo>
                    <a:lnTo>
                      <a:pt x="757" y="55"/>
                    </a:lnTo>
                    <a:lnTo>
                      <a:pt x="758" y="53"/>
                    </a:lnTo>
                    <a:lnTo>
                      <a:pt x="759" y="52"/>
                    </a:lnTo>
                    <a:lnTo>
                      <a:pt x="761" y="51"/>
                    </a:lnTo>
                    <a:lnTo>
                      <a:pt x="762" y="48"/>
                    </a:lnTo>
                    <a:lnTo>
                      <a:pt x="763" y="47"/>
                    </a:lnTo>
                    <a:lnTo>
                      <a:pt x="765" y="44"/>
                    </a:lnTo>
                    <a:lnTo>
                      <a:pt x="766" y="41"/>
                    </a:lnTo>
                    <a:lnTo>
                      <a:pt x="767" y="40"/>
                    </a:lnTo>
                    <a:lnTo>
                      <a:pt x="769" y="38"/>
                    </a:lnTo>
                    <a:lnTo>
                      <a:pt x="770" y="36"/>
                    </a:lnTo>
                    <a:lnTo>
                      <a:pt x="771" y="35"/>
                    </a:lnTo>
                    <a:lnTo>
                      <a:pt x="772" y="32"/>
                    </a:lnTo>
                    <a:lnTo>
                      <a:pt x="774" y="31"/>
                    </a:lnTo>
                    <a:lnTo>
                      <a:pt x="775" y="30"/>
                    </a:lnTo>
                    <a:lnTo>
                      <a:pt x="775" y="28"/>
                    </a:lnTo>
                    <a:lnTo>
                      <a:pt x="776" y="27"/>
                    </a:lnTo>
                    <a:lnTo>
                      <a:pt x="778" y="26"/>
                    </a:lnTo>
                    <a:lnTo>
                      <a:pt x="778" y="24"/>
                    </a:lnTo>
                    <a:lnTo>
                      <a:pt x="779" y="24"/>
                    </a:lnTo>
                    <a:lnTo>
                      <a:pt x="780" y="23"/>
                    </a:lnTo>
                    <a:lnTo>
                      <a:pt x="780" y="22"/>
                    </a:lnTo>
                    <a:lnTo>
                      <a:pt x="782" y="20"/>
                    </a:lnTo>
                    <a:lnTo>
                      <a:pt x="783" y="19"/>
                    </a:lnTo>
                    <a:lnTo>
                      <a:pt x="783" y="18"/>
                    </a:lnTo>
                    <a:lnTo>
                      <a:pt x="784" y="16"/>
                    </a:lnTo>
                    <a:lnTo>
                      <a:pt x="784" y="15"/>
                    </a:lnTo>
                    <a:lnTo>
                      <a:pt x="786" y="15"/>
                    </a:lnTo>
                    <a:lnTo>
                      <a:pt x="786" y="14"/>
                    </a:lnTo>
                    <a:lnTo>
                      <a:pt x="787" y="12"/>
                    </a:lnTo>
                    <a:lnTo>
                      <a:pt x="787" y="11"/>
                    </a:lnTo>
                    <a:lnTo>
                      <a:pt x="788" y="10"/>
                    </a:lnTo>
                    <a:lnTo>
                      <a:pt x="788" y="8"/>
                    </a:lnTo>
                    <a:lnTo>
                      <a:pt x="790" y="7"/>
                    </a:lnTo>
                    <a:lnTo>
                      <a:pt x="791" y="6"/>
                    </a:lnTo>
                    <a:lnTo>
                      <a:pt x="791" y="4"/>
                    </a:lnTo>
                    <a:lnTo>
                      <a:pt x="792" y="2"/>
                    </a:lnTo>
                    <a:lnTo>
                      <a:pt x="79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" name="Freeform 88"/>
              <p:cNvSpPr>
                <a:spLocks/>
              </p:cNvSpPr>
              <p:nvPr/>
            </p:nvSpPr>
            <p:spPr bwMode="auto">
              <a:xfrm>
                <a:off x="3224676" y="5661598"/>
                <a:ext cx="74612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Freeform 89"/>
              <p:cNvSpPr>
                <a:spLocks/>
              </p:cNvSpPr>
              <p:nvPr/>
            </p:nvSpPr>
            <p:spPr bwMode="auto">
              <a:xfrm>
                <a:off x="3224676" y="5910834"/>
                <a:ext cx="74612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Freeform 88"/>
              <p:cNvSpPr>
                <a:spLocks/>
              </p:cNvSpPr>
              <p:nvPr/>
            </p:nvSpPr>
            <p:spPr bwMode="auto">
              <a:xfrm>
                <a:off x="3132148" y="5658877"/>
                <a:ext cx="74612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" name="Freeform 89"/>
              <p:cNvSpPr>
                <a:spLocks/>
              </p:cNvSpPr>
              <p:nvPr/>
            </p:nvSpPr>
            <p:spPr bwMode="auto">
              <a:xfrm>
                <a:off x="3132148" y="5908113"/>
                <a:ext cx="74612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" name="AutoShape 57"/>
            <p:cNvSpPr>
              <a:spLocks noChangeArrowheads="1"/>
            </p:cNvSpPr>
            <p:nvPr/>
          </p:nvSpPr>
          <p:spPr bwMode="auto">
            <a:xfrm>
              <a:off x="2709545" y="3076068"/>
              <a:ext cx="564929" cy="496106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cs typeface="Arial" charset="0"/>
                  <a:sym typeface="Arial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9pPr>
            </a:lstStyle>
            <a:p>
              <a:pPr eaLnBrk="1" hangingPunct="1"/>
              <a:endParaRPr lang="en-US" altLang="en-US" sz="2400">
                <a:solidFill>
                  <a:schemeClr val="tx1"/>
                </a:solidFill>
                <a:latin typeface="Times" charset="0"/>
                <a:ea typeface="MS PGothic" charset="-128"/>
              </a:endParaRPr>
            </a:p>
          </p:txBody>
        </p:sp>
        <p:sp>
          <p:nvSpPr>
            <p:cNvPr id="60" name="Freeform 45"/>
            <p:cNvSpPr>
              <a:spLocks/>
            </p:cNvSpPr>
            <p:nvPr/>
          </p:nvSpPr>
          <p:spPr bwMode="auto">
            <a:xfrm>
              <a:off x="1329399" y="2539128"/>
              <a:ext cx="3137240" cy="782158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9" h="31448">
                  <a:moveTo>
                    <a:pt x="10650" y="31448"/>
                  </a:moveTo>
                  <a:cubicBezTo>
                    <a:pt x="10666" y="21352"/>
                    <a:pt x="10653" y="10270"/>
                    <a:pt x="10669" y="174"/>
                  </a:cubicBezTo>
                  <a:lnTo>
                    <a:pt x="20" y="0"/>
                  </a:ln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45"/>
            <p:cNvSpPr>
              <a:spLocks/>
            </p:cNvSpPr>
            <p:nvPr/>
          </p:nvSpPr>
          <p:spPr bwMode="auto">
            <a:xfrm flipV="1">
              <a:off x="2490704" y="3461074"/>
              <a:ext cx="228600" cy="1564341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45"/>
            <p:cNvSpPr>
              <a:spLocks/>
            </p:cNvSpPr>
            <p:nvPr/>
          </p:nvSpPr>
          <p:spPr bwMode="auto">
            <a:xfrm flipV="1">
              <a:off x="3306216" y="3842072"/>
              <a:ext cx="278501" cy="693485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Line 292"/>
            <p:cNvSpPr>
              <a:spLocks noChangeAspect="1" noChangeShapeType="1"/>
            </p:cNvSpPr>
            <p:nvPr/>
          </p:nvSpPr>
          <p:spPr bwMode="auto">
            <a:xfrm flipH="1">
              <a:off x="6940880" y="3327244"/>
              <a:ext cx="502991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Line 292"/>
            <p:cNvSpPr>
              <a:spLocks noChangeAspect="1" noChangeShapeType="1"/>
            </p:cNvSpPr>
            <p:nvPr/>
          </p:nvSpPr>
          <p:spPr bwMode="auto">
            <a:xfrm flipH="1">
              <a:off x="6298623" y="3215665"/>
              <a:ext cx="502991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Rectangle 299"/>
            <p:cNvSpPr>
              <a:spLocks noChangeAspect="1" noChangeArrowheads="1"/>
            </p:cNvSpPr>
            <p:nvPr/>
          </p:nvSpPr>
          <p:spPr bwMode="auto">
            <a:xfrm>
              <a:off x="5217381" y="2961211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4" name="Rectangle 301"/>
            <p:cNvSpPr>
              <a:spLocks noChangeAspect="1" noChangeArrowheads="1"/>
            </p:cNvSpPr>
            <p:nvPr/>
          </p:nvSpPr>
          <p:spPr bwMode="auto">
            <a:xfrm>
              <a:off x="5217381" y="3358086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5" name="Rectangle 50"/>
            <p:cNvSpPr>
              <a:spLocks noChangeArrowheads="1"/>
            </p:cNvSpPr>
            <p:nvPr/>
          </p:nvSpPr>
          <p:spPr bwMode="auto">
            <a:xfrm>
              <a:off x="7436803" y="3041946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96" name="Rectangle 52"/>
            <p:cNvSpPr>
              <a:spLocks noChangeArrowheads="1"/>
            </p:cNvSpPr>
            <p:nvPr/>
          </p:nvSpPr>
          <p:spPr bwMode="auto">
            <a:xfrm>
              <a:off x="7505075" y="3214984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97" name="Rectangle 53"/>
            <p:cNvSpPr>
              <a:spLocks noChangeArrowheads="1"/>
            </p:cNvSpPr>
            <p:nvPr/>
          </p:nvSpPr>
          <p:spPr bwMode="auto">
            <a:xfrm>
              <a:off x="7900417" y="3208634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99" name="Freeform 55"/>
            <p:cNvSpPr>
              <a:spLocks/>
            </p:cNvSpPr>
            <p:nvPr/>
          </p:nvSpPr>
          <p:spPr bwMode="auto">
            <a:xfrm>
              <a:off x="7436803" y="3781721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Line 60"/>
            <p:cNvSpPr>
              <a:spLocks noChangeShapeType="1"/>
            </p:cNvSpPr>
            <p:nvPr/>
          </p:nvSpPr>
          <p:spPr bwMode="auto">
            <a:xfrm flipH="1" flipV="1">
              <a:off x="8103645" y="3308645"/>
              <a:ext cx="555858" cy="524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Line 61"/>
            <p:cNvSpPr>
              <a:spLocks noChangeShapeType="1"/>
            </p:cNvSpPr>
            <p:nvPr/>
          </p:nvSpPr>
          <p:spPr bwMode="auto">
            <a:xfrm flipH="1" flipV="1">
              <a:off x="8103645" y="3842046"/>
              <a:ext cx="549065" cy="1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Rectangle 62"/>
            <p:cNvSpPr>
              <a:spLocks noChangeArrowheads="1"/>
            </p:cNvSpPr>
            <p:nvPr/>
          </p:nvSpPr>
          <p:spPr bwMode="auto">
            <a:xfrm>
              <a:off x="7902006" y="3753146"/>
              <a:ext cx="244509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3" name="Oval 79"/>
            <p:cNvSpPr>
              <a:spLocks noChangeArrowheads="1"/>
            </p:cNvSpPr>
            <p:nvPr/>
          </p:nvSpPr>
          <p:spPr bwMode="auto">
            <a:xfrm>
              <a:off x="8284104" y="3262381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grpSp>
          <p:nvGrpSpPr>
            <p:cNvPr id="104" name="Group 103"/>
            <p:cNvGrpSpPr/>
            <p:nvPr/>
          </p:nvGrpSpPr>
          <p:grpSpPr>
            <a:xfrm>
              <a:off x="5595638" y="2966321"/>
              <a:ext cx="729115" cy="504371"/>
              <a:chOff x="3132148" y="5658877"/>
              <a:chExt cx="729115" cy="504371"/>
            </a:xfrm>
          </p:grpSpPr>
          <p:sp>
            <p:nvSpPr>
              <p:cNvPr id="105" name="Freeform 86"/>
              <p:cNvSpPr>
                <a:spLocks/>
              </p:cNvSpPr>
              <p:nvPr/>
            </p:nvSpPr>
            <p:spPr bwMode="auto">
              <a:xfrm>
                <a:off x="3231026" y="5661598"/>
                <a:ext cx="630237" cy="249237"/>
              </a:xfrm>
              <a:custGeom>
                <a:avLst/>
                <a:gdLst>
                  <a:gd name="T0" fmla="*/ 2147483646 w 794"/>
                  <a:gd name="T1" fmla="*/ 0 h 315"/>
                  <a:gd name="T2" fmla="*/ 2147483646 w 794"/>
                  <a:gd name="T3" fmla="*/ 0 h 315"/>
                  <a:gd name="T4" fmla="*/ 2147483646 w 794"/>
                  <a:gd name="T5" fmla="*/ 0 h 315"/>
                  <a:gd name="T6" fmla="*/ 2147483646 w 794"/>
                  <a:gd name="T7" fmla="*/ 0 h 315"/>
                  <a:gd name="T8" fmla="*/ 2147483646 w 794"/>
                  <a:gd name="T9" fmla="*/ 0 h 315"/>
                  <a:gd name="T10" fmla="*/ 2147483646 w 794"/>
                  <a:gd name="T11" fmla="*/ 0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0"/>
                    </a:moveTo>
                    <a:lnTo>
                      <a:pt x="31" y="0"/>
                    </a:lnTo>
                    <a:lnTo>
                      <a:pt x="60" y="0"/>
                    </a:lnTo>
                    <a:lnTo>
                      <a:pt x="86" y="0"/>
                    </a:lnTo>
                    <a:lnTo>
                      <a:pt x="110" y="0"/>
                    </a:lnTo>
                    <a:lnTo>
                      <a:pt x="134" y="0"/>
                    </a:lnTo>
                    <a:lnTo>
                      <a:pt x="155" y="0"/>
                    </a:lnTo>
                    <a:lnTo>
                      <a:pt x="175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7" y="0"/>
                    </a:lnTo>
                    <a:lnTo>
                      <a:pt x="240" y="0"/>
                    </a:lnTo>
                    <a:lnTo>
                      <a:pt x="254" y="0"/>
                    </a:lnTo>
                    <a:lnTo>
                      <a:pt x="265" y="0"/>
                    </a:lnTo>
                    <a:lnTo>
                      <a:pt x="276" y="0"/>
                    </a:lnTo>
                    <a:lnTo>
                      <a:pt x="287" y="0"/>
                    </a:lnTo>
                    <a:lnTo>
                      <a:pt x="296" y="0"/>
                    </a:lnTo>
                    <a:lnTo>
                      <a:pt x="303" y="0"/>
                    </a:lnTo>
                    <a:lnTo>
                      <a:pt x="311" y="0"/>
                    </a:lnTo>
                    <a:lnTo>
                      <a:pt x="317" y="0"/>
                    </a:lnTo>
                    <a:lnTo>
                      <a:pt x="323" y="0"/>
                    </a:lnTo>
                    <a:lnTo>
                      <a:pt x="328" y="0"/>
                    </a:lnTo>
                    <a:lnTo>
                      <a:pt x="332" y="0"/>
                    </a:lnTo>
                    <a:lnTo>
                      <a:pt x="336" y="1"/>
                    </a:lnTo>
                    <a:lnTo>
                      <a:pt x="338" y="1"/>
                    </a:lnTo>
                    <a:lnTo>
                      <a:pt x="342" y="1"/>
                    </a:lnTo>
                    <a:lnTo>
                      <a:pt x="345" y="1"/>
                    </a:lnTo>
                    <a:lnTo>
                      <a:pt x="348" y="1"/>
                    </a:lnTo>
                    <a:lnTo>
                      <a:pt x="349" y="1"/>
                    </a:lnTo>
                    <a:lnTo>
                      <a:pt x="352" y="1"/>
                    </a:lnTo>
                    <a:lnTo>
                      <a:pt x="353" y="1"/>
                    </a:lnTo>
                    <a:lnTo>
                      <a:pt x="356" y="1"/>
                    </a:lnTo>
                    <a:lnTo>
                      <a:pt x="358" y="1"/>
                    </a:lnTo>
                    <a:lnTo>
                      <a:pt x="360" y="1"/>
                    </a:lnTo>
                    <a:lnTo>
                      <a:pt x="362" y="3"/>
                    </a:lnTo>
                    <a:lnTo>
                      <a:pt x="364" y="3"/>
                    </a:lnTo>
                    <a:lnTo>
                      <a:pt x="366" y="3"/>
                    </a:lnTo>
                    <a:lnTo>
                      <a:pt x="368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2" y="3"/>
                    </a:lnTo>
                    <a:lnTo>
                      <a:pt x="374" y="3"/>
                    </a:lnTo>
                    <a:lnTo>
                      <a:pt x="376" y="3"/>
                    </a:lnTo>
                    <a:lnTo>
                      <a:pt x="377" y="3"/>
                    </a:lnTo>
                    <a:lnTo>
                      <a:pt x="378" y="3"/>
                    </a:lnTo>
                    <a:lnTo>
                      <a:pt x="380" y="4"/>
                    </a:lnTo>
                    <a:lnTo>
                      <a:pt x="381" y="4"/>
                    </a:lnTo>
                    <a:lnTo>
                      <a:pt x="382" y="4"/>
                    </a:lnTo>
                    <a:lnTo>
                      <a:pt x="384" y="4"/>
                    </a:lnTo>
                    <a:lnTo>
                      <a:pt x="385" y="4"/>
                    </a:lnTo>
                    <a:lnTo>
                      <a:pt x="386" y="4"/>
                    </a:lnTo>
                    <a:lnTo>
                      <a:pt x="388" y="4"/>
                    </a:lnTo>
                    <a:lnTo>
                      <a:pt x="389" y="4"/>
                    </a:lnTo>
                    <a:lnTo>
                      <a:pt x="390" y="4"/>
                    </a:lnTo>
                    <a:lnTo>
                      <a:pt x="392" y="5"/>
                    </a:lnTo>
                    <a:lnTo>
                      <a:pt x="393" y="5"/>
                    </a:lnTo>
                    <a:lnTo>
                      <a:pt x="394" y="5"/>
                    </a:lnTo>
                    <a:lnTo>
                      <a:pt x="396" y="5"/>
                    </a:lnTo>
                    <a:lnTo>
                      <a:pt x="398" y="5"/>
                    </a:lnTo>
                    <a:lnTo>
                      <a:pt x="400" y="5"/>
                    </a:lnTo>
                    <a:lnTo>
                      <a:pt x="401" y="7"/>
                    </a:lnTo>
                    <a:lnTo>
                      <a:pt x="403" y="7"/>
                    </a:lnTo>
                    <a:lnTo>
                      <a:pt x="405" y="7"/>
                    </a:lnTo>
                    <a:lnTo>
                      <a:pt x="407" y="7"/>
                    </a:lnTo>
                    <a:lnTo>
                      <a:pt x="409" y="8"/>
                    </a:lnTo>
                    <a:lnTo>
                      <a:pt x="411" y="8"/>
                    </a:lnTo>
                    <a:lnTo>
                      <a:pt x="413" y="8"/>
                    </a:lnTo>
                    <a:lnTo>
                      <a:pt x="414" y="8"/>
                    </a:lnTo>
                    <a:lnTo>
                      <a:pt x="417" y="8"/>
                    </a:lnTo>
                    <a:lnTo>
                      <a:pt x="418" y="8"/>
                    </a:lnTo>
                    <a:lnTo>
                      <a:pt x="419" y="9"/>
                    </a:lnTo>
                    <a:lnTo>
                      <a:pt x="421" y="9"/>
                    </a:lnTo>
                    <a:lnTo>
                      <a:pt x="422" y="9"/>
                    </a:lnTo>
                    <a:lnTo>
                      <a:pt x="423" y="9"/>
                    </a:lnTo>
                    <a:lnTo>
                      <a:pt x="425" y="9"/>
                    </a:lnTo>
                    <a:lnTo>
                      <a:pt x="426" y="9"/>
                    </a:lnTo>
                    <a:lnTo>
                      <a:pt x="426" y="11"/>
                    </a:lnTo>
                    <a:lnTo>
                      <a:pt x="427" y="11"/>
                    </a:lnTo>
                    <a:lnTo>
                      <a:pt x="429" y="11"/>
                    </a:lnTo>
                    <a:lnTo>
                      <a:pt x="430" y="11"/>
                    </a:lnTo>
                    <a:lnTo>
                      <a:pt x="431" y="11"/>
                    </a:lnTo>
                    <a:lnTo>
                      <a:pt x="433" y="12"/>
                    </a:lnTo>
                    <a:lnTo>
                      <a:pt x="434" y="12"/>
                    </a:lnTo>
                    <a:lnTo>
                      <a:pt x="435" y="12"/>
                    </a:lnTo>
                    <a:lnTo>
                      <a:pt x="437" y="13"/>
                    </a:lnTo>
                    <a:lnTo>
                      <a:pt x="438" y="13"/>
                    </a:lnTo>
                    <a:lnTo>
                      <a:pt x="439" y="13"/>
                    </a:lnTo>
                    <a:lnTo>
                      <a:pt x="441" y="15"/>
                    </a:lnTo>
                    <a:lnTo>
                      <a:pt x="443" y="15"/>
                    </a:lnTo>
                    <a:lnTo>
                      <a:pt x="445" y="15"/>
                    </a:lnTo>
                    <a:lnTo>
                      <a:pt x="446" y="16"/>
                    </a:lnTo>
                    <a:lnTo>
                      <a:pt x="449" y="16"/>
                    </a:lnTo>
                    <a:lnTo>
                      <a:pt x="450" y="17"/>
                    </a:lnTo>
                    <a:lnTo>
                      <a:pt x="453" y="17"/>
                    </a:lnTo>
                    <a:lnTo>
                      <a:pt x="455" y="19"/>
                    </a:lnTo>
                    <a:lnTo>
                      <a:pt x="458" y="19"/>
                    </a:lnTo>
                    <a:lnTo>
                      <a:pt x="459" y="20"/>
                    </a:lnTo>
                    <a:lnTo>
                      <a:pt x="462" y="20"/>
                    </a:lnTo>
                    <a:lnTo>
                      <a:pt x="465" y="21"/>
                    </a:lnTo>
                    <a:lnTo>
                      <a:pt x="466" y="21"/>
                    </a:lnTo>
                    <a:lnTo>
                      <a:pt x="467" y="23"/>
                    </a:lnTo>
                    <a:lnTo>
                      <a:pt x="470" y="23"/>
                    </a:lnTo>
                    <a:lnTo>
                      <a:pt x="471" y="24"/>
                    </a:lnTo>
                    <a:lnTo>
                      <a:pt x="473" y="24"/>
                    </a:lnTo>
                    <a:lnTo>
                      <a:pt x="474" y="24"/>
                    </a:lnTo>
                    <a:lnTo>
                      <a:pt x="475" y="25"/>
                    </a:lnTo>
                    <a:lnTo>
                      <a:pt x="476" y="25"/>
                    </a:lnTo>
                    <a:lnTo>
                      <a:pt x="478" y="25"/>
                    </a:lnTo>
                    <a:lnTo>
                      <a:pt x="479" y="27"/>
                    </a:lnTo>
                    <a:lnTo>
                      <a:pt x="480" y="27"/>
                    </a:lnTo>
                    <a:lnTo>
                      <a:pt x="482" y="27"/>
                    </a:lnTo>
                    <a:lnTo>
                      <a:pt x="482" y="28"/>
                    </a:lnTo>
                    <a:lnTo>
                      <a:pt x="483" y="28"/>
                    </a:lnTo>
                    <a:lnTo>
                      <a:pt x="484" y="29"/>
                    </a:lnTo>
                    <a:lnTo>
                      <a:pt x="486" y="29"/>
                    </a:lnTo>
                    <a:lnTo>
                      <a:pt x="487" y="29"/>
                    </a:lnTo>
                    <a:lnTo>
                      <a:pt x="488" y="31"/>
                    </a:lnTo>
                    <a:lnTo>
                      <a:pt x="490" y="31"/>
                    </a:lnTo>
                    <a:lnTo>
                      <a:pt x="491" y="32"/>
                    </a:lnTo>
                    <a:lnTo>
                      <a:pt x="492" y="32"/>
                    </a:lnTo>
                    <a:lnTo>
                      <a:pt x="494" y="33"/>
                    </a:lnTo>
                    <a:lnTo>
                      <a:pt x="495" y="33"/>
                    </a:lnTo>
                    <a:lnTo>
                      <a:pt x="498" y="35"/>
                    </a:lnTo>
                    <a:lnTo>
                      <a:pt x="499" y="36"/>
                    </a:lnTo>
                    <a:lnTo>
                      <a:pt x="500" y="36"/>
                    </a:lnTo>
                    <a:lnTo>
                      <a:pt x="503" y="37"/>
                    </a:lnTo>
                    <a:lnTo>
                      <a:pt x="504" y="39"/>
                    </a:lnTo>
                    <a:lnTo>
                      <a:pt x="507" y="40"/>
                    </a:lnTo>
                    <a:lnTo>
                      <a:pt x="508" y="40"/>
                    </a:lnTo>
                    <a:lnTo>
                      <a:pt x="511" y="41"/>
                    </a:lnTo>
                    <a:lnTo>
                      <a:pt x="512" y="43"/>
                    </a:lnTo>
                    <a:lnTo>
                      <a:pt x="514" y="43"/>
                    </a:lnTo>
                    <a:lnTo>
                      <a:pt x="516" y="44"/>
                    </a:lnTo>
                    <a:lnTo>
                      <a:pt x="518" y="44"/>
                    </a:lnTo>
                    <a:lnTo>
                      <a:pt x="519" y="45"/>
                    </a:lnTo>
                    <a:lnTo>
                      <a:pt x="520" y="45"/>
                    </a:lnTo>
                    <a:lnTo>
                      <a:pt x="522" y="47"/>
                    </a:lnTo>
                    <a:lnTo>
                      <a:pt x="523" y="47"/>
                    </a:lnTo>
                    <a:lnTo>
                      <a:pt x="523" y="48"/>
                    </a:lnTo>
                    <a:lnTo>
                      <a:pt x="524" y="48"/>
                    </a:lnTo>
                    <a:lnTo>
                      <a:pt x="526" y="49"/>
                    </a:lnTo>
                    <a:lnTo>
                      <a:pt x="527" y="49"/>
                    </a:lnTo>
                    <a:lnTo>
                      <a:pt x="528" y="51"/>
                    </a:lnTo>
                    <a:lnTo>
                      <a:pt x="530" y="51"/>
                    </a:lnTo>
                    <a:lnTo>
                      <a:pt x="531" y="52"/>
                    </a:lnTo>
                    <a:lnTo>
                      <a:pt x="532" y="52"/>
                    </a:lnTo>
                    <a:lnTo>
                      <a:pt x="534" y="53"/>
                    </a:lnTo>
                    <a:lnTo>
                      <a:pt x="535" y="55"/>
                    </a:lnTo>
                    <a:lnTo>
                      <a:pt x="536" y="55"/>
                    </a:lnTo>
                    <a:lnTo>
                      <a:pt x="538" y="56"/>
                    </a:lnTo>
                    <a:lnTo>
                      <a:pt x="539" y="56"/>
                    </a:lnTo>
                    <a:lnTo>
                      <a:pt x="540" y="57"/>
                    </a:lnTo>
                    <a:lnTo>
                      <a:pt x="542" y="57"/>
                    </a:lnTo>
                    <a:lnTo>
                      <a:pt x="543" y="58"/>
                    </a:lnTo>
                    <a:lnTo>
                      <a:pt x="546" y="60"/>
                    </a:lnTo>
                    <a:lnTo>
                      <a:pt x="547" y="60"/>
                    </a:lnTo>
                    <a:lnTo>
                      <a:pt x="548" y="61"/>
                    </a:lnTo>
                    <a:lnTo>
                      <a:pt x="551" y="62"/>
                    </a:lnTo>
                    <a:lnTo>
                      <a:pt x="552" y="64"/>
                    </a:lnTo>
                    <a:lnTo>
                      <a:pt x="553" y="65"/>
                    </a:lnTo>
                    <a:lnTo>
                      <a:pt x="556" y="65"/>
                    </a:lnTo>
                    <a:lnTo>
                      <a:pt x="557" y="66"/>
                    </a:lnTo>
                    <a:lnTo>
                      <a:pt x="559" y="66"/>
                    </a:lnTo>
                    <a:lnTo>
                      <a:pt x="560" y="68"/>
                    </a:lnTo>
                    <a:lnTo>
                      <a:pt x="561" y="69"/>
                    </a:lnTo>
                    <a:lnTo>
                      <a:pt x="563" y="69"/>
                    </a:lnTo>
                    <a:lnTo>
                      <a:pt x="564" y="70"/>
                    </a:lnTo>
                    <a:lnTo>
                      <a:pt x="565" y="70"/>
                    </a:lnTo>
                    <a:lnTo>
                      <a:pt x="567" y="72"/>
                    </a:lnTo>
                    <a:lnTo>
                      <a:pt x="568" y="73"/>
                    </a:lnTo>
                    <a:lnTo>
                      <a:pt x="569" y="73"/>
                    </a:lnTo>
                    <a:lnTo>
                      <a:pt x="571" y="74"/>
                    </a:lnTo>
                    <a:lnTo>
                      <a:pt x="572" y="74"/>
                    </a:lnTo>
                    <a:lnTo>
                      <a:pt x="572" y="76"/>
                    </a:lnTo>
                    <a:lnTo>
                      <a:pt x="573" y="76"/>
                    </a:lnTo>
                    <a:lnTo>
                      <a:pt x="575" y="76"/>
                    </a:lnTo>
                    <a:lnTo>
                      <a:pt x="575" y="77"/>
                    </a:lnTo>
                    <a:lnTo>
                      <a:pt x="576" y="77"/>
                    </a:lnTo>
                    <a:lnTo>
                      <a:pt x="577" y="78"/>
                    </a:lnTo>
                    <a:lnTo>
                      <a:pt x="579" y="78"/>
                    </a:lnTo>
                    <a:lnTo>
                      <a:pt x="580" y="80"/>
                    </a:lnTo>
                    <a:lnTo>
                      <a:pt x="581" y="80"/>
                    </a:lnTo>
                    <a:lnTo>
                      <a:pt x="581" y="81"/>
                    </a:lnTo>
                    <a:lnTo>
                      <a:pt x="583" y="82"/>
                    </a:lnTo>
                    <a:lnTo>
                      <a:pt x="585" y="82"/>
                    </a:lnTo>
                    <a:lnTo>
                      <a:pt x="587" y="84"/>
                    </a:lnTo>
                    <a:lnTo>
                      <a:pt x="588" y="85"/>
                    </a:lnTo>
                    <a:lnTo>
                      <a:pt x="589" y="86"/>
                    </a:lnTo>
                    <a:lnTo>
                      <a:pt x="591" y="86"/>
                    </a:lnTo>
                    <a:lnTo>
                      <a:pt x="592" y="88"/>
                    </a:lnTo>
                    <a:lnTo>
                      <a:pt x="593" y="88"/>
                    </a:lnTo>
                    <a:lnTo>
                      <a:pt x="593" y="89"/>
                    </a:lnTo>
                    <a:lnTo>
                      <a:pt x="595" y="89"/>
                    </a:lnTo>
                    <a:lnTo>
                      <a:pt x="596" y="90"/>
                    </a:lnTo>
                    <a:lnTo>
                      <a:pt x="597" y="90"/>
                    </a:lnTo>
                    <a:lnTo>
                      <a:pt x="597" y="92"/>
                    </a:lnTo>
                    <a:lnTo>
                      <a:pt x="599" y="92"/>
                    </a:lnTo>
                    <a:lnTo>
                      <a:pt x="600" y="93"/>
                    </a:lnTo>
                    <a:lnTo>
                      <a:pt x="601" y="93"/>
                    </a:lnTo>
                    <a:lnTo>
                      <a:pt x="601" y="94"/>
                    </a:lnTo>
                    <a:lnTo>
                      <a:pt x="603" y="94"/>
                    </a:lnTo>
                    <a:lnTo>
                      <a:pt x="604" y="96"/>
                    </a:lnTo>
                    <a:lnTo>
                      <a:pt x="605" y="97"/>
                    </a:lnTo>
                    <a:lnTo>
                      <a:pt x="607" y="97"/>
                    </a:lnTo>
                    <a:lnTo>
                      <a:pt x="607" y="98"/>
                    </a:lnTo>
                    <a:lnTo>
                      <a:pt x="608" y="98"/>
                    </a:lnTo>
                    <a:lnTo>
                      <a:pt x="609" y="100"/>
                    </a:lnTo>
                    <a:lnTo>
                      <a:pt x="611" y="101"/>
                    </a:lnTo>
                    <a:lnTo>
                      <a:pt x="612" y="101"/>
                    </a:lnTo>
                    <a:lnTo>
                      <a:pt x="612" y="102"/>
                    </a:lnTo>
                    <a:lnTo>
                      <a:pt x="613" y="102"/>
                    </a:lnTo>
                    <a:lnTo>
                      <a:pt x="615" y="104"/>
                    </a:lnTo>
                    <a:lnTo>
                      <a:pt x="616" y="105"/>
                    </a:lnTo>
                    <a:lnTo>
                      <a:pt x="617" y="106"/>
                    </a:lnTo>
                    <a:lnTo>
                      <a:pt x="619" y="106"/>
                    </a:lnTo>
                    <a:lnTo>
                      <a:pt x="619" y="108"/>
                    </a:lnTo>
                    <a:lnTo>
                      <a:pt x="620" y="108"/>
                    </a:lnTo>
                    <a:lnTo>
                      <a:pt x="621" y="109"/>
                    </a:lnTo>
                    <a:lnTo>
                      <a:pt x="622" y="110"/>
                    </a:lnTo>
                    <a:lnTo>
                      <a:pt x="624" y="110"/>
                    </a:lnTo>
                    <a:lnTo>
                      <a:pt x="624" y="112"/>
                    </a:lnTo>
                    <a:lnTo>
                      <a:pt x="625" y="112"/>
                    </a:lnTo>
                    <a:lnTo>
                      <a:pt x="625" y="113"/>
                    </a:lnTo>
                    <a:lnTo>
                      <a:pt x="626" y="113"/>
                    </a:lnTo>
                    <a:lnTo>
                      <a:pt x="628" y="114"/>
                    </a:lnTo>
                    <a:lnTo>
                      <a:pt x="629" y="114"/>
                    </a:lnTo>
                    <a:lnTo>
                      <a:pt x="629" y="116"/>
                    </a:lnTo>
                    <a:lnTo>
                      <a:pt x="630" y="116"/>
                    </a:lnTo>
                    <a:lnTo>
                      <a:pt x="632" y="117"/>
                    </a:lnTo>
                    <a:lnTo>
                      <a:pt x="633" y="118"/>
                    </a:lnTo>
                    <a:lnTo>
                      <a:pt x="634" y="118"/>
                    </a:lnTo>
                    <a:lnTo>
                      <a:pt x="634" y="120"/>
                    </a:lnTo>
                    <a:lnTo>
                      <a:pt x="636" y="120"/>
                    </a:lnTo>
                    <a:lnTo>
                      <a:pt x="637" y="121"/>
                    </a:lnTo>
                    <a:lnTo>
                      <a:pt x="638" y="121"/>
                    </a:lnTo>
                    <a:lnTo>
                      <a:pt x="640" y="122"/>
                    </a:lnTo>
                    <a:lnTo>
                      <a:pt x="641" y="124"/>
                    </a:lnTo>
                    <a:lnTo>
                      <a:pt x="642" y="125"/>
                    </a:lnTo>
                    <a:lnTo>
                      <a:pt x="644" y="125"/>
                    </a:lnTo>
                    <a:lnTo>
                      <a:pt x="645" y="126"/>
                    </a:lnTo>
                    <a:lnTo>
                      <a:pt x="646" y="128"/>
                    </a:lnTo>
                    <a:lnTo>
                      <a:pt x="648" y="128"/>
                    </a:lnTo>
                    <a:lnTo>
                      <a:pt x="648" y="129"/>
                    </a:lnTo>
                    <a:lnTo>
                      <a:pt x="649" y="129"/>
                    </a:lnTo>
                    <a:lnTo>
                      <a:pt x="650" y="130"/>
                    </a:lnTo>
                    <a:lnTo>
                      <a:pt x="652" y="131"/>
                    </a:lnTo>
                    <a:lnTo>
                      <a:pt x="653" y="131"/>
                    </a:lnTo>
                    <a:lnTo>
                      <a:pt x="653" y="133"/>
                    </a:lnTo>
                    <a:lnTo>
                      <a:pt x="654" y="133"/>
                    </a:lnTo>
                    <a:lnTo>
                      <a:pt x="654" y="134"/>
                    </a:lnTo>
                    <a:lnTo>
                      <a:pt x="656" y="134"/>
                    </a:lnTo>
                    <a:lnTo>
                      <a:pt x="656" y="135"/>
                    </a:lnTo>
                    <a:lnTo>
                      <a:pt x="657" y="135"/>
                    </a:lnTo>
                    <a:lnTo>
                      <a:pt x="657" y="137"/>
                    </a:lnTo>
                    <a:lnTo>
                      <a:pt x="658" y="138"/>
                    </a:lnTo>
                    <a:lnTo>
                      <a:pt x="660" y="138"/>
                    </a:lnTo>
                    <a:lnTo>
                      <a:pt x="660" y="139"/>
                    </a:lnTo>
                    <a:lnTo>
                      <a:pt x="661" y="141"/>
                    </a:lnTo>
                    <a:lnTo>
                      <a:pt x="662" y="141"/>
                    </a:lnTo>
                    <a:lnTo>
                      <a:pt x="664" y="142"/>
                    </a:lnTo>
                    <a:lnTo>
                      <a:pt x="664" y="143"/>
                    </a:lnTo>
                    <a:lnTo>
                      <a:pt x="665" y="145"/>
                    </a:lnTo>
                    <a:lnTo>
                      <a:pt x="666" y="146"/>
                    </a:lnTo>
                    <a:lnTo>
                      <a:pt x="668" y="147"/>
                    </a:lnTo>
                    <a:lnTo>
                      <a:pt x="669" y="149"/>
                    </a:lnTo>
                    <a:lnTo>
                      <a:pt x="670" y="150"/>
                    </a:lnTo>
                    <a:lnTo>
                      <a:pt x="672" y="151"/>
                    </a:lnTo>
                    <a:lnTo>
                      <a:pt x="673" y="153"/>
                    </a:lnTo>
                    <a:lnTo>
                      <a:pt x="674" y="154"/>
                    </a:lnTo>
                    <a:lnTo>
                      <a:pt x="676" y="155"/>
                    </a:lnTo>
                    <a:lnTo>
                      <a:pt x="677" y="157"/>
                    </a:lnTo>
                    <a:lnTo>
                      <a:pt x="677" y="158"/>
                    </a:lnTo>
                    <a:lnTo>
                      <a:pt x="678" y="158"/>
                    </a:lnTo>
                    <a:lnTo>
                      <a:pt x="680" y="159"/>
                    </a:lnTo>
                    <a:lnTo>
                      <a:pt x="680" y="161"/>
                    </a:lnTo>
                    <a:lnTo>
                      <a:pt x="681" y="161"/>
                    </a:lnTo>
                    <a:lnTo>
                      <a:pt x="681" y="162"/>
                    </a:lnTo>
                    <a:lnTo>
                      <a:pt x="682" y="162"/>
                    </a:lnTo>
                    <a:lnTo>
                      <a:pt x="682" y="163"/>
                    </a:lnTo>
                    <a:lnTo>
                      <a:pt x="684" y="165"/>
                    </a:lnTo>
                    <a:lnTo>
                      <a:pt x="685" y="166"/>
                    </a:lnTo>
                    <a:lnTo>
                      <a:pt x="686" y="167"/>
                    </a:lnTo>
                    <a:lnTo>
                      <a:pt x="686" y="169"/>
                    </a:lnTo>
                    <a:lnTo>
                      <a:pt x="688" y="169"/>
                    </a:lnTo>
                    <a:lnTo>
                      <a:pt x="689" y="170"/>
                    </a:lnTo>
                    <a:lnTo>
                      <a:pt x="689" y="171"/>
                    </a:lnTo>
                    <a:lnTo>
                      <a:pt x="690" y="173"/>
                    </a:lnTo>
                    <a:lnTo>
                      <a:pt x="692" y="174"/>
                    </a:lnTo>
                    <a:lnTo>
                      <a:pt x="693" y="175"/>
                    </a:lnTo>
                    <a:lnTo>
                      <a:pt x="694" y="178"/>
                    </a:lnTo>
                    <a:lnTo>
                      <a:pt x="695" y="179"/>
                    </a:lnTo>
                    <a:lnTo>
                      <a:pt x="697" y="181"/>
                    </a:lnTo>
                    <a:lnTo>
                      <a:pt x="698" y="183"/>
                    </a:lnTo>
                    <a:lnTo>
                      <a:pt x="701" y="185"/>
                    </a:lnTo>
                    <a:lnTo>
                      <a:pt x="702" y="186"/>
                    </a:lnTo>
                    <a:lnTo>
                      <a:pt x="702" y="187"/>
                    </a:lnTo>
                    <a:lnTo>
                      <a:pt x="703" y="189"/>
                    </a:lnTo>
                    <a:lnTo>
                      <a:pt x="705" y="190"/>
                    </a:lnTo>
                    <a:lnTo>
                      <a:pt x="706" y="191"/>
                    </a:lnTo>
                    <a:lnTo>
                      <a:pt x="707" y="193"/>
                    </a:lnTo>
                    <a:lnTo>
                      <a:pt x="707" y="194"/>
                    </a:lnTo>
                    <a:lnTo>
                      <a:pt x="709" y="195"/>
                    </a:lnTo>
                    <a:lnTo>
                      <a:pt x="710" y="197"/>
                    </a:lnTo>
                    <a:lnTo>
                      <a:pt x="710" y="198"/>
                    </a:lnTo>
                    <a:lnTo>
                      <a:pt x="711" y="198"/>
                    </a:lnTo>
                    <a:lnTo>
                      <a:pt x="713" y="199"/>
                    </a:lnTo>
                    <a:lnTo>
                      <a:pt x="713" y="201"/>
                    </a:lnTo>
                    <a:lnTo>
                      <a:pt x="714" y="202"/>
                    </a:lnTo>
                    <a:lnTo>
                      <a:pt x="715" y="203"/>
                    </a:lnTo>
                    <a:lnTo>
                      <a:pt x="717" y="205"/>
                    </a:lnTo>
                    <a:lnTo>
                      <a:pt x="717" y="206"/>
                    </a:lnTo>
                    <a:lnTo>
                      <a:pt x="718" y="207"/>
                    </a:lnTo>
                    <a:lnTo>
                      <a:pt x="719" y="208"/>
                    </a:lnTo>
                    <a:lnTo>
                      <a:pt x="721" y="210"/>
                    </a:lnTo>
                    <a:lnTo>
                      <a:pt x="722" y="212"/>
                    </a:lnTo>
                    <a:lnTo>
                      <a:pt x="722" y="214"/>
                    </a:lnTo>
                    <a:lnTo>
                      <a:pt x="723" y="215"/>
                    </a:lnTo>
                    <a:lnTo>
                      <a:pt x="725" y="216"/>
                    </a:lnTo>
                    <a:lnTo>
                      <a:pt x="726" y="218"/>
                    </a:lnTo>
                    <a:lnTo>
                      <a:pt x="727" y="220"/>
                    </a:lnTo>
                    <a:lnTo>
                      <a:pt x="729" y="222"/>
                    </a:lnTo>
                    <a:lnTo>
                      <a:pt x="730" y="224"/>
                    </a:lnTo>
                    <a:lnTo>
                      <a:pt x="731" y="226"/>
                    </a:lnTo>
                    <a:lnTo>
                      <a:pt x="734" y="228"/>
                    </a:lnTo>
                    <a:lnTo>
                      <a:pt x="735" y="230"/>
                    </a:lnTo>
                    <a:lnTo>
                      <a:pt x="735" y="232"/>
                    </a:lnTo>
                    <a:lnTo>
                      <a:pt x="737" y="234"/>
                    </a:lnTo>
                    <a:lnTo>
                      <a:pt x="738" y="235"/>
                    </a:lnTo>
                    <a:lnTo>
                      <a:pt x="739" y="236"/>
                    </a:lnTo>
                    <a:lnTo>
                      <a:pt x="741" y="238"/>
                    </a:lnTo>
                    <a:lnTo>
                      <a:pt x="742" y="239"/>
                    </a:lnTo>
                    <a:lnTo>
                      <a:pt x="742" y="240"/>
                    </a:lnTo>
                    <a:lnTo>
                      <a:pt x="743" y="242"/>
                    </a:lnTo>
                    <a:lnTo>
                      <a:pt x="745" y="243"/>
                    </a:lnTo>
                    <a:lnTo>
                      <a:pt x="745" y="244"/>
                    </a:lnTo>
                    <a:lnTo>
                      <a:pt x="746" y="246"/>
                    </a:lnTo>
                    <a:lnTo>
                      <a:pt x="746" y="247"/>
                    </a:lnTo>
                    <a:lnTo>
                      <a:pt x="747" y="247"/>
                    </a:lnTo>
                    <a:lnTo>
                      <a:pt x="749" y="248"/>
                    </a:lnTo>
                    <a:lnTo>
                      <a:pt x="749" y="250"/>
                    </a:lnTo>
                    <a:lnTo>
                      <a:pt x="750" y="251"/>
                    </a:lnTo>
                    <a:lnTo>
                      <a:pt x="750" y="252"/>
                    </a:lnTo>
                    <a:lnTo>
                      <a:pt x="751" y="254"/>
                    </a:lnTo>
                    <a:lnTo>
                      <a:pt x="753" y="255"/>
                    </a:lnTo>
                    <a:lnTo>
                      <a:pt x="754" y="256"/>
                    </a:lnTo>
                    <a:lnTo>
                      <a:pt x="754" y="258"/>
                    </a:lnTo>
                    <a:lnTo>
                      <a:pt x="755" y="259"/>
                    </a:lnTo>
                    <a:lnTo>
                      <a:pt x="757" y="260"/>
                    </a:lnTo>
                    <a:lnTo>
                      <a:pt x="758" y="262"/>
                    </a:lnTo>
                    <a:lnTo>
                      <a:pt x="759" y="263"/>
                    </a:lnTo>
                    <a:lnTo>
                      <a:pt x="761" y="266"/>
                    </a:lnTo>
                    <a:lnTo>
                      <a:pt x="762" y="267"/>
                    </a:lnTo>
                    <a:lnTo>
                      <a:pt x="763" y="270"/>
                    </a:lnTo>
                    <a:lnTo>
                      <a:pt x="765" y="271"/>
                    </a:lnTo>
                    <a:lnTo>
                      <a:pt x="766" y="274"/>
                    </a:lnTo>
                    <a:lnTo>
                      <a:pt x="767" y="276"/>
                    </a:lnTo>
                    <a:lnTo>
                      <a:pt x="769" y="278"/>
                    </a:lnTo>
                    <a:lnTo>
                      <a:pt x="770" y="279"/>
                    </a:lnTo>
                    <a:lnTo>
                      <a:pt x="771" y="281"/>
                    </a:lnTo>
                    <a:lnTo>
                      <a:pt x="772" y="283"/>
                    </a:lnTo>
                    <a:lnTo>
                      <a:pt x="774" y="284"/>
                    </a:lnTo>
                    <a:lnTo>
                      <a:pt x="775" y="285"/>
                    </a:lnTo>
                    <a:lnTo>
                      <a:pt x="775" y="287"/>
                    </a:lnTo>
                    <a:lnTo>
                      <a:pt x="776" y="288"/>
                    </a:lnTo>
                    <a:lnTo>
                      <a:pt x="778" y="289"/>
                    </a:lnTo>
                    <a:lnTo>
                      <a:pt x="778" y="291"/>
                    </a:lnTo>
                    <a:lnTo>
                      <a:pt x="779" y="292"/>
                    </a:lnTo>
                    <a:lnTo>
                      <a:pt x="780" y="293"/>
                    </a:lnTo>
                    <a:lnTo>
                      <a:pt x="782" y="295"/>
                    </a:lnTo>
                    <a:lnTo>
                      <a:pt x="782" y="296"/>
                    </a:lnTo>
                    <a:lnTo>
                      <a:pt x="783" y="297"/>
                    </a:lnTo>
                    <a:lnTo>
                      <a:pt x="784" y="299"/>
                    </a:lnTo>
                    <a:lnTo>
                      <a:pt x="784" y="300"/>
                    </a:lnTo>
                    <a:lnTo>
                      <a:pt x="786" y="301"/>
                    </a:lnTo>
                    <a:lnTo>
                      <a:pt x="786" y="303"/>
                    </a:lnTo>
                    <a:lnTo>
                      <a:pt x="787" y="304"/>
                    </a:lnTo>
                    <a:lnTo>
                      <a:pt x="788" y="305"/>
                    </a:lnTo>
                    <a:lnTo>
                      <a:pt x="788" y="307"/>
                    </a:lnTo>
                    <a:lnTo>
                      <a:pt x="790" y="309"/>
                    </a:lnTo>
                    <a:lnTo>
                      <a:pt x="791" y="311"/>
                    </a:lnTo>
                    <a:lnTo>
                      <a:pt x="791" y="312"/>
                    </a:lnTo>
                    <a:lnTo>
                      <a:pt x="792" y="313"/>
                    </a:lnTo>
                    <a:lnTo>
                      <a:pt x="794" y="315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87"/>
              <p:cNvSpPr>
                <a:spLocks/>
              </p:cNvSpPr>
              <p:nvPr/>
            </p:nvSpPr>
            <p:spPr bwMode="auto">
              <a:xfrm>
                <a:off x="3231026" y="5914010"/>
                <a:ext cx="630237" cy="249238"/>
              </a:xfrm>
              <a:custGeom>
                <a:avLst/>
                <a:gdLst>
                  <a:gd name="T0" fmla="*/ 2147483646 w 794"/>
                  <a:gd name="T1" fmla="*/ 2147483646 h 315"/>
                  <a:gd name="T2" fmla="*/ 2147483646 w 794"/>
                  <a:gd name="T3" fmla="*/ 2147483646 h 315"/>
                  <a:gd name="T4" fmla="*/ 2147483646 w 794"/>
                  <a:gd name="T5" fmla="*/ 2147483646 h 315"/>
                  <a:gd name="T6" fmla="*/ 2147483646 w 794"/>
                  <a:gd name="T7" fmla="*/ 2147483646 h 315"/>
                  <a:gd name="T8" fmla="*/ 2147483646 w 794"/>
                  <a:gd name="T9" fmla="*/ 2147483646 h 315"/>
                  <a:gd name="T10" fmla="*/ 2147483646 w 794"/>
                  <a:gd name="T11" fmla="*/ 2147483646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60" y="315"/>
                    </a:lnTo>
                    <a:lnTo>
                      <a:pt x="86" y="315"/>
                    </a:lnTo>
                    <a:lnTo>
                      <a:pt x="110" y="315"/>
                    </a:lnTo>
                    <a:lnTo>
                      <a:pt x="134" y="315"/>
                    </a:lnTo>
                    <a:lnTo>
                      <a:pt x="155" y="315"/>
                    </a:lnTo>
                    <a:lnTo>
                      <a:pt x="175" y="315"/>
                    </a:lnTo>
                    <a:lnTo>
                      <a:pt x="194" y="315"/>
                    </a:lnTo>
                    <a:lnTo>
                      <a:pt x="211" y="315"/>
                    </a:lnTo>
                    <a:lnTo>
                      <a:pt x="227" y="315"/>
                    </a:lnTo>
                    <a:lnTo>
                      <a:pt x="240" y="315"/>
                    </a:lnTo>
                    <a:lnTo>
                      <a:pt x="254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7" y="315"/>
                    </a:lnTo>
                    <a:lnTo>
                      <a:pt x="296" y="315"/>
                    </a:lnTo>
                    <a:lnTo>
                      <a:pt x="303" y="315"/>
                    </a:lnTo>
                    <a:lnTo>
                      <a:pt x="311" y="315"/>
                    </a:lnTo>
                    <a:lnTo>
                      <a:pt x="317" y="315"/>
                    </a:lnTo>
                    <a:lnTo>
                      <a:pt x="323" y="315"/>
                    </a:lnTo>
                    <a:lnTo>
                      <a:pt x="328" y="315"/>
                    </a:lnTo>
                    <a:lnTo>
                      <a:pt x="332" y="315"/>
                    </a:lnTo>
                    <a:lnTo>
                      <a:pt x="336" y="315"/>
                    </a:lnTo>
                    <a:lnTo>
                      <a:pt x="338" y="315"/>
                    </a:lnTo>
                    <a:lnTo>
                      <a:pt x="342" y="315"/>
                    </a:lnTo>
                    <a:lnTo>
                      <a:pt x="345" y="315"/>
                    </a:lnTo>
                    <a:lnTo>
                      <a:pt x="348" y="315"/>
                    </a:lnTo>
                    <a:lnTo>
                      <a:pt x="349" y="314"/>
                    </a:lnTo>
                    <a:lnTo>
                      <a:pt x="352" y="314"/>
                    </a:lnTo>
                    <a:lnTo>
                      <a:pt x="353" y="314"/>
                    </a:lnTo>
                    <a:lnTo>
                      <a:pt x="356" y="314"/>
                    </a:lnTo>
                    <a:lnTo>
                      <a:pt x="358" y="314"/>
                    </a:lnTo>
                    <a:lnTo>
                      <a:pt x="360" y="314"/>
                    </a:lnTo>
                    <a:lnTo>
                      <a:pt x="362" y="314"/>
                    </a:lnTo>
                    <a:lnTo>
                      <a:pt x="364" y="314"/>
                    </a:lnTo>
                    <a:lnTo>
                      <a:pt x="366" y="314"/>
                    </a:lnTo>
                    <a:lnTo>
                      <a:pt x="368" y="314"/>
                    </a:lnTo>
                    <a:lnTo>
                      <a:pt x="369" y="314"/>
                    </a:lnTo>
                    <a:lnTo>
                      <a:pt x="370" y="312"/>
                    </a:lnTo>
                    <a:lnTo>
                      <a:pt x="372" y="312"/>
                    </a:lnTo>
                    <a:lnTo>
                      <a:pt x="374" y="312"/>
                    </a:lnTo>
                    <a:lnTo>
                      <a:pt x="376" y="312"/>
                    </a:lnTo>
                    <a:lnTo>
                      <a:pt x="377" y="312"/>
                    </a:lnTo>
                    <a:lnTo>
                      <a:pt x="378" y="312"/>
                    </a:lnTo>
                    <a:lnTo>
                      <a:pt x="380" y="312"/>
                    </a:lnTo>
                    <a:lnTo>
                      <a:pt x="381" y="312"/>
                    </a:lnTo>
                    <a:lnTo>
                      <a:pt x="382" y="312"/>
                    </a:lnTo>
                    <a:lnTo>
                      <a:pt x="384" y="312"/>
                    </a:lnTo>
                    <a:lnTo>
                      <a:pt x="385" y="311"/>
                    </a:lnTo>
                    <a:lnTo>
                      <a:pt x="386" y="311"/>
                    </a:lnTo>
                    <a:lnTo>
                      <a:pt x="388" y="311"/>
                    </a:lnTo>
                    <a:lnTo>
                      <a:pt x="389" y="311"/>
                    </a:lnTo>
                    <a:lnTo>
                      <a:pt x="390" y="311"/>
                    </a:lnTo>
                    <a:lnTo>
                      <a:pt x="392" y="311"/>
                    </a:lnTo>
                    <a:lnTo>
                      <a:pt x="393" y="311"/>
                    </a:lnTo>
                    <a:lnTo>
                      <a:pt x="394" y="311"/>
                    </a:lnTo>
                    <a:lnTo>
                      <a:pt x="396" y="310"/>
                    </a:lnTo>
                    <a:lnTo>
                      <a:pt x="398" y="310"/>
                    </a:lnTo>
                    <a:lnTo>
                      <a:pt x="400" y="310"/>
                    </a:lnTo>
                    <a:lnTo>
                      <a:pt x="401" y="310"/>
                    </a:lnTo>
                    <a:lnTo>
                      <a:pt x="403" y="310"/>
                    </a:lnTo>
                    <a:lnTo>
                      <a:pt x="405" y="308"/>
                    </a:lnTo>
                    <a:lnTo>
                      <a:pt x="407" y="308"/>
                    </a:lnTo>
                    <a:lnTo>
                      <a:pt x="409" y="308"/>
                    </a:lnTo>
                    <a:lnTo>
                      <a:pt x="411" y="308"/>
                    </a:lnTo>
                    <a:lnTo>
                      <a:pt x="413" y="307"/>
                    </a:lnTo>
                    <a:lnTo>
                      <a:pt x="414" y="307"/>
                    </a:lnTo>
                    <a:lnTo>
                      <a:pt x="417" y="307"/>
                    </a:lnTo>
                    <a:lnTo>
                      <a:pt x="418" y="307"/>
                    </a:lnTo>
                    <a:lnTo>
                      <a:pt x="419" y="307"/>
                    </a:lnTo>
                    <a:lnTo>
                      <a:pt x="421" y="307"/>
                    </a:lnTo>
                    <a:lnTo>
                      <a:pt x="422" y="306"/>
                    </a:lnTo>
                    <a:lnTo>
                      <a:pt x="423" y="306"/>
                    </a:lnTo>
                    <a:lnTo>
                      <a:pt x="425" y="306"/>
                    </a:lnTo>
                    <a:lnTo>
                      <a:pt x="426" y="306"/>
                    </a:lnTo>
                    <a:lnTo>
                      <a:pt x="427" y="306"/>
                    </a:lnTo>
                    <a:lnTo>
                      <a:pt x="429" y="304"/>
                    </a:lnTo>
                    <a:lnTo>
                      <a:pt x="430" y="304"/>
                    </a:lnTo>
                    <a:lnTo>
                      <a:pt x="431" y="304"/>
                    </a:lnTo>
                    <a:lnTo>
                      <a:pt x="433" y="304"/>
                    </a:lnTo>
                    <a:lnTo>
                      <a:pt x="434" y="303"/>
                    </a:lnTo>
                    <a:lnTo>
                      <a:pt x="435" y="303"/>
                    </a:lnTo>
                    <a:lnTo>
                      <a:pt x="437" y="303"/>
                    </a:lnTo>
                    <a:lnTo>
                      <a:pt x="438" y="303"/>
                    </a:lnTo>
                    <a:lnTo>
                      <a:pt x="439" y="302"/>
                    </a:lnTo>
                    <a:lnTo>
                      <a:pt x="441" y="302"/>
                    </a:lnTo>
                    <a:lnTo>
                      <a:pt x="443" y="300"/>
                    </a:lnTo>
                    <a:lnTo>
                      <a:pt x="445" y="300"/>
                    </a:lnTo>
                    <a:lnTo>
                      <a:pt x="446" y="300"/>
                    </a:lnTo>
                    <a:lnTo>
                      <a:pt x="449" y="299"/>
                    </a:lnTo>
                    <a:lnTo>
                      <a:pt x="450" y="299"/>
                    </a:lnTo>
                    <a:lnTo>
                      <a:pt x="453" y="298"/>
                    </a:lnTo>
                    <a:lnTo>
                      <a:pt x="455" y="296"/>
                    </a:lnTo>
                    <a:lnTo>
                      <a:pt x="458" y="296"/>
                    </a:lnTo>
                    <a:lnTo>
                      <a:pt x="459" y="295"/>
                    </a:lnTo>
                    <a:lnTo>
                      <a:pt x="462" y="295"/>
                    </a:lnTo>
                    <a:lnTo>
                      <a:pt x="465" y="294"/>
                    </a:lnTo>
                    <a:lnTo>
                      <a:pt x="466" y="294"/>
                    </a:lnTo>
                    <a:lnTo>
                      <a:pt x="467" y="294"/>
                    </a:lnTo>
                    <a:lnTo>
                      <a:pt x="470" y="292"/>
                    </a:lnTo>
                    <a:lnTo>
                      <a:pt x="471" y="292"/>
                    </a:lnTo>
                    <a:lnTo>
                      <a:pt x="473" y="291"/>
                    </a:lnTo>
                    <a:lnTo>
                      <a:pt x="474" y="291"/>
                    </a:lnTo>
                    <a:lnTo>
                      <a:pt x="475" y="291"/>
                    </a:lnTo>
                    <a:lnTo>
                      <a:pt x="476" y="290"/>
                    </a:lnTo>
                    <a:lnTo>
                      <a:pt x="478" y="290"/>
                    </a:lnTo>
                    <a:lnTo>
                      <a:pt x="479" y="290"/>
                    </a:lnTo>
                    <a:lnTo>
                      <a:pt x="480" y="288"/>
                    </a:lnTo>
                    <a:lnTo>
                      <a:pt x="482" y="288"/>
                    </a:lnTo>
                    <a:lnTo>
                      <a:pt x="483" y="287"/>
                    </a:lnTo>
                    <a:lnTo>
                      <a:pt x="484" y="287"/>
                    </a:lnTo>
                    <a:lnTo>
                      <a:pt x="486" y="286"/>
                    </a:lnTo>
                    <a:lnTo>
                      <a:pt x="487" y="286"/>
                    </a:lnTo>
                    <a:lnTo>
                      <a:pt x="488" y="286"/>
                    </a:lnTo>
                    <a:lnTo>
                      <a:pt x="490" y="284"/>
                    </a:lnTo>
                    <a:lnTo>
                      <a:pt x="491" y="284"/>
                    </a:lnTo>
                    <a:lnTo>
                      <a:pt x="492" y="283"/>
                    </a:lnTo>
                    <a:lnTo>
                      <a:pt x="494" y="283"/>
                    </a:lnTo>
                    <a:lnTo>
                      <a:pt x="495" y="282"/>
                    </a:lnTo>
                    <a:lnTo>
                      <a:pt x="498" y="280"/>
                    </a:lnTo>
                    <a:lnTo>
                      <a:pt x="499" y="280"/>
                    </a:lnTo>
                    <a:lnTo>
                      <a:pt x="500" y="279"/>
                    </a:lnTo>
                    <a:lnTo>
                      <a:pt x="503" y="278"/>
                    </a:lnTo>
                    <a:lnTo>
                      <a:pt x="504" y="276"/>
                    </a:lnTo>
                    <a:lnTo>
                      <a:pt x="507" y="276"/>
                    </a:lnTo>
                    <a:lnTo>
                      <a:pt x="508" y="275"/>
                    </a:lnTo>
                    <a:lnTo>
                      <a:pt x="511" y="274"/>
                    </a:lnTo>
                    <a:lnTo>
                      <a:pt x="512" y="274"/>
                    </a:lnTo>
                    <a:lnTo>
                      <a:pt x="514" y="272"/>
                    </a:lnTo>
                    <a:lnTo>
                      <a:pt x="516" y="271"/>
                    </a:lnTo>
                    <a:lnTo>
                      <a:pt x="518" y="271"/>
                    </a:lnTo>
                    <a:lnTo>
                      <a:pt x="519" y="270"/>
                    </a:lnTo>
                    <a:lnTo>
                      <a:pt x="520" y="270"/>
                    </a:lnTo>
                    <a:lnTo>
                      <a:pt x="522" y="268"/>
                    </a:lnTo>
                    <a:lnTo>
                      <a:pt x="523" y="268"/>
                    </a:lnTo>
                    <a:lnTo>
                      <a:pt x="524" y="267"/>
                    </a:lnTo>
                    <a:lnTo>
                      <a:pt x="526" y="267"/>
                    </a:lnTo>
                    <a:lnTo>
                      <a:pt x="527" y="266"/>
                    </a:lnTo>
                    <a:lnTo>
                      <a:pt x="528" y="266"/>
                    </a:lnTo>
                    <a:lnTo>
                      <a:pt x="528" y="264"/>
                    </a:lnTo>
                    <a:lnTo>
                      <a:pt x="530" y="264"/>
                    </a:lnTo>
                    <a:lnTo>
                      <a:pt x="531" y="264"/>
                    </a:lnTo>
                    <a:lnTo>
                      <a:pt x="532" y="263"/>
                    </a:lnTo>
                    <a:lnTo>
                      <a:pt x="534" y="263"/>
                    </a:lnTo>
                    <a:lnTo>
                      <a:pt x="534" y="262"/>
                    </a:lnTo>
                    <a:lnTo>
                      <a:pt x="535" y="262"/>
                    </a:lnTo>
                    <a:lnTo>
                      <a:pt x="536" y="261"/>
                    </a:lnTo>
                    <a:lnTo>
                      <a:pt x="538" y="261"/>
                    </a:lnTo>
                    <a:lnTo>
                      <a:pt x="539" y="259"/>
                    </a:lnTo>
                    <a:lnTo>
                      <a:pt x="540" y="259"/>
                    </a:lnTo>
                    <a:lnTo>
                      <a:pt x="542" y="258"/>
                    </a:lnTo>
                    <a:lnTo>
                      <a:pt x="543" y="257"/>
                    </a:lnTo>
                    <a:lnTo>
                      <a:pt x="546" y="257"/>
                    </a:lnTo>
                    <a:lnTo>
                      <a:pt x="547" y="255"/>
                    </a:lnTo>
                    <a:lnTo>
                      <a:pt x="548" y="254"/>
                    </a:lnTo>
                    <a:lnTo>
                      <a:pt x="551" y="253"/>
                    </a:lnTo>
                    <a:lnTo>
                      <a:pt x="552" y="253"/>
                    </a:lnTo>
                    <a:lnTo>
                      <a:pt x="553" y="251"/>
                    </a:lnTo>
                    <a:lnTo>
                      <a:pt x="556" y="250"/>
                    </a:lnTo>
                    <a:lnTo>
                      <a:pt x="557" y="250"/>
                    </a:lnTo>
                    <a:lnTo>
                      <a:pt x="559" y="249"/>
                    </a:lnTo>
                    <a:lnTo>
                      <a:pt x="560" y="247"/>
                    </a:lnTo>
                    <a:lnTo>
                      <a:pt x="561" y="247"/>
                    </a:lnTo>
                    <a:lnTo>
                      <a:pt x="563" y="246"/>
                    </a:lnTo>
                    <a:lnTo>
                      <a:pt x="564" y="245"/>
                    </a:lnTo>
                    <a:lnTo>
                      <a:pt x="565" y="245"/>
                    </a:lnTo>
                    <a:lnTo>
                      <a:pt x="567" y="245"/>
                    </a:lnTo>
                    <a:lnTo>
                      <a:pt x="567" y="243"/>
                    </a:lnTo>
                    <a:lnTo>
                      <a:pt x="568" y="243"/>
                    </a:lnTo>
                    <a:lnTo>
                      <a:pt x="569" y="242"/>
                    </a:lnTo>
                    <a:lnTo>
                      <a:pt x="571" y="242"/>
                    </a:lnTo>
                    <a:lnTo>
                      <a:pt x="572" y="241"/>
                    </a:lnTo>
                    <a:lnTo>
                      <a:pt x="573" y="239"/>
                    </a:lnTo>
                    <a:lnTo>
                      <a:pt x="575" y="239"/>
                    </a:lnTo>
                    <a:lnTo>
                      <a:pt x="575" y="238"/>
                    </a:lnTo>
                    <a:lnTo>
                      <a:pt x="576" y="238"/>
                    </a:lnTo>
                    <a:lnTo>
                      <a:pt x="577" y="237"/>
                    </a:lnTo>
                    <a:lnTo>
                      <a:pt x="579" y="237"/>
                    </a:lnTo>
                    <a:lnTo>
                      <a:pt x="580" y="235"/>
                    </a:lnTo>
                    <a:lnTo>
                      <a:pt x="581" y="235"/>
                    </a:lnTo>
                    <a:lnTo>
                      <a:pt x="581" y="234"/>
                    </a:lnTo>
                    <a:lnTo>
                      <a:pt x="583" y="234"/>
                    </a:lnTo>
                    <a:lnTo>
                      <a:pt x="585" y="233"/>
                    </a:lnTo>
                    <a:lnTo>
                      <a:pt x="587" y="231"/>
                    </a:lnTo>
                    <a:lnTo>
                      <a:pt x="588" y="230"/>
                    </a:lnTo>
                    <a:lnTo>
                      <a:pt x="589" y="230"/>
                    </a:lnTo>
                    <a:lnTo>
                      <a:pt x="591" y="229"/>
                    </a:lnTo>
                    <a:lnTo>
                      <a:pt x="592" y="227"/>
                    </a:lnTo>
                    <a:lnTo>
                      <a:pt x="593" y="227"/>
                    </a:lnTo>
                    <a:lnTo>
                      <a:pt x="593" y="226"/>
                    </a:lnTo>
                    <a:lnTo>
                      <a:pt x="595" y="226"/>
                    </a:lnTo>
                    <a:lnTo>
                      <a:pt x="596" y="225"/>
                    </a:lnTo>
                    <a:lnTo>
                      <a:pt x="597" y="225"/>
                    </a:lnTo>
                    <a:lnTo>
                      <a:pt x="597" y="223"/>
                    </a:lnTo>
                    <a:lnTo>
                      <a:pt x="599" y="223"/>
                    </a:lnTo>
                    <a:lnTo>
                      <a:pt x="600" y="223"/>
                    </a:lnTo>
                    <a:lnTo>
                      <a:pt x="600" y="222"/>
                    </a:lnTo>
                    <a:lnTo>
                      <a:pt x="601" y="222"/>
                    </a:lnTo>
                    <a:lnTo>
                      <a:pt x="603" y="221"/>
                    </a:lnTo>
                    <a:lnTo>
                      <a:pt x="604" y="221"/>
                    </a:lnTo>
                    <a:lnTo>
                      <a:pt x="604" y="219"/>
                    </a:lnTo>
                    <a:lnTo>
                      <a:pt x="605" y="219"/>
                    </a:lnTo>
                    <a:lnTo>
                      <a:pt x="605" y="218"/>
                    </a:lnTo>
                    <a:lnTo>
                      <a:pt x="607" y="218"/>
                    </a:lnTo>
                    <a:lnTo>
                      <a:pt x="608" y="217"/>
                    </a:lnTo>
                    <a:lnTo>
                      <a:pt x="609" y="215"/>
                    </a:lnTo>
                    <a:lnTo>
                      <a:pt x="611" y="214"/>
                    </a:lnTo>
                    <a:lnTo>
                      <a:pt x="612" y="214"/>
                    </a:lnTo>
                    <a:lnTo>
                      <a:pt x="612" y="213"/>
                    </a:lnTo>
                    <a:lnTo>
                      <a:pt x="613" y="213"/>
                    </a:lnTo>
                    <a:lnTo>
                      <a:pt x="615" y="211"/>
                    </a:lnTo>
                    <a:lnTo>
                      <a:pt x="616" y="210"/>
                    </a:lnTo>
                    <a:lnTo>
                      <a:pt x="617" y="209"/>
                    </a:lnTo>
                    <a:lnTo>
                      <a:pt x="619" y="209"/>
                    </a:lnTo>
                    <a:lnTo>
                      <a:pt x="619" y="207"/>
                    </a:lnTo>
                    <a:lnTo>
                      <a:pt x="620" y="207"/>
                    </a:lnTo>
                    <a:lnTo>
                      <a:pt x="621" y="206"/>
                    </a:lnTo>
                    <a:lnTo>
                      <a:pt x="622" y="206"/>
                    </a:lnTo>
                    <a:lnTo>
                      <a:pt x="622" y="205"/>
                    </a:lnTo>
                    <a:lnTo>
                      <a:pt x="624" y="205"/>
                    </a:lnTo>
                    <a:lnTo>
                      <a:pt x="625" y="203"/>
                    </a:lnTo>
                    <a:lnTo>
                      <a:pt x="626" y="202"/>
                    </a:lnTo>
                    <a:lnTo>
                      <a:pt x="628" y="202"/>
                    </a:lnTo>
                    <a:lnTo>
                      <a:pt x="628" y="201"/>
                    </a:lnTo>
                    <a:lnTo>
                      <a:pt x="629" y="201"/>
                    </a:lnTo>
                    <a:lnTo>
                      <a:pt x="630" y="199"/>
                    </a:lnTo>
                    <a:lnTo>
                      <a:pt x="632" y="199"/>
                    </a:lnTo>
                    <a:lnTo>
                      <a:pt x="632" y="198"/>
                    </a:lnTo>
                    <a:lnTo>
                      <a:pt x="633" y="198"/>
                    </a:lnTo>
                    <a:lnTo>
                      <a:pt x="634" y="197"/>
                    </a:lnTo>
                    <a:lnTo>
                      <a:pt x="636" y="195"/>
                    </a:lnTo>
                    <a:lnTo>
                      <a:pt x="637" y="195"/>
                    </a:lnTo>
                    <a:lnTo>
                      <a:pt x="638" y="194"/>
                    </a:lnTo>
                    <a:lnTo>
                      <a:pt x="640" y="193"/>
                    </a:lnTo>
                    <a:lnTo>
                      <a:pt x="641" y="193"/>
                    </a:lnTo>
                    <a:lnTo>
                      <a:pt x="641" y="191"/>
                    </a:lnTo>
                    <a:lnTo>
                      <a:pt x="642" y="191"/>
                    </a:lnTo>
                    <a:lnTo>
                      <a:pt x="644" y="190"/>
                    </a:lnTo>
                    <a:lnTo>
                      <a:pt x="645" y="190"/>
                    </a:lnTo>
                    <a:lnTo>
                      <a:pt x="645" y="189"/>
                    </a:lnTo>
                    <a:lnTo>
                      <a:pt x="646" y="189"/>
                    </a:lnTo>
                    <a:lnTo>
                      <a:pt x="648" y="188"/>
                    </a:lnTo>
                    <a:lnTo>
                      <a:pt x="649" y="186"/>
                    </a:lnTo>
                    <a:lnTo>
                      <a:pt x="650" y="186"/>
                    </a:lnTo>
                    <a:lnTo>
                      <a:pt x="650" y="185"/>
                    </a:lnTo>
                    <a:lnTo>
                      <a:pt x="652" y="185"/>
                    </a:lnTo>
                    <a:lnTo>
                      <a:pt x="652" y="184"/>
                    </a:lnTo>
                    <a:lnTo>
                      <a:pt x="653" y="184"/>
                    </a:lnTo>
                    <a:lnTo>
                      <a:pt x="654" y="182"/>
                    </a:lnTo>
                    <a:lnTo>
                      <a:pt x="656" y="181"/>
                    </a:lnTo>
                    <a:lnTo>
                      <a:pt x="657" y="180"/>
                    </a:lnTo>
                    <a:lnTo>
                      <a:pt x="657" y="178"/>
                    </a:lnTo>
                    <a:lnTo>
                      <a:pt x="658" y="178"/>
                    </a:lnTo>
                    <a:lnTo>
                      <a:pt x="660" y="177"/>
                    </a:lnTo>
                    <a:lnTo>
                      <a:pt x="661" y="176"/>
                    </a:lnTo>
                    <a:lnTo>
                      <a:pt x="662" y="174"/>
                    </a:lnTo>
                    <a:lnTo>
                      <a:pt x="664" y="173"/>
                    </a:lnTo>
                    <a:lnTo>
                      <a:pt x="664" y="172"/>
                    </a:lnTo>
                    <a:lnTo>
                      <a:pt x="665" y="170"/>
                    </a:lnTo>
                    <a:lnTo>
                      <a:pt x="666" y="169"/>
                    </a:lnTo>
                    <a:lnTo>
                      <a:pt x="668" y="168"/>
                    </a:lnTo>
                    <a:lnTo>
                      <a:pt x="669" y="166"/>
                    </a:lnTo>
                    <a:lnTo>
                      <a:pt x="670" y="165"/>
                    </a:lnTo>
                    <a:lnTo>
                      <a:pt x="672" y="165"/>
                    </a:lnTo>
                    <a:lnTo>
                      <a:pt x="673" y="164"/>
                    </a:lnTo>
                    <a:lnTo>
                      <a:pt x="673" y="162"/>
                    </a:lnTo>
                    <a:lnTo>
                      <a:pt x="674" y="161"/>
                    </a:lnTo>
                    <a:lnTo>
                      <a:pt x="676" y="161"/>
                    </a:lnTo>
                    <a:lnTo>
                      <a:pt x="676" y="160"/>
                    </a:lnTo>
                    <a:lnTo>
                      <a:pt x="677" y="158"/>
                    </a:lnTo>
                    <a:lnTo>
                      <a:pt x="678" y="157"/>
                    </a:lnTo>
                    <a:lnTo>
                      <a:pt x="680" y="156"/>
                    </a:lnTo>
                    <a:lnTo>
                      <a:pt x="681" y="154"/>
                    </a:lnTo>
                    <a:lnTo>
                      <a:pt x="682" y="153"/>
                    </a:lnTo>
                    <a:lnTo>
                      <a:pt x="682" y="152"/>
                    </a:lnTo>
                    <a:lnTo>
                      <a:pt x="684" y="152"/>
                    </a:lnTo>
                    <a:lnTo>
                      <a:pt x="684" y="150"/>
                    </a:lnTo>
                    <a:lnTo>
                      <a:pt x="685" y="149"/>
                    </a:lnTo>
                    <a:lnTo>
                      <a:pt x="686" y="149"/>
                    </a:lnTo>
                    <a:lnTo>
                      <a:pt x="686" y="148"/>
                    </a:lnTo>
                    <a:lnTo>
                      <a:pt x="688" y="146"/>
                    </a:lnTo>
                    <a:lnTo>
                      <a:pt x="689" y="145"/>
                    </a:lnTo>
                    <a:lnTo>
                      <a:pt x="689" y="144"/>
                    </a:lnTo>
                    <a:lnTo>
                      <a:pt x="690" y="142"/>
                    </a:lnTo>
                    <a:lnTo>
                      <a:pt x="692" y="141"/>
                    </a:lnTo>
                    <a:lnTo>
                      <a:pt x="693" y="140"/>
                    </a:lnTo>
                    <a:lnTo>
                      <a:pt x="694" y="138"/>
                    </a:lnTo>
                    <a:lnTo>
                      <a:pt x="695" y="136"/>
                    </a:lnTo>
                    <a:lnTo>
                      <a:pt x="697" y="134"/>
                    </a:lnTo>
                    <a:lnTo>
                      <a:pt x="698" y="133"/>
                    </a:lnTo>
                    <a:lnTo>
                      <a:pt x="701" y="130"/>
                    </a:lnTo>
                    <a:lnTo>
                      <a:pt x="702" y="129"/>
                    </a:lnTo>
                    <a:lnTo>
                      <a:pt x="702" y="128"/>
                    </a:lnTo>
                    <a:lnTo>
                      <a:pt x="703" y="126"/>
                    </a:lnTo>
                    <a:lnTo>
                      <a:pt x="705" y="125"/>
                    </a:lnTo>
                    <a:lnTo>
                      <a:pt x="706" y="124"/>
                    </a:lnTo>
                    <a:lnTo>
                      <a:pt x="707" y="122"/>
                    </a:lnTo>
                    <a:lnTo>
                      <a:pt x="707" y="121"/>
                    </a:lnTo>
                    <a:lnTo>
                      <a:pt x="709" y="120"/>
                    </a:lnTo>
                    <a:lnTo>
                      <a:pt x="710" y="120"/>
                    </a:lnTo>
                    <a:lnTo>
                      <a:pt x="710" y="118"/>
                    </a:lnTo>
                    <a:lnTo>
                      <a:pt x="711" y="117"/>
                    </a:lnTo>
                    <a:lnTo>
                      <a:pt x="713" y="116"/>
                    </a:lnTo>
                    <a:lnTo>
                      <a:pt x="714" y="114"/>
                    </a:lnTo>
                    <a:lnTo>
                      <a:pt x="714" y="113"/>
                    </a:lnTo>
                    <a:lnTo>
                      <a:pt x="715" y="112"/>
                    </a:lnTo>
                    <a:lnTo>
                      <a:pt x="717" y="111"/>
                    </a:lnTo>
                    <a:lnTo>
                      <a:pt x="718" y="109"/>
                    </a:lnTo>
                    <a:lnTo>
                      <a:pt x="719" y="108"/>
                    </a:lnTo>
                    <a:lnTo>
                      <a:pt x="719" y="107"/>
                    </a:lnTo>
                    <a:lnTo>
                      <a:pt x="721" y="105"/>
                    </a:lnTo>
                    <a:lnTo>
                      <a:pt x="722" y="104"/>
                    </a:lnTo>
                    <a:lnTo>
                      <a:pt x="722" y="103"/>
                    </a:lnTo>
                    <a:lnTo>
                      <a:pt x="723" y="101"/>
                    </a:lnTo>
                    <a:lnTo>
                      <a:pt x="725" y="99"/>
                    </a:lnTo>
                    <a:lnTo>
                      <a:pt x="726" y="97"/>
                    </a:lnTo>
                    <a:lnTo>
                      <a:pt x="727" y="96"/>
                    </a:lnTo>
                    <a:lnTo>
                      <a:pt x="729" y="93"/>
                    </a:lnTo>
                    <a:lnTo>
                      <a:pt x="730" y="91"/>
                    </a:lnTo>
                    <a:lnTo>
                      <a:pt x="731" y="89"/>
                    </a:lnTo>
                    <a:lnTo>
                      <a:pt x="734" y="87"/>
                    </a:lnTo>
                    <a:lnTo>
                      <a:pt x="735" y="85"/>
                    </a:lnTo>
                    <a:lnTo>
                      <a:pt x="735" y="84"/>
                    </a:lnTo>
                    <a:lnTo>
                      <a:pt x="737" y="81"/>
                    </a:lnTo>
                    <a:lnTo>
                      <a:pt x="738" y="80"/>
                    </a:lnTo>
                    <a:lnTo>
                      <a:pt x="739" y="79"/>
                    </a:lnTo>
                    <a:lnTo>
                      <a:pt x="741" y="77"/>
                    </a:lnTo>
                    <a:lnTo>
                      <a:pt x="742" y="76"/>
                    </a:lnTo>
                    <a:lnTo>
                      <a:pt x="742" y="75"/>
                    </a:lnTo>
                    <a:lnTo>
                      <a:pt x="743" y="73"/>
                    </a:lnTo>
                    <a:lnTo>
                      <a:pt x="745" y="72"/>
                    </a:lnTo>
                    <a:lnTo>
                      <a:pt x="746" y="71"/>
                    </a:lnTo>
                    <a:lnTo>
                      <a:pt x="746" y="69"/>
                    </a:lnTo>
                    <a:lnTo>
                      <a:pt x="747" y="68"/>
                    </a:lnTo>
                    <a:lnTo>
                      <a:pt x="749" y="67"/>
                    </a:lnTo>
                    <a:lnTo>
                      <a:pt x="749" y="65"/>
                    </a:lnTo>
                    <a:lnTo>
                      <a:pt x="750" y="64"/>
                    </a:lnTo>
                    <a:lnTo>
                      <a:pt x="751" y="63"/>
                    </a:lnTo>
                    <a:lnTo>
                      <a:pt x="753" y="61"/>
                    </a:lnTo>
                    <a:lnTo>
                      <a:pt x="754" y="60"/>
                    </a:lnTo>
                    <a:lnTo>
                      <a:pt x="754" y="59"/>
                    </a:lnTo>
                    <a:lnTo>
                      <a:pt x="755" y="57"/>
                    </a:lnTo>
                    <a:lnTo>
                      <a:pt x="757" y="55"/>
                    </a:lnTo>
                    <a:lnTo>
                      <a:pt x="758" y="53"/>
                    </a:lnTo>
                    <a:lnTo>
                      <a:pt x="759" y="52"/>
                    </a:lnTo>
                    <a:lnTo>
                      <a:pt x="761" y="51"/>
                    </a:lnTo>
                    <a:lnTo>
                      <a:pt x="762" y="48"/>
                    </a:lnTo>
                    <a:lnTo>
                      <a:pt x="763" y="47"/>
                    </a:lnTo>
                    <a:lnTo>
                      <a:pt x="765" y="44"/>
                    </a:lnTo>
                    <a:lnTo>
                      <a:pt x="766" y="41"/>
                    </a:lnTo>
                    <a:lnTo>
                      <a:pt x="767" y="40"/>
                    </a:lnTo>
                    <a:lnTo>
                      <a:pt x="769" y="38"/>
                    </a:lnTo>
                    <a:lnTo>
                      <a:pt x="770" y="36"/>
                    </a:lnTo>
                    <a:lnTo>
                      <a:pt x="771" y="35"/>
                    </a:lnTo>
                    <a:lnTo>
                      <a:pt x="772" y="32"/>
                    </a:lnTo>
                    <a:lnTo>
                      <a:pt x="774" y="31"/>
                    </a:lnTo>
                    <a:lnTo>
                      <a:pt x="775" y="30"/>
                    </a:lnTo>
                    <a:lnTo>
                      <a:pt x="775" y="28"/>
                    </a:lnTo>
                    <a:lnTo>
                      <a:pt x="776" y="27"/>
                    </a:lnTo>
                    <a:lnTo>
                      <a:pt x="778" y="26"/>
                    </a:lnTo>
                    <a:lnTo>
                      <a:pt x="778" y="24"/>
                    </a:lnTo>
                    <a:lnTo>
                      <a:pt x="779" y="24"/>
                    </a:lnTo>
                    <a:lnTo>
                      <a:pt x="780" y="23"/>
                    </a:lnTo>
                    <a:lnTo>
                      <a:pt x="780" y="22"/>
                    </a:lnTo>
                    <a:lnTo>
                      <a:pt x="782" y="20"/>
                    </a:lnTo>
                    <a:lnTo>
                      <a:pt x="783" y="19"/>
                    </a:lnTo>
                    <a:lnTo>
                      <a:pt x="783" y="18"/>
                    </a:lnTo>
                    <a:lnTo>
                      <a:pt x="784" y="16"/>
                    </a:lnTo>
                    <a:lnTo>
                      <a:pt x="784" y="15"/>
                    </a:lnTo>
                    <a:lnTo>
                      <a:pt x="786" y="15"/>
                    </a:lnTo>
                    <a:lnTo>
                      <a:pt x="786" y="14"/>
                    </a:lnTo>
                    <a:lnTo>
                      <a:pt x="787" y="12"/>
                    </a:lnTo>
                    <a:lnTo>
                      <a:pt x="787" y="11"/>
                    </a:lnTo>
                    <a:lnTo>
                      <a:pt x="788" y="10"/>
                    </a:lnTo>
                    <a:lnTo>
                      <a:pt x="788" y="8"/>
                    </a:lnTo>
                    <a:lnTo>
                      <a:pt x="790" y="7"/>
                    </a:lnTo>
                    <a:lnTo>
                      <a:pt x="791" y="6"/>
                    </a:lnTo>
                    <a:lnTo>
                      <a:pt x="791" y="4"/>
                    </a:lnTo>
                    <a:lnTo>
                      <a:pt x="792" y="2"/>
                    </a:lnTo>
                    <a:lnTo>
                      <a:pt x="79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88"/>
              <p:cNvSpPr>
                <a:spLocks/>
              </p:cNvSpPr>
              <p:nvPr/>
            </p:nvSpPr>
            <p:spPr bwMode="auto">
              <a:xfrm>
                <a:off x="3224676" y="5661598"/>
                <a:ext cx="74612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" name="Freeform 89"/>
              <p:cNvSpPr>
                <a:spLocks/>
              </p:cNvSpPr>
              <p:nvPr/>
            </p:nvSpPr>
            <p:spPr bwMode="auto">
              <a:xfrm>
                <a:off x="3224676" y="5910834"/>
                <a:ext cx="74612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" name="Freeform 88"/>
              <p:cNvSpPr>
                <a:spLocks/>
              </p:cNvSpPr>
              <p:nvPr/>
            </p:nvSpPr>
            <p:spPr bwMode="auto">
              <a:xfrm>
                <a:off x="3132148" y="5658877"/>
                <a:ext cx="74612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" name="Freeform 89"/>
              <p:cNvSpPr>
                <a:spLocks/>
              </p:cNvSpPr>
              <p:nvPr/>
            </p:nvSpPr>
            <p:spPr bwMode="auto">
              <a:xfrm>
                <a:off x="3132148" y="5908113"/>
                <a:ext cx="74612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1" name="AutoShape 57"/>
            <p:cNvSpPr>
              <a:spLocks noChangeArrowheads="1"/>
            </p:cNvSpPr>
            <p:nvPr/>
          </p:nvSpPr>
          <p:spPr bwMode="auto">
            <a:xfrm>
              <a:off x="6568531" y="3081510"/>
              <a:ext cx="564929" cy="496106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cs typeface="Arial" charset="0"/>
                  <a:sym typeface="Arial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9pPr>
            </a:lstStyle>
            <a:p>
              <a:pPr eaLnBrk="1" hangingPunct="1"/>
              <a:endParaRPr lang="en-US" altLang="en-US" sz="2400">
                <a:solidFill>
                  <a:schemeClr val="tx1"/>
                </a:solidFill>
                <a:latin typeface="Times" charset="0"/>
                <a:ea typeface="MS PGothic" charset="-128"/>
              </a:endParaRPr>
            </a:p>
          </p:txBody>
        </p:sp>
        <p:sp>
          <p:nvSpPr>
            <p:cNvPr id="112" name="Freeform 45"/>
            <p:cNvSpPr>
              <a:spLocks/>
            </p:cNvSpPr>
            <p:nvPr/>
          </p:nvSpPr>
          <p:spPr bwMode="auto">
            <a:xfrm>
              <a:off x="5188385" y="2544570"/>
              <a:ext cx="3137240" cy="782158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9" h="31448">
                  <a:moveTo>
                    <a:pt x="10650" y="31448"/>
                  </a:moveTo>
                  <a:cubicBezTo>
                    <a:pt x="10666" y="21352"/>
                    <a:pt x="10653" y="10270"/>
                    <a:pt x="10669" y="174"/>
                  </a:cubicBezTo>
                  <a:lnTo>
                    <a:pt x="20" y="0"/>
                  </a:ln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" name="Freeform 45"/>
            <p:cNvSpPr>
              <a:spLocks/>
            </p:cNvSpPr>
            <p:nvPr/>
          </p:nvSpPr>
          <p:spPr bwMode="auto">
            <a:xfrm flipV="1">
              <a:off x="6349690" y="3466516"/>
              <a:ext cx="228600" cy="1564341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" name="Freeform 45"/>
            <p:cNvSpPr>
              <a:spLocks/>
            </p:cNvSpPr>
            <p:nvPr/>
          </p:nvSpPr>
          <p:spPr bwMode="auto">
            <a:xfrm flipV="1">
              <a:off x="7165202" y="3847514"/>
              <a:ext cx="278501" cy="693485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Line 292"/>
            <p:cNvSpPr>
              <a:spLocks noChangeAspect="1" noChangeShapeType="1"/>
            </p:cNvSpPr>
            <p:nvPr/>
          </p:nvSpPr>
          <p:spPr bwMode="auto">
            <a:xfrm flipH="1">
              <a:off x="1063639" y="5036301"/>
              <a:ext cx="5302258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Line 292"/>
            <p:cNvSpPr>
              <a:spLocks noChangeAspect="1" noChangeShapeType="1"/>
            </p:cNvSpPr>
            <p:nvPr/>
          </p:nvSpPr>
          <p:spPr bwMode="auto">
            <a:xfrm flipH="1">
              <a:off x="1073390" y="4535558"/>
              <a:ext cx="6103614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Oval 79"/>
            <p:cNvSpPr>
              <a:spLocks noChangeArrowheads="1"/>
            </p:cNvSpPr>
            <p:nvPr/>
          </p:nvSpPr>
          <p:spPr bwMode="auto">
            <a:xfrm>
              <a:off x="3271232" y="4495188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18" name="Oval 79"/>
            <p:cNvSpPr>
              <a:spLocks noChangeArrowheads="1"/>
            </p:cNvSpPr>
            <p:nvPr/>
          </p:nvSpPr>
          <p:spPr bwMode="auto">
            <a:xfrm>
              <a:off x="2454803" y="4985045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20" name="TextBox 81"/>
            <p:cNvSpPr txBox="1">
              <a:spLocks noChangeArrowheads="1"/>
            </p:cNvSpPr>
            <p:nvPr/>
          </p:nvSpPr>
          <p:spPr bwMode="auto">
            <a:xfrm>
              <a:off x="139684" y="4800895"/>
              <a:ext cx="91563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dirty="0" err="1">
                  <a:latin typeface="Times" charset="0"/>
                </a:rPr>
                <a:t>Clear_n</a:t>
              </a:r>
              <a:endParaRPr lang="en-US" altLang="en-US" sz="1800" b="0" dirty="0">
                <a:latin typeface="Times" charset="0"/>
              </a:endParaRPr>
            </a:p>
          </p:txBody>
        </p:sp>
        <p:sp>
          <p:nvSpPr>
            <p:cNvPr id="121" name="Line 54"/>
            <p:cNvSpPr>
              <a:spLocks noChangeShapeType="1"/>
            </p:cNvSpPr>
            <p:nvPr/>
          </p:nvSpPr>
          <p:spPr bwMode="auto">
            <a:xfrm flipH="1" flipV="1">
              <a:off x="7897812" y="3737147"/>
              <a:ext cx="131774" cy="227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Oval 79"/>
            <p:cNvSpPr>
              <a:spLocks noChangeArrowheads="1"/>
            </p:cNvSpPr>
            <p:nvPr/>
          </p:nvSpPr>
          <p:spPr bwMode="auto">
            <a:xfrm>
              <a:off x="8448733" y="326455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65" name="Oval 79"/>
            <p:cNvSpPr>
              <a:spLocks noChangeArrowheads="1"/>
            </p:cNvSpPr>
            <p:nvPr/>
          </p:nvSpPr>
          <p:spPr bwMode="auto">
            <a:xfrm>
              <a:off x="4601788" y="3290298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66" name="Line 61"/>
            <p:cNvSpPr>
              <a:spLocks noChangeShapeType="1"/>
            </p:cNvSpPr>
            <p:nvPr/>
          </p:nvSpPr>
          <p:spPr bwMode="auto">
            <a:xfrm flipH="1">
              <a:off x="4640184" y="2046647"/>
              <a:ext cx="2101" cy="12717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Line 61"/>
            <p:cNvSpPr>
              <a:spLocks noChangeShapeType="1"/>
            </p:cNvSpPr>
            <p:nvPr/>
          </p:nvSpPr>
          <p:spPr bwMode="auto">
            <a:xfrm flipH="1">
              <a:off x="8487129" y="2042029"/>
              <a:ext cx="2101" cy="12717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Rectangle 297"/>
            <p:cNvSpPr>
              <a:spLocks noChangeAspect="1" noChangeArrowheads="1"/>
            </p:cNvSpPr>
            <p:nvPr/>
          </p:nvSpPr>
          <p:spPr bwMode="auto">
            <a:xfrm>
              <a:off x="4725819" y="1817854"/>
              <a:ext cx="29495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Q</a:t>
              </a:r>
              <a:r>
                <a:rPr lang="en-US" altLang="en-US" sz="1800" baseline="-25000" dirty="0">
                  <a:solidFill>
                    <a:srgbClr val="000000"/>
                  </a:solidFill>
                  <a:latin typeface="Times-Roman" charset="0"/>
                </a:rPr>
                <a:t>0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69" name="Rectangle 297"/>
            <p:cNvSpPr>
              <a:spLocks noChangeAspect="1" noChangeArrowheads="1"/>
            </p:cNvSpPr>
            <p:nvPr/>
          </p:nvSpPr>
          <p:spPr bwMode="auto">
            <a:xfrm>
              <a:off x="8576685" y="1813236"/>
              <a:ext cx="29495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Q</a:t>
              </a:r>
              <a:r>
                <a:rPr lang="en-US" altLang="en-US" sz="1800" baseline="-25000" dirty="0">
                  <a:solidFill>
                    <a:srgbClr val="000000"/>
                  </a:solidFill>
                  <a:latin typeface="Times-Roman" charset="0"/>
                </a:rPr>
                <a:t>1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</p:grpSp>
      <p:sp>
        <p:nvSpPr>
          <p:cNvPr id="70" name="TextBox 69"/>
          <p:cNvSpPr txBox="1"/>
          <p:nvPr/>
        </p:nvSpPr>
        <p:spPr>
          <a:xfrm>
            <a:off x="990600" y="5943600"/>
            <a:ext cx="755046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This counter can be cleared only on the positive clock edge.</a:t>
            </a:r>
          </a:p>
        </p:txBody>
      </p:sp>
    </p:spTree>
    <p:extLst>
      <p:ext uri="{BB962C8B-B14F-4D97-AF65-F5344CB8AC3E}">
        <p14:creationId xmlns:p14="http://schemas.microsoft.com/office/powerpoint/2010/main" val="1534196107"/>
      </p:ext>
    </p:extLst>
  </p:cSld>
  <p:clrMapOvr>
    <a:masterClrMapping/>
  </p:clrMapOvr>
  <p:transition/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Rectangle 3"/>
          <p:cNvSpPr>
            <a:spLocks noChangeArrowheads="1"/>
          </p:cNvSpPr>
          <p:nvPr/>
        </p:nvSpPr>
        <p:spPr bwMode="auto">
          <a:xfrm>
            <a:off x="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4000" b="1" dirty="0">
                <a:solidFill>
                  <a:srgbClr val="000000"/>
                </a:solidFill>
                <a:latin typeface="Arial" charset="0"/>
              </a:rPr>
              <a:t>Adding Enable Capability</a:t>
            </a:r>
          </a:p>
        </p:txBody>
      </p:sp>
    </p:spTree>
  </p:cSld>
  <p:clrMapOvr>
    <a:masterClrMapping/>
  </p:clrMapOvr>
  <p:transition/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four-bit synchronous up-counter</a:t>
            </a:r>
          </a:p>
        </p:txBody>
      </p:sp>
      <p:sp>
        <p:nvSpPr>
          <p:cNvPr id="46082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5.21 from the textbook ]</a:t>
            </a:r>
          </a:p>
        </p:txBody>
      </p:sp>
      <p:pic>
        <p:nvPicPr>
          <p:cNvPr id="5" name="Picture 4" descr="Screen shot 2013-11-04 at 3.53.01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3080" y="2712720"/>
            <a:ext cx="8534400" cy="205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77245205"/>
      </p:ext>
    </p:extLst>
  </p:cSld>
  <p:clrMapOvr>
    <a:masterClrMapping/>
  </p:clrMapOvr>
  <p:transition/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Inclusion of Enable and Clear Capability</a:t>
            </a:r>
          </a:p>
        </p:txBody>
      </p:sp>
      <p:sp>
        <p:nvSpPr>
          <p:cNvPr id="54274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5.22 from the textbook ]</a:t>
            </a:r>
          </a:p>
        </p:txBody>
      </p:sp>
      <p:grpSp>
        <p:nvGrpSpPr>
          <p:cNvPr id="54275" name="Group 101"/>
          <p:cNvGrpSpPr>
            <a:grpSpLocks/>
          </p:cNvGrpSpPr>
          <p:nvPr/>
        </p:nvGrpSpPr>
        <p:grpSpPr bwMode="auto">
          <a:xfrm>
            <a:off x="946150" y="2801938"/>
            <a:ext cx="7566025" cy="1998662"/>
            <a:chOff x="596" y="1359"/>
            <a:chExt cx="4766" cy="1259"/>
          </a:xfrm>
        </p:grpSpPr>
        <p:sp>
          <p:nvSpPr>
            <p:cNvPr id="54276" name="Line 4"/>
            <p:cNvSpPr>
              <a:spLocks noChangeShapeType="1"/>
            </p:cNvSpPr>
            <p:nvPr/>
          </p:nvSpPr>
          <p:spPr bwMode="auto">
            <a:xfrm>
              <a:off x="1044" y="1704"/>
              <a:ext cx="21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77" name="Line 6"/>
            <p:cNvSpPr>
              <a:spLocks noChangeShapeType="1"/>
            </p:cNvSpPr>
            <p:nvPr/>
          </p:nvSpPr>
          <p:spPr bwMode="auto">
            <a:xfrm>
              <a:off x="1681" y="1704"/>
              <a:ext cx="21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78" name="Rectangle 7"/>
            <p:cNvSpPr>
              <a:spLocks noChangeArrowheads="1"/>
            </p:cNvSpPr>
            <p:nvPr/>
          </p:nvSpPr>
          <p:spPr bwMode="auto">
            <a:xfrm>
              <a:off x="1256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79" name="Rectangle 8"/>
            <p:cNvSpPr>
              <a:spLocks noChangeArrowheads="1"/>
            </p:cNvSpPr>
            <p:nvPr/>
          </p:nvSpPr>
          <p:spPr bwMode="auto">
            <a:xfrm>
              <a:off x="1298" y="1640"/>
              <a:ext cx="16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80" name="Rectangle 9"/>
            <p:cNvSpPr>
              <a:spLocks noChangeArrowheads="1"/>
            </p:cNvSpPr>
            <p:nvPr/>
          </p:nvSpPr>
          <p:spPr bwMode="auto">
            <a:xfrm>
              <a:off x="1547" y="1636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81" name="Line 10"/>
            <p:cNvSpPr>
              <a:spLocks noChangeShapeType="1"/>
            </p:cNvSpPr>
            <p:nvPr/>
          </p:nvSpPr>
          <p:spPr bwMode="auto">
            <a:xfrm flipH="1">
              <a:off x="1549" y="1970"/>
              <a:ext cx="6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2" name="Rectangle 11"/>
            <p:cNvSpPr>
              <a:spLocks noChangeArrowheads="1"/>
            </p:cNvSpPr>
            <p:nvPr/>
          </p:nvSpPr>
          <p:spPr bwMode="auto">
            <a:xfrm>
              <a:off x="1543" y="1975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83" name="Rectangle 12"/>
            <p:cNvSpPr>
              <a:spLocks noChangeArrowheads="1"/>
            </p:cNvSpPr>
            <p:nvPr/>
          </p:nvSpPr>
          <p:spPr bwMode="auto">
            <a:xfrm>
              <a:off x="2452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84" name="Rectangle 13"/>
            <p:cNvSpPr>
              <a:spLocks noChangeArrowheads="1"/>
            </p:cNvSpPr>
            <p:nvPr/>
          </p:nvSpPr>
          <p:spPr bwMode="auto">
            <a:xfrm>
              <a:off x="717" y="1971"/>
              <a:ext cx="39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85" name="Rectangle 14"/>
            <p:cNvSpPr>
              <a:spLocks noChangeArrowheads="1"/>
            </p:cNvSpPr>
            <p:nvPr/>
          </p:nvSpPr>
          <p:spPr bwMode="auto">
            <a:xfrm>
              <a:off x="2493" y="1640"/>
              <a:ext cx="16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86" name="Rectangle 15"/>
            <p:cNvSpPr>
              <a:spLocks noChangeArrowheads="1"/>
            </p:cNvSpPr>
            <p:nvPr/>
          </p:nvSpPr>
          <p:spPr bwMode="auto">
            <a:xfrm>
              <a:off x="2742" y="1636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87" name="Line 16"/>
            <p:cNvSpPr>
              <a:spLocks noChangeShapeType="1"/>
            </p:cNvSpPr>
            <p:nvPr/>
          </p:nvSpPr>
          <p:spPr bwMode="auto">
            <a:xfrm flipH="1">
              <a:off x="2745" y="1970"/>
              <a:ext cx="6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8" name="Freeform 17"/>
            <p:cNvSpPr>
              <a:spLocks/>
            </p:cNvSpPr>
            <p:nvPr/>
          </p:nvSpPr>
          <p:spPr bwMode="auto">
            <a:xfrm>
              <a:off x="2452" y="1996"/>
              <a:ext cx="80" cy="93"/>
            </a:xfrm>
            <a:custGeom>
              <a:avLst/>
              <a:gdLst>
                <a:gd name="T0" fmla="*/ 0 w 160"/>
                <a:gd name="T1" fmla="*/ 1 h 186"/>
                <a:gd name="T2" fmla="*/ 1 w 160"/>
                <a:gd name="T3" fmla="*/ 1 h 186"/>
                <a:gd name="T4" fmla="*/ 0 w 160"/>
                <a:gd name="T5" fmla="*/ 0 h 186"/>
                <a:gd name="T6" fmla="*/ 0 60000 65536"/>
                <a:gd name="T7" fmla="*/ 0 60000 65536"/>
                <a:gd name="T8" fmla="*/ 0 60000 65536"/>
                <a:gd name="T9" fmla="*/ 0 w 160"/>
                <a:gd name="T10" fmla="*/ 0 h 186"/>
                <a:gd name="T11" fmla="*/ 160 w 160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0" h="186">
                  <a:moveTo>
                    <a:pt x="0" y="186"/>
                  </a:moveTo>
                  <a:lnTo>
                    <a:pt x="160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9" name="Freeform 18"/>
            <p:cNvSpPr>
              <a:spLocks/>
            </p:cNvSpPr>
            <p:nvPr/>
          </p:nvSpPr>
          <p:spPr bwMode="auto">
            <a:xfrm>
              <a:off x="1256" y="1996"/>
              <a:ext cx="80" cy="93"/>
            </a:xfrm>
            <a:custGeom>
              <a:avLst/>
              <a:gdLst>
                <a:gd name="T0" fmla="*/ 0 w 159"/>
                <a:gd name="T1" fmla="*/ 1 h 186"/>
                <a:gd name="T2" fmla="*/ 1 w 159"/>
                <a:gd name="T3" fmla="*/ 1 h 186"/>
                <a:gd name="T4" fmla="*/ 0 w 159"/>
                <a:gd name="T5" fmla="*/ 0 h 186"/>
                <a:gd name="T6" fmla="*/ 0 60000 65536"/>
                <a:gd name="T7" fmla="*/ 0 60000 65536"/>
                <a:gd name="T8" fmla="*/ 0 60000 65536"/>
                <a:gd name="T9" fmla="*/ 0 w 159"/>
                <a:gd name="T10" fmla="*/ 0 h 186"/>
                <a:gd name="T11" fmla="*/ 159 w 159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9" h="186">
                  <a:moveTo>
                    <a:pt x="0" y="186"/>
                  </a:moveTo>
                  <a:lnTo>
                    <a:pt x="159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0" name="Line 19"/>
            <p:cNvSpPr>
              <a:spLocks noChangeShapeType="1"/>
            </p:cNvSpPr>
            <p:nvPr/>
          </p:nvSpPr>
          <p:spPr bwMode="auto">
            <a:xfrm>
              <a:off x="1044" y="2036"/>
              <a:ext cx="21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1" name="Rectangle 21"/>
            <p:cNvSpPr>
              <a:spLocks noChangeArrowheads="1"/>
            </p:cNvSpPr>
            <p:nvPr/>
          </p:nvSpPr>
          <p:spPr bwMode="auto">
            <a:xfrm>
              <a:off x="2738" y="1975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92" name="Line 22"/>
            <p:cNvSpPr>
              <a:spLocks noChangeShapeType="1"/>
            </p:cNvSpPr>
            <p:nvPr/>
          </p:nvSpPr>
          <p:spPr bwMode="auto">
            <a:xfrm>
              <a:off x="2877" y="1704"/>
              <a:ext cx="20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3" name="Line 23"/>
            <p:cNvSpPr>
              <a:spLocks noChangeShapeType="1"/>
            </p:cNvSpPr>
            <p:nvPr/>
          </p:nvSpPr>
          <p:spPr bwMode="auto">
            <a:xfrm flipH="1">
              <a:off x="2319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4" name="Freeform 24"/>
            <p:cNvSpPr>
              <a:spLocks/>
            </p:cNvSpPr>
            <p:nvPr/>
          </p:nvSpPr>
          <p:spPr bwMode="auto">
            <a:xfrm>
              <a:off x="2319" y="2036"/>
              <a:ext cx="120" cy="346"/>
            </a:xfrm>
            <a:custGeom>
              <a:avLst/>
              <a:gdLst>
                <a:gd name="T0" fmla="*/ 0 w 239"/>
                <a:gd name="T1" fmla="*/ 1 h 690"/>
                <a:gd name="T2" fmla="*/ 0 w 239"/>
                <a:gd name="T3" fmla="*/ 0 h 690"/>
                <a:gd name="T4" fmla="*/ 1 w 239"/>
                <a:gd name="T5" fmla="*/ 0 h 690"/>
                <a:gd name="T6" fmla="*/ 0 60000 65536"/>
                <a:gd name="T7" fmla="*/ 0 60000 65536"/>
                <a:gd name="T8" fmla="*/ 0 60000 65536"/>
                <a:gd name="T9" fmla="*/ 0 w 239"/>
                <a:gd name="T10" fmla="*/ 0 h 690"/>
                <a:gd name="T11" fmla="*/ 239 w 239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9" h="690">
                  <a:moveTo>
                    <a:pt x="0" y="690"/>
                  </a:moveTo>
                  <a:lnTo>
                    <a:pt x="0" y="0"/>
                  </a:lnTo>
                  <a:lnTo>
                    <a:pt x="23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5" name="Rectangle 27"/>
            <p:cNvSpPr>
              <a:spLocks noChangeArrowheads="1"/>
            </p:cNvSpPr>
            <p:nvPr/>
          </p:nvSpPr>
          <p:spPr bwMode="auto">
            <a:xfrm>
              <a:off x="670" y="1635"/>
              <a:ext cx="336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FF"/>
                  </a:solidFill>
                  <a:latin typeface="Times-Roman" charset="0"/>
                </a:rPr>
                <a:t>Enable</a:t>
              </a:r>
              <a:endParaRPr lang="en-US" altLang="en-US" b="0">
                <a:solidFill>
                  <a:srgbClr val="0000FF"/>
                </a:solidFill>
                <a:latin typeface="Times" charset="0"/>
              </a:endParaRPr>
            </a:p>
          </p:txBody>
        </p:sp>
        <p:sp>
          <p:nvSpPr>
            <p:cNvPr id="54296" name="Line 28"/>
            <p:cNvSpPr>
              <a:spLocks noChangeShapeType="1"/>
            </p:cNvSpPr>
            <p:nvPr/>
          </p:nvSpPr>
          <p:spPr bwMode="auto">
            <a:xfrm flipH="1">
              <a:off x="2200" y="1610"/>
              <a:ext cx="11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7" name="Freeform 32"/>
            <p:cNvSpPr>
              <a:spLocks/>
            </p:cNvSpPr>
            <p:nvPr/>
          </p:nvSpPr>
          <p:spPr bwMode="auto">
            <a:xfrm>
              <a:off x="2279" y="1359"/>
              <a:ext cx="798" cy="252"/>
            </a:xfrm>
            <a:custGeom>
              <a:avLst/>
              <a:gdLst>
                <a:gd name="T0" fmla="*/ 1 w 1595"/>
                <a:gd name="T1" fmla="*/ 0 h 505"/>
                <a:gd name="T2" fmla="*/ 1 w 1595"/>
                <a:gd name="T3" fmla="*/ 0 h 505"/>
                <a:gd name="T4" fmla="*/ 1 w 1595"/>
                <a:gd name="T5" fmla="*/ 0 h 505"/>
                <a:gd name="T6" fmla="*/ 1 w 1595"/>
                <a:gd name="T7" fmla="*/ 0 h 505"/>
                <a:gd name="T8" fmla="*/ 1 w 1595"/>
                <a:gd name="T9" fmla="*/ 0 h 505"/>
                <a:gd name="T10" fmla="*/ 0 w 1595"/>
                <a:gd name="T11" fmla="*/ 0 h 5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5"/>
                <a:gd name="T19" fmla="*/ 0 h 505"/>
                <a:gd name="T20" fmla="*/ 1595 w 1595"/>
                <a:gd name="T21" fmla="*/ 505 h 50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5" h="505">
                  <a:moveTo>
                    <a:pt x="1595" y="345"/>
                  </a:moveTo>
                  <a:lnTo>
                    <a:pt x="1435" y="345"/>
                  </a:lnTo>
                  <a:lnTo>
                    <a:pt x="1435" y="0"/>
                  </a:lnTo>
                  <a:lnTo>
                    <a:pt x="80" y="0"/>
                  </a:lnTo>
                  <a:lnTo>
                    <a:pt x="80" y="505"/>
                  </a:lnTo>
                  <a:lnTo>
                    <a:pt x="0" y="505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8" name="Freeform 33"/>
            <p:cNvSpPr>
              <a:spLocks/>
            </p:cNvSpPr>
            <p:nvPr/>
          </p:nvSpPr>
          <p:spPr bwMode="auto">
            <a:xfrm>
              <a:off x="1123" y="1359"/>
              <a:ext cx="771" cy="345"/>
            </a:xfrm>
            <a:custGeom>
              <a:avLst/>
              <a:gdLst>
                <a:gd name="T0" fmla="*/ 0 w 1541"/>
                <a:gd name="T1" fmla="*/ 0 h 691"/>
                <a:gd name="T2" fmla="*/ 0 w 1541"/>
                <a:gd name="T3" fmla="*/ 0 h 691"/>
                <a:gd name="T4" fmla="*/ 1 w 1541"/>
                <a:gd name="T5" fmla="*/ 0 h 691"/>
                <a:gd name="T6" fmla="*/ 1 w 1541"/>
                <a:gd name="T7" fmla="*/ 0 h 691"/>
                <a:gd name="T8" fmla="*/ 1 w 1541"/>
                <a:gd name="T9" fmla="*/ 0 h 6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41"/>
                <a:gd name="T16" fmla="*/ 0 h 691"/>
                <a:gd name="T17" fmla="*/ 1541 w 1541"/>
                <a:gd name="T18" fmla="*/ 691 h 69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41" h="691">
                  <a:moveTo>
                    <a:pt x="0" y="691"/>
                  </a:moveTo>
                  <a:lnTo>
                    <a:pt x="0" y="0"/>
                  </a:lnTo>
                  <a:lnTo>
                    <a:pt x="1355" y="0"/>
                  </a:lnTo>
                  <a:lnTo>
                    <a:pt x="1355" y="345"/>
                  </a:lnTo>
                  <a:lnTo>
                    <a:pt x="1541" y="345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9" name="Line 34"/>
            <p:cNvSpPr>
              <a:spLocks noChangeShapeType="1"/>
            </p:cNvSpPr>
            <p:nvPr/>
          </p:nvSpPr>
          <p:spPr bwMode="auto">
            <a:xfrm flipV="1">
              <a:off x="1469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0" name="Line 35"/>
            <p:cNvSpPr>
              <a:spLocks noChangeShapeType="1"/>
            </p:cNvSpPr>
            <p:nvPr/>
          </p:nvSpPr>
          <p:spPr bwMode="auto">
            <a:xfrm flipV="1">
              <a:off x="2665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1" name="Freeform 36"/>
            <p:cNvSpPr>
              <a:spLocks/>
            </p:cNvSpPr>
            <p:nvPr/>
          </p:nvSpPr>
          <p:spPr bwMode="auto">
            <a:xfrm>
              <a:off x="1044" y="2554"/>
              <a:ext cx="3986" cy="1"/>
            </a:xfrm>
            <a:custGeom>
              <a:avLst/>
              <a:gdLst>
                <a:gd name="T0" fmla="*/ 0 w 7973"/>
                <a:gd name="T1" fmla="*/ 0 h 1"/>
                <a:gd name="T2" fmla="*/ 0 w 7973"/>
                <a:gd name="T3" fmla="*/ 0 h 1"/>
                <a:gd name="T4" fmla="*/ 0 w 7973"/>
                <a:gd name="T5" fmla="*/ 0 h 1"/>
                <a:gd name="T6" fmla="*/ 0 60000 65536"/>
                <a:gd name="T7" fmla="*/ 0 60000 65536"/>
                <a:gd name="T8" fmla="*/ 0 60000 65536"/>
                <a:gd name="T9" fmla="*/ 0 w 7973"/>
                <a:gd name="T10" fmla="*/ 0 h 1"/>
                <a:gd name="T11" fmla="*/ 7973 w 79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973" h="1">
                  <a:moveTo>
                    <a:pt x="0" y="0"/>
                  </a:moveTo>
                  <a:lnTo>
                    <a:pt x="7973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2" name="Rectangle 41"/>
            <p:cNvSpPr>
              <a:spLocks noChangeArrowheads="1"/>
            </p:cNvSpPr>
            <p:nvPr/>
          </p:nvSpPr>
          <p:spPr bwMode="auto">
            <a:xfrm>
              <a:off x="3635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03" name="Rectangle 42"/>
            <p:cNvSpPr>
              <a:spLocks noChangeArrowheads="1"/>
            </p:cNvSpPr>
            <p:nvPr/>
          </p:nvSpPr>
          <p:spPr bwMode="auto">
            <a:xfrm>
              <a:off x="596" y="2473"/>
              <a:ext cx="384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dirty="0">
                  <a:solidFill>
                    <a:srgbClr val="0000FF"/>
                  </a:solidFill>
                  <a:latin typeface="Times-Roman" charset="0"/>
                </a:rPr>
                <a:t>Clear_n </a:t>
              </a:r>
              <a:endParaRPr lang="en-US" altLang="en-US" b="0" dirty="0">
                <a:solidFill>
                  <a:srgbClr val="0000FF"/>
                </a:solidFill>
                <a:latin typeface="Times" charset="0"/>
              </a:endParaRPr>
            </a:p>
          </p:txBody>
        </p:sp>
        <p:sp>
          <p:nvSpPr>
            <p:cNvPr id="54304" name="Rectangle 43"/>
            <p:cNvSpPr>
              <a:spLocks noChangeArrowheads="1"/>
            </p:cNvSpPr>
            <p:nvPr/>
          </p:nvSpPr>
          <p:spPr bwMode="auto">
            <a:xfrm>
              <a:off x="3679" y="1642"/>
              <a:ext cx="16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05" name="Rectangle 44"/>
            <p:cNvSpPr>
              <a:spLocks noChangeArrowheads="1"/>
            </p:cNvSpPr>
            <p:nvPr/>
          </p:nvSpPr>
          <p:spPr bwMode="auto">
            <a:xfrm>
              <a:off x="3928" y="1637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06" name="Line 45"/>
            <p:cNvSpPr>
              <a:spLocks noChangeShapeType="1"/>
            </p:cNvSpPr>
            <p:nvPr/>
          </p:nvSpPr>
          <p:spPr bwMode="auto">
            <a:xfrm flipH="1">
              <a:off x="3941" y="1970"/>
              <a:ext cx="5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7" name="Freeform 46"/>
            <p:cNvSpPr>
              <a:spLocks/>
            </p:cNvSpPr>
            <p:nvPr/>
          </p:nvSpPr>
          <p:spPr bwMode="auto">
            <a:xfrm>
              <a:off x="3635" y="1996"/>
              <a:ext cx="93" cy="93"/>
            </a:xfrm>
            <a:custGeom>
              <a:avLst/>
              <a:gdLst>
                <a:gd name="T0" fmla="*/ 0 w 186"/>
                <a:gd name="T1" fmla="*/ 1 h 186"/>
                <a:gd name="T2" fmla="*/ 1 w 186"/>
                <a:gd name="T3" fmla="*/ 1 h 186"/>
                <a:gd name="T4" fmla="*/ 0 w 186"/>
                <a:gd name="T5" fmla="*/ 0 h 186"/>
                <a:gd name="T6" fmla="*/ 0 60000 65536"/>
                <a:gd name="T7" fmla="*/ 0 60000 65536"/>
                <a:gd name="T8" fmla="*/ 0 60000 65536"/>
                <a:gd name="T9" fmla="*/ 0 w 186"/>
                <a:gd name="T10" fmla="*/ 0 h 186"/>
                <a:gd name="T11" fmla="*/ 186 w 186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" h="186">
                  <a:moveTo>
                    <a:pt x="0" y="186"/>
                  </a:moveTo>
                  <a:lnTo>
                    <a:pt x="186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8" name="Line 47"/>
            <p:cNvSpPr>
              <a:spLocks noChangeShapeType="1"/>
            </p:cNvSpPr>
            <p:nvPr/>
          </p:nvSpPr>
          <p:spPr bwMode="auto">
            <a:xfrm>
              <a:off x="4060" y="1704"/>
              <a:ext cx="19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9" name="Line 48"/>
            <p:cNvSpPr>
              <a:spLocks noChangeShapeType="1"/>
            </p:cNvSpPr>
            <p:nvPr/>
          </p:nvSpPr>
          <p:spPr bwMode="auto">
            <a:xfrm flipH="1">
              <a:off x="3502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0" name="Freeform 49"/>
            <p:cNvSpPr>
              <a:spLocks/>
            </p:cNvSpPr>
            <p:nvPr/>
          </p:nvSpPr>
          <p:spPr bwMode="auto">
            <a:xfrm>
              <a:off x="3502" y="2036"/>
              <a:ext cx="120" cy="346"/>
            </a:xfrm>
            <a:custGeom>
              <a:avLst/>
              <a:gdLst>
                <a:gd name="T0" fmla="*/ 0 w 239"/>
                <a:gd name="T1" fmla="*/ 1 h 690"/>
                <a:gd name="T2" fmla="*/ 0 w 239"/>
                <a:gd name="T3" fmla="*/ 0 h 690"/>
                <a:gd name="T4" fmla="*/ 1 w 239"/>
                <a:gd name="T5" fmla="*/ 0 h 690"/>
                <a:gd name="T6" fmla="*/ 0 60000 65536"/>
                <a:gd name="T7" fmla="*/ 0 60000 65536"/>
                <a:gd name="T8" fmla="*/ 0 60000 65536"/>
                <a:gd name="T9" fmla="*/ 0 w 239"/>
                <a:gd name="T10" fmla="*/ 0 h 690"/>
                <a:gd name="T11" fmla="*/ 239 w 239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9" h="690">
                  <a:moveTo>
                    <a:pt x="0" y="690"/>
                  </a:moveTo>
                  <a:lnTo>
                    <a:pt x="0" y="0"/>
                  </a:lnTo>
                  <a:lnTo>
                    <a:pt x="23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1" name="Freeform 51"/>
            <p:cNvSpPr>
              <a:spLocks/>
            </p:cNvSpPr>
            <p:nvPr/>
          </p:nvSpPr>
          <p:spPr bwMode="auto">
            <a:xfrm>
              <a:off x="3489" y="2368"/>
              <a:ext cx="26" cy="27"/>
            </a:xfrm>
            <a:custGeom>
              <a:avLst/>
              <a:gdLst>
                <a:gd name="T0" fmla="*/ 0 w 54"/>
                <a:gd name="T1" fmla="*/ 1 h 53"/>
                <a:gd name="T2" fmla="*/ 0 w 54"/>
                <a:gd name="T3" fmla="*/ 1 h 53"/>
                <a:gd name="T4" fmla="*/ 0 w 54"/>
                <a:gd name="T5" fmla="*/ 1 h 53"/>
                <a:gd name="T6" fmla="*/ 0 w 54"/>
                <a:gd name="T7" fmla="*/ 1 h 53"/>
                <a:gd name="T8" fmla="*/ 0 w 54"/>
                <a:gd name="T9" fmla="*/ 1 h 53"/>
                <a:gd name="T10" fmla="*/ 0 w 54"/>
                <a:gd name="T11" fmla="*/ 1 h 53"/>
                <a:gd name="T12" fmla="*/ 0 w 54"/>
                <a:gd name="T13" fmla="*/ 1 h 53"/>
                <a:gd name="T14" fmla="*/ 0 w 54"/>
                <a:gd name="T15" fmla="*/ 1 h 53"/>
                <a:gd name="T16" fmla="*/ 0 w 54"/>
                <a:gd name="T17" fmla="*/ 1 h 53"/>
                <a:gd name="T18" fmla="*/ 0 w 54"/>
                <a:gd name="T19" fmla="*/ 1 h 53"/>
                <a:gd name="T20" fmla="*/ 0 w 54"/>
                <a:gd name="T21" fmla="*/ 1 h 53"/>
                <a:gd name="T22" fmla="*/ 0 w 54"/>
                <a:gd name="T23" fmla="*/ 0 h 53"/>
                <a:gd name="T24" fmla="*/ 0 w 54"/>
                <a:gd name="T25" fmla="*/ 1 h 53"/>
                <a:gd name="T26" fmla="*/ 0 w 54"/>
                <a:gd name="T27" fmla="*/ 1 h 53"/>
                <a:gd name="T28" fmla="*/ 0 w 54"/>
                <a:gd name="T29" fmla="*/ 1 h 53"/>
                <a:gd name="T30" fmla="*/ 0 w 54"/>
                <a:gd name="T31" fmla="*/ 1 h 53"/>
                <a:gd name="T32" fmla="*/ 0 w 54"/>
                <a:gd name="T33" fmla="*/ 1 h 53"/>
                <a:gd name="T34" fmla="*/ 0 w 54"/>
                <a:gd name="T35" fmla="*/ 1 h 53"/>
                <a:gd name="T36" fmla="*/ 0 w 54"/>
                <a:gd name="T37" fmla="*/ 1 h 53"/>
                <a:gd name="T38" fmla="*/ 0 w 54"/>
                <a:gd name="T39" fmla="*/ 1 h 53"/>
                <a:gd name="T40" fmla="*/ 0 w 54"/>
                <a:gd name="T41" fmla="*/ 1 h 53"/>
                <a:gd name="T42" fmla="*/ 0 w 54"/>
                <a:gd name="T43" fmla="*/ 1 h 53"/>
                <a:gd name="T44" fmla="*/ 0 w 54"/>
                <a:gd name="T45" fmla="*/ 1 h 53"/>
                <a:gd name="T46" fmla="*/ 0 w 54"/>
                <a:gd name="T47" fmla="*/ 1 h 53"/>
                <a:gd name="T48" fmla="*/ 0 w 54"/>
                <a:gd name="T49" fmla="*/ 1 h 53"/>
                <a:gd name="T50" fmla="*/ 0 w 54"/>
                <a:gd name="T51" fmla="*/ 1 h 53"/>
                <a:gd name="T52" fmla="*/ 0 w 54"/>
                <a:gd name="T53" fmla="*/ 1 h 53"/>
                <a:gd name="T54" fmla="*/ 0 w 54"/>
                <a:gd name="T55" fmla="*/ 1 h 53"/>
                <a:gd name="T56" fmla="*/ 0 w 54"/>
                <a:gd name="T57" fmla="*/ 1 h 53"/>
                <a:gd name="T58" fmla="*/ 0 w 54"/>
                <a:gd name="T59" fmla="*/ 1 h 53"/>
                <a:gd name="T60" fmla="*/ 0 w 54"/>
                <a:gd name="T61" fmla="*/ 1 h 53"/>
                <a:gd name="T62" fmla="*/ 0 w 54"/>
                <a:gd name="T63" fmla="*/ 1 h 53"/>
                <a:gd name="T64" fmla="*/ 0 w 54"/>
                <a:gd name="T65" fmla="*/ 1 h 53"/>
                <a:gd name="T66" fmla="*/ 0 w 54"/>
                <a:gd name="T67" fmla="*/ 1 h 53"/>
                <a:gd name="T68" fmla="*/ 0 w 54"/>
                <a:gd name="T69" fmla="*/ 1 h 53"/>
                <a:gd name="T70" fmla="*/ 0 w 54"/>
                <a:gd name="T71" fmla="*/ 1 h 53"/>
                <a:gd name="T72" fmla="*/ 0 w 54"/>
                <a:gd name="T73" fmla="*/ 1 h 53"/>
                <a:gd name="T74" fmla="*/ 0 w 54"/>
                <a:gd name="T75" fmla="*/ 1 h 53"/>
                <a:gd name="T76" fmla="*/ 0 w 54"/>
                <a:gd name="T77" fmla="*/ 1 h 53"/>
                <a:gd name="T78" fmla="*/ 0 w 54"/>
                <a:gd name="T79" fmla="*/ 1 h 53"/>
                <a:gd name="T80" fmla="*/ 0 w 54"/>
                <a:gd name="T81" fmla="*/ 1 h 53"/>
                <a:gd name="T82" fmla="*/ 0 w 54"/>
                <a:gd name="T83" fmla="*/ 1 h 53"/>
                <a:gd name="T84" fmla="*/ 0 w 54"/>
                <a:gd name="T85" fmla="*/ 1 h 53"/>
                <a:gd name="T86" fmla="*/ 0 w 54"/>
                <a:gd name="T87" fmla="*/ 1 h 53"/>
                <a:gd name="T88" fmla="*/ 0 w 54"/>
                <a:gd name="T89" fmla="*/ 1 h 53"/>
                <a:gd name="T90" fmla="*/ 0 w 54"/>
                <a:gd name="T91" fmla="*/ 1 h 53"/>
                <a:gd name="T92" fmla="*/ 0 w 54"/>
                <a:gd name="T93" fmla="*/ 1 h 53"/>
                <a:gd name="T94" fmla="*/ 0 w 54"/>
                <a:gd name="T95" fmla="*/ 1 h 53"/>
                <a:gd name="T96" fmla="*/ 0 w 54"/>
                <a:gd name="T97" fmla="*/ 1 h 53"/>
                <a:gd name="T98" fmla="*/ 0 w 54"/>
                <a:gd name="T99" fmla="*/ 1 h 53"/>
                <a:gd name="T100" fmla="*/ 0 w 54"/>
                <a:gd name="T101" fmla="*/ 1 h 53"/>
                <a:gd name="T102" fmla="*/ 0 w 54"/>
                <a:gd name="T103" fmla="*/ 1 h 53"/>
                <a:gd name="T104" fmla="*/ 0 w 54"/>
                <a:gd name="T105" fmla="*/ 1 h 53"/>
                <a:gd name="T106" fmla="*/ 0 w 54"/>
                <a:gd name="T107" fmla="*/ 1 h 53"/>
                <a:gd name="T108" fmla="*/ 0 w 54"/>
                <a:gd name="T109" fmla="*/ 1 h 53"/>
                <a:gd name="T110" fmla="*/ 0 w 54"/>
                <a:gd name="T111" fmla="*/ 1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1"/>
                  </a:moveTo>
                  <a:lnTo>
                    <a:pt x="0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2" y="7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2" y="7"/>
                  </a:lnTo>
                  <a:lnTo>
                    <a:pt x="43" y="9"/>
                  </a:lnTo>
                  <a:lnTo>
                    <a:pt x="44" y="10"/>
                  </a:lnTo>
                  <a:lnTo>
                    <a:pt x="46" y="10"/>
                  </a:lnTo>
                  <a:lnTo>
                    <a:pt x="47" y="11"/>
                  </a:lnTo>
                  <a:lnTo>
                    <a:pt x="47" y="13"/>
                  </a:lnTo>
                  <a:lnTo>
                    <a:pt x="48" y="14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51" y="18"/>
                  </a:lnTo>
                  <a:lnTo>
                    <a:pt x="51" y="19"/>
                  </a:lnTo>
                  <a:lnTo>
                    <a:pt x="52" y="21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4" y="29"/>
                  </a:lnTo>
                  <a:lnTo>
                    <a:pt x="54" y="30"/>
                  </a:lnTo>
                  <a:lnTo>
                    <a:pt x="54" y="33"/>
                  </a:lnTo>
                  <a:lnTo>
                    <a:pt x="54" y="21"/>
                  </a:lnTo>
                  <a:lnTo>
                    <a:pt x="54" y="23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2" y="29"/>
                  </a:lnTo>
                  <a:lnTo>
                    <a:pt x="52" y="30"/>
                  </a:lnTo>
                  <a:lnTo>
                    <a:pt x="52" y="33"/>
                  </a:lnTo>
                  <a:lnTo>
                    <a:pt x="51" y="34"/>
                  </a:lnTo>
                  <a:lnTo>
                    <a:pt x="51" y="35"/>
                  </a:lnTo>
                  <a:lnTo>
                    <a:pt x="50" y="37"/>
                  </a:lnTo>
                  <a:lnTo>
                    <a:pt x="50" y="38"/>
                  </a:lnTo>
                  <a:lnTo>
                    <a:pt x="48" y="39"/>
                  </a:lnTo>
                  <a:lnTo>
                    <a:pt x="47" y="41"/>
                  </a:lnTo>
                  <a:lnTo>
                    <a:pt x="47" y="42"/>
                  </a:lnTo>
                  <a:lnTo>
                    <a:pt x="46" y="43"/>
                  </a:lnTo>
                  <a:lnTo>
                    <a:pt x="44" y="43"/>
                  </a:lnTo>
                  <a:lnTo>
                    <a:pt x="43" y="45"/>
                  </a:lnTo>
                  <a:lnTo>
                    <a:pt x="42" y="46"/>
                  </a:lnTo>
                  <a:lnTo>
                    <a:pt x="40" y="47"/>
                  </a:lnTo>
                  <a:lnTo>
                    <a:pt x="39" y="47"/>
                  </a:lnTo>
                  <a:lnTo>
                    <a:pt x="38" y="49"/>
                  </a:lnTo>
                  <a:lnTo>
                    <a:pt x="36" y="50"/>
                  </a:lnTo>
                  <a:lnTo>
                    <a:pt x="35" y="50"/>
                  </a:lnTo>
                  <a:lnTo>
                    <a:pt x="34" y="51"/>
                  </a:lnTo>
                  <a:lnTo>
                    <a:pt x="32" y="51"/>
                  </a:lnTo>
                  <a:lnTo>
                    <a:pt x="31" y="51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7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1"/>
                  </a:lnTo>
                  <a:lnTo>
                    <a:pt x="22" y="51"/>
                  </a:lnTo>
                  <a:lnTo>
                    <a:pt x="20" y="51"/>
                  </a:lnTo>
                  <a:lnTo>
                    <a:pt x="19" y="50"/>
                  </a:lnTo>
                  <a:lnTo>
                    <a:pt x="18" y="50"/>
                  </a:lnTo>
                  <a:lnTo>
                    <a:pt x="16" y="49"/>
                  </a:lnTo>
                  <a:lnTo>
                    <a:pt x="15" y="47"/>
                  </a:lnTo>
                  <a:lnTo>
                    <a:pt x="14" y="47"/>
                  </a:lnTo>
                  <a:lnTo>
                    <a:pt x="12" y="46"/>
                  </a:lnTo>
                  <a:lnTo>
                    <a:pt x="11" y="45"/>
                  </a:lnTo>
                  <a:lnTo>
                    <a:pt x="10" y="43"/>
                  </a:lnTo>
                  <a:lnTo>
                    <a:pt x="8" y="43"/>
                  </a:lnTo>
                  <a:lnTo>
                    <a:pt x="8" y="42"/>
                  </a:lnTo>
                  <a:lnTo>
                    <a:pt x="7" y="41"/>
                  </a:lnTo>
                  <a:lnTo>
                    <a:pt x="6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3" y="35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12" name="Line 52"/>
            <p:cNvSpPr>
              <a:spLocks noChangeShapeType="1"/>
            </p:cNvSpPr>
            <p:nvPr/>
          </p:nvSpPr>
          <p:spPr bwMode="auto">
            <a:xfrm flipH="1" flipV="1">
              <a:off x="3384" y="1625"/>
              <a:ext cx="11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3" name="Freeform 56"/>
            <p:cNvSpPr>
              <a:spLocks/>
            </p:cNvSpPr>
            <p:nvPr/>
          </p:nvSpPr>
          <p:spPr bwMode="auto">
            <a:xfrm>
              <a:off x="3462" y="1359"/>
              <a:ext cx="797" cy="266"/>
            </a:xfrm>
            <a:custGeom>
              <a:avLst/>
              <a:gdLst>
                <a:gd name="T0" fmla="*/ 0 w 1595"/>
                <a:gd name="T1" fmla="*/ 1 h 531"/>
                <a:gd name="T2" fmla="*/ 0 w 1595"/>
                <a:gd name="T3" fmla="*/ 1 h 531"/>
                <a:gd name="T4" fmla="*/ 0 w 1595"/>
                <a:gd name="T5" fmla="*/ 0 h 531"/>
                <a:gd name="T6" fmla="*/ 0 w 1595"/>
                <a:gd name="T7" fmla="*/ 0 h 531"/>
                <a:gd name="T8" fmla="*/ 0 w 1595"/>
                <a:gd name="T9" fmla="*/ 1 h 531"/>
                <a:gd name="T10" fmla="*/ 0 w 1595"/>
                <a:gd name="T11" fmla="*/ 1 h 5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5"/>
                <a:gd name="T19" fmla="*/ 0 h 531"/>
                <a:gd name="T20" fmla="*/ 1595 w 1595"/>
                <a:gd name="T21" fmla="*/ 531 h 53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5" h="531">
                  <a:moveTo>
                    <a:pt x="1595" y="345"/>
                  </a:moveTo>
                  <a:lnTo>
                    <a:pt x="1435" y="345"/>
                  </a:lnTo>
                  <a:lnTo>
                    <a:pt x="1435" y="0"/>
                  </a:lnTo>
                  <a:lnTo>
                    <a:pt x="80" y="0"/>
                  </a:lnTo>
                  <a:lnTo>
                    <a:pt x="80" y="531"/>
                  </a:lnTo>
                  <a:lnTo>
                    <a:pt x="0" y="531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4" name="Line 57"/>
            <p:cNvSpPr>
              <a:spLocks noChangeShapeType="1"/>
            </p:cNvSpPr>
            <p:nvPr/>
          </p:nvSpPr>
          <p:spPr bwMode="auto">
            <a:xfrm>
              <a:off x="3501" y="1625"/>
              <a:ext cx="1" cy="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5" name="Line 58"/>
            <p:cNvSpPr>
              <a:spLocks noChangeShapeType="1"/>
            </p:cNvSpPr>
            <p:nvPr/>
          </p:nvSpPr>
          <p:spPr bwMode="auto">
            <a:xfrm flipV="1">
              <a:off x="3847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6" name="Rectangle 61"/>
            <p:cNvSpPr>
              <a:spLocks noChangeArrowheads="1"/>
            </p:cNvSpPr>
            <p:nvPr/>
          </p:nvSpPr>
          <p:spPr bwMode="auto">
            <a:xfrm>
              <a:off x="4818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17" name="Rectangle 62"/>
            <p:cNvSpPr>
              <a:spLocks noChangeArrowheads="1"/>
            </p:cNvSpPr>
            <p:nvPr/>
          </p:nvSpPr>
          <p:spPr bwMode="auto">
            <a:xfrm>
              <a:off x="3923" y="1977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18" name="Rectangle 63"/>
            <p:cNvSpPr>
              <a:spLocks noChangeArrowheads="1"/>
            </p:cNvSpPr>
            <p:nvPr/>
          </p:nvSpPr>
          <p:spPr bwMode="auto">
            <a:xfrm>
              <a:off x="4864" y="1641"/>
              <a:ext cx="16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19" name="Rectangle 64"/>
            <p:cNvSpPr>
              <a:spLocks noChangeArrowheads="1"/>
            </p:cNvSpPr>
            <p:nvPr/>
          </p:nvSpPr>
          <p:spPr bwMode="auto">
            <a:xfrm>
              <a:off x="5113" y="1637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20" name="Line 65"/>
            <p:cNvSpPr>
              <a:spLocks noChangeShapeType="1"/>
            </p:cNvSpPr>
            <p:nvPr/>
          </p:nvSpPr>
          <p:spPr bwMode="auto">
            <a:xfrm flipH="1">
              <a:off x="5123" y="1970"/>
              <a:ext cx="67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1" name="Freeform 66"/>
            <p:cNvSpPr>
              <a:spLocks/>
            </p:cNvSpPr>
            <p:nvPr/>
          </p:nvSpPr>
          <p:spPr bwMode="auto">
            <a:xfrm>
              <a:off x="4818" y="1996"/>
              <a:ext cx="93" cy="93"/>
            </a:xfrm>
            <a:custGeom>
              <a:avLst/>
              <a:gdLst>
                <a:gd name="T0" fmla="*/ 0 w 186"/>
                <a:gd name="T1" fmla="*/ 1 h 186"/>
                <a:gd name="T2" fmla="*/ 1 w 186"/>
                <a:gd name="T3" fmla="*/ 1 h 186"/>
                <a:gd name="T4" fmla="*/ 0 w 186"/>
                <a:gd name="T5" fmla="*/ 0 h 186"/>
                <a:gd name="T6" fmla="*/ 0 60000 65536"/>
                <a:gd name="T7" fmla="*/ 0 60000 65536"/>
                <a:gd name="T8" fmla="*/ 0 60000 65536"/>
                <a:gd name="T9" fmla="*/ 0 w 186"/>
                <a:gd name="T10" fmla="*/ 0 h 186"/>
                <a:gd name="T11" fmla="*/ 186 w 186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" h="186">
                  <a:moveTo>
                    <a:pt x="0" y="186"/>
                  </a:moveTo>
                  <a:lnTo>
                    <a:pt x="186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2" name="Line 67"/>
            <p:cNvSpPr>
              <a:spLocks noChangeShapeType="1"/>
            </p:cNvSpPr>
            <p:nvPr/>
          </p:nvSpPr>
          <p:spPr bwMode="auto">
            <a:xfrm>
              <a:off x="5243" y="1704"/>
              <a:ext cx="11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3" name="Line 68"/>
            <p:cNvSpPr>
              <a:spLocks noChangeShapeType="1"/>
            </p:cNvSpPr>
            <p:nvPr/>
          </p:nvSpPr>
          <p:spPr bwMode="auto">
            <a:xfrm flipH="1">
              <a:off x="4685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4" name="Freeform 69"/>
            <p:cNvSpPr>
              <a:spLocks/>
            </p:cNvSpPr>
            <p:nvPr/>
          </p:nvSpPr>
          <p:spPr bwMode="auto">
            <a:xfrm>
              <a:off x="4685" y="2036"/>
              <a:ext cx="133" cy="346"/>
            </a:xfrm>
            <a:custGeom>
              <a:avLst/>
              <a:gdLst>
                <a:gd name="T0" fmla="*/ 0 w 266"/>
                <a:gd name="T1" fmla="*/ 1 h 690"/>
                <a:gd name="T2" fmla="*/ 0 w 266"/>
                <a:gd name="T3" fmla="*/ 0 h 690"/>
                <a:gd name="T4" fmla="*/ 1 w 266"/>
                <a:gd name="T5" fmla="*/ 0 h 690"/>
                <a:gd name="T6" fmla="*/ 0 60000 65536"/>
                <a:gd name="T7" fmla="*/ 0 60000 65536"/>
                <a:gd name="T8" fmla="*/ 0 60000 65536"/>
                <a:gd name="T9" fmla="*/ 0 w 266"/>
                <a:gd name="T10" fmla="*/ 0 h 690"/>
                <a:gd name="T11" fmla="*/ 266 w 266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66" h="690">
                  <a:moveTo>
                    <a:pt x="0" y="690"/>
                  </a:moveTo>
                  <a:lnTo>
                    <a:pt x="0" y="0"/>
                  </a:lnTo>
                  <a:lnTo>
                    <a:pt x="26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5" name="Line 70"/>
            <p:cNvSpPr>
              <a:spLocks noChangeShapeType="1"/>
            </p:cNvSpPr>
            <p:nvPr/>
          </p:nvSpPr>
          <p:spPr bwMode="auto">
            <a:xfrm flipH="1">
              <a:off x="4565" y="1611"/>
              <a:ext cx="12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6" name="Line 74"/>
            <p:cNvSpPr>
              <a:spLocks noChangeShapeType="1"/>
            </p:cNvSpPr>
            <p:nvPr/>
          </p:nvSpPr>
          <p:spPr bwMode="auto">
            <a:xfrm>
              <a:off x="4685" y="1611"/>
              <a:ext cx="1" cy="9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7" name="Line 75"/>
            <p:cNvSpPr>
              <a:spLocks noChangeShapeType="1"/>
            </p:cNvSpPr>
            <p:nvPr/>
          </p:nvSpPr>
          <p:spPr bwMode="auto">
            <a:xfrm flipV="1">
              <a:off x="5030" y="2262"/>
              <a:ext cx="1" cy="29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8" name="Freeform 77"/>
            <p:cNvSpPr>
              <a:spLocks/>
            </p:cNvSpPr>
            <p:nvPr/>
          </p:nvSpPr>
          <p:spPr bwMode="auto">
            <a:xfrm>
              <a:off x="1123" y="2036"/>
              <a:ext cx="3562" cy="346"/>
            </a:xfrm>
            <a:custGeom>
              <a:avLst/>
              <a:gdLst>
                <a:gd name="T0" fmla="*/ 0 w 7122"/>
                <a:gd name="T1" fmla="*/ 0 h 690"/>
                <a:gd name="T2" fmla="*/ 0 w 7122"/>
                <a:gd name="T3" fmla="*/ 1 h 690"/>
                <a:gd name="T4" fmla="*/ 1 w 7122"/>
                <a:gd name="T5" fmla="*/ 1 h 690"/>
                <a:gd name="T6" fmla="*/ 0 60000 65536"/>
                <a:gd name="T7" fmla="*/ 0 60000 65536"/>
                <a:gd name="T8" fmla="*/ 0 60000 65536"/>
                <a:gd name="T9" fmla="*/ 0 w 7122"/>
                <a:gd name="T10" fmla="*/ 0 h 690"/>
                <a:gd name="T11" fmla="*/ 7122 w 7122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122" h="690">
                  <a:moveTo>
                    <a:pt x="0" y="0"/>
                  </a:moveTo>
                  <a:lnTo>
                    <a:pt x="0" y="690"/>
                  </a:lnTo>
                  <a:lnTo>
                    <a:pt x="7122" y="69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9" name="Line 78"/>
            <p:cNvSpPr>
              <a:spLocks noChangeShapeType="1"/>
            </p:cNvSpPr>
            <p:nvPr/>
          </p:nvSpPr>
          <p:spPr bwMode="auto">
            <a:xfrm>
              <a:off x="2319" y="1611"/>
              <a:ext cx="1" cy="9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0" name="Rectangle 79"/>
            <p:cNvSpPr>
              <a:spLocks noChangeArrowheads="1"/>
            </p:cNvSpPr>
            <p:nvPr/>
          </p:nvSpPr>
          <p:spPr bwMode="auto">
            <a:xfrm>
              <a:off x="5109" y="1976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31" name="AutoShape 83"/>
            <p:cNvSpPr>
              <a:spLocks noChangeArrowheads="1"/>
            </p:cNvSpPr>
            <p:nvPr/>
          </p:nvSpPr>
          <p:spPr bwMode="auto">
            <a:xfrm>
              <a:off x="3081" y="1484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32" name="AutoShape 84"/>
            <p:cNvSpPr>
              <a:spLocks noChangeArrowheads="1"/>
            </p:cNvSpPr>
            <p:nvPr/>
          </p:nvSpPr>
          <p:spPr bwMode="auto">
            <a:xfrm>
              <a:off x="1894" y="1472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33" name="AutoShape 86"/>
            <p:cNvSpPr>
              <a:spLocks noChangeArrowheads="1"/>
            </p:cNvSpPr>
            <p:nvPr/>
          </p:nvSpPr>
          <p:spPr bwMode="auto">
            <a:xfrm>
              <a:off x="4259" y="1471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34" name="Freeform 87"/>
            <p:cNvSpPr>
              <a:spLocks/>
            </p:cNvSpPr>
            <p:nvPr/>
          </p:nvSpPr>
          <p:spPr bwMode="auto">
            <a:xfrm>
              <a:off x="1103" y="168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35" name="Freeform 88"/>
            <p:cNvSpPr>
              <a:spLocks/>
            </p:cNvSpPr>
            <p:nvPr/>
          </p:nvSpPr>
          <p:spPr bwMode="auto">
            <a:xfrm>
              <a:off x="1103" y="2010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36" name="Oval 89"/>
            <p:cNvSpPr>
              <a:spLocks noChangeArrowheads="1"/>
            </p:cNvSpPr>
            <p:nvPr/>
          </p:nvSpPr>
          <p:spPr bwMode="auto">
            <a:xfrm>
              <a:off x="1440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37" name="Freeform 90"/>
            <p:cNvSpPr>
              <a:spLocks/>
            </p:cNvSpPr>
            <p:nvPr/>
          </p:nvSpPr>
          <p:spPr bwMode="auto">
            <a:xfrm>
              <a:off x="2300" y="1589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38" name="Freeform 91"/>
            <p:cNvSpPr>
              <a:spLocks/>
            </p:cNvSpPr>
            <p:nvPr/>
          </p:nvSpPr>
          <p:spPr bwMode="auto">
            <a:xfrm>
              <a:off x="3482" y="160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39" name="Oval 92"/>
            <p:cNvSpPr>
              <a:spLocks noChangeArrowheads="1"/>
            </p:cNvSpPr>
            <p:nvPr/>
          </p:nvSpPr>
          <p:spPr bwMode="auto">
            <a:xfrm>
              <a:off x="2636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40" name="Freeform 95"/>
            <p:cNvSpPr>
              <a:spLocks/>
            </p:cNvSpPr>
            <p:nvPr/>
          </p:nvSpPr>
          <p:spPr bwMode="auto">
            <a:xfrm>
              <a:off x="1449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41" name="Freeform 96"/>
            <p:cNvSpPr>
              <a:spLocks/>
            </p:cNvSpPr>
            <p:nvPr/>
          </p:nvSpPr>
          <p:spPr bwMode="auto">
            <a:xfrm>
              <a:off x="2298" y="2361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42" name="Freeform 97"/>
            <p:cNvSpPr>
              <a:spLocks/>
            </p:cNvSpPr>
            <p:nvPr/>
          </p:nvSpPr>
          <p:spPr bwMode="auto">
            <a:xfrm>
              <a:off x="2646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43" name="Oval 98"/>
            <p:cNvSpPr>
              <a:spLocks noChangeArrowheads="1"/>
            </p:cNvSpPr>
            <p:nvPr/>
          </p:nvSpPr>
          <p:spPr bwMode="auto">
            <a:xfrm>
              <a:off x="3817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44" name="Freeform 99"/>
            <p:cNvSpPr>
              <a:spLocks/>
            </p:cNvSpPr>
            <p:nvPr/>
          </p:nvSpPr>
          <p:spPr bwMode="auto">
            <a:xfrm>
              <a:off x="3822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45" name="Oval 100"/>
            <p:cNvSpPr>
              <a:spLocks noChangeArrowheads="1"/>
            </p:cNvSpPr>
            <p:nvPr/>
          </p:nvSpPr>
          <p:spPr bwMode="auto">
            <a:xfrm>
              <a:off x="5000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</p:spTree>
  </p:cSld>
  <p:clrMapOvr>
    <a:masterClrMapping/>
  </p:clrMapOvr>
  <p:transition/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Inclusion of Enable </a:t>
            </a:r>
            <a:r>
              <a:rPr lang="en-US" altLang="en-US" sz="3600">
                <a:solidFill>
                  <a:srgbClr val="000000"/>
                </a:solidFill>
              </a:rPr>
              <a:t>and Clear Capability</a:t>
            </a:r>
            <a:endParaRPr lang="en-US" altLang="en-US" sz="3600" dirty="0">
              <a:solidFill>
                <a:srgbClr val="000000"/>
              </a:solidFill>
            </a:endParaRPr>
          </a:p>
        </p:txBody>
      </p:sp>
      <p:sp>
        <p:nvSpPr>
          <p:cNvPr id="55298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5.22 from the textbook ]</a:t>
            </a:r>
          </a:p>
        </p:txBody>
      </p:sp>
      <p:grpSp>
        <p:nvGrpSpPr>
          <p:cNvPr id="55299" name="Group 101"/>
          <p:cNvGrpSpPr>
            <a:grpSpLocks/>
          </p:cNvGrpSpPr>
          <p:nvPr/>
        </p:nvGrpSpPr>
        <p:grpSpPr bwMode="auto">
          <a:xfrm>
            <a:off x="946150" y="2801938"/>
            <a:ext cx="7566025" cy="1998662"/>
            <a:chOff x="596" y="1359"/>
            <a:chExt cx="4766" cy="1259"/>
          </a:xfrm>
        </p:grpSpPr>
        <p:sp>
          <p:nvSpPr>
            <p:cNvPr id="55303" name="Line 4"/>
            <p:cNvSpPr>
              <a:spLocks noChangeShapeType="1"/>
            </p:cNvSpPr>
            <p:nvPr/>
          </p:nvSpPr>
          <p:spPr bwMode="auto">
            <a:xfrm>
              <a:off x="1044" y="1704"/>
              <a:ext cx="21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4" name="Line 6"/>
            <p:cNvSpPr>
              <a:spLocks noChangeShapeType="1"/>
            </p:cNvSpPr>
            <p:nvPr/>
          </p:nvSpPr>
          <p:spPr bwMode="auto">
            <a:xfrm>
              <a:off x="1681" y="1704"/>
              <a:ext cx="21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5" name="Rectangle 7"/>
            <p:cNvSpPr>
              <a:spLocks noChangeArrowheads="1"/>
            </p:cNvSpPr>
            <p:nvPr/>
          </p:nvSpPr>
          <p:spPr bwMode="auto">
            <a:xfrm>
              <a:off x="1256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06" name="Rectangle 8"/>
            <p:cNvSpPr>
              <a:spLocks noChangeArrowheads="1"/>
            </p:cNvSpPr>
            <p:nvPr/>
          </p:nvSpPr>
          <p:spPr bwMode="auto">
            <a:xfrm>
              <a:off x="1298" y="1640"/>
              <a:ext cx="16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07" name="Rectangle 9"/>
            <p:cNvSpPr>
              <a:spLocks noChangeArrowheads="1"/>
            </p:cNvSpPr>
            <p:nvPr/>
          </p:nvSpPr>
          <p:spPr bwMode="auto">
            <a:xfrm>
              <a:off x="1547" y="1636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08" name="Line 10"/>
            <p:cNvSpPr>
              <a:spLocks noChangeShapeType="1"/>
            </p:cNvSpPr>
            <p:nvPr/>
          </p:nvSpPr>
          <p:spPr bwMode="auto">
            <a:xfrm flipH="1">
              <a:off x="1549" y="1970"/>
              <a:ext cx="6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9" name="Rectangle 11"/>
            <p:cNvSpPr>
              <a:spLocks noChangeArrowheads="1"/>
            </p:cNvSpPr>
            <p:nvPr/>
          </p:nvSpPr>
          <p:spPr bwMode="auto">
            <a:xfrm>
              <a:off x="1543" y="1975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10" name="Rectangle 12"/>
            <p:cNvSpPr>
              <a:spLocks noChangeArrowheads="1"/>
            </p:cNvSpPr>
            <p:nvPr/>
          </p:nvSpPr>
          <p:spPr bwMode="auto">
            <a:xfrm>
              <a:off x="2452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11" name="Rectangle 13"/>
            <p:cNvSpPr>
              <a:spLocks noChangeArrowheads="1"/>
            </p:cNvSpPr>
            <p:nvPr/>
          </p:nvSpPr>
          <p:spPr bwMode="auto">
            <a:xfrm>
              <a:off x="717" y="1971"/>
              <a:ext cx="39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12" name="Rectangle 14"/>
            <p:cNvSpPr>
              <a:spLocks noChangeArrowheads="1"/>
            </p:cNvSpPr>
            <p:nvPr/>
          </p:nvSpPr>
          <p:spPr bwMode="auto">
            <a:xfrm>
              <a:off x="2493" y="1640"/>
              <a:ext cx="16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13" name="Rectangle 15"/>
            <p:cNvSpPr>
              <a:spLocks noChangeArrowheads="1"/>
            </p:cNvSpPr>
            <p:nvPr/>
          </p:nvSpPr>
          <p:spPr bwMode="auto">
            <a:xfrm>
              <a:off x="2742" y="1636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14" name="Line 16"/>
            <p:cNvSpPr>
              <a:spLocks noChangeShapeType="1"/>
            </p:cNvSpPr>
            <p:nvPr/>
          </p:nvSpPr>
          <p:spPr bwMode="auto">
            <a:xfrm flipH="1">
              <a:off x="2745" y="1970"/>
              <a:ext cx="6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5" name="Freeform 17"/>
            <p:cNvSpPr>
              <a:spLocks/>
            </p:cNvSpPr>
            <p:nvPr/>
          </p:nvSpPr>
          <p:spPr bwMode="auto">
            <a:xfrm>
              <a:off x="2452" y="1996"/>
              <a:ext cx="80" cy="93"/>
            </a:xfrm>
            <a:custGeom>
              <a:avLst/>
              <a:gdLst>
                <a:gd name="T0" fmla="*/ 0 w 160"/>
                <a:gd name="T1" fmla="*/ 1 h 186"/>
                <a:gd name="T2" fmla="*/ 1 w 160"/>
                <a:gd name="T3" fmla="*/ 1 h 186"/>
                <a:gd name="T4" fmla="*/ 0 w 160"/>
                <a:gd name="T5" fmla="*/ 0 h 186"/>
                <a:gd name="T6" fmla="*/ 0 60000 65536"/>
                <a:gd name="T7" fmla="*/ 0 60000 65536"/>
                <a:gd name="T8" fmla="*/ 0 60000 65536"/>
                <a:gd name="T9" fmla="*/ 0 w 160"/>
                <a:gd name="T10" fmla="*/ 0 h 186"/>
                <a:gd name="T11" fmla="*/ 160 w 160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0" h="186">
                  <a:moveTo>
                    <a:pt x="0" y="186"/>
                  </a:moveTo>
                  <a:lnTo>
                    <a:pt x="160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6" name="Freeform 18"/>
            <p:cNvSpPr>
              <a:spLocks/>
            </p:cNvSpPr>
            <p:nvPr/>
          </p:nvSpPr>
          <p:spPr bwMode="auto">
            <a:xfrm>
              <a:off x="1256" y="1996"/>
              <a:ext cx="80" cy="93"/>
            </a:xfrm>
            <a:custGeom>
              <a:avLst/>
              <a:gdLst>
                <a:gd name="T0" fmla="*/ 0 w 159"/>
                <a:gd name="T1" fmla="*/ 1 h 186"/>
                <a:gd name="T2" fmla="*/ 1 w 159"/>
                <a:gd name="T3" fmla="*/ 1 h 186"/>
                <a:gd name="T4" fmla="*/ 0 w 159"/>
                <a:gd name="T5" fmla="*/ 0 h 186"/>
                <a:gd name="T6" fmla="*/ 0 60000 65536"/>
                <a:gd name="T7" fmla="*/ 0 60000 65536"/>
                <a:gd name="T8" fmla="*/ 0 60000 65536"/>
                <a:gd name="T9" fmla="*/ 0 w 159"/>
                <a:gd name="T10" fmla="*/ 0 h 186"/>
                <a:gd name="T11" fmla="*/ 159 w 159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9" h="186">
                  <a:moveTo>
                    <a:pt x="0" y="186"/>
                  </a:moveTo>
                  <a:lnTo>
                    <a:pt x="159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7" name="Line 19"/>
            <p:cNvSpPr>
              <a:spLocks noChangeShapeType="1"/>
            </p:cNvSpPr>
            <p:nvPr/>
          </p:nvSpPr>
          <p:spPr bwMode="auto">
            <a:xfrm>
              <a:off x="1044" y="2036"/>
              <a:ext cx="21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8" name="Rectangle 21"/>
            <p:cNvSpPr>
              <a:spLocks noChangeArrowheads="1"/>
            </p:cNvSpPr>
            <p:nvPr/>
          </p:nvSpPr>
          <p:spPr bwMode="auto">
            <a:xfrm>
              <a:off x="2738" y="1975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19" name="Line 22"/>
            <p:cNvSpPr>
              <a:spLocks noChangeShapeType="1"/>
            </p:cNvSpPr>
            <p:nvPr/>
          </p:nvSpPr>
          <p:spPr bwMode="auto">
            <a:xfrm>
              <a:off x="2877" y="1704"/>
              <a:ext cx="20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0" name="Line 23"/>
            <p:cNvSpPr>
              <a:spLocks noChangeShapeType="1"/>
            </p:cNvSpPr>
            <p:nvPr/>
          </p:nvSpPr>
          <p:spPr bwMode="auto">
            <a:xfrm flipH="1">
              <a:off x="2319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1" name="Freeform 24"/>
            <p:cNvSpPr>
              <a:spLocks/>
            </p:cNvSpPr>
            <p:nvPr/>
          </p:nvSpPr>
          <p:spPr bwMode="auto">
            <a:xfrm>
              <a:off x="2319" y="2036"/>
              <a:ext cx="120" cy="346"/>
            </a:xfrm>
            <a:custGeom>
              <a:avLst/>
              <a:gdLst>
                <a:gd name="T0" fmla="*/ 0 w 239"/>
                <a:gd name="T1" fmla="*/ 1 h 690"/>
                <a:gd name="T2" fmla="*/ 0 w 239"/>
                <a:gd name="T3" fmla="*/ 0 h 690"/>
                <a:gd name="T4" fmla="*/ 1 w 239"/>
                <a:gd name="T5" fmla="*/ 0 h 690"/>
                <a:gd name="T6" fmla="*/ 0 60000 65536"/>
                <a:gd name="T7" fmla="*/ 0 60000 65536"/>
                <a:gd name="T8" fmla="*/ 0 60000 65536"/>
                <a:gd name="T9" fmla="*/ 0 w 239"/>
                <a:gd name="T10" fmla="*/ 0 h 690"/>
                <a:gd name="T11" fmla="*/ 239 w 239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9" h="690">
                  <a:moveTo>
                    <a:pt x="0" y="690"/>
                  </a:moveTo>
                  <a:lnTo>
                    <a:pt x="0" y="0"/>
                  </a:lnTo>
                  <a:lnTo>
                    <a:pt x="23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2" name="Rectangle 27"/>
            <p:cNvSpPr>
              <a:spLocks noChangeArrowheads="1"/>
            </p:cNvSpPr>
            <p:nvPr/>
          </p:nvSpPr>
          <p:spPr bwMode="auto">
            <a:xfrm>
              <a:off x="670" y="1635"/>
              <a:ext cx="336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3366FF"/>
                  </a:solidFill>
                  <a:latin typeface="Times-Roman" charset="0"/>
                </a:rPr>
                <a:t>Enable</a:t>
              </a:r>
              <a:endParaRPr lang="en-US" altLang="en-US" b="0">
                <a:solidFill>
                  <a:srgbClr val="3366FF"/>
                </a:solidFill>
                <a:latin typeface="Times" charset="0"/>
              </a:endParaRPr>
            </a:p>
          </p:txBody>
        </p:sp>
        <p:sp>
          <p:nvSpPr>
            <p:cNvPr id="55323" name="Line 28"/>
            <p:cNvSpPr>
              <a:spLocks noChangeShapeType="1"/>
            </p:cNvSpPr>
            <p:nvPr/>
          </p:nvSpPr>
          <p:spPr bwMode="auto">
            <a:xfrm flipH="1">
              <a:off x="2200" y="1610"/>
              <a:ext cx="11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4" name="Freeform 32"/>
            <p:cNvSpPr>
              <a:spLocks/>
            </p:cNvSpPr>
            <p:nvPr/>
          </p:nvSpPr>
          <p:spPr bwMode="auto">
            <a:xfrm>
              <a:off x="2279" y="1359"/>
              <a:ext cx="798" cy="252"/>
            </a:xfrm>
            <a:custGeom>
              <a:avLst/>
              <a:gdLst>
                <a:gd name="T0" fmla="*/ 1 w 1595"/>
                <a:gd name="T1" fmla="*/ 0 h 505"/>
                <a:gd name="T2" fmla="*/ 1 w 1595"/>
                <a:gd name="T3" fmla="*/ 0 h 505"/>
                <a:gd name="T4" fmla="*/ 1 w 1595"/>
                <a:gd name="T5" fmla="*/ 0 h 505"/>
                <a:gd name="T6" fmla="*/ 1 w 1595"/>
                <a:gd name="T7" fmla="*/ 0 h 505"/>
                <a:gd name="T8" fmla="*/ 1 w 1595"/>
                <a:gd name="T9" fmla="*/ 0 h 505"/>
                <a:gd name="T10" fmla="*/ 0 w 1595"/>
                <a:gd name="T11" fmla="*/ 0 h 5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5"/>
                <a:gd name="T19" fmla="*/ 0 h 505"/>
                <a:gd name="T20" fmla="*/ 1595 w 1595"/>
                <a:gd name="T21" fmla="*/ 505 h 50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5" h="505">
                  <a:moveTo>
                    <a:pt x="1595" y="345"/>
                  </a:moveTo>
                  <a:lnTo>
                    <a:pt x="1435" y="345"/>
                  </a:lnTo>
                  <a:lnTo>
                    <a:pt x="1435" y="0"/>
                  </a:lnTo>
                  <a:lnTo>
                    <a:pt x="80" y="0"/>
                  </a:lnTo>
                  <a:lnTo>
                    <a:pt x="80" y="505"/>
                  </a:lnTo>
                  <a:lnTo>
                    <a:pt x="0" y="505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5" name="Freeform 33"/>
            <p:cNvSpPr>
              <a:spLocks/>
            </p:cNvSpPr>
            <p:nvPr/>
          </p:nvSpPr>
          <p:spPr bwMode="auto">
            <a:xfrm>
              <a:off x="1123" y="1359"/>
              <a:ext cx="771" cy="345"/>
            </a:xfrm>
            <a:custGeom>
              <a:avLst/>
              <a:gdLst>
                <a:gd name="T0" fmla="*/ 0 w 1541"/>
                <a:gd name="T1" fmla="*/ 0 h 691"/>
                <a:gd name="T2" fmla="*/ 0 w 1541"/>
                <a:gd name="T3" fmla="*/ 0 h 691"/>
                <a:gd name="T4" fmla="*/ 1 w 1541"/>
                <a:gd name="T5" fmla="*/ 0 h 691"/>
                <a:gd name="T6" fmla="*/ 1 w 1541"/>
                <a:gd name="T7" fmla="*/ 0 h 691"/>
                <a:gd name="T8" fmla="*/ 1 w 1541"/>
                <a:gd name="T9" fmla="*/ 0 h 6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41"/>
                <a:gd name="T16" fmla="*/ 0 h 691"/>
                <a:gd name="T17" fmla="*/ 1541 w 1541"/>
                <a:gd name="T18" fmla="*/ 691 h 69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41" h="691">
                  <a:moveTo>
                    <a:pt x="0" y="691"/>
                  </a:moveTo>
                  <a:lnTo>
                    <a:pt x="0" y="0"/>
                  </a:lnTo>
                  <a:lnTo>
                    <a:pt x="1355" y="0"/>
                  </a:lnTo>
                  <a:lnTo>
                    <a:pt x="1355" y="345"/>
                  </a:lnTo>
                  <a:lnTo>
                    <a:pt x="1541" y="345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6" name="Line 34"/>
            <p:cNvSpPr>
              <a:spLocks noChangeShapeType="1"/>
            </p:cNvSpPr>
            <p:nvPr/>
          </p:nvSpPr>
          <p:spPr bwMode="auto">
            <a:xfrm flipV="1">
              <a:off x="1469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7" name="Line 35"/>
            <p:cNvSpPr>
              <a:spLocks noChangeShapeType="1"/>
            </p:cNvSpPr>
            <p:nvPr/>
          </p:nvSpPr>
          <p:spPr bwMode="auto">
            <a:xfrm flipV="1">
              <a:off x="2665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8" name="Freeform 36"/>
            <p:cNvSpPr>
              <a:spLocks/>
            </p:cNvSpPr>
            <p:nvPr/>
          </p:nvSpPr>
          <p:spPr bwMode="auto">
            <a:xfrm>
              <a:off x="1044" y="2554"/>
              <a:ext cx="3986" cy="1"/>
            </a:xfrm>
            <a:custGeom>
              <a:avLst/>
              <a:gdLst>
                <a:gd name="T0" fmla="*/ 0 w 7973"/>
                <a:gd name="T1" fmla="*/ 0 h 1"/>
                <a:gd name="T2" fmla="*/ 0 w 7973"/>
                <a:gd name="T3" fmla="*/ 0 h 1"/>
                <a:gd name="T4" fmla="*/ 0 w 7973"/>
                <a:gd name="T5" fmla="*/ 0 h 1"/>
                <a:gd name="T6" fmla="*/ 0 60000 65536"/>
                <a:gd name="T7" fmla="*/ 0 60000 65536"/>
                <a:gd name="T8" fmla="*/ 0 60000 65536"/>
                <a:gd name="T9" fmla="*/ 0 w 7973"/>
                <a:gd name="T10" fmla="*/ 0 h 1"/>
                <a:gd name="T11" fmla="*/ 7973 w 79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973" h="1">
                  <a:moveTo>
                    <a:pt x="0" y="0"/>
                  </a:moveTo>
                  <a:lnTo>
                    <a:pt x="7973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9" name="Rectangle 41"/>
            <p:cNvSpPr>
              <a:spLocks noChangeArrowheads="1"/>
            </p:cNvSpPr>
            <p:nvPr/>
          </p:nvSpPr>
          <p:spPr bwMode="auto">
            <a:xfrm>
              <a:off x="3635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30" name="Rectangle 42"/>
            <p:cNvSpPr>
              <a:spLocks noChangeArrowheads="1"/>
            </p:cNvSpPr>
            <p:nvPr/>
          </p:nvSpPr>
          <p:spPr bwMode="auto">
            <a:xfrm>
              <a:off x="596" y="2473"/>
              <a:ext cx="384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dirty="0">
                  <a:solidFill>
                    <a:srgbClr val="3366FF"/>
                  </a:solidFill>
                  <a:latin typeface="Times-Roman" charset="0"/>
                </a:rPr>
                <a:t>Clear_n</a:t>
              </a:r>
              <a:r>
                <a:rPr lang="en-US" altLang="en-US" sz="1500" b="0" dirty="0">
                  <a:solidFill>
                    <a:srgbClr val="00FFFF"/>
                  </a:solidFill>
                  <a:latin typeface="Times-Roman" charset="0"/>
                </a:rPr>
                <a:t>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31" name="Rectangle 43"/>
            <p:cNvSpPr>
              <a:spLocks noChangeArrowheads="1"/>
            </p:cNvSpPr>
            <p:nvPr/>
          </p:nvSpPr>
          <p:spPr bwMode="auto">
            <a:xfrm>
              <a:off x="3679" y="1642"/>
              <a:ext cx="16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32" name="Rectangle 44"/>
            <p:cNvSpPr>
              <a:spLocks noChangeArrowheads="1"/>
            </p:cNvSpPr>
            <p:nvPr/>
          </p:nvSpPr>
          <p:spPr bwMode="auto">
            <a:xfrm>
              <a:off x="3928" y="1637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33" name="Line 45"/>
            <p:cNvSpPr>
              <a:spLocks noChangeShapeType="1"/>
            </p:cNvSpPr>
            <p:nvPr/>
          </p:nvSpPr>
          <p:spPr bwMode="auto">
            <a:xfrm flipH="1">
              <a:off x="3941" y="1970"/>
              <a:ext cx="5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4" name="Freeform 46"/>
            <p:cNvSpPr>
              <a:spLocks/>
            </p:cNvSpPr>
            <p:nvPr/>
          </p:nvSpPr>
          <p:spPr bwMode="auto">
            <a:xfrm>
              <a:off x="3635" y="1996"/>
              <a:ext cx="93" cy="93"/>
            </a:xfrm>
            <a:custGeom>
              <a:avLst/>
              <a:gdLst>
                <a:gd name="T0" fmla="*/ 0 w 186"/>
                <a:gd name="T1" fmla="*/ 1 h 186"/>
                <a:gd name="T2" fmla="*/ 1 w 186"/>
                <a:gd name="T3" fmla="*/ 1 h 186"/>
                <a:gd name="T4" fmla="*/ 0 w 186"/>
                <a:gd name="T5" fmla="*/ 0 h 186"/>
                <a:gd name="T6" fmla="*/ 0 60000 65536"/>
                <a:gd name="T7" fmla="*/ 0 60000 65536"/>
                <a:gd name="T8" fmla="*/ 0 60000 65536"/>
                <a:gd name="T9" fmla="*/ 0 w 186"/>
                <a:gd name="T10" fmla="*/ 0 h 186"/>
                <a:gd name="T11" fmla="*/ 186 w 186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" h="186">
                  <a:moveTo>
                    <a:pt x="0" y="186"/>
                  </a:moveTo>
                  <a:lnTo>
                    <a:pt x="186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5" name="Line 47"/>
            <p:cNvSpPr>
              <a:spLocks noChangeShapeType="1"/>
            </p:cNvSpPr>
            <p:nvPr/>
          </p:nvSpPr>
          <p:spPr bwMode="auto">
            <a:xfrm>
              <a:off x="4060" y="1704"/>
              <a:ext cx="19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6" name="Line 48"/>
            <p:cNvSpPr>
              <a:spLocks noChangeShapeType="1"/>
            </p:cNvSpPr>
            <p:nvPr/>
          </p:nvSpPr>
          <p:spPr bwMode="auto">
            <a:xfrm flipH="1">
              <a:off x="3502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7" name="Freeform 49"/>
            <p:cNvSpPr>
              <a:spLocks/>
            </p:cNvSpPr>
            <p:nvPr/>
          </p:nvSpPr>
          <p:spPr bwMode="auto">
            <a:xfrm>
              <a:off x="3502" y="2036"/>
              <a:ext cx="120" cy="346"/>
            </a:xfrm>
            <a:custGeom>
              <a:avLst/>
              <a:gdLst>
                <a:gd name="T0" fmla="*/ 0 w 239"/>
                <a:gd name="T1" fmla="*/ 1 h 690"/>
                <a:gd name="T2" fmla="*/ 0 w 239"/>
                <a:gd name="T3" fmla="*/ 0 h 690"/>
                <a:gd name="T4" fmla="*/ 1 w 239"/>
                <a:gd name="T5" fmla="*/ 0 h 690"/>
                <a:gd name="T6" fmla="*/ 0 60000 65536"/>
                <a:gd name="T7" fmla="*/ 0 60000 65536"/>
                <a:gd name="T8" fmla="*/ 0 60000 65536"/>
                <a:gd name="T9" fmla="*/ 0 w 239"/>
                <a:gd name="T10" fmla="*/ 0 h 690"/>
                <a:gd name="T11" fmla="*/ 239 w 239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9" h="690">
                  <a:moveTo>
                    <a:pt x="0" y="690"/>
                  </a:moveTo>
                  <a:lnTo>
                    <a:pt x="0" y="0"/>
                  </a:lnTo>
                  <a:lnTo>
                    <a:pt x="23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8" name="Freeform 51"/>
            <p:cNvSpPr>
              <a:spLocks/>
            </p:cNvSpPr>
            <p:nvPr/>
          </p:nvSpPr>
          <p:spPr bwMode="auto">
            <a:xfrm>
              <a:off x="3489" y="2368"/>
              <a:ext cx="26" cy="27"/>
            </a:xfrm>
            <a:custGeom>
              <a:avLst/>
              <a:gdLst>
                <a:gd name="T0" fmla="*/ 0 w 54"/>
                <a:gd name="T1" fmla="*/ 1 h 53"/>
                <a:gd name="T2" fmla="*/ 0 w 54"/>
                <a:gd name="T3" fmla="*/ 1 h 53"/>
                <a:gd name="T4" fmla="*/ 0 w 54"/>
                <a:gd name="T5" fmla="*/ 1 h 53"/>
                <a:gd name="T6" fmla="*/ 0 w 54"/>
                <a:gd name="T7" fmla="*/ 1 h 53"/>
                <a:gd name="T8" fmla="*/ 0 w 54"/>
                <a:gd name="T9" fmla="*/ 1 h 53"/>
                <a:gd name="T10" fmla="*/ 0 w 54"/>
                <a:gd name="T11" fmla="*/ 1 h 53"/>
                <a:gd name="T12" fmla="*/ 0 w 54"/>
                <a:gd name="T13" fmla="*/ 1 h 53"/>
                <a:gd name="T14" fmla="*/ 0 w 54"/>
                <a:gd name="T15" fmla="*/ 1 h 53"/>
                <a:gd name="T16" fmla="*/ 0 w 54"/>
                <a:gd name="T17" fmla="*/ 1 h 53"/>
                <a:gd name="T18" fmla="*/ 0 w 54"/>
                <a:gd name="T19" fmla="*/ 1 h 53"/>
                <a:gd name="T20" fmla="*/ 0 w 54"/>
                <a:gd name="T21" fmla="*/ 1 h 53"/>
                <a:gd name="T22" fmla="*/ 0 w 54"/>
                <a:gd name="T23" fmla="*/ 0 h 53"/>
                <a:gd name="T24" fmla="*/ 0 w 54"/>
                <a:gd name="T25" fmla="*/ 1 h 53"/>
                <a:gd name="T26" fmla="*/ 0 w 54"/>
                <a:gd name="T27" fmla="*/ 1 h 53"/>
                <a:gd name="T28" fmla="*/ 0 w 54"/>
                <a:gd name="T29" fmla="*/ 1 h 53"/>
                <a:gd name="T30" fmla="*/ 0 w 54"/>
                <a:gd name="T31" fmla="*/ 1 h 53"/>
                <a:gd name="T32" fmla="*/ 0 w 54"/>
                <a:gd name="T33" fmla="*/ 1 h 53"/>
                <a:gd name="T34" fmla="*/ 0 w 54"/>
                <a:gd name="T35" fmla="*/ 1 h 53"/>
                <a:gd name="T36" fmla="*/ 0 w 54"/>
                <a:gd name="T37" fmla="*/ 1 h 53"/>
                <a:gd name="T38" fmla="*/ 0 w 54"/>
                <a:gd name="T39" fmla="*/ 1 h 53"/>
                <a:gd name="T40" fmla="*/ 0 w 54"/>
                <a:gd name="T41" fmla="*/ 1 h 53"/>
                <a:gd name="T42" fmla="*/ 0 w 54"/>
                <a:gd name="T43" fmla="*/ 1 h 53"/>
                <a:gd name="T44" fmla="*/ 0 w 54"/>
                <a:gd name="T45" fmla="*/ 1 h 53"/>
                <a:gd name="T46" fmla="*/ 0 w 54"/>
                <a:gd name="T47" fmla="*/ 1 h 53"/>
                <a:gd name="T48" fmla="*/ 0 w 54"/>
                <a:gd name="T49" fmla="*/ 1 h 53"/>
                <a:gd name="T50" fmla="*/ 0 w 54"/>
                <a:gd name="T51" fmla="*/ 1 h 53"/>
                <a:gd name="T52" fmla="*/ 0 w 54"/>
                <a:gd name="T53" fmla="*/ 1 h 53"/>
                <a:gd name="T54" fmla="*/ 0 w 54"/>
                <a:gd name="T55" fmla="*/ 1 h 53"/>
                <a:gd name="T56" fmla="*/ 0 w 54"/>
                <a:gd name="T57" fmla="*/ 1 h 53"/>
                <a:gd name="T58" fmla="*/ 0 w 54"/>
                <a:gd name="T59" fmla="*/ 1 h 53"/>
                <a:gd name="T60" fmla="*/ 0 w 54"/>
                <a:gd name="T61" fmla="*/ 1 h 53"/>
                <a:gd name="T62" fmla="*/ 0 w 54"/>
                <a:gd name="T63" fmla="*/ 1 h 53"/>
                <a:gd name="T64" fmla="*/ 0 w 54"/>
                <a:gd name="T65" fmla="*/ 1 h 53"/>
                <a:gd name="T66" fmla="*/ 0 w 54"/>
                <a:gd name="T67" fmla="*/ 1 h 53"/>
                <a:gd name="T68" fmla="*/ 0 w 54"/>
                <a:gd name="T69" fmla="*/ 1 h 53"/>
                <a:gd name="T70" fmla="*/ 0 w 54"/>
                <a:gd name="T71" fmla="*/ 1 h 53"/>
                <a:gd name="T72" fmla="*/ 0 w 54"/>
                <a:gd name="T73" fmla="*/ 1 h 53"/>
                <a:gd name="T74" fmla="*/ 0 w 54"/>
                <a:gd name="T75" fmla="*/ 1 h 53"/>
                <a:gd name="T76" fmla="*/ 0 w 54"/>
                <a:gd name="T77" fmla="*/ 1 h 53"/>
                <a:gd name="T78" fmla="*/ 0 w 54"/>
                <a:gd name="T79" fmla="*/ 1 h 53"/>
                <a:gd name="T80" fmla="*/ 0 w 54"/>
                <a:gd name="T81" fmla="*/ 1 h 53"/>
                <a:gd name="T82" fmla="*/ 0 w 54"/>
                <a:gd name="T83" fmla="*/ 1 h 53"/>
                <a:gd name="T84" fmla="*/ 0 w 54"/>
                <a:gd name="T85" fmla="*/ 1 h 53"/>
                <a:gd name="T86" fmla="*/ 0 w 54"/>
                <a:gd name="T87" fmla="*/ 1 h 53"/>
                <a:gd name="T88" fmla="*/ 0 w 54"/>
                <a:gd name="T89" fmla="*/ 1 h 53"/>
                <a:gd name="T90" fmla="*/ 0 w 54"/>
                <a:gd name="T91" fmla="*/ 1 h 53"/>
                <a:gd name="T92" fmla="*/ 0 w 54"/>
                <a:gd name="T93" fmla="*/ 1 h 53"/>
                <a:gd name="T94" fmla="*/ 0 w 54"/>
                <a:gd name="T95" fmla="*/ 1 h 53"/>
                <a:gd name="T96" fmla="*/ 0 w 54"/>
                <a:gd name="T97" fmla="*/ 1 h 53"/>
                <a:gd name="T98" fmla="*/ 0 w 54"/>
                <a:gd name="T99" fmla="*/ 1 h 53"/>
                <a:gd name="T100" fmla="*/ 0 w 54"/>
                <a:gd name="T101" fmla="*/ 1 h 53"/>
                <a:gd name="T102" fmla="*/ 0 w 54"/>
                <a:gd name="T103" fmla="*/ 1 h 53"/>
                <a:gd name="T104" fmla="*/ 0 w 54"/>
                <a:gd name="T105" fmla="*/ 1 h 53"/>
                <a:gd name="T106" fmla="*/ 0 w 54"/>
                <a:gd name="T107" fmla="*/ 1 h 53"/>
                <a:gd name="T108" fmla="*/ 0 w 54"/>
                <a:gd name="T109" fmla="*/ 1 h 53"/>
                <a:gd name="T110" fmla="*/ 0 w 54"/>
                <a:gd name="T111" fmla="*/ 1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1"/>
                  </a:moveTo>
                  <a:lnTo>
                    <a:pt x="0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2" y="7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2" y="7"/>
                  </a:lnTo>
                  <a:lnTo>
                    <a:pt x="43" y="9"/>
                  </a:lnTo>
                  <a:lnTo>
                    <a:pt x="44" y="10"/>
                  </a:lnTo>
                  <a:lnTo>
                    <a:pt x="46" y="10"/>
                  </a:lnTo>
                  <a:lnTo>
                    <a:pt x="47" y="11"/>
                  </a:lnTo>
                  <a:lnTo>
                    <a:pt x="47" y="13"/>
                  </a:lnTo>
                  <a:lnTo>
                    <a:pt x="48" y="14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51" y="18"/>
                  </a:lnTo>
                  <a:lnTo>
                    <a:pt x="51" y="19"/>
                  </a:lnTo>
                  <a:lnTo>
                    <a:pt x="52" y="21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4" y="29"/>
                  </a:lnTo>
                  <a:lnTo>
                    <a:pt x="54" y="30"/>
                  </a:lnTo>
                  <a:lnTo>
                    <a:pt x="54" y="33"/>
                  </a:lnTo>
                  <a:lnTo>
                    <a:pt x="54" y="21"/>
                  </a:lnTo>
                  <a:lnTo>
                    <a:pt x="54" y="23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2" y="29"/>
                  </a:lnTo>
                  <a:lnTo>
                    <a:pt x="52" y="30"/>
                  </a:lnTo>
                  <a:lnTo>
                    <a:pt x="52" y="33"/>
                  </a:lnTo>
                  <a:lnTo>
                    <a:pt x="51" y="34"/>
                  </a:lnTo>
                  <a:lnTo>
                    <a:pt x="51" y="35"/>
                  </a:lnTo>
                  <a:lnTo>
                    <a:pt x="50" y="37"/>
                  </a:lnTo>
                  <a:lnTo>
                    <a:pt x="50" y="38"/>
                  </a:lnTo>
                  <a:lnTo>
                    <a:pt x="48" y="39"/>
                  </a:lnTo>
                  <a:lnTo>
                    <a:pt x="47" y="41"/>
                  </a:lnTo>
                  <a:lnTo>
                    <a:pt x="47" y="42"/>
                  </a:lnTo>
                  <a:lnTo>
                    <a:pt x="46" y="43"/>
                  </a:lnTo>
                  <a:lnTo>
                    <a:pt x="44" y="43"/>
                  </a:lnTo>
                  <a:lnTo>
                    <a:pt x="43" y="45"/>
                  </a:lnTo>
                  <a:lnTo>
                    <a:pt x="42" y="46"/>
                  </a:lnTo>
                  <a:lnTo>
                    <a:pt x="40" y="47"/>
                  </a:lnTo>
                  <a:lnTo>
                    <a:pt x="39" y="47"/>
                  </a:lnTo>
                  <a:lnTo>
                    <a:pt x="38" y="49"/>
                  </a:lnTo>
                  <a:lnTo>
                    <a:pt x="36" y="50"/>
                  </a:lnTo>
                  <a:lnTo>
                    <a:pt x="35" y="50"/>
                  </a:lnTo>
                  <a:lnTo>
                    <a:pt x="34" y="51"/>
                  </a:lnTo>
                  <a:lnTo>
                    <a:pt x="32" y="51"/>
                  </a:lnTo>
                  <a:lnTo>
                    <a:pt x="31" y="51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7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1"/>
                  </a:lnTo>
                  <a:lnTo>
                    <a:pt x="22" y="51"/>
                  </a:lnTo>
                  <a:lnTo>
                    <a:pt x="20" y="51"/>
                  </a:lnTo>
                  <a:lnTo>
                    <a:pt x="19" y="50"/>
                  </a:lnTo>
                  <a:lnTo>
                    <a:pt x="18" y="50"/>
                  </a:lnTo>
                  <a:lnTo>
                    <a:pt x="16" y="49"/>
                  </a:lnTo>
                  <a:lnTo>
                    <a:pt x="15" y="47"/>
                  </a:lnTo>
                  <a:lnTo>
                    <a:pt x="14" y="47"/>
                  </a:lnTo>
                  <a:lnTo>
                    <a:pt x="12" y="46"/>
                  </a:lnTo>
                  <a:lnTo>
                    <a:pt x="11" y="45"/>
                  </a:lnTo>
                  <a:lnTo>
                    <a:pt x="10" y="43"/>
                  </a:lnTo>
                  <a:lnTo>
                    <a:pt x="8" y="43"/>
                  </a:lnTo>
                  <a:lnTo>
                    <a:pt x="8" y="42"/>
                  </a:lnTo>
                  <a:lnTo>
                    <a:pt x="7" y="41"/>
                  </a:lnTo>
                  <a:lnTo>
                    <a:pt x="6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3" y="35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39" name="Line 52"/>
            <p:cNvSpPr>
              <a:spLocks noChangeShapeType="1"/>
            </p:cNvSpPr>
            <p:nvPr/>
          </p:nvSpPr>
          <p:spPr bwMode="auto">
            <a:xfrm flipH="1" flipV="1">
              <a:off x="3384" y="1625"/>
              <a:ext cx="11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0" name="Freeform 56"/>
            <p:cNvSpPr>
              <a:spLocks/>
            </p:cNvSpPr>
            <p:nvPr/>
          </p:nvSpPr>
          <p:spPr bwMode="auto">
            <a:xfrm>
              <a:off x="3462" y="1359"/>
              <a:ext cx="797" cy="266"/>
            </a:xfrm>
            <a:custGeom>
              <a:avLst/>
              <a:gdLst>
                <a:gd name="T0" fmla="*/ 0 w 1595"/>
                <a:gd name="T1" fmla="*/ 1 h 531"/>
                <a:gd name="T2" fmla="*/ 0 w 1595"/>
                <a:gd name="T3" fmla="*/ 1 h 531"/>
                <a:gd name="T4" fmla="*/ 0 w 1595"/>
                <a:gd name="T5" fmla="*/ 0 h 531"/>
                <a:gd name="T6" fmla="*/ 0 w 1595"/>
                <a:gd name="T7" fmla="*/ 0 h 531"/>
                <a:gd name="T8" fmla="*/ 0 w 1595"/>
                <a:gd name="T9" fmla="*/ 1 h 531"/>
                <a:gd name="T10" fmla="*/ 0 w 1595"/>
                <a:gd name="T11" fmla="*/ 1 h 5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5"/>
                <a:gd name="T19" fmla="*/ 0 h 531"/>
                <a:gd name="T20" fmla="*/ 1595 w 1595"/>
                <a:gd name="T21" fmla="*/ 531 h 53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5" h="531">
                  <a:moveTo>
                    <a:pt x="1595" y="345"/>
                  </a:moveTo>
                  <a:lnTo>
                    <a:pt x="1435" y="345"/>
                  </a:lnTo>
                  <a:lnTo>
                    <a:pt x="1435" y="0"/>
                  </a:lnTo>
                  <a:lnTo>
                    <a:pt x="80" y="0"/>
                  </a:lnTo>
                  <a:lnTo>
                    <a:pt x="80" y="531"/>
                  </a:lnTo>
                  <a:lnTo>
                    <a:pt x="0" y="531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1" name="Line 57"/>
            <p:cNvSpPr>
              <a:spLocks noChangeShapeType="1"/>
            </p:cNvSpPr>
            <p:nvPr/>
          </p:nvSpPr>
          <p:spPr bwMode="auto">
            <a:xfrm>
              <a:off x="3501" y="1625"/>
              <a:ext cx="1" cy="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2" name="Line 58"/>
            <p:cNvSpPr>
              <a:spLocks noChangeShapeType="1"/>
            </p:cNvSpPr>
            <p:nvPr/>
          </p:nvSpPr>
          <p:spPr bwMode="auto">
            <a:xfrm flipV="1">
              <a:off x="3847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3" name="Rectangle 61"/>
            <p:cNvSpPr>
              <a:spLocks noChangeArrowheads="1"/>
            </p:cNvSpPr>
            <p:nvPr/>
          </p:nvSpPr>
          <p:spPr bwMode="auto">
            <a:xfrm>
              <a:off x="4818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44" name="Rectangle 62"/>
            <p:cNvSpPr>
              <a:spLocks noChangeArrowheads="1"/>
            </p:cNvSpPr>
            <p:nvPr/>
          </p:nvSpPr>
          <p:spPr bwMode="auto">
            <a:xfrm>
              <a:off x="3923" y="1977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45" name="Rectangle 63"/>
            <p:cNvSpPr>
              <a:spLocks noChangeArrowheads="1"/>
            </p:cNvSpPr>
            <p:nvPr/>
          </p:nvSpPr>
          <p:spPr bwMode="auto">
            <a:xfrm>
              <a:off x="4864" y="1641"/>
              <a:ext cx="16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46" name="Rectangle 64"/>
            <p:cNvSpPr>
              <a:spLocks noChangeArrowheads="1"/>
            </p:cNvSpPr>
            <p:nvPr/>
          </p:nvSpPr>
          <p:spPr bwMode="auto">
            <a:xfrm>
              <a:off x="5113" y="1637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47" name="Line 65"/>
            <p:cNvSpPr>
              <a:spLocks noChangeShapeType="1"/>
            </p:cNvSpPr>
            <p:nvPr/>
          </p:nvSpPr>
          <p:spPr bwMode="auto">
            <a:xfrm flipH="1">
              <a:off x="5123" y="1970"/>
              <a:ext cx="67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8" name="Freeform 66"/>
            <p:cNvSpPr>
              <a:spLocks/>
            </p:cNvSpPr>
            <p:nvPr/>
          </p:nvSpPr>
          <p:spPr bwMode="auto">
            <a:xfrm>
              <a:off x="4818" y="1996"/>
              <a:ext cx="93" cy="93"/>
            </a:xfrm>
            <a:custGeom>
              <a:avLst/>
              <a:gdLst>
                <a:gd name="T0" fmla="*/ 0 w 186"/>
                <a:gd name="T1" fmla="*/ 1 h 186"/>
                <a:gd name="T2" fmla="*/ 1 w 186"/>
                <a:gd name="T3" fmla="*/ 1 h 186"/>
                <a:gd name="T4" fmla="*/ 0 w 186"/>
                <a:gd name="T5" fmla="*/ 0 h 186"/>
                <a:gd name="T6" fmla="*/ 0 60000 65536"/>
                <a:gd name="T7" fmla="*/ 0 60000 65536"/>
                <a:gd name="T8" fmla="*/ 0 60000 65536"/>
                <a:gd name="T9" fmla="*/ 0 w 186"/>
                <a:gd name="T10" fmla="*/ 0 h 186"/>
                <a:gd name="T11" fmla="*/ 186 w 186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" h="186">
                  <a:moveTo>
                    <a:pt x="0" y="186"/>
                  </a:moveTo>
                  <a:lnTo>
                    <a:pt x="186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9" name="Line 67"/>
            <p:cNvSpPr>
              <a:spLocks noChangeShapeType="1"/>
            </p:cNvSpPr>
            <p:nvPr/>
          </p:nvSpPr>
          <p:spPr bwMode="auto">
            <a:xfrm>
              <a:off x="5243" y="1704"/>
              <a:ext cx="11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0" name="Line 68"/>
            <p:cNvSpPr>
              <a:spLocks noChangeShapeType="1"/>
            </p:cNvSpPr>
            <p:nvPr/>
          </p:nvSpPr>
          <p:spPr bwMode="auto">
            <a:xfrm flipH="1">
              <a:off x="4685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1" name="Freeform 69"/>
            <p:cNvSpPr>
              <a:spLocks/>
            </p:cNvSpPr>
            <p:nvPr/>
          </p:nvSpPr>
          <p:spPr bwMode="auto">
            <a:xfrm>
              <a:off x="4685" y="2036"/>
              <a:ext cx="133" cy="346"/>
            </a:xfrm>
            <a:custGeom>
              <a:avLst/>
              <a:gdLst>
                <a:gd name="T0" fmla="*/ 0 w 266"/>
                <a:gd name="T1" fmla="*/ 1 h 690"/>
                <a:gd name="T2" fmla="*/ 0 w 266"/>
                <a:gd name="T3" fmla="*/ 0 h 690"/>
                <a:gd name="T4" fmla="*/ 1 w 266"/>
                <a:gd name="T5" fmla="*/ 0 h 690"/>
                <a:gd name="T6" fmla="*/ 0 60000 65536"/>
                <a:gd name="T7" fmla="*/ 0 60000 65536"/>
                <a:gd name="T8" fmla="*/ 0 60000 65536"/>
                <a:gd name="T9" fmla="*/ 0 w 266"/>
                <a:gd name="T10" fmla="*/ 0 h 690"/>
                <a:gd name="T11" fmla="*/ 266 w 266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66" h="690">
                  <a:moveTo>
                    <a:pt x="0" y="690"/>
                  </a:moveTo>
                  <a:lnTo>
                    <a:pt x="0" y="0"/>
                  </a:lnTo>
                  <a:lnTo>
                    <a:pt x="26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2" name="Line 70"/>
            <p:cNvSpPr>
              <a:spLocks noChangeShapeType="1"/>
            </p:cNvSpPr>
            <p:nvPr/>
          </p:nvSpPr>
          <p:spPr bwMode="auto">
            <a:xfrm flipH="1">
              <a:off x="4565" y="1611"/>
              <a:ext cx="12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3" name="Line 74"/>
            <p:cNvSpPr>
              <a:spLocks noChangeShapeType="1"/>
            </p:cNvSpPr>
            <p:nvPr/>
          </p:nvSpPr>
          <p:spPr bwMode="auto">
            <a:xfrm>
              <a:off x="4685" y="1611"/>
              <a:ext cx="1" cy="9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4" name="Line 75"/>
            <p:cNvSpPr>
              <a:spLocks noChangeShapeType="1"/>
            </p:cNvSpPr>
            <p:nvPr/>
          </p:nvSpPr>
          <p:spPr bwMode="auto">
            <a:xfrm flipV="1">
              <a:off x="5030" y="2262"/>
              <a:ext cx="1" cy="29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5" name="Freeform 77"/>
            <p:cNvSpPr>
              <a:spLocks/>
            </p:cNvSpPr>
            <p:nvPr/>
          </p:nvSpPr>
          <p:spPr bwMode="auto">
            <a:xfrm>
              <a:off x="1123" y="2036"/>
              <a:ext cx="3562" cy="346"/>
            </a:xfrm>
            <a:custGeom>
              <a:avLst/>
              <a:gdLst>
                <a:gd name="T0" fmla="*/ 0 w 7122"/>
                <a:gd name="T1" fmla="*/ 0 h 690"/>
                <a:gd name="T2" fmla="*/ 0 w 7122"/>
                <a:gd name="T3" fmla="*/ 1 h 690"/>
                <a:gd name="T4" fmla="*/ 1 w 7122"/>
                <a:gd name="T5" fmla="*/ 1 h 690"/>
                <a:gd name="T6" fmla="*/ 0 60000 65536"/>
                <a:gd name="T7" fmla="*/ 0 60000 65536"/>
                <a:gd name="T8" fmla="*/ 0 60000 65536"/>
                <a:gd name="T9" fmla="*/ 0 w 7122"/>
                <a:gd name="T10" fmla="*/ 0 h 690"/>
                <a:gd name="T11" fmla="*/ 7122 w 7122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122" h="690">
                  <a:moveTo>
                    <a:pt x="0" y="0"/>
                  </a:moveTo>
                  <a:lnTo>
                    <a:pt x="0" y="690"/>
                  </a:lnTo>
                  <a:lnTo>
                    <a:pt x="7122" y="69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6" name="Line 78"/>
            <p:cNvSpPr>
              <a:spLocks noChangeShapeType="1"/>
            </p:cNvSpPr>
            <p:nvPr/>
          </p:nvSpPr>
          <p:spPr bwMode="auto">
            <a:xfrm>
              <a:off x="2319" y="1611"/>
              <a:ext cx="1" cy="9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7" name="Rectangle 79"/>
            <p:cNvSpPr>
              <a:spLocks noChangeArrowheads="1"/>
            </p:cNvSpPr>
            <p:nvPr/>
          </p:nvSpPr>
          <p:spPr bwMode="auto">
            <a:xfrm>
              <a:off x="5109" y="1976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58" name="AutoShape 83"/>
            <p:cNvSpPr>
              <a:spLocks noChangeArrowheads="1"/>
            </p:cNvSpPr>
            <p:nvPr/>
          </p:nvSpPr>
          <p:spPr bwMode="auto">
            <a:xfrm>
              <a:off x="3081" y="1484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59" name="AutoShape 84"/>
            <p:cNvSpPr>
              <a:spLocks noChangeArrowheads="1"/>
            </p:cNvSpPr>
            <p:nvPr/>
          </p:nvSpPr>
          <p:spPr bwMode="auto">
            <a:xfrm>
              <a:off x="1894" y="1472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60" name="AutoShape 86"/>
            <p:cNvSpPr>
              <a:spLocks noChangeArrowheads="1"/>
            </p:cNvSpPr>
            <p:nvPr/>
          </p:nvSpPr>
          <p:spPr bwMode="auto">
            <a:xfrm>
              <a:off x="4259" y="1471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61" name="Freeform 87"/>
            <p:cNvSpPr>
              <a:spLocks/>
            </p:cNvSpPr>
            <p:nvPr/>
          </p:nvSpPr>
          <p:spPr bwMode="auto">
            <a:xfrm>
              <a:off x="1103" y="168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62" name="Freeform 88"/>
            <p:cNvSpPr>
              <a:spLocks/>
            </p:cNvSpPr>
            <p:nvPr/>
          </p:nvSpPr>
          <p:spPr bwMode="auto">
            <a:xfrm>
              <a:off x="1103" y="2010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63" name="Oval 89"/>
            <p:cNvSpPr>
              <a:spLocks noChangeArrowheads="1"/>
            </p:cNvSpPr>
            <p:nvPr/>
          </p:nvSpPr>
          <p:spPr bwMode="auto">
            <a:xfrm>
              <a:off x="1440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64" name="Freeform 90"/>
            <p:cNvSpPr>
              <a:spLocks/>
            </p:cNvSpPr>
            <p:nvPr/>
          </p:nvSpPr>
          <p:spPr bwMode="auto">
            <a:xfrm>
              <a:off x="2300" y="1589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65" name="Freeform 91"/>
            <p:cNvSpPr>
              <a:spLocks/>
            </p:cNvSpPr>
            <p:nvPr/>
          </p:nvSpPr>
          <p:spPr bwMode="auto">
            <a:xfrm>
              <a:off x="3482" y="160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66" name="Oval 92"/>
            <p:cNvSpPr>
              <a:spLocks noChangeArrowheads="1"/>
            </p:cNvSpPr>
            <p:nvPr/>
          </p:nvSpPr>
          <p:spPr bwMode="auto">
            <a:xfrm>
              <a:off x="2636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67" name="Freeform 95"/>
            <p:cNvSpPr>
              <a:spLocks/>
            </p:cNvSpPr>
            <p:nvPr/>
          </p:nvSpPr>
          <p:spPr bwMode="auto">
            <a:xfrm>
              <a:off x="1449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68" name="Freeform 96"/>
            <p:cNvSpPr>
              <a:spLocks/>
            </p:cNvSpPr>
            <p:nvPr/>
          </p:nvSpPr>
          <p:spPr bwMode="auto">
            <a:xfrm>
              <a:off x="2298" y="2361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69" name="Freeform 97"/>
            <p:cNvSpPr>
              <a:spLocks/>
            </p:cNvSpPr>
            <p:nvPr/>
          </p:nvSpPr>
          <p:spPr bwMode="auto">
            <a:xfrm>
              <a:off x="2646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70" name="Oval 98"/>
            <p:cNvSpPr>
              <a:spLocks noChangeArrowheads="1"/>
            </p:cNvSpPr>
            <p:nvPr/>
          </p:nvSpPr>
          <p:spPr bwMode="auto">
            <a:xfrm>
              <a:off x="3817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71" name="Freeform 99"/>
            <p:cNvSpPr>
              <a:spLocks/>
            </p:cNvSpPr>
            <p:nvPr/>
          </p:nvSpPr>
          <p:spPr bwMode="auto">
            <a:xfrm>
              <a:off x="3822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72" name="Oval 100"/>
            <p:cNvSpPr>
              <a:spLocks noChangeArrowheads="1"/>
            </p:cNvSpPr>
            <p:nvPr/>
          </p:nvSpPr>
          <p:spPr bwMode="auto">
            <a:xfrm>
              <a:off x="5000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  <p:sp>
        <p:nvSpPr>
          <p:cNvPr id="55300" name="Oval 1"/>
          <p:cNvSpPr>
            <a:spLocks noChangeArrowheads="1"/>
          </p:cNvSpPr>
          <p:nvPr/>
        </p:nvSpPr>
        <p:spPr bwMode="auto">
          <a:xfrm>
            <a:off x="2794000" y="2762250"/>
            <a:ext cx="914400" cy="838200"/>
          </a:xfrm>
          <a:prstGeom prst="ellips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  <a:ea typeface="ＭＳ Ｐゴシック" charset="-128"/>
            </a:endParaRPr>
          </a:p>
        </p:txBody>
      </p:sp>
      <p:sp>
        <p:nvSpPr>
          <p:cNvPr id="55301" name="TextBox 2"/>
          <p:cNvSpPr txBox="1">
            <a:spLocks noChangeArrowheads="1"/>
          </p:cNvSpPr>
          <p:nvPr/>
        </p:nvSpPr>
        <p:spPr bwMode="auto">
          <a:xfrm>
            <a:off x="3643313" y="1622425"/>
            <a:ext cx="43084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dirty="0">
                <a:solidFill>
                  <a:srgbClr val="FF0000"/>
                </a:solidFill>
                <a:latin typeface="Times" charset="0"/>
              </a:rPr>
              <a:t>This is the new thing relative to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dirty="0">
                <a:solidFill>
                  <a:srgbClr val="FF0000"/>
                </a:solidFill>
                <a:latin typeface="Times" charset="0"/>
              </a:rPr>
              <a:t>the previous figure, plus the clear_n line</a:t>
            </a:r>
          </a:p>
        </p:txBody>
      </p:sp>
      <p:cxnSp>
        <p:nvCxnSpPr>
          <p:cNvPr id="55302" name="Straight Arrow Connector 6"/>
          <p:cNvCxnSpPr>
            <a:cxnSpLocks noChangeShapeType="1"/>
          </p:cNvCxnSpPr>
          <p:nvPr/>
        </p:nvCxnSpPr>
        <p:spPr bwMode="auto">
          <a:xfrm flipH="1">
            <a:off x="3316288" y="2292350"/>
            <a:ext cx="355600" cy="469900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</p:spPr>
      </p:cxnSp>
    </p:spTree>
  </p:cSld>
  <p:clrMapOvr>
    <a:masterClrMapping/>
  </p:clrMapOvr>
  <p:transition/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321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057400"/>
            <a:ext cx="8086725" cy="2867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6322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5.56 from the textbook ]</a:t>
            </a:r>
          </a:p>
        </p:txBody>
      </p:sp>
      <p:sp>
        <p:nvSpPr>
          <p:cNvPr id="56323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>
                <a:solidFill>
                  <a:srgbClr val="000000"/>
                </a:solidFill>
              </a:rPr>
              <a:t>Providing an enable input for a D flip-flop</a:t>
            </a:r>
          </a:p>
        </p:txBody>
      </p:sp>
    </p:spTree>
  </p:cSld>
  <p:clrMapOvr>
    <a:masterClrMapping/>
  </p:clrMapOvr>
  <p:transition/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Rectangle 3"/>
          <p:cNvSpPr>
            <a:spLocks noChangeArrowheads="1"/>
          </p:cNvSpPr>
          <p:nvPr/>
        </p:nvSpPr>
        <p:spPr bwMode="auto">
          <a:xfrm>
            <a:off x="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3600" b="1" dirty="0">
                <a:solidFill>
                  <a:srgbClr val="000000"/>
                </a:solidFill>
                <a:latin typeface="Arial" charset="0"/>
              </a:rPr>
              <a:t>Synchronous Counter </a:t>
            </a:r>
          </a:p>
          <a:p>
            <a:pPr algn="ctr" eaLnBrk="1" hangingPunct="1"/>
            <a:r>
              <a:rPr lang="en-US" altLang="en-US" sz="3600" b="1" dirty="0">
                <a:solidFill>
                  <a:srgbClr val="000000"/>
                </a:solidFill>
                <a:latin typeface="Arial" charset="0"/>
              </a:rPr>
              <a:t>(with D Flip-Flops)</a:t>
            </a:r>
          </a:p>
        </p:txBody>
      </p:sp>
    </p:spTree>
  </p:cSld>
  <p:clrMapOvr>
    <a:masterClrMapping/>
  </p:clrMapOvr>
  <p:transition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817" name="Picture 1" descr="Screen shot 2013-10-21 at 1.42.45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209800"/>
            <a:ext cx="5335588" cy="259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18" name="Picture 3" descr="Screen shot 2013-10-21 at 1.42.55 P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5000" y="2286000"/>
            <a:ext cx="3336925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819" name="TextBox 125"/>
          <p:cNvSpPr txBox="1">
            <a:spLocks noChangeArrowheads="1"/>
          </p:cNvSpPr>
          <p:nvPr/>
        </p:nvSpPr>
        <p:spPr bwMode="auto">
          <a:xfrm>
            <a:off x="6451600" y="6477000"/>
            <a:ext cx="27574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5.15a,c from the textbook ]</a:t>
            </a: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>
          <a:xfrm>
            <a:off x="0" y="76200"/>
            <a:ext cx="9144000" cy="12192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 Flip-Flop</a:t>
            </a:r>
            <a:br>
              <a:rPr lang="en-US" dirty="0">
                <a:ea typeface="+mj-ea"/>
                <a:cs typeface="+mj-cs"/>
              </a:rPr>
            </a:br>
            <a:r>
              <a:rPr lang="en-US" sz="2800" dirty="0"/>
              <a:t>(circuit and graphical symbol)</a:t>
            </a:r>
          </a:p>
        </p:txBody>
      </p:sp>
    </p:spTree>
  </p:cSld>
  <p:clrMapOvr>
    <a:masterClrMapping/>
  </p:clrMapOvr>
  <p:transition/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369" name="Picture 45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7400" y="762000"/>
            <a:ext cx="5181600" cy="579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370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A 4-bit up-counter with D flip-flops</a:t>
            </a:r>
          </a:p>
        </p:txBody>
      </p:sp>
      <p:sp>
        <p:nvSpPr>
          <p:cNvPr id="58371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5.23 from the textbook ]</a:t>
            </a:r>
          </a:p>
        </p:txBody>
      </p:sp>
    </p:spTree>
  </p:cSld>
  <p:clrMapOvr>
    <a:masterClrMapping/>
  </p:clrMapOvr>
  <p:transition/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369" name="Picture 45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7400" y="762000"/>
            <a:ext cx="5181600" cy="579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370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A 4-bit up-counter with D flip-flops</a:t>
            </a:r>
          </a:p>
        </p:txBody>
      </p:sp>
      <p:sp>
        <p:nvSpPr>
          <p:cNvPr id="58371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5.23 from the textbook ]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3912243" y="706055"/>
            <a:ext cx="2846408" cy="1273215"/>
            <a:chOff x="3912243" y="706055"/>
            <a:chExt cx="2846408" cy="1273215"/>
          </a:xfrm>
        </p:grpSpPr>
        <p:sp>
          <p:nvSpPr>
            <p:cNvPr id="2" name="Frame 1"/>
            <p:cNvSpPr/>
            <p:nvPr/>
          </p:nvSpPr>
          <p:spPr bwMode="auto">
            <a:xfrm>
              <a:off x="3912243" y="706055"/>
              <a:ext cx="2846408" cy="1273215"/>
            </a:xfrm>
            <a:prstGeom prst="frame">
              <a:avLst>
                <a:gd name="adj1" fmla="val 0"/>
              </a:avLst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charset="0"/>
                <a:ea typeface="ＭＳ Ｐゴシック" charset="0"/>
              </a:endParaRPr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3971081" y="1461304"/>
              <a:ext cx="125271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solidFill>
                    <a:srgbClr val="FF0000"/>
                  </a:solidFill>
                </a:rPr>
                <a:t>T flip-flop</a:t>
              </a:r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3902598" y="2096946"/>
            <a:ext cx="2846408" cy="1273215"/>
            <a:chOff x="3912243" y="706055"/>
            <a:chExt cx="2846408" cy="1273215"/>
          </a:xfrm>
        </p:grpSpPr>
        <p:sp>
          <p:nvSpPr>
            <p:cNvPr id="11" name="Frame 10"/>
            <p:cNvSpPr/>
            <p:nvPr/>
          </p:nvSpPr>
          <p:spPr bwMode="auto">
            <a:xfrm>
              <a:off x="3912243" y="706055"/>
              <a:ext cx="2846408" cy="1273215"/>
            </a:xfrm>
            <a:prstGeom prst="frame">
              <a:avLst>
                <a:gd name="adj1" fmla="val 0"/>
              </a:avLst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charset="0"/>
                <a:ea typeface="ＭＳ Ｐゴシック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3971081" y="1461304"/>
              <a:ext cx="125271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solidFill>
                    <a:srgbClr val="FF0000"/>
                  </a:solidFill>
                </a:rPr>
                <a:t>T flip-flop</a:t>
              </a:r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3916101" y="3476262"/>
            <a:ext cx="2846408" cy="1273215"/>
            <a:chOff x="3912243" y="706055"/>
            <a:chExt cx="2846408" cy="1273215"/>
          </a:xfrm>
        </p:grpSpPr>
        <p:sp>
          <p:nvSpPr>
            <p:cNvPr id="14" name="Frame 13"/>
            <p:cNvSpPr/>
            <p:nvPr/>
          </p:nvSpPr>
          <p:spPr bwMode="auto">
            <a:xfrm>
              <a:off x="3912243" y="706055"/>
              <a:ext cx="2846408" cy="1273215"/>
            </a:xfrm>
            <a:prstGeom prst="frame">
              <a:avLst>
                <a:gd name="adj1" fmla="val 0"/>
              </a:avLst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charset="0"/>
                <a:ea typeface="ＭＳ Ｐゴシック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971081" y="1461304"/>
              <a:ext cx="125271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solidFill>
                    <a:srgbClr val="FF0000"/>
                  </a:solidFill>
                </a:rPr>
                <a:t>T flip-flop</a:t>
              </a:r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3918030" y="4844004"/>
            <a:ext cx="2846408" cy="1273215"/>
            <a:chOff x="3912243" y="706055"/>
            <a:chExt cx="2846408" cy="1273215"/>
          </a:xfrm>
        </p:grpSpPr>
        <p:sp>
          <p:nvSpPr>
            <p:cNvPr id="17" name="Frame 16"/>
            <p:cNvSpPr/>
            <p:nvPr/>
          </p:nvSpPr>
          <p:spPr bwMode="auto">
            <a:xfrm>
              <a:off x="3912243" y="706055"/>
              <a:ext cx="2846408" cy="1273215"/>
            </a:xfrm>
            <a:prstGeom prst="frame">
              <a:avLst>
                <a:gd name="adj1" fmla="val 0"/>
              </a:avLst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charset="0"/>
                <a:ea typeface="ＭＳ Ｐゴシック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971081" y="1461304"/>
              <a:ext cx="125271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solidFill>
                    <a:srgbClr val="FF0000"/>
                  </a:solidFill>
                </a:rPr>
                <a:t>T flip-flop</a:t>
              </a:r>
              <a:endParaRPr lang="en-US" dirty="0">
                <a:solidFill>
                  <a:srgbClr val="FF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45053417"/>
      </p:ext>
    </p:extLst>
  </p:cSld>
  <p:clrMapOvr>
    <a:masterClrMapping/>
  </p:clrMapOvr>
  <p:transition/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Equivalent to this circuit with T flip-flops</a:t>
            </a:r>
          </a:p>
        </p:txBody>
      </p:sp>
      <p:sp>
        <p:nvSpPr>
          <p:cNvPr id="54276" name="Line 4"/>
          <p:cNvSpPr>
            <a:spLocks noChangeShapeType="1"/>
          </p:cNvSpPr>
          <p:nvPr/>
        </p:nvSpPr>
        <p:spPr bwMode="auto">
          <a:xfrm>
            <a:off x="1039621" y="3349627"/>
            <a:ext cx="3365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77" name="Line 6"/>
          <p:cNvSpPr>
            <a:spLocks noChangeShapeType="1"/>
          </p:cNvSpPr>
          <p:nvPr/>
        </p:nvSpPr>
        <p:spPr bwMode="auto">
          <a:xfrm>
            <a:off x="2050859" y="3349627"/>
            <a:ext cx="338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78" name="Rectangle 7"/>
          <p:cNvSpPr>
            <a:spLocks noChangeArrowheads="1"/>
          </p:cNvSpPr>
          <p:nvPr/>
        </p:nvSpPr>
        <p:spPr bwMode="auto">
          <a:xfrm>
            <a:off x="1376171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79" name="Rectangle 8"/>
          <p:cNvSpPr>
            <a:spLocks noChangeArrowheads="1"/>
          </p:cNvSpPr>
          <p:nvPr/>
        </p:nvSpPr>
        <p:spPr bwMode="auto">
          <a:xfrm>
            <a:off x="1442846" y="3248027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0" name="Rectangle 9"/>
          <p:cNvSpPr>
            <a:spLocks noChangeArrowheads="1"/>
          </p:cNvSpPr>
          <p:nvPr/>
        </p:nvSpPr>
        <p:spPr bwMode="auto">
          <a:xfrm>
            <a:off x="1838134" y="3241677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1" name="Line 10"/>
          <p:cNvSpPr>
            <a:spLocks noChangeShapeType="1"/>
          </p:cNvSpPr>
          <p:nvPr/>
        </p:nvSpPr>
        <p:spPr bwMode="auto">
          <a:xfrm flipH="1">
            <a:off x="1841309" y="3771902"/>
            <a:ext cx="1047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2" name="Rectangle 11"/>
          <p:cNvSpPr>
            <a:spLocks noChangeArrowheads="1"/>
          </p:cNvSpPr>
          <p:nvPr/>
        </p:nvSpPr>
        <p:spPr bwMode="auto">
          <a:xfrm>
            <a:off x="1831784" y="3779839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3" name="Rectangle 12"/>
          <p:cNvSpPr>
            <a:spLocks noChangeArrowheads="1"/>
          </p:cNvSpPr>
          <p:nvPr/>
        </p:nvSpPr>
        <p:spPr bwMode="auto">
          <a:xfrm>
            <a:off x="3274821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4" name="Rectangle 13"/>
          <p:cNvSpPr>
            <a:spLocks noChangeArrowheads="1"/>
          </p:cNvSpPr>
          <p:nvPr/>
        </p:nvSpPr>
        <p:spPr bwMode="auto">
          <a:xfrm>
            <a:off x="520509" y="3773489"/>
            <a:ext cx="6207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Clock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5" name="Rectangle 14"/>
          <p:cNvSpPr>
            <a:spLocks noChangeArrowheads="1"/>
          </p:cNvSpPr>
          <p:nvPr/>
        </p:nvSpPr>
        <p:spPr bwMode="auto">
          <a:xfrm>
            <a:off x="3339909" y="3248027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6" name="Rectangle 15"/>
          <p:cNvSpPr>
            <a:spLocks noChangeArrowheads="1"/>
          </p:cNvSpPr>
          <p:nvPr/>
        </p:nvSpPr>
        <p:spPr bwMode="auto">
          <a:xfrm>
            <a:off x="3735196" y="3241677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7" name="Line 16"/>
          <p:cNvSpPr>
            <a:spLocks noChangeShapeType="1"/>
          </p:cNvSpPr>
          <p:nvPr/>
        </p:nvSpPr>
        <p:spPr bwMode="auto">
          <a:xfrm flipH="1">
            <a:off x="3739959" y="3771902"/>
            <a:ext cx="1047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8" name="Freeform 17"/>
          <p:cNvSpPr>
            <a:spLocks/>
          </p:cNvSpPr>
          <p:nvPr/>
        </p:nvSpPr>
        <p:spPr bwMode="auto">
          <a:xfrm>
            <a:off x="3274821" y="3813177"/>
            <a:ext cx="127000" cy="147638"/>
          </a:xfrm>
          <a:custGeom>
            <a:avLst/>
            <a:gdLst>
              <a:gd name="T0" fmla="*/ 0 w 160"/>
              <a:gd name="T1" fmla="*/ 1 h 186"/>
              <a:gd name="T2" fmla="*/ 1 w 160"/>
              <a:gd name="T3" fmla="*/ 1 h 186"/>
              <a:gd name="T4" fmla="*/ 0 w 160"/>
              <a:gd name="T5" fmla="*/ 0 h 186"/>
              <a:gd name="T6" fmla="*/ 0 60000 65536"/>
              <a:gd name="T7" fmla="*/ 0 60000 65536"/>
              <a:gd name="T8" fmla="*/ 0 60000 65536"/>
              <a:gd name="T9" fmla="*/ 0 w 160"/>
              <a:gd name="T10" fmla="*/ 0 h 186"/>
              <a:gd name="T11" fmla="*/ 160 w 160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0" h="186">
                <a:moveTo>
                  <a:pt x="0" y="186"/>
                </a:moveTo>
                <a:lnTo>
                  <a:pt x="160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9" name="Freeform 18"/>
          <p:cNvSpPr>
            <a:spLocks/>
          </p:cNvSpPr>
          <p:nvPr/>
        </p:nvSpPr>
        <p:spPr bwMode="auto">
          <a:xfrm>
            <a:off x="1376171" y="3813177"/>
            <a:ext cx="127000" cy="147638"/>
          </a:xfrm>
          <a:custGeom>
            <a:avLst/>
            <a:gdLst>
              <a:gd name="T0" fmla="*/ 0 w 159"/>
              <a:gd name="T1" fmla="*/ 1 h 186"/>
              <a:gd name="T2" fmla="*/ 1 w 159"/>
              <a:gd name="T3" fmla="*/ 1 h 186"/>
              <a:gd name="T4" fmla="*/ 0 w 159"/>
              <a:gd name="T5" fmla="*/ 0 h 186"/>
              <a:gd name="T6" fmla="*/ 0 60000 65536"/>
              <a:gd name="T7" fmla="*/ 0 60000 65536"/>
              <a:gd name="T8" fmla="*/ 0 60000 65536"/>
              <a:gd name="T9" fmla="*/ 0 w 159"/>
              <a:gd name="T10" fmla="*/ 0 h 186"/>
              <a:gd name="T11" fmla="*/ 159 w 159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9" h="186">
                <a:moveTo>
                  <a:pt x="0" y="186"/>
                </a:moveTo>
                <a:lnTo>
                  <a:pt x="159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0" name="Line 19"/>
          <p:cNvSpPr>
            <a:spLocks noChangeShapeType="1"/>
          </p:cNvSpPr>
          <p:nvPr/>
        </p:nvSpPr>
        <p:spPr bwMode="auto">
          <a:xfrm>
            <a:off x="1039621" y="3876677"/>
            <a:ext cx="3365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1" name="Rectangle 21"/>
          <p:cNvSpPr>
            <a:spLocks noChangeArrowheads="1"/>
          </p:cNvSpPr>
          <p:nvPr/>
        </p:nvSpPr>
        <p:spPr bwMode="auto">
          <a:xfrm>
            <a:off x="3728846" y="3779839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92" name="Line 22"/>
          <p:cNvSpPr>
            <a:spLocks noChangeShapeType="1"/>
          </p:cNvSpPr>
          <p:nvPr/>
        </p:nvSpPr>
        <p:spPr bwMode="auto">
          <a:xfrm>
            <a:off x="3949509" y="3349627"/>
            <a:ext cx="317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3" name="Line 23"/>
          <p:cNvSpPr>
            <a:spLocks noChangeShapeType="1"/>
          </p:cNvSpPr>
          <p:nvPr/>
        </p:nvSpPr>
        <p:spPr bwMode="auto">
          <a:xfrm flipH="1">
            <a:off x="3063684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4" name="Freeform 24"/>
          <p:cNvSpPr>
            <a:spLocks/>
          </p:cNvSpPr>
          <p:nvPr/>
        </p:nvSpPr>
        <p:spPr bwMode="auto">
          <a:xfrm>
            <a:off x="3063684" y="3876677"/>
            <a:ext cx="190500" cy="549275"/>
          </a:xfrm>
          <a:custGeom>
            <a:avLst/>
            <a:gdLst>
              <a:gd name="T0" fmla="*/ 0 w 239"/>
              <a:gd name="T1" fmla="*/ 1 h 690"/>
              <a:gd name="T2" fmla="*/ 0 w 239"/>
              <a:gd name="T3" fmla="*/ 0 h 690"/>
              <a:gd name="T4" fmla="*/ 1 w 239"/>
              <a:gd name="T5" fmla="*/ 0 h 690"/>
              <a:gd name="T6" fmla="*/ 0 60000 65536"/>
              <a:gd name="T7" fmla="*/ 0 60000 65536"/>
              <a:gd name="T8" fmla="*/ 0 60000 65536"/>
              <a:gd name="T9" fmla="*/ 0 w 239"/>
              <a:gd name="T10" fmla="*/ 0 h 690"/>
              <a:gd name="T11" fmla="*/ 239 w 239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39" h="690">
                <a:moveTo>
                  <a:pt x="0" y="690"/>
                </a:moveTo>
                <a:lnTo>
                  <a:pt x="0" y="0"/>
                </a:lnTo>
                <a:lnTo>
                  <a:pt x="239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5" name="Rectangle 27"/>
          <p:cNvSpPr>
            <a:spLocks noChangeArrowheads="1"/>
          </p:cNvSpPr>
          <p:nvPr/>
        </p:nvSpPr>
        <p:spPr bwMode="auto">
          <a:xfrm>
            <a:off x="445896" y="3240089"/>
            <a:ext cx="533400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dirty="0">
                <a:latin typeface="Times-Roman" charset="0"/>
              </a:rPr>
              <a:t>Enable</a:t>
            </a:r>
            <a:endParaRPr lang="en-US" altLang="en-US" b="0" dirty="0">
              <a:latin typeface="Times" charset="0"/>
            </a:endParaRPr>
          </a:p>
        </p:txBody>
      </p:sp>
      <p:sp>
        <p:nvSpPr>
          <p:cNvPr id="54296" name="Line 28"/>
          <p:cNvSpPr>
            <a:spLocks noChangeShapeType="1"/>
          </p:cNvSpPr>
          <p:nvPr/>
        </p:nvSpPr>
        <p:spPr bwMode="auto">
          <a:xfrm flipH="1">
            <a:off x="2874771" y="3200402"/>
            <a:ext cx="18891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7" name="Freeform 32"/>
          <p:cNvSpPr>
            <a:spLocks/>
          </p:cNvSpPr>
          <p:nvPr/>
        </p:nvSpPr>
        <p:spPr bwMode="auto">
          <a:xfrm>
            <a:off x="3000184" y="2801939"/>
            <a:ext cx="1266825" cy="400050"/>
          </a:xfrm>
          <a:custGeom>
            <a:avLst/>
            <a:gdLst>
              <a:gd name="T0" fmla="*/ 1 w 1595"/>
              <a:gd name="T1" fmla="*/ 0 h 505"/>
              <a:gd name="T2" fmla="*/ 1 w 1595"/>
              <a:gd name="T3" fmla="*/ 0 h 505"/>
              <a:gd name="T4" fmla="*/ 1 w 1595"/>
              <a:gd name="T5" fmla="*/ 0 h 505"/>
              <a:gd name="T6" fmla="*/ 1 w 1595"/>
              <a:gd name="T7" fmla="*/ 0 h 505"/>
              <a:gd name="T8" fmla="*/ 1 w 1595"/>
              <a:gd name="T9" fmla="*/ 0 h 505"/>
              <a:gd name="T10" fmla="*/ 0 w 1595"/>
              <a:gd name="T11" fmla="*/ 0 h 50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95"/>
              <a:gd name="T19" fmla="*/ 0 h 505"/>
              <a:gd name="T20" fmla="*/ 1595 w 1595"/>
              <a:gd name="T21" fmla="*/ 505 h 50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95" h="505">
                <a:moveTo>
                  <a:pt x="1595" y="345"/>
                </a:moveTo>
                <a:lnTo>
                  <a:pt x="1435" y="345"/>
                </a:lnTo>
                <a:lnTo>
                  <a:pt x="1435" y="0"/>
                </a:lnTo>
                <a:lnTo>
                  <a:pt x="80" y="0"/>
                </a:lnTo>
                <a:lnTo>
                  <a:pt x="80" y="505"/>
                </a:lnTo>
                <a:lnTo>
                  <a:pt x="0" y="505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8" name="Freeform 33"/>
          <p:cNvSpPr>
            <a:spLocks/>
          </p:cNvSpPr>
          <p:nvPr/>
        </p:nvSpPr>
        <p:spPr bwMode="auto">
          <a:xfrm>
            <a:off x="1165034" y="2801939"/>
            <a:ext cx="1223963" cy="547688"/>
          </a:xfrm>
          <a:custGeom>
            <a:avLst/>
            <a:gdLst>
              <a:gd name="T0" fmla="*/ 0 w 1541"/>
              <a:gd name="T1" fmla="*/ 0 h 691"/>
              <a:gd name="T2" fmla="*/ 0 w 1541"/>
              <a:gd name="T3" fmla="*/ 0 h 691"/>
              <a:gd name="T4" fmla="*/ 1 w 1541"/>
              <a:gd name="T5" fmla="*/ 0 h 691"/>
              <a:gd name="T6" fmla="*/ 1 w 1541"/>
              <a:gd name="T7" fmla="*/ 0 h 691"/>
              <a:gd name="T8" fmla="*/ 1 w 1541"/>
              <a:gd name="T9" fmla="*/ 0 h 69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41"/>
              <a:gd name="T16" fmla="*/ 0 h 691"/>
              <a:gd name="T17" fmla="*/ 1541 w 1541"/>
              <a:gd name="T18" fmla="*/ 691 h 69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41" h="691">
                <a:moveTo>
                  <a:pt x="0" y="691"/>
                </a:moveTo>
                <a:lnTo>
                  <a:pt x="0" y="0"/>
                </a:lnTo>
                <a:lnTo>
                  <a:pt x="1355" y="0"/>
                </a:lnTo>
                <a:lnTo>
                  <a:pt x="1355" y="345"/>
                </a:lnTo>
                <a:lnTo>
                  <a:pt x="1541" y="345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2" name="Rectangle 41"/>
          <p:cNvSpPr>
            <a:spLocks noChangeArrowheads="1"/>
          </p:cNvSpPr>
          <p:nvPr/>
        </p:nvSpPr>
        <p:spPr bwMode="auto">
          <a:xfrm>
            <a:off x="5152834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4" name="Rectangle 43"/>
          <p:cNvSpPr>
            <a:spLocks noChangeArrowheads="1"/>
          </p:cNvSpPr>
          <p:nvPr/>
        </p:nvSpPr>
        <p:spPr bwMode="auto">
          <a:xfrm>
            <a:off x="5222684" y="3251202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5" name="Rectangle 44"/>
          <p:cNvSpPr>
            <a:spLocks noChangeArrowheads="1"/>
          </p:cNvSpPr>
          <p:nvPr/>
        </p:nvSpPr>
        <p:spPr bwMode="auto">
          <a:xfrm>
            <a:off x="5617971" y="3243264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6" name="Line 45"/>
          <p:cNvSpPr>
            <a:spLocks noChangeShapeType="1"/>
          </p:cNvSpPr>
          <p:nvPr/>
        </p:nvSpPr>
        <p:spPr bwMode="auto">
          <a:xfrm flipH="1">
            <a:off x="5638609" y="3771902"/>
            <a:ext cx="84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7" name="Freeform 46"/>
          <p:cNvSpPr>
            <a:spLocks/>
          </p:cNvSpPr>
          <p:nvPr/>
        </p:nvSpPr>
        <p:spPr bwMode="auto">
          <a:xfrm>
            <a:off x="5152834" y="3813177"/>
            <a:ext cx="147638" cy="147638"/>
          </a:xfrm>
          <a:custGeom>
            <a:avLst/>
            <a:gdLst>
              <a:gd name="T0" fmla="*/ 0 w 186"/>
              <a:gd name="T1" fmla="*/ 1 h 186"/>
              <a:gd name="T2" fmla="*/ 1 w 186"/>
              <a:gd name="T3" fmla="*/ 1 h 186"/>
              <a:gd name="T4" fmla="*/ 0 w 186"/>
              <a:gd name="T5" fmla="*/ 0 h 186"/>
              <a:gd name="T6" fmla="*/ 0 60000 65536"/>
              <a:gd name="T7" fmla="*/ 0 60000 65536"/>
              <a:gd name="T8" fmla="*/ 0 60000 65536"/>
              <a:gd name="T9" fmla="*/ 0 w 186"/>
              <a:gd name="T10" fmla="*/ 0 h 186"/>
              <a:gd name="T11" fmla="*/ 186 w 186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" h="186">
                <a:moveTo>
                  <a:pt x="0" y="186"/>
                </a:moveTo>
                <a:lnTo>
                  <a:pt x="186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8" name="Line 47"/>
          <p:cNvSpPr>
            <a:spLocks noChangeShapeType="1"/>
          </p:cNvSpPr>
          <p:nvPr/>
        </p:nvSpPr>
        <p:spPr bwMode="auto">
          <a:xfrm>
            <a:off x="5827521" y="3349627"/>
            <a:ext cx="31591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9" name="Line 48"/>
          <p:cNvSpPr>
            <a:spLocks noChangeShapeType="1"/>
          </p:cNvSpPr>
          <p:nvPr/>
        </p:nvSpPr>
        <p:spPr bwMode="auto">
          <a:xfrm flipH="1">
            <a:off x="4941696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0" name="Freeform 49"/>
          <p:cNvSpPr>
            <a:spLocks/>
          </p:cNvSpPr>
          <p:nvPr/>
        </p:nvSpPr>
        <p:spPr bwMode="auto">
          <a:xfrm>
            <a:off x="4941696" y="3876677"/>
            <a:ext cx="190500" cy="549275"/>
          </a:xfrm>
          <a:custGeom>
            <a:avLst/>
            <a:gdLst>
              <a:gd name="T0" fmla="*/ 0 w 239"/>
              <a:gd name="T1" fmla="*/ 1 h 690"/>
              <a:gd name="T2" fmla="*/ 0 w 239"/>
              <a:gd name="T3" fmla="*/ 0 h 690"/>
              <a:gd name="T4" fmla="*/ 1 w 239"/>
              <a:gd name="T5" fmla="*/ 0 h 690"/>
              <a:gd name="T6" fmla="*/ 0 60000 65536"/>
              <a:gd name="T7" fmla="*/ 0 60000 65536"/>
              <a:gd name="T8" fmla="*/ 0 60000 65536"/>
              <a:gd name="T9" fmla="*/ 0 w 239"/>
              <a:gd name="T10" fmla="*/ 0 h 690"/>
              <a:gd name="T11" fmla="*/ 239 w 239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39" h="690">
                <a:moveTo>
                  <a:pt x="0" y="690"/>
                </a:moveTo>
                <a:lnTo>
                  <a:pt x="0" y="0"/>
                </a:lnTo>
                <a:lnTo>
                  <a:pt x="239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1" name="Freeform 51"/>
          <p:cNvSpPr>
            <a:spLocks/>
          </p:cNvSpPr>
          <p:nvPr/>
        </p:nvSpPr>
        <p:spPr bwMode="auto">
          <a:xfrm>
            <a:off x="4921059" y="4403727"/>
            <a:ext cx="41275" cy="42863"/>
          </a:xfrm>
          <a:custGeom>
            <a:avLst/>
            <a:gdLst>
              <a:gd name="T0" fmla="*/ 0 w 54"/>
              <a:gd name="T1" fmla="*/ 1 h 53"/>
              <a:gd name="T2" fmla="*/ 0 w 54"/>
              <a:gd name="T3" fmla="*/ 1 h 53"/>
              <a:gd name="T4" fmla="*/ 0 w 54"/>
              <a:gd name="T5" fmla="*/ 1 h 53"/>
              <a:gd name="T6" fmla="*/ 0 w 54"/>
              <a:gd name="T7" fmla="*/ 1 h 53"/>
              <a:gd name="T8" fmla="*/ 0 w 54"/>
              <a:gd name="T9" fmla="*/ 1 h 53"/>
              <a:gd name="T10" fmla="*/ 0 w 54"/>
              <a:gd name="T11" fmla="*/ 1 h 53"/>
              <a:gd name="T12" fmla="*/ 0 w 54"/>
              <a:gd name="T13" fmla="*/ 1 h 53"/>
              <a:gd name="T14" fmla="*/ 0 w 54"/>
              <a:gd name="T15" fmla="*/ 1 h 53"/>
              <a:gd name="T16" fmla="*/ 0 w 54"/>
              <a:gd name="T17" fmla="*/ 1 h 53"/>
              <a:gd name="T18" fmla="*/ 0 w 54"/>
              <a:gd name="T19" fmla="*/ 1 h 53"/>
              <a:gd name="T20" fmla="*/ 0 w 54"/>
              <a:gd name="T21" fmla="*/ 1 h 53"/>
              <a:gd name="T22" fmla="*/ 0 w 54"/>
              <a:gd name="T23" fmla="*/ 0 h 53"/>
              <a:gd name="T24" fmla="*/ 0 w 54"/>
              <a:gd name="T25" fmla="*/ 1 h 53"/>
              <a:gd name="T26" fmla="*/ 0 w 54"/>
              <a:gd name="T27" fmla="*/ 1 h 53"/>
              <a:gd name="T28" fmla="*/ 0 w 54"/>
              <a:gd name="T29" fmla="*/ 1 h 53"/>
              <a:gd name="T30" fmla="*/ 0 w 54"/>
              <a:gd name="T31" fmla="*/ 1 h 53"/>
              <a:gd name="T32" fmla="*/ 0 w 54"/>
              <a:gd name="T33" fmla="*/ 1 h 53"/>
              <a:gd name="T34" fmla="*/ 0 w 54"/>
              <a:gd name="T35" fmla="*/ 1 h 53"/>
              <a:gd name="T36" fmla="*/ 0 w 54"/>
              <a:gd name="T37" fmla="*/ 1 h 53"/>
              <a:gd name="T38" fmla="*/ 0 w 54"/>
              <a:gd name="T39" fmla="*/ 1 h 53"/>
              <a:gd name="T40" fmla="*/ 0 w 54"/>
              <a:gd name="T41" fmla="*/ 1 h 53"/>
              <a:gd name="T42" fmla="*/ 0 w 54"/>
              <a:gd name="T43" fmla="*/ 1 h 53"/>
              <a:gd name="T44" fmla="*/ 0 w 54"/>
              <a:gd name="T45" fmla="*/ 1 h 53"/>
              <a:gd name="T46" fmla="*/ 0 w 54"/>
              <a:gd name="T47" fmla="*/ 1 h 53"/>
              <a:gd name="T48" fmla="*/ 0 w 54"/>
              <a:gd name="T49" fmla="*/ 1 h 53"/>
              <a:gd name="T50" fmla="*/ 0 w 54"/>
              <a:gd name="T51" fmla="*/ 1 h 53"/>
              <a:gd name="T52" fmla="*/ 0 w 54"/>
              <a:gd name="T53" fmla="*/ 1 h 53"/>
              <a:gd name="T54" fmla="*/ 0 w 54"/>
              <a:gd name="T55" fmla="*/ 1 h 53"/>
              <a:gd name="T56" fmla="*/ 0 w 54"/>
              <a:gd name="T57" fmla="*/ 1 h 53"/>
              <a:gd name="T58" fmla="*/ 0 w 54"/>
              <a:gd name="T59" fmla="*/ 1 h 53"/>
              <a:gd name="T60" fmla="*/ 0 w 54"/>
              <a:gd name="T61" fmla="*/ 1 h 53"/>
              <a:gd name="T62" fmla="*/ 0 w 54"/>
              <a:gd name="T63" fmla="*/ 1 h 53"/>
              <a:gd name="T64" fmla="*/ 0 w 54"/>
              <a:gd name="T65" fmla="*/ 1 h 53"/>
              <a:gd name="T66" fmla="*/ 0 w 54"/>
              <a:gd name="T67" fmla="*/ 1 h 53"/>
              <a:gd name="T68" fmla="*/ 0 w 54"/>
              <a:gd name="T69" fmla="*/ 1 h 53"/>
              <a:gd name="T70" fmla="*/ 0 w 54"/>
              <a:gd name="T71" fmla="*/ 1 h 53"/>
              <a:gd name="T72" fmla="*/ 0 w 54"/>
              <a:gd name="T73" fmla="*/ 1 h 53"/>
              <a:gd name="T74" fmla="*/ 0 w 54"/>
              <a:gd name="T75" fmla="*/ 1 h 53"/>
              <a:gd name="T76" fmla="*/ 0 w 54"/>
              <a:gd name="T77" fmla="*/ 1 h 53"/>
              <a:gd name="T78" fmla="*/ 0 w 54"/>
              <a:gd name="T79" fmla="*/ 1 h 53"/>
              <a:gd name="T80" fmla="*/ 0 w 54"/>
              <a:gd name="T81" fmla="*/ 1 h 53"/>
              <a:gd name="T82" fmla="*/ 0 w 54"/>
              <a:gd name="T83" fmla="*/ 1 h 53"/>
              <a:gd name="T84" fmla="*/ 0 w 54"/>
              <a:gd name="T85" fmla="*/ 1 h 53"/>
              <a:gd name="T86" fmla="*/ 0 w 54"/>
              <a:gd name="T87" fmla="*/ 1 h 53"/>
              <a:gd name="T88" fmla="*/ 0 w 54"/>
              <a:gd name="T89" fmla="*/ 1 h 53"/>
              <a:gd name="T90" fmla="*/ 0 w 54"/>
              <a:gd name="T91" fmla="*/ 1 h 53"/>
              <a:gd name="T92" fmla="*/ 0 w 54"/>
              <a:gd name="T93" fmla="*/ 1 h 53"/>
              <a:gd name="T94" fmla="*/ 0 w 54"/>
              <a:gd name="T95" fmla="*/ 1 h 53"/>
              <a:gd name="T96" fmla="*/ 0 w 54"/>
              <a:gd name="T97" fmla="*/ 1 h 53"/>
              <a:gd name="T98" fmla="*/ 0 w 54"/>
              <a:gd name="T99" fmla="*/ 1 h 53"/>
              <a:gd name="T100" fmla="*/ 0 w 54"/>
              <a:gd name="T101" fmla="*/ 1 h 53"/>
              <a:gd name="T102" fmla="*/ 0 w 54"/>
              <a:gd name="T103" fmla="*/ 1 h 53"/>
              <a:gd name="T104" fmla="*/ 0 w 54"/>
              <a:gd name="T105" fmla="*/ 1 h 53"/>
              <a:gd name="T106" fmla="*/ 0 w 54"/>
              <a:gd name="T107" fmla="*/ 1 h 53"/>
              <a:gd name="T108" fmla="*/ 0 w 54"/>
              <a:gd name="T109" fmla="*/ 1 h 53"/>
              <a:gd name="T110" fmla="*/ 0 w 54"/>
              <a:gd name="T111" fmla="*/ 1 h 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4"/>
              <a:gd name="T169" fmla="*/ 0 h 53"/>
              <a:gd name="T170" fmla="*/ 54 w 54"/>
              <a:gd name="T171" fmla="*/ 53 h 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4" h="53">
                <a:moveTo>
                  <a:pt x="0" y="21"/>
                </a:moveTo>
                <a:lnTo>
                  <a:pt x="0" y="33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2" y="26"/>
                </a:lnTo>
                <a:lnTo>
                  <a:pt x="2" y="25"/>
                </a:lnTo>
                <a:lnTo>
                  <a:pt x="2" y="23"/>
                </a:lnTo>
                <a:lnTo>
                  <a:pt x="3" y="21"/>
                </a:lnTo>
                <a:lnTo>
                  <a:pt x="3" y="19"/>
                </a:lnTo>
                <a:lnTo>
                  <a:pt x="3" y="18"/>
                </a:lnTo>
                <a:lnTo>
                  <a:pt x="4" y="17"/>
                </a:lnTo>
                <a:lnTo>
                  <a:pt x="6" y="15"/>
                </a:lnTo>
                <a:lnTo>
                  <a:pt x="6" y="14"/>
                </a:lnTo>
                <a:lnTo>
                  <a:pt x="7" y="13"/>
                </a:lnTo>
                <a:lnTo>
                  <a:pt x="8" y="11"/>
                </a:lnTo>
                <a:lnTo>
                  <a:pt x="8" y="10"/>
                </a:lnTo>
                <a:lnTo>
                  <a:pt x="10" y="10"/>
                </a:lnTo>
                <a:lnTo>
                  <a:pt x="11" y="9"/>
                </a:lnTo>
                <a:lnTo>
                  <a:pt x="12" y="7"/>
                </a:lnTo>
                <a:lnTo>
                  <a:pt x="14" y="6"/>
                </a:lnTo>
                <a:lnTo>
                  <a:pt x="15" y="6"/>
                </a:lnTo>
                <a:lnTo>
                  <a:pt x="16" y="5"/>
                </a:lnTo>
                <a:lnTo>
                  <a:pt x="18" y="4"/>
                </a:lnTo>
                <a:lnTo>
                  <a:pt x="19" y="4"/>
                </a:lnTo>
                <a:lnTo>
                  <a:pt x="20" y="2"/>
                </a:lnTo>
                <a:lnTo>
                  <a:pt x="22" y="2"/>
                </a:lnTo>
                <a:lnTo>
                  <a:pt x="23" y="2"/>
                </a:lnTo>
                <a:lnTo>
                  <a:pt x="24" y="1"/>
                </a:lnTo>
                <a:lnTo>
                  <a:pt x="26" y="1"/>
                </a:lnTo>
                <a:lnTo>
                  <a:pt x="28" y="1"/>
                </a:lnTo>
                <a:lnTo>
                  <a:pt x="30" y="1"/>
                </a:lnTo>
                <a:lnTo>
                  <a:pt x="31" y="1"/>
                </a:lnTo>
                <a:lnTo>
                  <a:pt x="32" y="0"/>
                </a:lnTo>
                <a:lnTo>
                  <a:pt x="22" y="0"/>
                </a:lnTo>
                <a:lnTo>
                  <a:pt x="23" y="1"/>
                </a:lnTo>
                <a:lnTo>
                  <a:pt x="24" y="1"/>
                </a:lnTo>
                <a:lnTo>
                  <a:pt x="27" y="1"/>
                </a:lnTo>
                <a:lnTo>
                  <a:pt x="28" y="1"/>
                </a:lnTo>
                <a:lnTo>
                  <a:pt x="30" y="1"/>
                </a:lnTo>
                <a:lnTo>
                  <a:pt x="31" y="2"/>
                </a:lnTo>
                <a:lnTo>
                  <a:pt x="32" y="2"/>
                </a:lnTo>
                <a:lnTo>
                  <a:pt x="34" y="2"/>
                </a:lnTo>
                <a:lnTo>
                  <a:pt x="35" y="4"/>
                </a:lnTo>
                <a:lnTo>
                  <a:pt x="36" y="4"/>
                </a:lnTo>
                <a:lnTo>
                  <a:pt x="38" y="5"/>
                </a:lnTo>
                <a:lnTo>
                  <a:pt x="39" y="6"/>
                </a:lnTo>
                <a:lnTo>
                  <a:pt x="40" y="6"/>
                </a:lnTo>
                <a:lnTo>
                  <a:pt x="42" y="7"/>
                </a:lnTo>
                <a:lnTo>
                  <a:pt x="43" y="9"/>
                </a:lnTo>
                <a:lnTo>
                  <a:pt x="44" y="10"/>
                </a:lnTo>
                <a:lnTo>
                  <a:pt x="46" y="10"/>
                </a:lnTo>
                <a:lnTo>
                  <a:pt x="47" y="11"/>
                </a:lnTo>
                <a:lnTo>
                  <a:pt x="47" y="13"/>
                </a:lnTo>
                <a:lnTo>
                  <a:pt x="48" y="14"/>
                </a:lnTo>
                <a:lnTo>
                  <a:pt x="50" y="15"/>
                </a:lnTo>
                <a:lnTo>
                  <a:pt x="50" y="17"/>
                </a:lnTo>
                <a:lnTo>
                  <a:pt x="51" y="18"/>
                </a:lnTo>
                <a:lnTo>
                  <a:pt x="51" y="19"/>
                </a:lnTo>
                <a:lnTo>
                  <a:pt x="52" y="21"/>
                </a:lnTo>
                <a:lnTo>
                  <a:pt x="52" y="23"/>
                </a:lnTo>
                <a:lnTo>
                  <a:pt x="52" y="25"/>
                </a:lnTo>
                <a:lnTo>
                  <a:pt x="54" y="26"/>
                </a:lnTo>
                <a:lnTo>
                  <a:pt x="54" y="27"/>
                </a:lnTo>
                <a:lnTo>
                  <a:pt x="54" y="29"/>
                </a:lnTo>
                <a:lnTo>
                  <a:pt x="54" y="30"/>
                </a:lnTo>
                <a:lnTo>
                  <a:pt x="54" y="33"/>
                </a:lnTo>
                <a:lnTo>
                  <a:pt x="54" y="21"/>
                </a:lnTo>
                <a:lnTo>
                  <a:pt x="54" y="23"/>
                </a:lnTo>
                <a:lnTo>
                  <a:pt x="54" y="25"/>
                </a:lnTo>
                <a:lnTo>
                  <a:pt x="54" y="26"/>
                </a:lnTo>
                <a:lnTo>
                  <a:pt x="54" y="27"/>
                </a:lnTo>
                <a:lnTo>
                  <a:pt x="52" y="29"/>
                </a:lnTo>
                <a:lnTo>
                  <a:pt x="52" y="30"/>
                </a:lnTo>
                <a:lnTo>
                  <a:pt x="52" y="33"/>
                </a:lnTo>
                <a:lnTo>
                  <a:pt x="51" y="34"/>
                </a:lnTo>
                <a:lnTo>
                  <a:pt x="51" y="35"/>
                </a:lnTo>
                <a:lnTo>
                  <a:pt x="50" y="37"/>
                </a:lnTo>
                <a:lnTo>
                  <a:pt x="50" y="38"/>
                </a:lnTo>
                <a:lnTo>
                  <a:pt x="48" y="39"/>
                </a:lnTo>
                <a:lnTo>
                  <a:pt x="47" y="41"/>
                </a:lnTo>
                <a:lnTo>
                  <a:pt x="47" y="42"/>
                </a:lnTo>
                <a:lnTo>
                  <a:pt x="46" y="43"/>
                </a:lnTo>
                <a:lnTo>
                  <a:pt x="44" y="43"/>
                </a:lnTo>
                <a:lnTo>
                  <a:pt x="43" y="45"/>
                </a:lnTo>
                <a:lnTo>
                  <a:pt x="42" y="46"/>
                </a:lnTo>
                <a:lnTo>
                  <a:pt x="40" y="47"/>
                </a:lnTo>
                <a:lnTo>
                  <a:pt x="39" y="47"/>
                </a:lnTo>
                <a:lnTo>
                  <a:pt x="38" y="49"/>
                </a:lnTo>
                <a:lnTo>
                  <a:pt x="36" y="50"/>
                </a:lnTo>
                <a:lnTo>
                  <a:pt x="35" y="50"/>
                </a:lnTo>
                <a:lnTo>
                  <a:pt x="34" y="51"/>
                </a:lnTo>
                <a:lnTo>
                  <a:pt x="32" y="51"/>
                </a:lnTo>
                <a:lnTo>
                  <a:pt x="31" y="51"/>
                </a:lnTo>
                <a:lnTo>
                  <a:pt x="30" y="53"/>
                </a:lnTo>
                <a:lnTo>
                  <a:pt x="28" y="53"/>
                </a:lnTo>
                <a:lnTo>
                  <a:pt x="27" y="53"/>
                </a:lnTo>
                <a:lnTo>
                  <a:pt x="24" y="53"/>
                </a:lnTo>
                <a:lnTo>
                  <a:pt x="23" y="53"/>
                </a:lnTo>
                <a:lnTo>
                  <a:pt x="22" y="53"/>
                </a:lnTo>
                <a:lnTo>
                  <a:pt x="32" y="53"/>
                </a:lnTo>
                <a:lnTo>
                  <a:pt x="31" y="53"/>
                </a:lnTo>
                <a:lnTo>
                  <a:pt x="30" y="53"/>
                </a:lnTo>
                <a:lnTo>
                  <a:pt x="28" y="53"/>
                </a:lnTo>
                <a:lnTo>
                  <a:pt x="26" y="53"/>
                </a:lnTo>
                <a:lnTo>
                  <a:pt x="24" y="53"/>
                </a:lnTo>
                <a:lnTo>
                  <a:pt x="23" y="51"/>
                </a:lnTo>
                <a:lnTo>
                  <a:pt x="22" y="51"/>
                </a:lnTo>
                <a:lnTo>
                  <a:pt x="20" y="51"/>
                </a:lnTo>
                <a:lnTo>
                  <a:pt x="19" y="50"/>
                </a:lnTo>
                <a:lnTo>
                  <a:pt x="18" y="50"/>
                </a:lnTo>
                <a:lnTo>
                  <a:pt x="16" y="49"/>
                </a:lnTo>
                <a:lnTo>
                  <a:pt x="15" y="47"/>
                </a:lnTo>
                <a:lnTo>
                  <a:pt x="14" y="47"/>
                </a:lnTo>
                <a:lnTo>
                  <a:pt x="12" y="46"/>
                </a:lnTo>
                <a:lnTo>
                  <a:pt x="11" y="45"/>
                </a:lnTo>
                <a:lnTo>
                  <a:pt x="10" y="43"/>
                </a:lnTo>
                <a:lnTo>
                  <a:pt x="8" y="43"/>
                </a:lnTo>
                <a:lnTo>
                  <a:pt x="8" y="42"/>
                </a:lnTo>
                <a:lnTo>
                  <a:pt x="7" y="41"/>
                </a:lnTo>
                <a:lnTo>
                  <a:pt x="6" y="39"/>
                </a:lnTo>
                <a:lnTo>
                  <a:pt x="6" y="38"/>
                </a:lnTo>
                <a:lnTo>
                  <a:pt x="4" y="37"/>
                </a:lnTo>
                <a:lnTo>
                  <a:pt x="3" y="35"/>
                </a:lnTo>
                <a:lnTo>
                  <a:pt x="3" y="34"/>
                </a:lnTo>
                <a:lnTo>
                  <a:pt x="3" y="33"/>
                </a:lnTo>
                <a:lnTo>
                  <a:pt x="2" y="30"/>
                </a:lnTo>
                <a:lnTo>
                  <a:pt x="2" y="29"/>
                </a:lnTo>
                <a:lnTo>
                  <a:pt x="2" y="27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12" name="Line 52"/>
          <p:cNvSpPr>
            <a:spLocks noChangeShapeType="1"/>
          </p:cNvSpPr>
          <p:nvPr/>
        </p:nvSpPr>
        <p:spPr bwMode="auto">
          <a:xfrm flipH="1" flipV="1">
            <a:off x="4754371" y="3224214"/>
            <a:ext cx="1873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3" name="Freeform 56"/>
          <p:cNvSpPr>
            <a:spLocks/>
          </p:cNvSpPr>
          <p:nvPr/>
        </p:nvSpPr>
        <p:spPr bwMode="auto">
          <a:xfrm>
            <a:off x="4878196" y="2801939"/>
            <a:ext cx="1265238" cy="422275"/>
          </a:xfrm>
          <a:custGeom>
            <a:avLst/>
            <a:gdLst>
              <a:gd name="T0" fmla="*/ 0 w 1595"/>
              <a:gd name="T1" fmla="*/ 1 h 531"/>
              <a:gd name="T2" fmla="*/ 0 w 1595"/>
              <a:gd name="T3" fmla="*/ 1 h 531"/>
              <a:gd name="T4" fmla="*/ 0 w 1595"/>
              <a:gd name="T5" fmla="*/ 0 h 531"/>
              <a:gd name="T6" fmla="*/ 0 w 1595"/>
              <a:gd name="T7" fmla="*/ 0 h 531"/>
              <a:gd name="T8" fmla="*/ 0 w 1595"/>
              <a:gd name="T9" fmla="*/ 1 h 531"/>
              <a:gd name="T10" fmla="*/ 0 w 1595"/>
              <a:gd name="T11" fmla="*/ 1 h 53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95"/>
              <a:gd name="T19" fmla="*/ 0 h 531"/>
              <a:gd name="T20" fmla="*/ 1595 w 1595"/>
              <a:gd name="T21" fmla="*/ 531 h 53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95" h="531">
                <a:moveTo>
                  <a:pt x="1595" y="345"/>
                </a:moveTo>
                <a:lnTo>
                  <a:pt x="1435" y="345"/>
                </a:lnTo>
                <a:lnTo>
                  <a:pt x="1435" y="0"/>
                </a:lnTo>
                <a:lnTo>
                  <a:pt x="80" y="0"/>
                </a:lnTo>
                <a:lnTo>
                  <a:pt x="80" y="531"/>
                </a:lnTo>
                <a:lnTo>
                  <a:pt x="0" y="531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4" name="Line 57"/>
          <p:cNvSpPr>
            <a:spLocks noChangeShapeType="1"/>
          </p:cNvSpPr>
          <p:nvPr/>
        </p:nvSpPr>
        <p:spPr bwMode="auto">
          <a:xfrm>
            <a:off x="4940109" y="3224214"/>
            <a:ext cx="1588" cy="125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6" name="Rectangle 61"/>
          <p:cNvSpPr>
            <a:spLocks noChangeArrowheads="1"/>
          </p:cNvSpPr>
          <p:nvPr/>
        </p:nvSpPr>
        <p:spPr bwMode="auto">
          <a:xfrm>
            <a:off x="7030846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7" name="Rectangle 62"/>
          <p:cNvSpPr>
            <a:spLocks noChangeArrowheads="1"/>
          </p:cNvSpPr>
          <p:nvPr/>
        </p:nvSpPr>
        <p:spPr bwMode="auto">
          <a:xfrm>
            <a:off x="5610034" y="3783014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8" name="Rectangle 63"/>
          <p:cNvSpPr>
            <a:spLocks noChangeArrowheads="1"/>
          </p:cNvSpPr>
          <p:nvPr/>
        </p:nvSpPr>
        <p:spPr bwMode="auto">
          <a:xfrm>
            <a:off x="7103871" y="3249614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9" name="Rectangle 64"/>
          <p:cNvSpPr>
            <a:spLocks noChangeArrowheads="1"/>
          </p:cNvSpPr>
          <p:nvPr/>
        </p:nvSpPr>
        <p:spPr bwMode="auto">
          <a:xfrm>
            <a:off x="7499159" y="3243264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20" name="Line 65"/>
          <p:cNvSpPr>
            <a:spLocks noChangeShapeType="1"/>
          </p:cNvSpPr>
          <p:nvPr/>
        </p:nvSpPr>
        <p:spPr bwMode="auto">
          <a:xfrm flipH="1">
            <a:off x="7515034" y="3771902"/>
            <a:ext cx="10636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1" name="Freeform 66"/>
          <p:cNvSpPr>
            <a:spLocks/>
          </p:cNvSpPr>
          <p:nvPr/>
        </p:nvSpPr>
        <p:spPr bwMode="auto">
          <a:xfrm>
            <a:off x="7030846" y="3813177"/>
            <a:ext cx="147638" cy="147638"/>
          </a:xfrm>
          <a:custGeom>
            <a:avLst/>
            <a:gdLst>
              <a:gd name="T0" fmla="*/ 0 w 186"/>
              <a:gd name="T1" fmla="*/ 1 h 186"/>
              <a:gd name="T2" fmla="*/ 1 w 186"/>
              <a:gd name="T3" fmla="*/ 1 h 186"/>
              <a:gd name="T4" fmla="*/ 0 w 186"/>
              <a:gd name="T5" fmla="*/ 0 h 186"/>
              <a:gd name="T6" fmla="*/ 0 60000 65536"/>
              <a:gd name="T7" fmla="*/ 0 60000 65536"/>
              <a:gd name="T8" fmla="*/ 0 60000 65536"/>
              <a:gd name="T9" fmla="*/ 0 w 186"/>
              <a:gd name="T10" fmla="*/ 0 h 186"/>
              <a:gd name="T11" fmla="*/ 186 w 186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" h="186">
                <a:moveTo>
                  <a:pt x="0" y="186"/>
                </a:moveTo>
                <a:lnTo>
                  <a:pt x="186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2" name="Line 67"/>
          <p:cNvSpPr>
            <a:spLocks noChangeShapeType="1"/>
          </p:cNvSpPr>
          <p:nvPr/>
        </p:nvSpPr>
        <p:spPr bwMode="auto">
          <a:xfrm>
            <a:off x="7705534" y="3349627"/>
            <a:ext cx="329132" cy="6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3" name="Line 68"/>
          <p:cNvSpPr>
            <a:spLocks noChangeShapeType="1"/>
          </p:cNvSpPr>
          <p:nvPr/>
        </p:nvSpPr>
        <p:spPr bwMode="auto">
          <a:xfrm flipH="1">
            <a:off x="6819709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4" name="Freeform 69"/>
          <p:cNvSpPr>
            <a:spLocks/>
          </p:cNvSpPr>
          <p:nvPr/>
        </p:nvSpPr>
        <p:spPr bwMode="auto">
          <a:xfrm>
            <a:off x="6819709" y="3876677"/>
            <a:ext cx="211138" cy="549275"/>
          </a:xfrm>
          <a:custGeom>
            <a:avLst/>
            <a:gdLst>
              <a:gd name="T0" fmla="*/ 0 w 266"/>
              <a:gd name="T1" fmla="*/ 1 h 690"/>
              <a:gd name="T2" fmla="*/ 0 w 266"/>
              <a:gd name="T3" fmla="*/ 0 h 690"/>
              <a:gd name="T4" fmla="*/ 1 w 266"/>
              <a:gd name="T5" fmla="*/ 0 h 690"/>
              <a:gd name="T6" fmla="*/ 0 60000 65536"/>
              <a:gd name="T7" fmla="*/ 0 60000 65536"/>
              <a:gd name="T8" fmla="*/ 0 60000 65536"/>
              <a:gd name="T9" fmla="*/ 0 w 266"/>
              <a:gd name="T10" fmla="*/ 0 h 690"/>
              <a:gd name="T11" fmla="*/ 266 w 266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66" h="690">
                <a:moveTo>
                  <a:pt x="0" y="690"/>
                </a:moveTo>
                <a:lnTo>
                  <a:pt x="0" y="0"/>
                </a:lnTo>
                <a:lnTo>
                  <a:pt x="266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5" name="Line 70"/>
          <p:cNvSpPr>
            <a:spLocks noChangeShapeType="1"/>
          </p:cNvSpPr>
          <p:nvPr/>
        </p:nvSpPr>
        <p:spPr bwMode="auto">
          <a:xfrm flipH="1">
            <a:off x="6629209" y="3201989"/>
            <a:ext cx="190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6" name="Line 74"/>
          <p:cNvSpPr>
            <a:spLocks noChangeShapeType="1"/>
          </p:cNvSpPr>
          <p:nvPr/>
        </p:nvSpPr>
        <p:spPr bwMode="auto">
          <a:xfrm>
            <a:off x="6819709" y="3201989"/>
            <a:ext cx="1588" cy="147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8" name="Freeform 77"/>
          <p:cNvSpPr>
            <a:spLocks/>
          </p:cNvSpPr>
          <p:nvPr/>
        </p:nvSpPr>
        <p:spPr bwMode="auto">
          <a:xfrm>
            <a:off x="1165034" y="3876677"/>
            <a:ext cx="5654675" cy="549275"/>
          </a:xfrm>
          <a:custGeom>
            <a:avLst/>
            <a:gdLst>
              <a:gd name="T0" fmla="*/ 0 w 7122"/>
              <a:gd name="T1" fmla="*/ 0 h 690"/>
              <a:gd name="T2" fmla="*/ 0 w 7122"/>
              <a:gd name="T3" fmla="*/ 1 h 690"/>
              <a:gd name="T4" fmla="*/ 1 w 7122"/>
              <a:gd name="T5" fmla="*/ 1 h 690"/>
              <a:gd name="T6" fmla="*/ 0 60000 65536"/>
              <a:gd name="T7" fmla="*/ 0 60000 65536"/>
              <a:gd name="T8" fmla="*/ 0 60000 65536"/>
              <a:gd name="T9" fmla="*/ 0 w 7122"/>
              <a:gd name="T10" fmla="*/ 0 h 690"/>
              <a:gd name="T11" fmla="*/ 7122 w 7122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122" h="690">
                <a:moveTo>
                  <a:pt x="0" y="0"/>
                </a:moveTo>
                <a:lnTo>
                  <a:pt x="0" y="690"/>
                </a:lnTo>
                <a:lnTo>
                  <a:pt x="7122" y="69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9" name="Line 78"/>
          <p:cNvSpPr>
            <a:spLocks noChangeShapeType="1"/>
          </p:cNvSpPr>
          <p:nvPr/>
        </p:nvSpPr>
        <p:spPr bwMode="auto">
          <a:xfrm>
            <a:off x="3063684" y="3201989"/>
            <a:ext cx="1588" cy="147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30" name="Rectangle 79"/>
          <p:cNvSpPr>
            <a:spLocks noChangeArrowheads="1"/>
          </p:cNvSpPr>
          <p:nvPr/>
        </p:nvSpPr>
        <p:spPr bwMode="auto">
          <a:xfrm>
            <a:off x="7492809" y="3781427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1" name="AutoShape 83"/>
          <p:cNvSpPr>
            <a:spLocks noChangeArrowheads="1"/>
          </p:cNvSpPr>
          <p:nvPr/>
        </p:nvSpPr>
        <p:spPr bwMode="auto">
          <a:xfrm>
            <a:off x="4273359" y="3000377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2" name="AutoShape 84"/>
          <p:cNvSpPr>
            <a:spLocks noChangeArrowheads="1"/>
          </p:cNvSpPr>
          <p:nvPr/>
        </p:nvSpPr>
        <p:spPr bwMode="auto">
          <a:xfrm>
            <a:off x="2388996" y="2981327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3" name="AutoShape 86"/>
          <p:cNvSpPr>
            <a:spLocks noChangeArrowheads="1"/>
          </p:cNvSpPr>
          <p:nvPr/>
        </p:nvSpPr>
        <p:spPr bwMode="auto">
          <a:xfrm>
            <a:off x="6143434" y="2979739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4" name="Freeform 87"/>
          <p:cNvSpPr>
            <a:spLocks/>
          </p:cNvSpPr>
          <p:nvPr/>
        </p:nvSpPr>
        <p:spPr bwMode="auto">
          <a:xfrm>
            <a:off x="1133284" y="3317877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5" name="Freeform 88"/>
          <p:cNvSpPr>
            <a:spLocks/>
          </p:cNvSpPr>
          <p:nvPr/>
        </p:nvSpPr>
        <p:spPr bwMode="auto">
          <a:xfrm>
            <a:off x="1133284" y="3835402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7" name="Freeform 90"/>
          <p:cNvSpPr>
            <a:spLocks/>
          </p:cNvSpPr>
          <p:nvPr/>
        </p:nvSpPr>
        <p:spPr bwMode="auto">
          <a:xfrm>
            <a:off x="3033521" y="3167064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8" name="Freeform 91"/>
          <p:cNvSpPr>
            <a:spLocks/>
          </p:cNvSpPr>
          <p:nvPr/>
        </p:nvSpPr>
        <p:spPr bwMode="auto">
          <a:xfrm>
            <a:off x="4909946" y="3190877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41" name="Freeform 96"/>
          <p:cNvSpPr>
            <a:spLocks/>
          </p:cNvSpPr>
          <p:nvPr/>
        </p:nvSpPr>
        <p:spPr bwMode="auto">
          <a:xfrm>
            <a:off x="3030346" y="4392614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704232"/>
      </p:ext>
    </p:extLst>
  </p:cSld>
  <p:clrMapOvr>
    <a:masterClrMapping/>
  </p:clrMapOvr>
  <p:transition/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Equivalent to this circuit with T flip-flops</a:t>
            </a:r>
          </a:p>
        </p:txBody>
      </p:sp>
      <p:sp>
        <p:nvSpPr>
          <p:cNvPr id="54276" name="Line 4"/>
          <p:cNvSpPr>
            <a:spLocks noChangeShapeType="1"/>
          </p:cNvSpPr>
          <p:nvPr/>
        </p:nvSpPr>
        <p:spPr bwMode="auto">
          <a:xfrm>
            <a:off x="1039621" y="3349627"/>
            <a:ext cx="3365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77" name="Line 6"/>
          <p:cNvSpPr>
            <a:spLocks noChangeShapeType="1"/>
          </p:cNvSpPr>
          <p:nvPr/>
        </p:nvSpPr>
        <p:spPr bwMode="auto">
          <a:xfrm>
            <a:off x="2050859" y="3349627"/>
            <a:ext cx="338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78" name="Rectangle 7"/>
          <p:cNvSpPr>
            <a:spLocks noChangeArrowheads="1"/>
          </p:cNvSpPr>
          <p:nvPr/>
        </p:nvSpPr>
        <p:spPr bwMode="auto">
          <a:xfrm>
            <a:off x="1376171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79" name="Rectangle 8"/>
          <p:cNvSpPr>
            <a:spLocks noChangeArrowheads="1"/>
          </p:cNvSpPr>
          <p:nvPr/>
        </p:nvSpPr>
        <p:spPr bwMode="auto">
          <a:xfrm>
            <a:off x="1442846" y="3248027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0" name="Rectangle 9"/>
          <p:cNvSpPr>
            <a:spLocks noChangeArrowheads="1"/>
          </p:cNvSpPr>
          <p:nvPr/>
        </p:nvSpPr>
        <p:spPr bwMode="auto">
          <a:xfrm>
            <a:off x="1838134" y="3241677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1" name="Line 10"/>
          <p:cNvSpPr>
            <a:spLocks noChangeShapeType="1"/>
          </p:cNvSpPr>
          <p:nvPr/>
        </p:nvSpPr>
        <p:spPr bwMode="auto">
          <a:xfrm flipH="1">
            <a:off x="1841309" y="3771902"/>
            <a:ext cx="1047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2" name="Rectangle 11"/>
          <p:cNvSpPr>
            <a:spLocks noChangeArrowheads="1"/>
          </p:cNvSpPr>
          <p:nvPr/>
        </p:nvSpPr>
        <p:spPr bwMode="auto">
          <a:xfrm>
            <a:off x="1831784" y="3779839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3" name="Rectangle 12"/>
          <p:cNvSpPr>
            <a:spLocks noChangeArrowheads="1"/>
          </p:cNvSpPr>
          <p:nvPr/>
        </p:nvSpPr>
        <p:spPr bwMode="auto">
          <a:xfrm>
            <a:off x="3274821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4" name="Rectangle 13"/>
          <p:cNvSpPr>
            <a:spLocks noChangeArrowheads="1"/>
          </p:cNvSpPr>
          <p:nvPr/>
        </p:nvSpPr>
        <p:spPr bwMode="auto">
          <a:xfrm>
            <a:off x="520509" y="3773489"/>
            <a:ext cx="6207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Clock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5" name="Rectangle 14"/>
          <p:cNvSpPr>
            <a:spLocks noChangeArrowheads="1"/>
          </p:cNvSpPr>
          <p:nvPr/>
        </p:nvSpPr>
        <p:spPr bwMode="auto">
          <a:xfrm>
            <a:off x="3339909" y="3248027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6" name="Rectangle 15"/>
          <p:cNvSpPr>
            <a:spLocks noChangeArrowheads="1"/>
          </p:cNvSpPr>
          <p:nvPr/>
        </p:nvSpPr>
        <p:spPr bwMode="auto">
          <a:xfrm>
            <a:off x="3735196" y="3241677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7" name="Line 16"/>
          <p:cNvSpPr>
            <a:spLocks noChangeShapeType="1"/>
          </p:cNvSpPr>
          <p:nvPr/>
        </p:nvSpPr>
        <p:spPr bwMode="auto">
          <a:xfrm flipH="1">
            <a:off x="3739959" y="3771902"/>
            <a:ext cx="1047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8" name="Freeform 17"/>
          <p:cNvSpPr>
            <a:spLocks/>
          </p:cNvSpPr>
          <p:nvPr/>
        </p:nvSpPr>
        <p:spPr bwMode="auto">
          <a:xfrm>
            <a:off x="3274821" y="3813177"/>
            <a:ext cx="127000" cy="147638"/>
          </a:xfrm>
          <a:custGeom>
            <a:avLst/>
            <a:gdLst>
              <a:gd name="T0" fmla="*/ 0 w 160"/>
              <a:gd name="T1" fmla="*/ 1 h 186"/>
              <a:gd name="T2" fmla="*/ 1 w 160"/>
              <a:gd name="T3" fmla="*/ 1 h 186"/>
              <a:gd name="T4" fmla="*/ 0 w 160"/>
              <a:gd name="T5" fmla="*/ 0 h 186"/>
              <a:gd name="T6" fmla="*/ 0 60000 65536"/>
              <a:gd name="T7" fmla="*/ 0 60000 65536"/>
              <a:gd name="T8" fmla="*/ 0 60000 65536"/>
              <a:gd name="T9" fmla="*/ 0 w 160"/>
              <a:gd name="T10" fmla="*/ 0 h 186"/>
              <a:gd name="T11" fmla="*/ 160 w 160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0" h="186">
                <a:moveTo>
                  <a:pt x="0" y="186"/>
                </a:moveTo>
                <a:lnTo>
                  <a:pt x="160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9" name="Freeform 18"/>
          <p:cNvSpPr>
            <a:spLocks/>
          </p:cNvSpPr>
          <p:nvPr/>
        </p:nvSpPr>
        <p:spPr bwMode="auto">
          <a:xfrm>
            <a:off x="1376171" y="3813177"/>
            <a:ext cx="127000" cy="147638"/>
          </a:xfrm>
          <a:custGeom>
            <a:avLst/>
            <a:gdLst>
              <a:gd name="T0" fmla="*/ 0 w 159"/>
              <a:gd name="T1" fmla="*/ 1 h 186"/>
              <a:gd name="T2" fmla="*/ 1 w 159"/>
              <a:gd name="T3" fmla="*/ 1 h 186"/>
              <a:gd name="T4" fmla="*/ 0 w 159"/>
              <a:gd name="T5" fmla="*/ 0 h 186"/>
              <a:gd name="T6" fmla="*/ 0 60000 65536"/>
              <a:gd name="T7" fmla="*/ 0 60000 65536"/>
              <a:gd name="T8" fmla="*/ 0 60000 65536"/>
              <a:gd name="T9" fmla="*/ 0 w 159"/>
              <a:gd name="T10" fmla="*/ 0 h 186"/>
              <a:gd name="T11" fmla="*/ 159 w 159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9" h="186">
                <a:moveTo>
                  <a:pt x="0" y="186"/>
                </a:moveTo>
                <a:lnTo>
                  <a:pt x="159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0" name="Line 19"/>
          <p:cNvSpPr>
            <a:spLocks noChangeShapeType="1"/>
          </p:cNvSpPr>
          <p:nvPr/>
        </p:nvSpPr>
        <p:spPr bwMode="auto">
          <a:xfrm>
            <a:off x="1039621" y="3876677"/>
            <a:ext cx="3365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1" name="Rectangle 21"/>
          <p:cNvSpPr>
            <a:spLocks noChangeArrowheads="1"/>
          </p:cNvSpPr>
          <p:nvPr/>
        </p:nvSpPr>
        <p:spPr bwMode="auto">
          <a:xfrm>
            <a:off x="3728846" y="3779839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92" name="Line 22"/>
          <p:cNvSpPr>
            <a:spLocks noChangeShapeType="1"/>
          </p:cNvSpPr>
          <p:nvPr/>
        </p:nvSpPr>
        <p:spPr bwMode="auto">
          <a:xfrm>
            <a:off x="3949509" y="3349627"/>
            <a:ext cx="317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3" name="Line 23"/>
          <p:cNvSpPr>
            <a:spLocks noChangeShapeType="1"/>
          </p:cNvSpPr>
          <p:nvPr/>
        </p:nvSpPr>
        <p:spPr bwMode="auto">
          <a:xfrm flipH="1">
            <a:off x="3063684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4" name="Freeform 24"/>
          <p:cNvSpPr>
            <a:spLocks/>
          </p:cNvSpPr>
          <p:nvPr/>
        </p:nvSpPr>
        <p:spPr bwMode="auto">
          <a:xfrm>
            <a:off x="3063684" y="3876677"/>
            <a:ext cx="190500" cy="549275"/>
          </a:xfrm>
          <a:custGeom>
            <a:avLst/>
            <a:gdLst>
              <a:gd name="T0" fmla="*/ 0 w 239"/>
              <a:gd name="T1" fmla="*/ 1 h 690"/>
              <a:gd name="T2" fmla="*/ 0 w 239"/>
              <a:gd name="T3" fmla="*/ 0 h 690"/>
              <a:gd name="T4" fmla="*/ 1 w 239"/>
              <a:gd name="T5" fmla="*/ 0 h 690"/>
              <a:gd name="T6" fmla="*/ 0 60000 65536"/>
              <a:gd name="T7" fmla="*/ 0 60000 65536"/>
              <a:gd name="T8" fmla="*/ 0 60000 65536"/>
              <a:gd name="T9" fmla="*/ 0 w 239"/>
              <a:gd name="T10" fmla="*/ 0 h 690"/>
              <a:gd name="T11" fmla="*/ 239 w 239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39" h="690">
                <a:moveTo>
                  <a:pt x="0" y="690"/>
                </a:moveTo>
                <a:lnTo>
                  <a:pt x="0" y="0"/>
                </a:lnTo>
                <a:lnTo>
                  <a:pt x="239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5" name="Rectangle 27"/>
          <p:cNvSpPr>
            <a:spLocks noChangeArrowheads="1"/>
          </p:cNvSpPr>
          <p:nvPr/>
        </p:nvSpPr>
        <p:spPr bwMode="auto">
          <a:xfrm>
            <a:off x="445896" y="3240089"/>
            <a:ext cx="533400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dirty="0">
                <a:latin typeface="Times-Roman" charset="0"/>
              </a:rPr>
              <a:t>Enable</a:t>
            </a:r>
            <a:endParaRPr lang="en-US" altLang="en-US" b="0" dirty="0">
              <a:latin typeface="Times" charset="0"/>
            </a:endParaRPr>
          </a:p>
        </p:txBody>
      </p:sp>
      <p:sp>
        <p:nvSpPr>
          <p:cNvPr id="54296" name="Line 28"/>
          <p:cNvSpPr>
            <a:spLocks noChangeShapeType="1"/>
          </p:cNvSpPr>
          <p:nvPr/>
        </p:nvSpPr>
        <p:spPr bwMode="auto">
          <a:xfrm flipH="1">
            <a:off x="2874771" y="3200402"/>
            <a:ext cx="18891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7" name="Freeform 32"/>
          <p:cNvSpPr>
            <a:spLocks/>
          </p:cNvSpPr>
          <p:nvPr/>
        </p:nvSpPr>
        <p:spPr bwMode="auto">
          <a:xfrm>
            <a:off x="3000184" y="2801939"/>
            <a:ext cx="1266825" cy="400050"/>
          </a:xfrm>
          <a:custGeom>
            <a:avLst/>
            <a:gdLst>
              <a:gd name="T0" fmla="*/ 1 w 1595"/>
              <a:gd name="T1" fmla="*/ 0 h 505"/>
              <a:gd name="T2" fmla="*/ 1 w 1595"/>
              <a:gd name="T3" fmla="*/ 0 h 505"/>
              <a:gd name="T4" fmla="*/ 1 w 1595"/>
              <a:gd name="T5" fmla="*/ 0 h 505"/>
              <a:gd name="T6" fmla="*/ 1 w 1595"/>
              <a:gd name="T7" fmla="*/ 0 h 505"/>
              <a:gd name="T8" fmla="*/ 1 w 1595"/>
              <a:gd name="T9" fmla="*/ 0 h 505"/>
              <a:gd name="T10" fmla="*/ 0 w 1595"/>
              <a:gd name="T11" fmla="*/ 0 h 50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95"/>
              <a:gd name="T19" fmla="*/ 0 h 505"/>
              <a:gd name="T20" fmla="*/ 1595 w 1595"/>
              <a:gd name="T21" fmla="*/ 505 h 50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95" h="505">
                <a:moveTo>
                  <a:pt x="1595" y="345"/>
                </a:moveTo>
                <a:lnTo>
                  <a:pt x="1435" y="345"/>
                </a:lnTo>
                <a:lnTo>
                  <a:pt x="1435" y="0"/>
                </a:lnTo>
                <a:lnTo>
                  <a:pt x="80" y="0"/>
                </a:lnTo>
                <a:lnTo>
                  <a:pt x="80" y="505"/>
                </a:lnTo>
                <a:lnTo>
                  <a:pt x="0" y="505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8" name="Freeform 33"/>
          <p:cNvSpPr>
            <a:spLocks/>
          </p:cNvSpPr>
          <p:nvPr/>
        </p:nvSpPr>
        <p:spPr bwMode="auto">
          <a:xfrm>
            <a:off x="1165034" y="2801939"/>
            <a:ext cx="1223963" cy="547688"/>
          </a:xfrm>
          <a:custGeom>
            <a:avLst/>
            <a:gdLst>
              <a:gd name="T0" fmla="*/ 0 w 1541"/>
              <a:gd name="T1" fmla="*/ 0 h 691"/>
              <a:gd name="T2" fmla="*/ 0 w 1541"/>
              <a:gd name="T3" fmla="*/ 0 h 691"/>
              <a:gd name="T4" fmla="*/ 1 w 1541"/>
              <a:gd name="T5" fmla="*/ 0 h 691"/>
              <a:gd name="T6" fmla="*/ 1 w 1541"/>
              <a:gd name="T7" fmla="*/ 0 h 691"/>
              <a:gd name="T8" fmla="*/ 1 w 1541"/>
              <a:gd name="T9" fmla="*/ 0 h 69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41"/>
              <a:gd name="T16" fmla="*/ 0 h 691"/>
              <a:gd name="T17" fmla="*/ 1541 w 1541"/>
              <a:gd name="T18" fmla="*/ 691 h 69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41" h="691">
                <a:moveTo>
                  <a:pt x="0" y="691"/>
                </a:moveTo>
                <a:lnTo>
                  <a:pt x="0" y="0"/>
                </a:lnTo>
                <a:lnTo>
                  <a:pt x="1355" y="0"/>
                </a:lnTo>
                <a:lnTo>
                  <a:pt x="1355" y="345"/>
                </a:lnTo>
                <a:lnTo>
                  <a:pt x="1541" y="345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2" name="Rectangle 41"/>
          <p:cNvSpPr>
            <a:spLocks noChangeArrowheads="1"/>
          </p:cNvSpPr>
          <p:nvPr/>
        </p:nvSpPr>
        <p:spPr bwMode="auto">
          <a:xfrm>
            <a:off x="5152834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4" name="Rectangle 43"/>
          <p:cNvSpPr>
            <a:spLocks noChangeArrowheads="1"/>
          </p:cNvSpPr>
          <p:nvPr/>
        </p:nvSpPr>
        <p:spPr bwMode="auto">
          <a:xfrm>
            <a:off x="5222684" y="3251202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5" name="Rectangle 44"/>
          <p:cNvSpPr>
            <a:spLocks noChangeArrowheads="1"/>
          </p:cNvSpPr>
          <p:nvPr/>
        </p:nvSpPr>
        <p:spPr bwMode="auto">
          <a:xfrm>
            <a:off x="5617971" y="3243264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6" name="Line 45"/>
          <p:cNvSpPr>
            <a:spLocks noChangeShapeType="1"/>
          </p:cNvSpPr>
          <p:nvPr/>
        </p:nvSpPr>
        <p:spPr bwMode="auto">
          <a:xfrm flipH="1">
            <a:off x="5638609" y="3771902"/>
            <a:ext cx="84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7" name="Freeform 46"/>
          <p:cNvSpPr>
            <a:spLocks/>
          </p:cNvSpPr>
          <p:nvPr/>
        </p:nvSpPr>
        <p:spPr bwMode="auto">
          <a:xfrm>
            <a:off x="5152834" y="3813177"/>
            <a:ext cx="147638" cy="147638"/>
          </a:xfrm>
          <a:custGeom>
            <a:avLst/>
            <a:gdLst>
              <a:gd name="T0" fmla="*/ 0 w 186"/>
              <a:gd name="T1" fmla="*/ 1 h 186"/>
              <a:gd name="T2" fmla="*/ 1 w 186"/>
              <a:gd name="T3" fmla="*/ 1 h 186"/>
              <a:gd name="T4" fmla="*/ 0 w 186"/>
              <a:gd name="T5" fmla="*/ 0 h 186"/>
              <a:gd name="T6" fmla="*/ 0 60000 65536"/>
              <a:gd name="T7" fmla="*/ 0 60000 65536"/>
              <a:gd name="T8" fmla="*/ 0 60000 65536"/>
              <a:gd name="T9" fmla="*/ 0 w 186"/>
              <a:gd name="T10" fmla="*/ 0 h 186"/>
              <a:gd name="T11" fmla="*/ 186 w 186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" h="186">
                <a:moveTo>
                  <a:pt x="0" y="186"/>
                </a:moveTo>
                <a:lnTo>
                  <a:pt x="186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8" name="Line 47"/>
          <p:cNvSpPr>
            <a:spLocks noChangeShapeType="1"/>
          </p:cNvSpPr>
          <p:nvPr/>
        </p:nvSpPr>
        <p:spPr bwMode="auto">
          <a:xfrm>
            <a:off x="5827521" y="3349627"/>
            <a:ext cx="31591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9" name="Line 48"/>
          <p:cNvSpPr>
            <a:spLocks noChangeShapeType="1"/>
          </p:cNvSpPr>
          <p:nvPr/>
        </p:nvSpPr>
        <p:spPr bwMode="auto">
          <a:xfrm flipH="1">
            <a:off x="4941696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0" name="Freeform 49"/>
          <p:cNvSpPr>
            <a:spLocks/>
          </p:cNvSpPr>
          <p:nvPr/>
        </p:nvSpPr>
        <p:spPr bwMode="auto">
          <a:xfrm>
            <a:off x="4941696" y="3876677"/>
            <a:ext cx="190500" cy="549275"/>
          </a:xfrm>
          <a:custGeom>
            <a:avLst/>
            <a:gdLst>
              <a:gd name="T0" fmla="*/ 0 w 239"/>
              <a:gd name="T1" fmla="*/ 1 h 690"/>
              <a:gd name="T2" fmla="*/ 0 w 239"/>
              <a:gd name="T3" fmla="*/ 0 h 690"/>
              <a:gd name="T4" fmla="*/ 1 w 239"/>
              <a:gd name="T5" fmla="*/ 0 h 690"/>
              <a:gd name="T6" fmla="*/ 0 60000 65536"/>
              <a:gd name="T7" fmla="*/ 0 60000 65536"/>
              <a:gd name="T8" fmla="*/ 0 60000 65536"/>
              <a:gd name="T9" fmla="*/ 0 w 239"/>
              <a:gd name="T10" fmla="*/ 0 h 690"/>
              <a:gd name="T11" fmla="*/ 239 w 239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39" h="690">
                <a:moveTo>
                  <a:pt x="0" y="690"/>
                </a:moveTo>
                <a:lnTo>
                  <a:pt x="0" y="0"/>
                </a:lnTo>
                <a:lnTo>
                  <a:pt x="239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1" name="Freeform 51"/>
          <p:cNvSpPr>
            <a:spLocks/>
          </p:cNvSpPr>
          <p:nvPr/>
        </p:nvSpPr>
        <p:spPr bwMode="auto">
          <a:xfrm>
            <a:off x="4921059" y="4403727"/>
            <a:ext cx="41275" cy="42863"/>
          </a:xfrm>
          <a:custGeom>
            <a:avLst/>
            <a:gdLst>
              <a:gd name="T0" fmla="*/ 0 w 54"/>
              <a:gd name="T1" fmla="*/ 1 h 53"/>
              <a:gd name="T2" fmla="*/ 0 w 54"/>
              <a:gd name="T3" fmla="*/ 1 h 53"/>
              <a:gd name="T4" fmla="*/ 0 w 54"/>
              <a:gd name="T5" fmla="*/ 1 h 53"/>
              <a:gd name="T6" fmla="*/ 0 w 54"/>
              <a:gd name="T7" fmla="*/ 1 h 53"/>
              <a:gd name="T8" fmla="*/ 0 w 54"/>
              <a:gd name="T9" fmla="*/ 1 h 53"/>
              <a:gd name="T10" fmla="*/ 0 w 54"/>
              <a:gd name="T11" fmla="*/ 1 h 53"/>
              <a:gd name="T12" fmla="*/ 0 w 54"/>
              <a:gd name="T13" fmla="*/ 1 h 53"/>
              <a:gd name="T14" fmla="*/ 0 w 54"/>
              <a:gd name="T15" fmla="*/ 1 h 53"/>
              <a:gd name="T16" fmla="*/ 0 w 54"/>
              <a:gd name="T17" fmla="*/ 1 h 53"/>
              <a:gd name="T18" fmla="*/ 0 w 54"/>
              <a:gd name="T19" fmla="*/ 1 h 53"/>
              <a:gd name="T20" fmla="*/ 0 w 54"/>
              <a:gd name="T21" fmla="*/ 1 h 53"/>
              <a:gd name="T22" fmla="*/ 0 w 54"/>
              <a:gd name="T23" fmla="*/ 0 h 53"/>
              <a:gd name="T24" fmla="*/ 0 w 54"/>
              <a:gd name="T25" fmla="*/ 1 h 53"/>
              <a:gd name="T26" fmla="*/ 0 w 54"/>
              <a:gd name="T27" fmla="*/ 1 h 53"/>
              <a:gd name="T28" fmla="*/ 0 w 54"/>
              <a:gd name="T29" fmla="*/ 1 h 53"/>
              <a:gd name="T30" fmla="*/ 0 w 54"/>
              <a:gd name="T31" fmla="*/ 1 h 53"/>
              <a:gd name="T32" fmla="*/ 0 w 54"/>
              <a:gd name="T33" fmla="*/ 1 h 53"/>
              <a:gd name="T34" fmla="*/ 0 w 54"/>
              <a:gd name="T35" fmla="*/ 1 h 53"/>
              <a:gd name="T36" fmla="*/ 0 w 54"/>
              <a:gd name="T37" fmla="*/ 1 h 53"/>
              <a:gd name="T38" fmla="*/ 0 w 54"/>
              <a:gd name="T39" fmla="*/ 1 h 53"/>
              <a:gd name="T40" fmla="*/ 0 w 54"/>
              <a:gd name="T41" fmla="*/ 1 h 53"/>
              <a:gd name="T42" fmla="*/ 0 w 54"/>
              <a:gd name="T43" fmla="*/ 1 h 53"/>
              <a:gd name="T44" fmla="*/ 0 w 54"/>
              <a:gd name="T45" fmla="*/ 1 h 53"/>
              <a:gd name="T46" fmla="*/ 0 w 54"/>
              <a:gd name="T47" fmla="*/ 1 h 53"/>
              <a:gd name="T48" fmla="*/ 0 w 54"/>
              <a:gd name="T49" fmla="*/ 1 h 53"/>
              <a:gd name="T50" fmla="*/ 0 w 54"/>
              <a:gd name="T51" fmla="*/ 1 h 53"/>
              <a:gd name="T52" fmla="*/ 0 w 54"/>
              <a:gd name="T53" fmla="*/ 1 h 53"/>
              <a:gd name="T54" fmla="*/ 0 w 54"/>
              <a:gd name="T55" fmla="*/ 1 h 53"/>
              <a:gd name="T56" fmla="*/ 0 w 54"/>
              <a:gd name="T57" fmla="*/ 1 h 53"/>
              <a:gd name="T58" fmla="*/ 0 w 54"/>
              <a:gd name="T59" fmla="*/ 1 h 53"/>
              <a:gd name="T60" fmla="*/ 0 w 54"/>
              <a:gd name="T61" fmla="*/ 1 h 53"/>
              <a:gd name="T62" fmla="*/ 0 w 54"/>
              <a:gd name="T63" fmla="*/ 1 h 53"/>
              <a:gd name="T64" fmla="*/ 0 w 54"/>
              <a:gd name="T65" fmla="*/ 1 h 53"/>
              <a:gd name="T66" fmla="*/ 0 w 54"/>
              <a:gd name="T67" fmla="*/ 1 h 53"/>
              <a:gd name="T68" fmla="*/ 0 w 54"/>
              <a:gd name="T69" fmla="*/ 1 h 53"/>
              <a:gd name="T70" fmla="*/ 0 w 54"/>
              <a:gd name="T71" fmla="*/ 1 h 53"/>
              <a:gd name="T72" fmla="*/ 0 w 54"/>
              <a:gd name="T73" fmla="*/ 1 h 53"/>
              <a:gd name="T74" fmla="*/ 0 w 54"/>
              <a:gd name="T75" fmla="*/ 1 h 53"/>
              <a:gd name="T76" fmla="*/ 0 w 54"/>
              <a:gd name="T77" fmla="*/ 1 h 53"/>
              <a:gd name="T78" fmla="*/ 0 w 54"/>
              <a:gd name="T79" fmla="*/ 1 h 53"/>
              <a:gd name="T80" fmla="*/ 0 w 54"/>
              <a:gd name="T81" fmla="*/ 1 h 53"/>
              <a:gd name="T82" fmla="*/ 0 w 54"/>
              <a:gd name="T83" fmla="*/ 1 h 53"/>
              <a:gd name="T84" fmla="*/ 0 w 54"/>
              <a:gd name="T85" fmla="*/ 1 h 53"/>
              <a:gd name="T86" fmla="*/ 0 w 54"/>
              <a:gd name="T87" fmla="*/ 1 h 53"/>
              <a:gd name="T88" fmla="*/ 0 w 54"/>
              <a:gd name="T89" fmla="*/ 1 h 53"/>
              <a:gd name="T90" fmla="*/ 0 w 54"/>
              <a:gd name="T91" fmla="*/ 1 h 53"/>
              <a:gd name="T92" fmla="*/ 0 w 54"/>
              <a:gd name="T93" fmla="*/ 1 h 53"/>
              <a:gd name="T94" fmla="*/ 0 w 54"/>
              <a:gd name="T95" fmla="*/ 1 h 53"/>
              <a:gd name="T96" fmla="*/ 0 w 54"/>
              <a:gd name="T97" fmla="*/ 1 h 53"/>
              <a:gd name="T98" fmla="*/ 0 w 54"/>
              <a:gd name="T99" fmla="*/ 1 h 53"/>
              <a:gd name="T100" fmla="*/ 0 w 54"/>
              <a:gd name="T101" fmla="*/ 1 h 53"/>
              <a:gd name="T102" fmla="*/ 0 w 54"/>
              <a:gd name="T103" fmla="*/ 1 h 53"/>
              <a:gd name="T104" fmla="*/ 0 w 54"/>
              <a:gd name="T105" fmla="*/ 1 h 53"/>
              <a:gd name="T106" fmla="*/ 0 w 54"/>
              <a:gd name="T107" fmla="*/ 1 h 53"/>
              <a:gd name="T108" fmla="*/ 0 w 54"/>
              <a:gd name="T109" fmla="*/ 1 h 53"/>
              <a:gd name="T110" fmla="*/ 0 w 54"/>
              <a:gd name="T111" fmla="*/ 1 h 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4"/>
              <a:gd name="T169" fmla="*/ 0 h 53"/>
              <a:gd name="T170" fmla="*/ 54 w 54"/>
              <a:gd name="T171" fmla="*/ 53 h 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4" h="53">
                <a:moveTo>
                  <a:pt x="0" y="21"/>
                </a:moveTo>
                <a:lnTo>
                  <a:pt x="0" y="33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2" y="26"/>
                </a:lnTo>
                <a:lnTo>
                  <a:pt x="2" y="25"/>
                </a:lnTo>
                <a:lnTo>
                  <a:pt x="2" y="23"/>
                </a:lnTo>
                <a:lnTo>
                  <a:pt x="3" y="21"/>
                </a:lnTo>
                <a:lnTo>
                  <a:pt x="3" y="19"/>
                </a:lnTo>
                <a:lnTo>
                  <a:pt x="3" y="18"/>
                </a:lnTo>
                <a:lnTo>
                  <a:pt x="4" y="17"/>
                </a:lnTo>
                <a:lnTo>
                  <a:pt x="6" y="15"/>
                </a:lnTo>
                <a:lnTo>
                  <a:pt x="6" y="14"/>
                </a:lnTo>
                <a:lnTo>
                  <a:pt x="7" y="13"/>
                </a:lnTo>
                <a:lnTo>
                  <a:pt x="8" y="11"/>
                </a:lnTo>
                <a:lnTo>
                  <a:pt x="8" y="10"/>
                </a:lnTo>
                <a:lnTo>
                  <a:pt x="10" y="10"/>
                </a:lnTo>
                <a:lnTo>
                  <a:pt x="11" y="9"/>
                </a:lnTo>
                <a:lnTo>
                  <a:pt x="12" y="7"/>
                </a:lnTo>
                <a:lnTo>
                  <a:pt x="14" y="6"/>
                </a:lnTo>
                <a:lnTo>
                  <a:pt x="15" y="6"/>
                </a:lnTo>
                <a:lnTo>
                  <a:pt x="16" y="5"/>
                </a:lnTo>
                <a:lnTo>
                  <a:pt x="18" y="4"/>
                </a:lnTo>
                <a:lnTo>
                  <a:pt x="19" y="4"/>
                </a:lnTo>
                <a:lnTo>
                  <a:pt x="20" y="2"/>
                </a:lnTo>
                <a:lnTo>
                  <a:pt x="22" y="2"/>
                </a:lnTo>
                <a:lnTo>
                  <a:pt x="23" y="2"/>
                </a:lnTo>
                <a:lnTo>
                  <a:pt x="24" y="1"/>
                </a:lnTo>
                <a:lnTo>
                  <a:pt x="26" y="1"/>
                </a:lnTo>
                <a:lnTo>
                  <a:pt x="28" y="1"/>
                </a:lnTo>
                <a:lnTo>
                  <a:pt x="30" y="1"/>
                </a:lnTo>
                <a:lnTo>
                  <a:pt x="31" y="1"/>
                </a:lnTo>
                <a:lnTo>
                  <a:pt x="32" y="0"/>
                </a:lnTo>
                <a:lnTo>
                  <a:pt x="22" y="0"/>
                </a:lnTo>
                <a:lnTo>
                  <a:pt x="23" y="1"/>
                </a:lnTo>
                <a:lnTo>
                  <a:pt x="24" y="1"/>
                </a:lnTo>
                <a:lnTo>
                  <a:pt x="27" y="1"/>
                </a:lnTo>
                <a:lnTo>
                  <a:pt x="28" y="1"/>
                </a:lnTo>
                <a:lnTo>
                  <a:pt x="30" y="1"/>
                </a:lnTo>
                <a:lnTo>
                  <a:pt x="31" y="2"/>
                </a:lnTo>
                <a:lnTo>
                  <a:pt x="32" y="2"/>
                </a:lnTo>
                <a:lnTo>
                  <a:pt x="34" y="2"/>
                </a:lnTo>
                <a:lnTo>
                  <a:pt x="35" y="4"/>
                </a:lnTo>
                <a:lnTo>
                  <a:pt x="36" y="4"/>
                </a:lnTo>
                <a:lnTo>
                  <a:pt x="38" y="5"/>
                </a:lnTo>
                <a:lnTo>
                  <a:pt x="39" y="6"/>
                </a:lnTo>
                <a:lnTo>
                  <a:pt x="40" y="6"/>
                </a:lnTo>
                <a:lnTo>
                  <a:pt x="42" y="7"/>
                </a:lnTo>
                <a:lnTo>
                  <a:pt x="43" y="9"/>
                </a:lnTo>
                <a:lnTo>
                  <a:pt x="44" y="10"/>
                </a:lnTo>
                <a:lnTo>
                  <a:pt x="46" y="10"/>
                </a:lnTo>
                <a:lnTo>
                  <a:pt x="47" y="11"/>
                </a:lnTo>
                <a:lnTo>
                  <a:pt x="47" y="13"/>
                </a:lnTo>
                <a:lnTo>
                  <a:pt x="48" y="14"/>
                </a:lnTo>
                <a:lnTo>
                  <a:pt x="50" y="15"/>
                </a:lnTo>
                <a:lnTo>
                  <a:pt x="50" y="17"/>
                </a:lnTo>
                <a:lnTo>
                  <a:pt x="51" y="18"/>
                </a:lnTo>
                <a:lnTo>
                  <a:pt x="51" y="19"/>
                </a:lnTo>
                <a:lnTo>
                  <a:pt x="52" y="21"/>
                </a:lnTo>
                <a:lnTo>
                  <a:pt x="52" y="23"/>
                </a:lnTo>
                <a:lnTo>
                  <a:pt x="52" y="25"/>
                </a:lnTo>
                <a:lnTo>
                  <a:pt x="54" y="26"/>
                </a:lnTo>
                <a:lnTo>
                  <a:pt x="54" y="27"/>
                </a:lnTo>
                <a:lnTo>
                  <a:pt x="54" y="29"/>
                </a:lnTo>
                <a:lnTo>
                  <a:pt x="54" y="30"/>
                </a:lnTo>
                <a:lnTo>
                  <a:pt x="54" y="33"/>
                </a:lnTo>
                <a:lnTo>
                  <a:pt x="54" y="21"/>
                </a:lnTo>
                <a:lnTo>
                  <a:pt x="54" y="23"/>
                </a:lnTo>
                <a:lnTo>
                  <a:pt x="54" y="25"/>
                </a:lnTo>
                <a:lnTo>
                  <a:pt x="54" y="26"/>
                </a:lnTo>
                <a:lnTo>
                  <a:pt x="54" y="27"/>
                </a:lnTo>
                <a:lnTo>
                  <a:pt x="52" y="29"/>
                </a:lnTo>
                <a:lnTo>
                  <a:pt x="52" y="30"/>
                </a:lnTo>
                <a:lnTo>
                  <a:pt x="52" y="33"/>
                </a:lnTo>
                <a:lnTo>
                  <a:pt x="51" y="34"/>
                </a:lnTo>
                <a:lnTo>
                  <a:pt x="51" y="35"/>
                </a:lnTo>
                <a:lnTo>
                  <a:pt x="50" y="37"/>
                </a:lnTo>
                <a:lnTo>
                  <a:pt x="50" y="38"/>
                </a:lnTo>
                <a:lnTo>
                  <a:pt x="48" y="39"/>
                </a:lnTo>
                <a:lnTo>
                  <a:pt x="47" y="41"/>
                </a:lnTo>
                <a:lnTo>
                  <a:pt x="47" y="42"/>
                </a:lnTo>
                <a:lnTo>
                  <a:pt x="46" y="43"/>
                </a:lnTo>
                <a:lnTo>
                  <a:pt x="44" y="43"/>
                </a:lnTo>
                <a:lnTo>
                  <a:pt x="43" y="45"/>
                </a:lnTo>
                <a:lnTo>
                  <a:pt x="42" y="46"/>
                </a:lnTo>
                <a:lnTo>
                  <a:pt x="40" y="47"/>
                </a:lnTo>
                <a:lnTo>
                  <a:pt x="39" y="47"/>
                </a:lnTo>
                <a:lnTo>
                  <a:pt x="38" y="49"/>
                </a:lnTo>
                <a:lnTo>
                  <a:pt x="36" y="50"/>
                </a:lnTo>
                <a:lnTo>
                  <a:pt x="35" y="50"/>
                </a:lnTo>
                <a:lnTo>
                  <a:pt x="34" y="51"/>
                </a:lnTo>
                <a:lnTo>
                  <a:pt x="32" y="51"/>
                </a:lnTo>
                <a:lnTo>
                  <a:pt x="31" y="51"/>
                </a:lnTo>
                <a:lnTo>
                  <a:pt x="30" y="53"/>
                </a:lnTo>
                <a:lnTo>
                  <a:pt x="28" y="53"/>
                </a:lnTo>
                <a:lnTo>
                  <a:pt x="27" y="53"/>
                </a:lnTo>
                <a:lnTo>
                  <a:pt x="24" y="53"/>
                </a:lnTo>
                <a:lnTo>
                  <a:pt x="23" y="53"/>
                </a:lnTo>
                <a:lnTo>
                  <a:pt x="22" y="53"/>
                </a:lnTo>
                <a:lnTo>
                  <a:pt x="32" y="53"/>
                </a:lnTo>
                <a:lnTo>
                  <a:pt x="31" y="53"/>
                </a:lnTo>
                <a:lnTo>
                  <a:pt x="30" y="53"/>
                </a:lnTo>
                <a:lnTo>
                  <a:pt x="28" y="53"/>
                </a:lnTo>
                <a:lnTo>
                  <a:pt x="26" y="53"/>
                </a:lnTo>
                <a:lnTo>
                  <a:pt x="24" y="53"/>
                </a:lnTo>
                <a:lnTo>
                  <a:pt x="23" y="51"/>
                </a:lnTo>
                <a:lnTo>
                  <a:pt x="22" y="51"/>
                </a:lnTo>
                <a:lnTo>
                  <a:pt x="20" y="51"/>
                </a:lnTo>
                <a:lnTo>
                  <a:pt x="19" y="50"/>
                </a:lnTo>
                <a:lnTo>
                  <a:pt x="18" y="50"/>
                </a:lnTo>
                <a:lnTo>
                  <a:pt x="16" y="49"/>
                </a:lnTo>
                <a:lnTo>
                  <a:pt x="15" y="47"/>
                </a:lnTo>
                <a:lnTo>
                  <a:pt x="14" y="47"/>
                </a:lnTo>
                <a:lnTo>
                  <a:pt x="12" y="46"/>
                </a:lnTo>
                <a:lnTo>
                  <a:pt x="11" y="45"/>
                </a:lnTo>
                <a:lnTo>
                  <a:pt x="10" y="43"/>
                </a:lnTo>
                <a:lnTo>
                  <a:pt x="8" y="43"/>
                </a:lnTo>
                <a:lnTo>
                  <a:pt x="8" y="42"/>
                </a:lnTo>
                <a:lnTo>
                  <a:pt x="7" y="41"/>
                </a:lnTo>
                <a:lnTo>
                  <a:pt x="6" y="39"/>
                </a:lnTo>
                <a:lnTo>
                  <a:pt x="6" y="38"/>
                </a:lnTo>
                <a:lnTo>
                  <a:pt x="4" y="37"/>
                </a:lnTo>
                <a:lnTo>
                  <a:pt x="3" y="35"/>
                </a:lnTo>
                <a:lnTo>
                  <a:pt x="3" y="34"/>
                </a:lnTo>
                <a:lnTo>
                  <a:pt x="3" y="33"/>
                </a:lnTo>
                <a:lnTo>
                  <a:pt x="2" y="30"/>
                </a:lnTo>
                <a:lnTo>
                  <a:pt x="2" y="29"/>
                </a:lnTo>
                <a:lnTo>
                  <a:pt x="2" y="27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12" name="Line 52"/>
          <p:cNvSpPr>
            <a:spLocks noChangeShapeType="1"/>
          </p:cNvSpPr>
          <p:nvPr/>
        </p:nvSpPr>
        <p:spPr bwMode="auto">
          <a:xfrm flipH="1" flipV="1">
            <a:off x="4754371" y="3224214"/>
            <a:ext cx="1873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3" name="Freeform 56"/>
          <p:cNvSpPr>
            <a:spLocks/>
          </p:cNvSpPr>
          <p:nvPr/>
        </p:nvSpPr>
        <p:spPr bwMode="auto">
          <a:xfrm>
            <a:off x="4878196" y="2801939"/>
            <a:ext cx="1265238" cy="422275"/>
          </a:xfrm>
          <a:custGeom>
            <a:avLst/>
            <a:gdLst>
              <a:gd name="T0" fmla="*/ 0 w 1595"/>
              <a:gd name="T1" fmla="*/ 1 h 531"/>
              <a:gd name="T2" fmla="*/ 0 w 1595"/>
              <a:gd name="T3" fmla="*/ 1 h 531"/>
              <a:gd name="T4" fmla="*/ 0 w 1595"/>
              <a:gd name="T5" fmla="*/ 0 h 531"/>
              <a:gd name="T6" fmla="*/ 0 w 1595"/>
              <a:gd name="T7" fmla="*/ 0 h 531"/>
              <a:gd name="T8" fmla="*/ 0 w 1595"/>
              <a:gd name="T9" fmla="*/ 1 h 531"/>
              <a:gd name="T10" fmla="*/ 0 w 1595"/>
              <a:gd name="T11" fmla="*/ 1 h 53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95"/>
              <a:gd name="T19" fmla="*/ 0 h 531"/>
              <a:gd name="T20" fmla="*/ 1595 w 1595"/>
              <a:gd name="T21" fmla="*/ 531 h 53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95" h="531">
                <a:moveTo>
                  <a:pt x="1595" y="345"/>
                </a:moveTo>
                <a:lnTo>
                  <a:pt x="1435" y="345"/>
                </a:lnTo>
                <a:lnTo>
                  <a:pt x="1435" y="0"/>
                </a:lnTo>
                <a:lnTo>
                  <a:pt x="80" y="0"/>
                </a:lnTo>
                <a:lnTo>
                  <a:pt x="80" y="531"/>
                </a:lnTo>
                <a:lnTo>
                  <a:pt x="0" y="531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4" name="Line 57"/>
          <p:cNvSpPr>
            <a:spLocks noChangeShapeType="1"/>
          </p:cNvSpPr>
          <p:nvPr/>
        </p:nvSpPr>
        <p:spPr bwMode="auto">
          <a:xfrm>
            <a:off x="4940109" y="3224214"/>
            <a:ext cx="1588" cy="125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6" name="Rectangle 61"/>
          <p:cNvSpPr>
            <a:spLocks noChangeArrowheads="1"/>
          </p:cNvSpPr>
          <p:nvPr/>
        </p:nvSpPr>
        <p:spPr bwMode="auto">
          <a:xfrm>
            <a:off x="7030846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7" name="Rectangle 62"/>
          <p:cNvSpPr>
            <a:spLocks noChangeArrowheads="1"/>
          </p:cNvSpPr>
          <p:nvPr/>
        </p:nvSpPr>
        <p:spPr bwMode="auto">
          <a:xfrm>
            <a:off x="5610034" y="3783014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8" name="Rectangle 63"/>
          <p:cNvSpPr>
            <a:spLocks noChangeArrowheads="1"/>
          </p:cNvSpPr>
          <p:nvPr/>
        </p:nvSpPr>
        <p:spPr bwMode="auto">
          <a:xfrm>
            <a:off x="7103871" y="3249614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9" name="Rectangle 64"/>
          <p:cNvSpPr>
            <a:spLocks noChangeArrowheads="1"/>
          </p:cNvSpPr>
          <p:nvPr/>
        </p:nvSpPr>
        <p:spPr bwMode="auto">
          <a:xfrm>
            <a:off x="7499159" y="3243264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20" name="Line 65"/>
          <p:cNvSpPr>
            <a:spLocks noChangeShapeType="1"/>
          </p:cNvSpPr>
          <p:nvPr/>
        </p:nvSpPr>
        <p:spPr bwMode="auto">
          <a:xfrm flipH="1">
            <a:off x="7515034" y="3771902"/>
            <a:ext cx="10636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1" name="Freeform 66"/>
          <p:cNvSpPr>
            <a:spLocks/>
          </p:cNvSpPr>
          <p:nvPr/>
        </p:nvSpPr>
        <p:spPr bwMode="auto">
          <a:xfrm>
            <a:off x="7030846" y="3813177"/>
            <a:ext cx="147638" cy="147638"/>
          </a:xfrm>
          <a:custGeom>
            <a:avLst/>
            <a:gdLst>
              <a:gd name="T0" fmla="*/ 0 w 186"/>
              <a:gd name="T1" fmla="*/ 1 h 186"/>
              <a:gd name="T2" fmla="*/ 1 w 186"/>
              <a:gd name="T3" fmla="*/ 1 h 186"/>
              <a:gd name="T4" fmla="*/ 0 w 186"/>
              <a:gd name="T5" fmla="*/ 0 h 186"/>
              <a:gd name="T6" fmla="*/ 0 60000 65536"/>
              <a:gd name="T7" fmla="*/ 0 60000 65536"/>
              <a:gd name="T8" fmla="*/ 0 60000 65536"/>
              <a:gd name="T9" fmla="*/ 0 w 186"/>
              <a:gd name="T10" fmla="*/ 0 h 186"/>
              <a:gd name="T11" fmla="*/ 186 w 186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" h="186">
                <a:moveTo>
                  <a:pt x="0" y="186"/>
                </a:moveTo>
                <a:lnTo>
                  <a:pt x="186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2" name="Line 67"/>
          <p:cNvSpPr>
            <a:spLocks noChangeShapeType="1"/>
          </p:cNvSpPr>
          <p:nvPr/>
        </p:nvSpPr>
        <p:spPr bwMode="auto">
          <a:xfrm>
            <a:off x="7705534" y="3349627"/>
            <a:ext cx="329132" cy="6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3" name="Line 68"/>
          <p:cNvSpPr>
            <a:spLocks noChangeShapeType="1"/>
          </p:cNvSpPr>
          <p:nvPr/>
        </p:nvSpPr>
        <p:spPr bwMode="auto">
          <a:xfrm flipH="1">
            <a:off x="6819709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4" name="Freeform 69"/>
          <p:cNvSpPr>
            <a:spLocks/>
          </p:cNvSpPr>
          <p:nvPr/>
        </p:nvSpPr>
        <p:spPr bwMode="auto">
          <a:xfrm>
            <a:off x="6819709" y="3876677"/>
            <a:ext cx="211138" cy="549275"/>
          </a:xfrm>
          <a:custGeom>
            <a:avLst/>
            <a:gdLst>
              <a:gd name="T0" fmla="*/ 0 w 266"/>
              <a:gd name="T1" fmla="*/ 1 h 690"/>
              <a:gd name="T2" fmla="*/ 0 w 266"/>
              <a:gd name="T3" fmla="*/ 0 h 690"/>
              <a:gd name="T4" fmla="*/ 1 w 266"/>
              <a:gd name="T5" fmla="*/ 0 h 690"/>
              <a:gd name="T6" fmla="*/ 0 60000 65536"/>
              <a:gd name="T7" fmla="*/ 0 60000 65536"/>
              <a:gd name="T8" fmla="*/ 0 60000 65536"/>
              <a:gd name="T9" fmla="*/ 0 w 266"/>
              <a:gd name="T10" fmla="*/ 0 h 690"/>
              <a:gd name="T11" fmla="*/ 266 w 266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66" h="690">
                <a:moveTo>
                  <a:pt x="0" y="690"/>
                </a:moveTo>
                <a:lnTo>
                  <a:pt x="0" y="0"/>
                </a:lnTo>
                <a:lnTo>
                  <a:pt x="266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5" name="Line 70"/>
          <p:cNvSpPr>
            <a:spLocks noChangeShapeType="1"/>
          </p:cNvSpPr>
          <p:nvPr/>
        </p:nvSpPr>
        <p:spPr bwMode="auto">
          <a:xfrm flipH="1">
            <a:off x="6629209" y="3201989"/>
            <a:ext cx="190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6" name="Line 74"/>
          <p:cNvSpPr>
            <a:spLocks noChangeShapeType="1"/>
          </p:cNvSpPr>
          <p:nvPr/>
        </p:nvSpPr>
        <p:spPr bwMode="auto">
          <a:xfrm>
            <a:off x="6819709" y="3201989"/>
            <a:ext cx="1588" cy="147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8" name="Freeform 77"/>
          <p:cNvSpPr>
            <a:spLocks/>
          </p:cNvSpPr>
          <p:nvPr/>
        </p:nvSpPr>
        <p:spPr bwMode="auto">
          <a:xfrm>
            <a:off x="1165034" y="3876677"/>
            <a:ext cx="5654675" cy="549275"/>
          </a:xfrm>
          <a:custGeom>
            <a:avLst/>
            <a:gdLst>
              <a:gd name="T0" fmla="*/ 0 w 7122"/>
              <a:gd name="T1" fmla="*/ 0 h 690"/>
              <a:gd name="T2" fmla="*/ 0 w 7122"/>
              <a:gd name="T3" fmla="*/ 1 h 690"/>
              <a:gd name="T4" fmla="*/ 1 w 7122"/>
              <a:gd name="T5" fmla="*/ 1 h 690"/>
              <a:gd name="T6" fmla="*/ 0 60000 65536"/>
              <a:gd name="T7" fmla="*/ 0 60000 65536"/>
              <a:gd name="T8" fmla="*/ 0 60000 65536"/>
              <a:gd name="T9" fmla="*/ 0 w 7122"/>
              <a:gd name="T10" fmla="*/ 0 h 690"/>
              <a:gd name="T11" fmla="*/ 7122 w 7122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122" h="690">
                <a:moveTo>
                  <a:pt x="0" y="0"/>
                </a:moveTo>
                <a:lnTo>
                  <a:pt x="0" y="690"/>
                </a:lnTo>
                <a:lnTo>
                  <a:pt x="7122" y="69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9" name="Line 78"/>
          <p:cNvSpPr>
            <a:spLocks noChangeShapeType="1"/>
          </p:cNvSpPr>
          <p:nvPr/>
        </p:nvSpPr>
        <p:spPr bwMode="auto">
          <a:xfrm>
            <a:off x="3063684" y="3201989"/>
            <a:ext cx="1588" cy="147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30" name="Rectangle 79"/>
          <p:cNvSpPr>
            <a:spLocks noChangeArrowheads="1"/>
          </p:cNvSpPr>
          <p:nvPr/>
        </p:nvSpPr>
        <p:spPr bwMode="auto">
          <a:xfrm>
            <a:off x="7492809" y="3781427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1" name="AutoShape 83"/>
          <p:cNvSpPr>
            <a:spLocks noChangeArrowheads="1"/>
          </p:cNvSpPr>
          <p:nvPr/>
        </p:nvSpPr>
        <p:spPr bwMode="auto">
          <a:xfrm>
            <a:off x="4273359" y="3000377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2" name="AutoShape 84"/>
          <p:cNvSpPr>
            <a:spLocks noChangeArrowheads="1"/>
          </p:cNvSpPr>
          <p:nvPr/>
        </p:nvSpPr>
        <p:spPr bwMode="auto">
          <a:xfrm>
            <a:off x="2388996" y="2981327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3" name="AutoShape 86"/>
          <p:cNvSpPr>
            <a:spLocks noChangeArrowheads="1"/>
          </p:cNvSpPr>
          <p:nvPr/>
        </p:nvSpPr>
        <p:spPr bwMode="auto">
          <a:xfrm>
            <a:off x="6143434" y="2979739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4" name="Freeform 87"/>
          <p:cNvSpPr>
            <a:spLocks/>
          </p:cNvSpPr>
          <p:nvPr/>
        </p:nvSpPr>
        <p:spPr bwMode="auto">
          <a:xfrm>
            <a:off x="1133284" y="3317877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5" name="Freeform 88"/>
          <p:cNvSpPr>
            <a:spLocks/>
          </p:cNvSpPr>
          <p:nvPr/>
        </p:nvSpPr>
        <p:spPr bwMode="auto">
          <a:xfrm>
            <a:off x="1133284" y="3835402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7" name="Freeform 90"/>
          <p:cNvSpPr>
            <a:spLocks/>
          </p:cNvSpPr>
          <p:nvPr/>
        </p:nvSpPr>
        <p:spPr bwMode="auto">
          <a:xfrm>
            <a:off x="3033521" y="3167064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8" name="Freeform 91"/>
          <p:cNvSpPr>
            <a:spLocks/>
          </p:cNvSpPr>
          <p:nvPr/>
        </p:nvSpPr>
        <p:spPr bwMode="auto">
          <a:xfrm>
            <a:off x="4909946" y="3190877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41" name="Freeform 96"/>
          <p:cNvSpPr>
            <a:spLocks/>
          </p:cNvSpPr>
          <p:nvPr/>
        </p:nvSpPr>
        <p:spPr bwMode="auto">
          <a:xfrm>
            <a:off x="3030346" y="4392614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" name="Freeform 56"/>
          <p:cNvSpPr>
            <a:spLocks/>
          </p:cNvSpPr>
          <p:nvPr/>
        </p:nvSpPr>
        <p:spPr bwMode="auto">
          <a:xfrm>
            <a:off x="6817979" y="2781714"/>
            <a:ext cx="1201723" cy="422275"/>
          </a:xfrm>
          <a:custGeom>
            <a:avLst/>
            <a:gdLst>
              <a:gd name="T0" fmla="*/ 0 w 1595"/>
              <a:gd name="T1" fmla="*/ 1 h 531"/>
              <a:gd name="T2" fmla="*/ 0 w 1595"/>
              <a:gd name="T3" fmla="*/ 1 h 531"/>
              <a:gd name="T4" fmla="*/ 0 w 1595"/>
              <a:gd name="T5" fmla="*/ 0 h 531"/>
              <a:gd name="T6" fmla="*/ 0 w 1595"/>
              <a:gd name="T7" fmla="*/ 0 h 531"/>
              <a:gd name="T8" fmla="*/ 0 w 1595"/>
              <a:gd name="T9" fmla="*/ 1 h 531"/>
              <a:gd name="T10" fmla="*/ 0 w 1595"/>
              <a:gd name="T11" fmla="*/ 1 h 53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95"/>
              <a:gd name="T19" fmla="*/ 0 h 531"/>
              <a:gd name="T20" fmla="*/ 1595 w 1595"/>
              <a:gd name="T21" fmla="*/ 531 h 531"/>
              <a:gd name="connsiteX0" fmla="*/ 9498 w 9498"/>
              <a:gd name="connsiteY0" fmla="*/ 6497 h 10000"/>
              <a:gd name="connsiteX1" fmla="*/ 8495 w 9498"/>
              <a:gd name="connsiteY1" fmla="*/ 6497 h 10000"/>
              <a:gd name="connsiteX2" fmla="*/ 8495 w 9498"/>
              <a:gd name="connsiteY2" fmla="*/ 0 h 10000"/>
              <a:gd name="connsiteX3" fmla="*/ 0 w 9498"/>
              <a:gd name="connsiteY3" fmla="*/ 0 h 10000"/>
              <a:gd name="connsiteX4" fmla="*/ 0 w 9498"/>
              <a:gd name="connsiteY4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98" h="10000">
                <a:moveTo>
                  <a:pt x="9498" y="6497"/>
                </a:moveTo>
                <a:lnTo>
                  <a:pt x="8495" y="6497"/>
                </a:lnTo>
                <a:lnTo>
                  <a:pt x="8495" y="0"/>
                </a:lnTo>
                <a:lnTo>
                  <a:pt x="0" y="0"/>
                </a:lnTo>
                <a:lnTo>
                  <a:pt x="0" y="10000"/>
                </a:lnTo>
              </a:path>
            </a:pathLst>
          </a:cu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" name="AutoShape 86"/>
          <p:cNvSpPr>
            <a:spLocks noChangeArrowheads="1"/>
          </p:cNvSpPr>
          <p:nvPr/>
        </p:nvSpPr>
        <p:spPr bwMode="auto">
          <a:xfrm>
            <a:off x="8027198" y="2974742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63" name="Line 67"/>
          <p:cNvSpPr>
            <a:spLocks noChangeShapeType="1"/>
          </p:cNvSpPr>
          <p:nvPr/>
        </p:nvSpPr>
        <p:spPr bwMode="auto">
          <a:xfrm>
            <a:off x="8500611" y="3202224"/>
            <a:ext cx="204365" cy="675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4" name="Rectangle 63"/>
          <p:cNvSpPr>
            <a:spLocks noChangeArrowheads="1"/>
          </p:cNvSpPr>
          <p:nvPr/>
        </p:nvSpPr>
        <p:spPr bwMode="auto">
          <a:xfrm>
            <a:off x="8597890" y="2877358"/>
            <a:ext cx="16511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dirty="0">
                <a:solidFill>
                  <a:srgbClr val="FF0000"/>
                </a:solidFill>
                <a:latin typeface="Times-Roman" charset="0"/>
              </a:rPr>
              <a:t>Z</a:t>
            </a:r>
            <a:r>
              <a:rPr lang="en-US" altLang="en-US" sz="1500" b="0" dirty="0">
                <a:solidFill>
                  <a:srgbClr val="000000"/>
                </a:solidFill>
                <a:latin typeface="Times-Roman" charset="0"/>
              </a:rPr>
              <a:t> </a:t>
            </a:r>
            <a:endParaRPr lang="en-US" altLang="en-US" b="0" dirty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65" name="Freeform 91"/>
          <p:cNvSpPr>
            <a:spLocks/>
          </p:cNvSpPr>
          <p:nvPr/>
        </p:nvSpPr>
        <p:spPr bwMode="auto">
          <a:xfrm>
            <a:off x="6781800" y="3165929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FF0000"/>
          </a:solidFill>
          <a:ln w="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300535" y="4817144"/>
            <a:ext cx="8379218" cy="19389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But has one extra output called Z, which can be used to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connect two 4-bit counters to make an 8-bit counter. </a:t>
            </a:r>
          </a:p>
          <a:p>
            <a:pPr algn="ctr"/>
            <a:endParaRPr lang="en-US" dirty="0">
              <a:solidFill>
                <a:srgbClr val="FF0000"/>
              </a:solidFill>
            </a:endParaRPr>
          </a:p>
          <a:p>
            <a:pPr algn="ctr"/>
            <a:r>
              <a:rPr lang="en-US" dirty="0">
                <a:solidFill>
                  <a:srgbClr val="FF0000"/>
                </a:solidFill>
              </a:rPr>
              <a:t>When Z=1 the counter will go 0000 on the next clock edge, i.e.,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the outputs of all flip-flops are currently 1 (maximum count value).</a:t>
            </a:r>
          </a:p>
        </p:txBody>
      </p:sp>
    </p:spTree>
    <p:extLst>
      <p:ext uri="{BB962C8B-B14F-4D97-AF65-F5344CB8AC3E}">
        <p14:creationId xmlns:p14="http://schemas.microsoft.com/office/powerpoint/2010/main" val="216282158"/>
      </p:ext>
    </p:extLst>
  </p:cSld>
  <p:clrMapOvr>
    <a:masterClrMapping/>
  </p:clrMapOvr>
  <p:transition/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3" name="Rectangle 3"/>
          <p:cNvSpPr>
            <a:spLocks noChangeArrowheads="1"/>
          </p:cNvSpPr>
          <p:nvPr/>
        </p:nvSpPr>
        <p:spPr bwMode="auto">
          <a:xfrm>
            <a:off x="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3600" b="1">
                <a:solidFill>
                  <a:srgbClr val="000000"/>
                </a:solidFill>
                <a:latin typeface="Arial" charset="0"/>
              </a:rPr>
              <a:t>Counters with Parallel Load</a:t>
            </a:r>
          </a:p>
        </p:txBody>
      </p:sp>
    </p:spTree>
  </p:cSld>
  <p:clrMapOvr>
    <a:masterClrMapping/>
  </p:clrMapOvr>
  <p:transition/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417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39775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418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counter with parallel-load capability</a:t>
            </a:r>
          </a:p>
        </p:txBody>
      </p:sp>
      <p:sp>
        <p:nvSpPr>
          <p:cNvPr id="60419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5.24 from the textbook ]</a:t>
            </a:r>
          </a:p>
        </p:txBody>
      </p:sp>
    </p:spTree>
  </p:cSld>
  <p:clrMapOvr>
    <a:masterClrMapping/>
  </p:clrMapOvr>
  <p:transition/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777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39775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778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How to load the initial count value</a:t>
            </a:r>
          </a:p>
        </p:txBody>
      </p:sp>
      <p:sp>
        <p:nvSpPr>
          <p:cNvPr id="75780" name="TextBox 5"/>
          <p:cNvSpPr txBox="1">
            <a:spLocks noChangeArrowheads="1"/>
          </p:cNvSpPr>
          <p:nvPr/>
        </p:nvSpPr>
        <p:spPr bwMode="auto">
          <a:xfrm>
            <a:off x="3052763" y="1058863"/>
            <a:ext cx="300037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5781" name="TextBox 6"/>
          <p:cNvSpPr txBox="1">
            <a:spLocks noChangeArrowheads="1"/>
          </p:cNvSpPr>
          <p:nvPr/>
        </p:nvSpPr>
        <p:spPr bwMode="auto">
          <a:xfrm>
            <a:off x="34925" y="5934075"/>
            <a:ext cx="2274982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charset="0"/>
              </a:rPr>
              <a:t>Set the initial count on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charset="0"/>
              </a:rPr>
              <a:t>the parallel load lines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charset="0"/>
              </a:rPr>
              <a:t>(in this case 5).</a:t>
            </a:r>
          </a:p>
        </p:txBody>
      </p:sp>
    </p:spTree>
    <p:extLst>
      <p:ext uri="{BB962C8B-B14F-4D97-AF65-F5344CB8AC3E}">
        <p14:creationId xmlns:p14="http://schemas.microsoft.com/office/powerpoint/2010/main" val="171859985"/>
      </p:ext>
    </p:extLst>
  </p:cSld>
  <p:clrMapOvr>
    <a:masterClrMapping/>
  </p:clrMapOvr>
  <p:transition/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6801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39775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6802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How to zero a counter</a:t>
            </a:r>
          </a:p>
        </p:txBody>
      </p:sp>
      <p:sp>
        <p:nvSpPr>
          <p:cNvPr id="76804" name="TextBox 4"/>
          <p:cNvSpPr txBox="1">
            <a:spLocks noChangeArrowheads="1"/>
          </p:cNvSpPr>
          <p:nvPr/>
        </p:nvSpPr>
        <p:spPr bwMode="auto">
          <a:xfrm>
            <a:off x="3063875" y="6143625"/>
            <a:ext cx="3000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6805" name="TextBox 5"/>
          <p:cNvSpPr txBox="1">
            <a:spLocks noChangeArrowheads="1"/>
          </p:cNvSpPr>
          <p:nvPr/>
        </p:nvSpPr>
        <p:spPr bwMode="auto">
          <a:xfrm>
            <a:off x="5511800" y="935038"/>
            <a:ext cx="300038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6806" name="TextBox 6"/>
          <p:cNvSpPr txBox="1">
            <a:spLocks noChangeArrowheads="1"/>
          </p:cNvSpPr>
          <p:nvPr/>
        </p:nvSpPr>
        <p:spPr bwMode="auto">
          <a:xfrm>
            <a:off x="3052763" y="1058863"/>
            <a:ext cx="300037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76807" name="Straight Connector 2"/>
          <p:cNvCxnSpPr>
            <a:cxnSpLocks noChangeShapeType="1"/>
          </p:cNvCxnSpPr>
          <p:nvPr/>
        </p:nvCxnSpPr>
        <p:spPr bwMode="auto">
          <a:xfrm flipH="1">
            <a:off x="5211763" y="1219200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08" name="Straight Connector 9"/>
          <p:cNvCxnSpPr>
            <a:cxnSpLocks noChangeShapeType="1"/>
          </p:cNvCxnSpPr>
          <p:nvPr/>
        </p:nvCxnSpPr>
        <p:spPr bwMode="auto">
          <a:xfrm flipH="1">
            <a:off x="5222875" y="2519363"/>
            <a:ext cx="196850" cy="122237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09" name="Straight Connector 10"/>
          <p:cNvCxnSpPr>
            <a:cxnSpLocks noChangeShapeType="1"/>
          </p:cNvCxnSpPr>
          <p:nvPr/>
        </p:nvCxnSpPr>
        <p:spPr bwMode="auto">
          <a:xfrm flipH="1">
            <a:off x="5211763" y="3921125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10" name="Straight Connector 11"/>
          <p:cNvCxnSpPr>
            <a:cxnSpLocks noChangeShapeType="1"/>
          </p:cNvCxnSpPr>
          <p:nvPr/>
        </p:nvCxnSpPr>
        <p:spPr bwMode="auto">
          <a:xfrm flipH="1">
            <a:off x="5222875" y="5324475"/>
            <a:ext cx="196850" cy="12065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sp>
        <p:nvSpPr>
          <p:cNvPr id="76811" name="TextBox 12"/>
          <p:cNvSpPr txBox="1">
            <a:spLocks noChangeArrowheads="1"/>
          </p:cNvSpPr>
          <p:nvPr/>
        </p:nvSpPr>
        <p:spPr bwMode="auto">
          <a:xfrm>
            <a:off x="15875" y="5943600"/>
            <a:ext cx="2808288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Set  "Load" to 1, to open the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"1" line of the multiplexers.</a:t>
            </a:r>
          </a:p>
        </p:txBody>
      </p:sp>
    </p:spTree>
    <p:extLst>
      <p:ext uri="{BB962C8B-B14F-4D97-AF65-F5344CB8AC3E}">
        <p14:creationId xmlns:p14="http://schemas.microsoft.com/office/powerpoint/2010/main" val="85262680"/>
      </p:ext>
    </p:extLst>
  </p:cSld>
  <p:clrMapOvr>
    <a:masterClrMapping/>
  </p:clrMapOvr>
  <p:transition/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6801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39775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6802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How to zero a counter</a:t>
            </a:r>
          </a:p>
        </p:txBody>
      </p:sp>
      <p:sp>
        <p:nvSpPr>
          <p:cNvPr id="76804" name="TextBox 4"/>
          <p:cNvSpPr txBox="1">
            <a:spLocks noChangeArrowheads="1"/>
          </p:cNvSpPr>
          <p:nvPr/>
        </p:nvSpPr>
        <p:spPr bwMode="auto">
          <a:xfrm>
            <a:off x="3063875" y="6143625"/>
            <a:ext cx="3000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6805" name="TextBox 5"/>
          <p:cNvSpPr txBox="1">
            <a:spLocks noChangeArrowheads="1"/>
          </p:cNvSpPr>
          <p:nvPr/>
        </p:nvSpPr>
        <p:spPr bwMode="auto">
          <a:xfrm>
            <a:off x="5511800" y="935038"/>
            <a:ext cx="300038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6806" name="TextBox 6"/>
          <p:cNvSpPr txBox="1">
            <a:spLocks noChangeArrowheads="1"/>
          </p:cNvSpPr>
          <p:nvPr/>
        </p:nvSpPr>
        <p:spPr bwMode="auto">
          <a:xfrm>
            <a:off x="3052763" y="1058863"/>
            <a:ext cx="300037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76807" name="Straight Connector 2"/>
          <p:cNvCxnSpPr>
            <a:cxnSpLocks noChangeShapeType="1"/>
          </p:cNvCxnSpPr>
          <p:nvPr/>
        </p:nvCxnSpPr>
        <p:spPr bwMode="auto">
          <a:xfrm flipH="1">
            <a:off x="5211763" y="1219200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08" name="Straight Connector 9"/>
          <p:cNvCxnSpPr>
            <a:cxnSpLocks noChangeShapeType="1"/>
          </p:cNvCxnSpPr>
          <p:nvPr/>
        </p:nvCxnSpPr>
        <p:spPr bwMode="auto">
          <a:xfrm flipH="1">
            <a:off x="5222875" y="2519363"/>
            <a:ext cx="196850" cy="122237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09" name="Straight Connector 10"/>
          <p:cNvCxnSpPr>
            <a:cxnSpLocks noChangeShapeType="1"/>
          </p:cNvCxnSpPr>
          <p:nvPr/>
        </p:nvCxnSpPr>
        <p:spPr bwMode="auto">
          <a:xfrm flipH="1">
            <a:off x="5211763" y="3921125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10" name="Straight Connector 11"/>
          <p:cNvCxnSpPr>
            <a:cxnSpLocks noChangeShapeType="1"/>
          </p:cNvCxnSpPr>
          <p:nvPr/>
        </p:nvCxnSpPr>
        <p:spPr bwMode="auto">
          <a:xfrm flipH="1">
            <a:off x="5222875" y="5324475"/>
            <a:ext cx="196850" cy="12065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sp>
        <p:nvSpPr>
          <p:cNvPr id="12" name="TextBox 12"/>
          <p:cNvSpPr txBox="1">
            <a:spLocks noChangeArrowheads="1"/>
          </p:cNvSpPr>
          <p:nvPr/>
        </p:nvSpPr>
        <p:spPr bwMode="auto">
          <a:xfrm>
            <a:off x="6435725" y="931863"/>
            <a:ext cx="300038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3" name="TextBox 13"/>
          <p:cNvSpPr txBox="1">
            <a:spLocks noChangeArrowheads="1"/>
          </p:cNvSpPr>
          <p:nvPr/>
        </p:nvSpPr>
        <p:spPr bwMode="auto">
          <a:xfrm>
            <a:off x="34925" y="5497195"/>
            <a:ext cx="3121367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charset="0"/>
              </a:rPr>
              <a:t>When the next positive edge of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charset="0"/>
              </a:rPr>
              <a:t>the clock arrives, the outputs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charset="0"/>
              </a:rPr>
              <a:t>of the flip-flops are updated.</a:t>
            </a:r>
          </a:p>
        </p:txBody>
      </p:sp>
    </p:spTree>
    <p:extLst>
      <p:ext uri="{BB962C8B-B14F-4D97-AF65-F5344CB8AC3E}">
        <p14:creationId xmlns:p14="http://schemas.microsoft.com/office/powerpoint/2010/main" val="614099172"/>
      </p:ext>
    </p:extLst>
  </p:cSld>
  <p:clrMapOvr>
    <a:masterClrMapping/>
  </p:clrMapOvr>
  <p:transition/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1" name="Rectangle 3"/>
          <p:cNvSpPr>
            <a:spLocks noChangeArrowheads="1"/>
          </p:cNvSpPr>
          <p:nvPr/>
        </p:nvSpPr>
        <p:spPr bwMode="auto">
          <a:xfrm>
            <a:off x="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3600" b="1">
                <a:solidFill>
                  <a:srgbClr val="000000"/>
                </a:solidFill>
                <a:latin typeface="Arial" charset="0"/>
              </a:rPr>
              <a:t>Reset Synchronization</a:t>
            </a:r>
          </a:p>
        </p:txBody>
      </p:sp>
    </p:spTree>
  </p:cSld>
  <p:clrMapOvr>
    <a:masterClrMapping/>
  </p:clrMapOvr>
  <p:transition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841" name="Picture 3" descr="Screen shot 2013-10-21 at 1.42.55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3200" y="2397125"/>
            <a:ext cx="3336925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/>
          <p:cNvSpPr txBox="1">
            <a:spLocks noChangeArrowheads="1"/>
          </p:cNvSpPr>
          <p:nvPr/>
        </p:nvSpPr>
        <p:spPr>
          <a:xfrm>
            <a:off x="0" y="76200"/>
            <a:ext cx="9144000" cy="12192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output of the T Flip-Flop</a:t>
            </a:r>
            <a:br>
              <a:rPr lang="en-US" dirty="0">
                <a:ea typeface="+mj-ea"/>
                <a:cs typeface="+mj-cs"/>
              </a:rPr>
            </a:br>
            <a:r>
              <a:rPr lang="en-US" sz="2800" dirty="0"/>
              <a:t>divides the frequency of the clock by 2</a:t>
            </a:r>
          </a:p>
        </p:txBody>
      </p:sp>
    </p:spTree>
  </p:cSld>
  <p:clrMapOvr>
    <a:masterClrMapping/>
  </p:clrMapOvr>
  <p:transition/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Motivation</a:t>
            </a:r>
          </a:p>
        </p:txBody>
      </p:sp>
      <p:sp>
        <p:nvSpPr>
          <p:cNvPr id="6246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9600" y="1219200"/>
            <a:ext cx="8305800" cy="495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charset="-128"/>
              </a:rPr>
              <a:t>An n-bit counter counts from 0, 1, …, 2</a:t>
            </a:r>
            <a:r>
              <a:rPr lang="en-US" altLang="en-US" baseline="30000">
                <a:ea typeface="ＭＳ Ｐゴシック" charset="-128"/>
              </a:rPr>
              <a:t>n</a:t>
            </a:r>
            <a:r>
              <a:rPr lang="en-US" altLang="en-US">
                <a:ea typeface="ＭＳ Ｐゴシック" charset="-128"/>
              </a:rPr>
              <a:t>-1</a:t>
            </a:r>
          </a:p>
          <a:p>
            <a:pPr eaLnBrk="1" hangingPunct="1"/>
            <a:endParaRPr lang="en-US" altLang="en-US">
              <a:ea typeface="ＭＳ Ｐゴシック" charset="-128"/>
            </a:endParaRPr>
          </a:p>
          <a:p>
            <a:pPr eaLnBrk="1" hangingPunct="1"/>
            <a:r>
              <a:rPr lang="en-US" altLang="en-US">
                <a:ea typeface="ＭＳ Ｐゴシック" charset="-128"/>
              </a:rPr>
              <a:t>For example a 3-bit counter counts up as follow</a:t>
            </a:r>
          </a:p>
          <a:p>
            <a:pPr lvl="1" eaLnBrk="1" hangingPunct="1"/>
            <a:r>
              <a:rPr lang="en-US" altLang="en-US">
                <a:ea typeface="ＭＳ Ｐゴシック" charset="-128"/>
              </a:rPr>
              <a:t>0, 1, 2, 3, 4, 5, 6, 7, 0, 1, 2, …</a:t>
            </a:r>
          </a:p>
          <a:p>
            <a:pPr lvl="1" eaLnBrk="1" hangingPunct="1"/>
            <a:endParaRPr lang="en-US" altLang="en-US">
              <a:ea typeface="ＭＳ Ｐゴシック" charset="-128"/>
            </a:endParaRPr>
          </a:p>
          <a:p>
            <a:pPr lvl="1" eaLnBrk="1" hangingPunct="1"/>
            <a:endParaRPr lang="en-US" altLang="en-US">
              <a:ea typeface="ＭＳ Ｐゴシック" charset="-128"/>
            </a:endParaRPr>
          </a:p>
          <a:p>
            <a:pPr eaLnBrk="1" hangingPunct="1"/>
            <a:r>
              <a:rPr lang="en-US" altLang="en-US">
                <a:ea typeface="ＭＳ Ｐゴシック" charset="-128"/>
              </a:rPr>
              <a:t>What if we want it to count like this</a:t>
            </a:r>
          </a:p>
          <a:p>
            <a:pPr eaLnBrk="1" hangingPunct="1"/>
            <a:endParaRPr lang="en-US" altLang="en-US">
              <a:ea typeface="ＭＳ Ｐゴシック" charset="-128"/>
            </a:endParaRPr>
          </a:p>
          <a:p>
            <a:pPr lvl="1" eaLnBrk="1" hangingPunct="1"/>
            <a:r>
              <a:rPr lang="en-US" altLang="en-US">
                <a:ea typeface="ＭＳ Ｐゴシック" charset="-128"/>
              </a:rPr>
              <a:t>0, 1, 2, 3, 4, 5, 0, 1, 2, 3, 4, 5, 0, 1, …</a:t>
            </a:r>
          </a:p>
          <a:p>
            <a:pPr lvl="1" eaLnBrk="1" hangingPunct="1"/>
            <a:endParaRPr lang="en-US" altLang="en-US">
              <a:ea typeface="ＭＳ Ｐゴシック" charset="-128"/>
            </a:endParaRPr>
          </a:p>
          <a:p>
            <a:pPr eaLnBrk="1" hangingPunct="1"/>
            <a:r>
              <a:rPr lang="en-US" altLang="en-US">
                <a:ea typeface="ＭＳ Ｐゴシック" charset="-128"/>
              </a:rPr>
              <a:t>In other words, what is the cycle is not a power of 2?</a:t>
            </a:r>
          </a:p>
        </p:txBody>
      </p:sp>
    </p:spTree>
  </p:cSld>
  <p:clrMapOvr>
    <a:masterClrMapping/>
  </p:clrMapOvr>
  <p:transition/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What does this circuit do?</a:t>
            </a:r>
          </a:p>
        </p:txBody>
      </p:sp>
      <p:sp>
        <p:nvSpPr>
          <p:cNvPr id="63490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5.25a from the textbook ]</a:t>
            </a:r>
          </a:p>
        </p:txBody>
      </p:sp>
      <p:pic>
        <p:nvPicPr>
          <p:cNvPr id="63491" name="Picture 1" descr="Screen shot 2013-11-06 at 3.53.54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990600"/>
            <a:ext cx="7204075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3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A modulo-6 counter with synchronous reset</a:t>
            </a:r>
          </a:p>
        </p:txBody>
      </p:sp>
      <p:sp>
        <p:nvSpPr>
          <p:cNvPr id="64514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5.25 from the textbook ]</a:t>
            </a:r>
          </a:p>
        </p:txBody>
      </p:sp>
      <p:grpSp>
        <p:nvGrpSpPr>
          <p:cNvPr id="64515" name="Group 84"/>
          <p:cNvGrpSpPr>
            <a:grpSpLocks/>
          </p:cNvGrpSpPr>
          <p:nvPr/>
        </p:nvGrpSpPr>
        <p:grpSpPr bwMode="auto">
          <a:xfrm>
            <a:off x="1570038" y="966788"/>
            <a:ext cx="6049962" cy="5738812"/>
            <a:chOff x="965" y="182"/>
            <a:chExt cx="3811" cy="3615"/>
          </a:xfrm>
        </p:grpSpPr>
        <p:sp>
          <p:nvSpPr>
            <p:cNvPr id="64516" name="Freeform 4"/>
            <p:cNvSpPr>
              <a:spLocks/>
            </p:cNvSpPr>
            <p:nvPr/>
          </p:nvSpPr>
          <p:spPr bwMode="auto">
            <a:xfrm>
              <a:off x="1406" y="2329"/>
              <a:ext cx="1" cy="979"/>
            </a:xfrm>
            <a:custGeom>
              <a:avLst/>
              <a:gdLst>
                <a:gd name="T0" fmla="*/ 0 w 1"/>
                <a:gd name="T1" fmla="*/ 1 h 1956"/>
                <a:gd name="T2" fmla="*/ 0 w 1"/>
                <a:gd name="T3" fmla="*/ 0 h 1956"/>
                <a:gd name="T4" fmla="*/ 0 w 1"/>
                <a:gd name="T5" fmla="*/ 1 h 1956"/>
                <a:gd name="T6" fmla="*/ 0 60000 65536"/>
                <a:gd name="T7" fmla="*/ 0 60000 65536"/>
                <a:gd name="T8" fmla="*/ 0 60000 65536"/>
                <a:gd name="T9" fmla="*/ 0 w 1"/>
                <a:gd name="T10" fmla="*/ 0 h 1956"/>
                <a:gd name="T11" fmla="*/ 1 w 1"/>
                <a:gd name="T12" fmla="*/ 1956 h 19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956">
                  <a:moveTo>
                    <a:pt x="0" y="1956"/>
                  </a:moveTo>
                  <a:lnTo>
                    <a:pt x="0" y="0"/>
                  </a:lnTo>
                  <a:lnTo>
                    <a:pt x="0" y="195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17" name="Line 5"/>
            <p:cNvSpPr>
              <a:spLocks noChangeShapeType="1"/>
            </p:cNvSpPr>
            <p:nvPr/>
          </p:nvSpPr>
          <p:spPr bwMode="auto">
            <a:xfrm flipV="1">
              <a:off x="1406" y="2329"/>
              <a:ext cx="1" cy="97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18" name="Rectangle 6"/>
            <p:cNvSpPr>
              <a:spLocks noChangeArrowheads="1"/>
            </p:cNvSpPr>
            <p:nvPr/>
          </p:nvSpPr>
          <p:spPr bwMode="auto">
            <a:xfrm>
              <a:off x="2869" y="582"/>
              <a:ext cx="331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Enable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19" name="Rectangle 7"/>
            <p:cNvSpPr>
              <a:spLocks noChangeArrowheads="1"/>
            </p:cNvSpPr>
            <p:nvPr/>
          </p:nvSpPr>
          <p:spPr bwMode="auto">
            <a:xfrm>
              <a:off x="3344" y="734"/>
              <a:ext cx="14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20" name="Rectangle 8"/>
            <p:cNvSpPr>
              <a:spLocks noChangeArrowheads="1"/>
            </p:cNvSpPr>
            <p:nvPr/>
          </p:nvSpPr>
          <p:spPr bwMode="auto">
            <a:xfrm>
              <a:off x="3417" y="783"/>
              <a:ext cx="9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21" name="Rectangle 9"/>
            <p:cNvSpPr>
              <a:spLocks noChangeArrowheads="1"/>
            </p:cNvSpPr>
            <p:nvPr/>
          </p:nvSpPr>
          <p:spPr bwMode="auto">
            <a:xfrm>
              <a:off x="3344" y="880"/>
              <a:ext cx="14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22" name="Rectangle 10"/>
            <p:cNvSpPr>
              <a:spLocks noChangeArrowheads="1"/>
            </p:cNvSpPr>
            <p:nvPr/>
          </p:nvSpPr>
          <p:spPr bwMode="auto">
            <a:xfrm>
              <a:off x="3417" y="929"/>
              <a:ext cx="9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23" name="Rectangle 11"/>
            <p:cNvSpPr>
              <a:spLocks noChangeArrowheads="1"/>
            </p:cNvSpPr>
            <p:nvPr/>
          </p:nvSpPr>
          <p:spPr bwMode="auto">
            <a:xfrm>
              <a:off x="3344" y="1037"/>
              <a:ext cx="14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24" name="Line 16"/>
            <p:cNvSpPr>
              <a:spLocks noChangeShapeType="1"/>
            </p:cNvSpPr>
            <p:nvPr/>
          </p:nvSpPr>
          <p:spPr bwMode="auto">
            <a:xfrm flipH="1">
              <a:off x="1884" y="1160"/>
              <a:ext cx="16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5" name="Line 17"/>
            <p:cNvSpPr>
              <a:spLocks noChangeShapeType="1"/>
            </p:cNvSpPr>
            <p:nvPr/>
          </p:nvSpPr>
          <p:spPr bwMode="auto">
            <a:xfrm flipH="1" flipV="1">
              <a:off x="1871" y="1309"/>
              <a:ext cx="16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6" name="Line 18"/>
            <p:cNvSpPr>
              <a:spLocks noChangeShapeType="1"/>
            </p:cNvSpPr>
            <p:nvPr/>
          </p:nvSpPr>
          <p:spPr bwMode="auto">
            <a:xfrm flipH="1">
              <a:off x="2320" y="1235"/>
              <a:ext cx="46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7" name="Freeform 19"/>
            <p:cNvSpPr>
              <a:spLocks/>
            </p:cNvSpPr>
            <p:nvPr/>
          </p:nvSpPr>
          <p:spPr bwMode="auto">
            <a:xfrm>
              <a:off x="3681" y="777"/>
              <a:ext cx="32" cy="21"/>
            </a:xfrm>
            <a:custGeom>
              <a:avLst/>
              <a:gdLst>
                <a:gd name="T0" fmla="*/ 1 w 64"/>
                <a:gd name="T1" fmla="*/ 0 h 43"/>
                <a:gd name="T2" fmla="*/ 1 w 64"/>
                <a:gd name="T3" fmla="*/ 0 h 43"/>
                <a:gd name="T4" fmla="*/ 1 w 64"/>
                <a:gd name="T5" fmla="*/ 0 h 43"/>
                <a:gd name="T6" fmla="*/ 1 w 64"/>
                <a:gd name="T7" fmla="*/ 0 h 43"/>
                <a:gd name="T8" fmla="*/ 1 w 64"/>
                <a:gd name="T9" fmla="*/ 0 h 43"/>
                <a:gd name="T10" fmla="*/ 1 w 64"/>
                <a:gd name="T11" fmla="*/ 0 h 43"/>
                <a:gd name="T12" fmla="*/ 1 w 64"/>
                <a:gd name="T13" fmla="*/ 0 h 43"/>
                <a:gd name="T14" fmla="*/ 1 w 64"/>
                <a:gd name="T15" fmla="*/ 0 h 43"/>
                <a:gd name="T16" fmla="*/ 1 w 64"/>
                <a:gd name="T17" fmla="*/ 0 h 43"/>
                <a:gd name="T18" fmla="*/ 1 w 64"/>
                <a:gd name="T19" fmla="*/ 0 h 43"/>
                <a:gd name="T20" fmla="*/ 1 w 64"/>
                <a:gd name="T21" fmla="*/ 0 h 43"/>
                <a:gd name="T22" fmla="*/ 1 w 64"/>
                <a:gd name="T23" fmla="*/ 0 h 43"/>
                <a:gd name="T24" fmla="*/ 1 w 64"/>
                <a:gd name="T25" fmla="*/ 0 h 43"/>
                <a:gd name="T26" fmla="*/ 1 w 64"/>
                <a:gd name="T27" fmla="*/ 0 h 43"/>
                <a:gd name="T28" fmla="*/ 1 w 64"/>
                <a:gd name="T29" fmla="*/ 0 h 43"/>
                <a:gd name="T30" fmla="*/ 1 w 64"/>
                <a:gd name="T31" fmla="*/ 0 h 43"/>
                <a:gd name="T32" fmla="*/ 1 w 64"/>
                <a:gd name="T33" fmla="*/ 0 h 43"/>
                <a:gd name="T34" fmla="*/ 1 w 64"/>
                <a:gd name="T35" fmla="*/ 0 h 43"/>
                <a:gd name="T36" fmla="*/ 1 w 64"/>
                <a:gd name="T37" fmla="*/ 0 h 43"/>
                <a:gd name="T38" fmla="*/ 1 w 64"/>
                <a:gd name="T39" fmla="*/ 0 h 43"/>
                <a:gd name="T40" fmla="*/ 1 w 64"/>
                <a:gd name="T41" fmla="*/ 0 h 43"/>
                <a:gd name="T42" fmla="*/ 1 w 64"/>
                <a:gd name="T43" fmla="*/ 0 h 43"/>
                <a:gd name="T44" fmla="*/ 1 w 64"/>
                <a:gd name="T45" fmla="*/ 0 h 43"/>
                <a:gd name="T46" fmla="*/ 1 w 64"/>
                <a:gd name="T47" fmla="*/ 0 h 43"/>
                <a:gd name="T48" fmla="*/ 1 w 64"/>
                <a:gd name="T49" fmla="*/ 0 h 43"/>
                <a:gd name="T50" fmla="*/ 1 w 64"/>
                <a:gd name="T51" fmla="*/ 0 h 43"/>
                <a:gd name="T52" fmla="*/ 1 w 64"/>
                <a:gd name="T53" fmla="*/ 0 h 43"/>
                <a:gd name="T54" fmla="*/ 1 w 64"/>
                <a:gd name="T55" fmla="*/ 0 h 43"/>
                <a:gd name="T56" fmla="*/ 1 w 64"/>
                <a:gd name="T57" fmla="*/ 0 h 43"/>
                <a:gd name="T58" fmla="*/ 1 w 64"/>
                <a:gd name="T59" fmla="*/ 0 h 43"/>
                <a:gd name="T60" fmla="*/ 1 w 64"/>
                <a:gd name="T61" fmla="*/ 0 h 43"/>
                <a:gd name="T62" fmla="*/ 1 w 64"/>
                <a:gd name="T63" fmla="*/ 0 h 43"/>
                <a:gd name="T64" fmla="*/ 1 w 64"/>
                <a:gd name="T65" fmla="*/ 0 h 43"/>
                <a:gd name="T66" fmla="*/ 1 w 64"/>
                <a:gd name="T67" fmla="*/ 0 h 43"/>
                <a:gd name="T68" fmla="*/ 1 w 64"/>
                <a:gd name="T69" fmla="*/ 0 h 43"/>
                <a:gd name="T70" fmla="*/ 1 w 64"/>
                <a:gd name="T71" fmla="*/ 0 h 43"/>
                <a:gd name="T72" fmla="*/ 1 w 64"/>
                <a:gd name="T73" fmla="*/ 0 h 43"/>
                <a:gd name="T74" fmla="*/ 1 w 64"/>
                <a:gd name="T75" fmla="*/ 0 h 43"/>
                <a:gd name="T76" fmla="*/ 1 w 64"/>
                <a:gd name="T77" fmla="*/ 0 h 43"/>
                <a:gd name="T78" fmla="*/ 1 w 64"/>
                <a:gd name="T79" fmla="*/ 0 h 43"/>
                <a:gd name="T80" fmla="*/ 1 w 64"/>
                <a:gd name="T81" fmla="*/ 0 h 43"/>
                <a:gd name="T82" fmla="*/ 1 w 64"/>
                <a:gd name="T83" fmla="*/ 0 h 43"/>
                <a:gd name="T84" fmla="*/ 1 w 64"/>
                <a:gd name="T85" fmla="*/ 0 h 43"/>
                <a:gd name="T86" fmla="*/ 1 w 64"/>
                <a:gd name="T87" fmla="*/ 0 h 43"/>
                <a:gd name="T88" fmla="*/ 1 w 64"/>
                <a:gd name="T89" fmla="*/ 0 h 43"/>
                <a:gd name="T90" fmla="*/ 1 w 64"/>
                <a:gd name="T91" fmla="*/ 0 h 43"/>
                <a:gd name="T92" fmla="*/ 1 w 64"/>
                <a:gd name="T93" fmla="*/ 0 h 43"/>
                <a:gd name="T94" fmla="*/ 1 w 64"/>
                <a:gd name="T95" fmla="*/ 0 h 43"/>
                <a:gd name="T96" fmla="*/ 1 w 64"/>
                <a:gd name="T97" fmla="*/ 0 h 43"/>
                <a:gd name="T98" fmla="*/ 1 w 64"/>
                <a:gd name="T99" fmla="*/ 0 h 43"/>
                <a:gd name="T100" fmla="*/ 1 w 64"/>
                <a:gd name="T101" fmla="*/ 0 h 43"/>
                <a:gd name="T102" fmla="*/ 1 w 64"/>
                <a:gd name="T103" fmla="*/ 0 h 43"/>
                <a:gd name="T104" fmla="*/ 1 w 64"/>
                <a:gd name="T105" fmla="*/ 0 h 43"/>
                <a:gd name="T106" fmla="*/ 1 w 64"/>
                <a:gd name="T107" fmla="*/ 0 h 43"/>
                <a:gd name="T108" fmla="*/ 1 w 64"/>
                <a:gd name="T109" fmla="*/ 0 h 43"/>
                <a:gd name="T110" fmla="*/ 1 w 64"/>
                <a:gd name="T111" fmla="*/ 0 h 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4"/>
                <a:gd name="T169" fmla="*/ 0 h 43"/>
                <a:gd name="T170" fmla="*/ 64 w 64"/>
                <a:gd name="T171" fmla="*/ 43 h 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4" h="43">
                  <a:moveTo>
                    <a:pt x="0" y="17"/>
                  </a:moveTo>
                  <a:lnTo>
                    <a:pt x="0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7" y="10"/>
                  </a:lnTo>
                  <a:lnTo>
                    <a:pt x="8" y="9"/>
                  </a:lnTo>
                  <a:lnTo>
                    <a:pt x="9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0"/>
                  </a:lnTo>
                  <a:lnTo>
                    <a:pt x="39" y="0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4"/>
                  </a:lnTo>
                  <a:lnTo>
                    <a:pt x="51" y="4"/>
                  </a:lnTo>
                  <a:lnTo>
                    <a:pt x="53" y="5"/>
                  </a:lnTo>
                  <a:lnTo>
                    <a:pt x="54" y="6"/>
                  </a:lnTo>
                  <a:lnTo>
                    <a:pt x="55" y="6"/>
                  </a:lnTo>
                  <a:lnTo>
                    <a:pt x="56" y="7"/>
                  </a:lnTo>
                  <a:lnTo>
                    <a:pt x="57" y="8"/>
                  </a:lnTo>
                  <a:lnTo>
                    <a:pt x="57" y="9"/>
                  </a:lnTo>
                  <a:lnTo>
                    <a:pt x="58" y="9"/>
                  </a:lnTo>
                  <a:lnTo>
                    <a:pt x="59" y="10"/>
                  </a:lnTo>
                  <a:lnTo>
                    <a:pt x="60" y="11"/>
                  </a:lnTo>
                  <a:lnTo>
                    <a:pt x="60" y="12"/>
                  </a:lnTo>
                  <a:lnTo>
                    <a:pt x="61" y="13"/>
                  </a:lnTo>
                  <a:lnTo>
                    <a:pt x="62" y="14"/>
                  </a:lnTo>
                  <a:lnTo>
                    <a:pt x="62" y="15"/>
                  </a:lnTo>
                  <a:lnTo>
                    <a:pt x="63" y="16"/>
                  </a:lnTo>
                  <a:lnTo>
                    <a:pt x="63" y="17"/>
                  </a:lnTo>
                  <a:lnTo>
                    <a:pt x="63" y="19"/>
                  </a:lnTo>
                  <a:lnTo>
                    <a:pt x="64" y="21"/>
                  </a:lnTo>
                  <a:lnTo>
                    <a:pt x="64" y="22"/>
                  </a:lnTo>
                  <a:lnTo>
                    <a:pt x="64" y="23"/>
                  </a:lnTo>
                  <a:lnTo>
                    <a:pt x="64" y="24"/>
                  </a:lnTo>
                  <a:lnTo>
                    <a:pt x="64" y="25"/>
                  </a:lnTo>
                  <a:lnTo>
                    <a:pt x="64" y="27"/>
                  </a:lnTo>
                  <a:lnTo>
                    <a:pt x="64" y="17"/>
                  </a:lnTo>
                  <a:lnTo>
                    <a:pt x="64" y="19"/>
                  </a:lnTo>
                  <a:lnTo>
                    <a:pt x="64" y="21"/>
                  </a:lnTo>
                  <a:lnTo>
                    <a:pt x="64" y="22"/>
                  </a:lnTo>
                  <a:lnTo>
                    <a:pt x="64" y="23"/>
                  </a:lnTo>
                  <a:lnTo>
                    <a:pt x="64" y="24"/>
                  </a:lnTo>
                  <a:lnTo>
                    <a:pt x="63" y="25"/>
                  </a:lnTo>
                  <a:lnTo>
                    <a:pt x="63" y="27"/>
                  </a:lnTo>
                  <a:lnTo>
                    <a:pt x="63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2"/>
                  </a:lnTo>
                  <a:lnTo>
                    <a:pt x="60" y="33"/>
                  </a:lnTo>
                  <a:lnTo>
                    <a:pt x="59" y="34"/>
                  </a:lnTo>
                  <a:lnTo>
                    <a:pt x="58" y="35"/>
                  </a:lnTo>
                  <a:lnTo>
                    <a:pt x="57" y="35"/>
                  </a:lnTo>
                  <a:lnTo>
                    <a:pt x="57" y="36"/>
                  </a:lnTo>
                  <a:lnTo>
                    <a:pt x="56" y="38"/>
                  </a:lnTo>
                  <a:lnTo>
                    <a:pt x="55" y="39"/>
                  </a:lnTo>
                  <a:lnTo>
                    <a:pt x="54" y="39"/>
                  </a:lnTo>
                  <a:lnTo>
                    <a:pt x="53" y="40"/>
                  </a:lnTo>
                  <a:lnTo>
                    <a:pt x="51" y="41"/>
                  </a:lnTo>
                  <a:lnTo>
                    <a:pt x="50" y="41"/>
                  </a:lnTo>
                  <a:lnTo>
                    <a:pt x="49" y="42"/>
                  </a:lnTo>
                  <a:lnTo>
                    <a:pt x="48" y="42"/>
                  </a:lnTo>
                  <a:lnTo>
                    <a:pt x="46" y="42"/>
                  </a:lnTo>
                  <a:lnTo>
                    <a:pt x="45" y="43"/>
                  </a:lnTo>
                  <a:lnTo>
                    <a:pt x="44" y="43"/>
                  </a:lnTo>
                  <a:lnTo>
                    <a:pt x="43" y="43"/>
                  </a:lnTo>
                  <a:lnTo>
                    <a:pt x="42" y="43"/>
                  </a:lnTo>
                  <a:lnTo>
                    <a:pt x="41" y="43"/>
                  </a:lnTo>
                  <a:lnTo>
                    <a:pt x="39" y="43"/>
                  </a:lnTo>
                  <a:lnTo>
                    <a:pt x="27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3" y="43"/>
                  </a:lnTo>
                  <a:lnTo>
                    <a:pt x="22" y="43"/>
                  </a:lnTo>
                  <a:lnTo>
                    <a:pt x="21" y="43"/>
                  </a:lnTo>
                  <a:lnTo>
                    <a:pt x="19" y="42"/>
                  </a:lnTo>
                  <a:lnTo>
                    <a:pt x="17" y="42"/>
                  </a:lnTo>
                  <a:lnTo>
                    <a:pt x="16" y="42"/>
                  </a:lnTo>
                  <a:lnTo>
                    <a:pt x="15" y="41"/>
                  </a:lnTo>
                  <a:lnTo>
                    <a:pt x="14" y="41"/>
                  </a:lnTo>
                  <a:lnTo>
                    <a:pt x="13" y="40"/>
                  </a:lnTo>
                  <a:lnTo>
                    <a:pt x="12" y="39"/>
                  </a:lnTo>
                  <a:lnTo>
                    <a:pt x="11" y="39"/>
                  </a:lnTo>
                  <a:lnTo>
                    <a:pt x="10" y="38"/>
                  </a:lnTo>
                  <a:lnTo>
                    <a:pt x="9" y="36"/>
                  </a:lnTo>
                  <a:lnTo>
                    <a:pt x="9" y="35"/>
                  </a:lnTo>
                  <a:lnTo>
                    <a:pt x="8" y="35"/>
                  </a:lnTo>
                  <a:lnTo>
                    <a:pt x="7" y="34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3" y="28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58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28" name="Rectangle 20"/>
            <p:cNvSpPr>
              <a:spLocks noChangeArrowheads="1"/>
            </p:cNvSpPr>
            <p:nvPr/>
          </p:nvSpPr>
          <p:spPr bwMode="auto">
            <a:xfrm>
              <a:off x="3417" y="1086"/>
              <a:ext cx="9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29" name="Rectangle 21"/>
            <p:cNvSpPr>
              <a:spLocks noChangeArrowheads="1"/>
            </p:cNvSpPr>
            <p:nvPr/>
          </p:nvSpPr>
          <p:spPr bwMode="auto">
            <a:xfrm>
              <a:off x="2869" y="734"/>
              <a:ext cx="14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30" name="Rectangle 22"/>
            <p:cNvSpPr>
              <a:spLocks noChangeArrowheads="1"/>
            </p:cNvSpPr>
            <p:nvPr/>
          </p:nvSpPr>
          <p:spPr bwMode="auto">
            <a:xfrm>
              <a:off x="2942" y="783"/>
              <a:ext cx="9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31" name="Rectangle 23"/>
            <p:cNvSpPr>
              <a:spLocks noChangeArrowheads="1"/>
            </p:cNvSpPr>
            <p:nvPr/>
          </p:nvSpPr>
          <p:spPr bwMode="auto">
            <a:xfrm>
              <a:off x="2869" y="880"/>
              <a:ext cx="14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32" name="Rectangle 24"/>
            <p:cNvSpPr>
              <a:spLocks noChangeArrowheads="1"/>
            </p:cNvSpPr>
            <p:nvPr/>
          </p:nvSpPr>
          <p:spPr bwMode="auto">
            <a:xfrm>
              <a:off x="2942" y="929"/>
              <a:ext cx="9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33" name="Rectangle 25"/>
            <p:cNvSpPr>
              <a:spLocks noChangeArrowheads="1"/>
            </p:cNvSpPr>
            <p:nvPr/>
          </p:nvSpPr>
          <p:spPr bwMode="auto">
            <a:xfrm>
              <a:off x="2869" y="1037"/>
              <a:ext cx="14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34" name="Rectangle 26"/>
            <p:cNvSpPr>
              <a:spLocks noChangeArrowheads="1"/>
            </p:cNvSpPr>
            <p:nvPr/>
          </p:nvSpPr>
          <p:spPr bwMode="auto">
            <a:xfrm>
              <a:off x="2942" y="1086"/>
              <a:ext cx="9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35" name="Rectangle 27"/>
            <p:cNvSpPr>
              <a:spLocks noChangeArrowheads="1"/>
            </p:cNvSpPr>
            <p:nvPr/>
          </p:nvSpPr>
          <p:spPr bwMode="auto">
            <a:xfrm>
              <a:off x="2869" y="1193"/>
              <a:ext cx="256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Load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36" name="Rectangle 28"/>
            <p:cNvSpPr>
              <a:spLocks noChangeArrowheads="1"/>
            </p:cNvSpPr>
            <p:nvPr/>
          </p:nvSpPr>
          <p:spPr bwMode="auto">
            <a:xfrm>
              <a:off x="2788" y="479"/>
              <a:ext cx="755" cy="1064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37" name="Line 29"/>
            <p:cNvSpPr>
              <a:spLocks noChangeShapeType="1"/>
            </p:cNvSpPr>
            <p:nvPr/>
          </p:nvSpPr>
          <p:spPr bwMode="auto">
            <a:xfrm>
              <a:off x="2565" y="639"/>
              <a:ext cx="22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8" name="Line 30"/>
            <p:cNvSpPr>
              <a:spLocks noChangeShapeType="1"/>
            </p:cNvSpPr>
            <p:nvPr/>
          </p:nvSpPr>
          <p:spPr bwMode="auto">
            <a:xfrm flipV="1">
              <a:off x="2565" y="788"/>
              <a:ext cx="22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9" name="Line 31"/>
            <p:cNvSpPr>
              <a:spLocks noChangeShapeType="1"/>
            </p:cNvSpPr>
            <p:nvPr/>
          </p:nvSpPr>
          <p:spPr bwMode="auto">
            <a:xfrm>
              <a:off x="2565" y="937"/>
              <a:ext cx="22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0" name="Line 32"/>
            <p:cNvSpPr>
              <a:spLocks noChangeShapeType="1"/>
            </p:cNvSpPr>
            <p:nvPr/>
          </p:nvSpPr>
          <p:spPr bwMode="auto">
            <a:xfrm>
              <a:off x="2565" y="1085"/>
              <a:ext cx="22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1" name="Line 34"/>
            <p:cNvSpPr>
              <a:spLocks noChangeShapeType="1"/>
            </p:cNvSpPr>
            <p:nvPr/>
          </p:nvSpPr>
          <p:spPr bwMode="auto">
            <a:xfrm>
              <a:off x="2565" y="1383"/>
              <a:ext cx="22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2" name="Rectangle 35"/>
            <p:cNvSpPr>
              <a:spLocks noChangeArrowheads="1"/>
            </p:cNvSpPr>
            <p:nvPr/>
          </p:nvSpPr>
          <p:spPr bwMode="auto">
            <a:xfrm>
              <a:off x="2869" y="1340"/>
              <a:ext cx="317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43" name="Rectangle 36"/>
            <p:cNvSpPr>
              <a:spLocks noChangeArrowheads="1"/>
            </p:cNvSpPr>
            <p:nvPr/>
          </p:nvSpPr>
          <p:spPr bwMode="auto">
            <a:xfrm>
              <a:off x="2476" y="588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44" name="Rectangle 37"/>
            <p:cNvSpPr>
              <a:spLocks noChangeArrowheads="1"/>
            </p:cNvSpPr>
            <p:nvPr/>
          </p:nvSpPr>
          <p:spPr bwMode="auto">
            <a:xfrm>
              <a:off x="2476" y="738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45" name="Rectangle 38"/>
            <p:cNvSpPr>
              <a:spLocks noChangeArrowheads="1"/>
            </p:cNvSpPr>
            <p:nvPr/>
          </p:nvSpPr>
          <p:spPr bwMode="auto">
            <a:xfrm>
              <a:off x="2476" y="889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46" name="Freeform 39"/>
            <p:cNvSpPr>
              <a:spLocks/>
            </p:cNvSpPr>
            <p:nvPr/>
          </p:nvSpPr>
          <p:spPr bwMode="auto">
            <a:xfrm>
              <a:off x="2192" y="1383"/>
              <a:ext cx="373" cy="160"/>
            </a:xfrm>
            <a:custGeom>
              <a:avLst/>
              <a:gdLst>
                <a:gd name="T0" fmla="*/ 0 w 744"/>
                <a:gd name="T1" fmla="*/ 1 h 319"/>
                <a:gd name="T2" fmla="*/ 1 w 744"/>
                <a:gd name="T3" fmla="*/ 1 h 319"/>
                <a:gd name="T4" fmla="*/ 1 w 744"/>
                <a:gd name="T5" fmla="*/ 0 h 319"/>
                <a:gd name="T6" fmla="*/ 1 w 744"/>
                <a:gd name="T7" fmla="*/ 0 h 3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44"/>
                <a:gd name="T13" fmla="*/ 0 h 319"/>
                <a:gd name="T14" fmla="*/ 744 w 744"/>
                <a:gd name="T15" fmla="*/ 319 h 3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44" h="319">
                  <a:moveTo>
                    <a:pt x="0" y="319"/>
                  </a:moveTo>
                  <a:lnTo>
                    <a:pt x="595" y="319"/>
                  </a:lnTo>
                  <a:lnTo>
                    <a:pt x="595" y="0"/>
                  </a:lnTo>
                  <a:lnTo>
                    <a:pt x="744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7" name="Line 40"/>
            <p:cNvSpPr>
              <a:spLocks noChangeShapeType="1"/>
            </p:cNvSpPr>
            <p:nvPr/>
          </p:nvSpPr>
          <p:spPr bwMode="auto">
            <a:xfrm flipV="1">
              <a:off x="3543" y="788"/>
              <a:ext cx="45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8" name="Line 41"/>
            <p:cNvSpPr>
              <a:spLocks noChangeShapeType="1"/>
            </p:cNvSpPr>
            <p:nvPr/>
          </p:nvSpPr>
          <p:spPr bwMode="auto">
            <a:xfrm>
              <a:off x="3543" y="937"/>
              <a:ext cx="457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9" name="Line 42"/>
            <p:cNvSpPr>
              <a:spLocks noChangeShapeType="1"/>
            </p:cNvSpPr>
            <p:nvPr/>
          </p:nvSpPr>
          <p:spPr bwMode="auto">
            <a:xfrm>
              <a:off x="3543" y="1085"/>
              <a:ext cx="457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0" name="Freeform 43"/>
            <p:cNvSpPr>
              <a:spLocks/>
            </p:cNvSpPr>
            <p:nvPr/>
          </p:nvSpPr>
          <p:spPr bwMode="auto">
            <a:xfrm>
              <a:off x="1884" y="331"/>
              <a:ext cx="1818" cy="829"/>
            </a:xfrm>
            <a:custGeom>
              <a:avLst/>
              <a:gdLst>
                <a:gd name="T0" fmla="*/ 1 w 3636"/>
                <a:gd name="T1" fmla="*/ 0 h 1659"/>
                <a:gd name="T2" fmla="*/ 1 w 3636"/>
                <a:gd name="T3" fmla="*/ 0 h 1659"/>
                <a:gd name="T4" fmla="*/ 0 w 3636"/>
                <a:gd name="T5" fmla="*/ 0 h 1659"/>
                <a:gd name="T6" fmla="*/ 0 w 3636"/>
                <a:gd name="T7" fmla="*/ 0 h 165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36"/>
                <a:gd name="T13" fmla="*/ 0 h 1659"/>
                <a:gd name="T14" fmla="*/ 3636 w 3636"/>
                <a:gd name="T15" fmla="*/ 1659 h 165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36" h="1659">
                  <a:moveTo>
                    <a:pt x="3636" y="915"/>
                  </a:moveTo>
                  <a:lnTo>
                    <a:pt x="3636" y="0"/>
                  </a:lnTo>
                  <a:lnTo>
                    <a:pt x="0" y="0"/>
                  </a:lnTo>
                  <a:lnTo>
                    <a:pt x="0" y="1659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1" name="Freeform 44"/>
            <p:cNvSpPr>
              <a:spLocks/>
            </p:cNvSpPr>
            <p:nvPr/>
          </p:nvSpPr>
          <p:spPr bwMode="auto">
            <a:xfrm>
              <a:off x="1735" y="182"/>
              <a:ext cx="2116" cy="1127"/>
            </a:xfrm>
            <a:custGeom>
              <a:avLst/>
              <a:gdLst>
                <a:gd name="T0" fmla="*/ 1 w 4231"/>
                <a:gd name="T1" fmla="*/ 1 h 2254"/>
                <a:gd name="T2" fmla="*/ 1 w 4231"/>
                <a:gd name="T3" fmla="*/ 0 h 2254"/>
                <a:gd name="T4" fmla="*/ 0 w 4231"/>
                <a:gd name="T5" fmla="*/ 0 h 2254"/>
                <a:gd name="T6" fmla="*/ 0 w 4231"/>
                <a:gd name="T7" fmla="*/ 1 h 2254"/>
                <a:gd name="T8" fmla="*/ 1 w 4231"/>
                <a:gd name="T9" fmla="*/ 1 h 22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231"/>
                <a:gd name="T16" fmla="*/ 0 h 2254"/>
                <a:gd name="T17" fmla="*/ 4231 w 4231"/>
                <a:gd name="T18" fmla="*/ 2254 h 22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231" h="2254">
                  <a:moveTo>
                    <a:pt x="4231" y="1807"/>
                  </a:moveTo>
                  <a:lnTo>
                    <a:pt x="4231" y="0"/>
                  </a:lnTo>
                  <a:lnTo>
                    <a:pt x="0" y="0"/>
                  </a:lnTo>
                  <a:lnTo>
                    <a:pt x="0" y="2254"/>
                  </a:lnTo>
                  <a:lnTo>
                    <a:pt x="297" y="2254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2" name="Freeform 45"/>
            <p:cNvSpPr>
              <a:spLocks/>
            </p:cNvSpPr>
            <p:nvPr/>
          </p:nvSpPr>
          <p:spPr bwMode="auto">
            <a:xfrm>
              <a:off x="3830" y="1075"/>
              <a:ext cx="31" cy="21"/>
            </a:xfrm>
            <a:custGeom>
              <a:avLst/>
              <a:gdLst>
                <a:gd name="T0" fmla="*/ 0 w 64"/>
                <a:gd name="T1" fmla="*/ 1 h 42"/>
                <a:gd name="T2" fmla="*/ 0 w 64"/>
                <a:gd name="T3" fmla="*/ 1 h 42"/>
                <a:gd name="T4" fmla="*/ 0 w 64"/>
                <a:gd name="T5" fmla="*/ 1 h 42"/>
                <a:gd name="T6" fmla="*/ 0 w 64"/>
                <a:gd name="T7" fmla="*/ 1 h 42"/>
                <a:gd name="T8" fmla="*/ 0 w 64"/>
                <a:gd name="T9" fmla="*/ 1 h 42"/>
                <a:gd name="T10" fmla="*/ 0 w 64"/>
                <a:gd name="T11" fmla="*/ 1 h 42"/>
                <a:gd name="T12" fmla="*/ 0 w 64"/>
                <a:gd name="T13" fmla="*/ 1 h 42"/>
                <a:gd name="T14" fmla="*/ 0 w 64"/>
                <a:gd name="T15" fmla="*/ 1 h 42"/>
                <a:gd name="T16" fmla="*/ 0 w 64"/>
                <a:gd name="T17" fmla="*/ 1 h 42"/>
                <a:gd name="T18" fmla="*/ 0 w 64"/>
                <a:gd name="T19" fmla="*/ 1 h 42"/>
                <a:gd name="T20" fmla="*/ 0 w 64"/>
                <a:gd name="T21" fmla="*/ 1 h 42"/>
                <a:gd name="T22" fmla="*/ 0 w 64"/>
                <a:gd name="T23" fmla="*/ 0 h 42"/>
                <a:gd name="T24" fmla="*/ 0 w 64"/>
                <a:gd name="T25" fmla="*/ 1 h 42"/>
                <a:gd name="T26" fmla="*/ 0 w 64"/>
                <a:gd name="T27" fmla="*/ 1 h 42"/>
                <a:gd name="T28" fmla="*/ 0 w 64"/>
                <a:gd name="T29" fmla="*/ 1 h 42"/>
                <a:gd name="T30" fmla="*/ 0 w 64"/>
                <a:gd name="T31" fmla="*/ 1 h 42"/>
                <a:gd name="T32" fmla="*/ 0 w 64"/>
                <a:gd name="T33" fmla="*/ 1 h 42"/>
                <a:gd name="T34" fmla="*/ 0 w 64"/>
                <a:gd name="T35" fmla="*/ 1 h 42"/>
                <a:gd name="T36" fmla="*/ 0 w 64"/>
                <a:gd name="T37" fmla="*/ 1 h 42"/>
                <a:gd name="T38" fmla="*/ 0 w 64"/>
                <a:gd name="T39" fmla="*/ 1 h 42"/>
                <a:gd name="T40" fmla="*/ 0 w 64"/>
                <a:gd name="T41" fmla="*/ 1 h 42"/>
                <a:gd name="T42" fmla="*/ 0 w 64"/>
                <a:gd name="T43" fmla="*/ 1 h 42"/>
                <a:gd name="T44" fmla="*/ 0 w 64"/>
                <a:gd name="T45" fmla="*/ 1 h 42"/>
                <a:gd name="T46" fmla="*/ 0 w 64"/>
                <a:gd name="T47" fmla="*/ 1 h 42"/>
                <a:gd name="T48" fmla="*/ 0 w 64"/>
                <a:gd name="T49" fmla="*/ 1 h 42"/>
                <a:gd name="T50" fmla="*/ 0 w 64"/>
                <a:gd name="T51" fmla="*/ 1 h 42"/>
                <a:gd name="T52" fmla="*/ 0 w 64"/>
                <a:gd name="T53" fmla="*/ 1 h 42"/>
                <a:gd name="T54" fmla="*/ 0 w 64"/>
                <a:gd name="T55" fmla="*/ 1 h 42"/>
                <a:gd name="T56" fmla="*/ 0 w 64"/>
                <a:gd name="T57" fmla="*/ 1 h 42"/>
                <a:gd name="T58" fmla="*/ 0 w 64"/>
                <a:gd name="T59" fmla="*/ 1 h 42"/>
                <a:gd name="T60" fmla="*/ 0 w 64"/>
                <a:gd name="T61" fmla="*/ 1 h 42"/>
                <a:gd name="T62" fmla="*/ 0 w 64"/>
                <a:gd name="T63" fmla="*/ 1 h 42"/>
                <a:gd name="T64" fmla="*/ 0 w 64"/>
                <a:gd name="T65" fmla="*/ 1 h 42"/>
                <a:gd name="T66" fmla="*/ 0 w 64"/>
                <a:gd name="T67" fmla="*/ 1 h 42"/>
                <a:gd name="T68" fmla="*/ 0 w 64"/>
                <a:gd name="T69" fmla="*/ 1 h 42"/>
                <a:gd name="T70" fmla="*/ 0 w 64"/>
                <a:gd name="T71" fmla="*/ 1 h 42"/>
                <a:gd name="T72" fmla="*/ 0 w 64"/>
                <a:gd name="T73" fmla="*/ 1 h 42"/>
                <a:gd name="T74" fmla="*/ 0 w 64"/>
                <a:gd name="T75" fmla="*/ 1 h 42"/>
                <a:gd name="T76" fmla="*/ 0 w 64"/>
                <a:gd name="T77" fmla="*/ 1 h 42"/>
                <a:gd name="T78" fmla="*/ 0 w 64"/>
                <a:gd name="T79" fmla="*/ 1 h 42"/>
                <a:gd name="T80" fmla="*/ 0 w 64"/>
                <a:gd name="T81" fmla="*/ 1 h 42"/>
                <a:gd name="T82" fmla="*/ 0 w 64"/>
                <a:gd name="T83" fmla="*/ 1 h 42"/>
                <a:gd name="T84" fmla="*/ 0 w 64"/>
                <a:gd name="T85" fmla="*/ 1 h 42"/>
                <a:gd name="T86" fmla="*/ 0 w 64"/>
                <a:gd name="T87" fmla="*/ 1 h 42"/>
                <a:gd name="T88" fmla="*/ 0 w 64"/>
                <a:gd name="T89" fmla="*/ 1 h 42"/>
                <a:gd name="T90" fmla="*/ 0 w 64"/>
                <a:gd name="T91" fmla="*/ 1 h 42"/>
                <a:gd name="T92" fmla="*/ 0 w 64"/>
                <a:gd name="T93" fmla="*/ 1 h 42"/>
                <a:gd name="T94" fmla="*/ 0 w 64"/>
                <a:gd name="T95" fmla="*/ 1 h 42"/>
                <a:gd name="T96" fmla="*/ 0 w 64"/>
                <a:gd name="T97" fmla="*/ 1 h 42"/>
                <a:gd name="T98" fmla="*/ 0 w 64"/>
                <a:gd name="T99" fmla="*/ 1 h 42"/>
                <a:gd name="T100" fmla="*/ 0 w 64"/>
                <a:gd name="T101" fmla="*/ 1 h 42"/>
                <a:gd name="T102" fmla="*/ 0 w 64"/>
                <a:gd name="T103" fmla="*/ 1 h 42"/>
                <a:gd name="T104" fmla="*/ 0 w 64"/>
                <a:gd name="T105" fmla="*/ 1 h 42"/>
                <a:gd name="T106" fmla="*/ 0 w 64"/>
                <a:gd name="T107" fmla="*/ 1 h 42"/>
                <a:gd name="T108" fmla="*/ 0 w 64"/>
                <a:gd name="T109" fmla="*/ 1 h 42"/>
                <a:gd name="T110" fmla="*/ 0 w 64"/>
                <a:gd name="T111" fmla="*/ 1 h 4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4"/>
                <a:gd name="T169" fmla="*/ 0 h 42"/>
                <a:gd name="T170" fmla="*/ 64 w 64"/>
                <a:gd name="T171" fmla="*/ 42 h 4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4" h="42">
                  <a:moveTo>
                    <a:pt x="0" y="17"/>
                  </a:move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6" y="9"/>
                  </a:lnTo>
                  <a:lnTo>
                    <a:pt x="8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3" y="4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2" y="4"/>
                  </a:lnTo>
                  <a:lnTo>
                    <a:pt x="53" y="5"/>
                  </a:lnTo>
                  <a:lnTo>
                    <a:pt x="54" y="5"/>
                  </a:lnTo>
                  <a:lnTo>
                    <a:pt x="55" y="6"/>
                  </a:lnTo>
                  <a:lnTo>
                    <a:pt x="56" y="7"/>
                  </a:lnTo>
                  <a:lnTo>
                    <a:pt x="56" y="8"/>
                  </a:lnTo>
                  <a:lnTo>
                    <a:pt x="58" y="8"/>
                  </a:lnTo>
                  <a:lnTo>
                    <a:pt x="59" y="9"/>
                  </a:lnTo>
                  <a:lnTo>
                    <a:pt x="60" y="10"/>
                  </a:lnTo>
                  <a:lnTo>
                    <a:pt x="60" y="11"/>
                  </a:lnTo>
                  <a:lnTo>
                    <a:pt x="61" y="12"/>
                  </a:lnTo>
                  <a:lnTo>
                    <a:pt x="62" y="14"/>
                  </a:lnTo>
                  <a:lnTo>
                    <a:pt x="62" y="15"/>
                  </a:lnTo>
                  <a:lnTo>
                    <a:pt x="63" y="16"/>
                  </a:lnTo>
                  <a:lnTo>
                    <a:pt x="63" y="17"/>
                  </a:lnTo>
                  <a:lnTo>
                    <a:pt x="63" y="19"/>
                  </a:lnTo>
                  <a:lnTo>
                    <a:pt x="64" y="20"/>
                  </a:lnTo>
                  <a:lnTo>
                    <a:pt x="64" y="21"/>
                  </a:lnTo>
                  <a:lnTo>
                    <a:pt x="64" y="22"/>
                  </a:lnTo>
                  <a:lnTo>
                    <a:pt x="64" y="23"/>
                  </a:lnTo>
                  <a:lnTo>
                    <a:pt x="64" y="24"/>
                  </a:lnTo>
                  <a:lnTo>
                    <a:pt x="64" y="26"/>
                  </a:lnTo>
                  <a:lnTo>
                    <a:pt x="64" y="17"/>
                  </a:lnTo>
                  <a:lnTo>
                    <a:pt x="64" y="19"/>
                  </a:lnTo>
                  <a:lnTo>
                    <a:pt x="64" y="20"/>
                  </a:lnTo>
                  <a:lnTo>
                    <a:pt x="64" y="21"/>
                  </a:lnTo>
                  <a:lnTo>
                    <a:pt x="64" y="22"/>
                  </a:lnTo>
                  <a:lnTo>
                    <a:pt x="64" y="23"/>
                  </a:lnTo>
                  <a:lnTo>
                    <a:pt x="63" y="24"/>
                  </a:lnTo>
                  <a:lnTo>
                    <a:pt x="63" y="26"/>
                  </a:lnTo>
                  <a:lnTo>
                    <a:pt x="63" y="27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1" y="31"/>
                  </a:lnTo>
                  <a:lnTo>
                    <a:pt x="60" y="32"/>
                  </a:lnTo>
                  <a:lnTo>
                    <a:pt x="60" y="33"/>
                  </a:lnTo>
                  <a:lnTo>
                    <a:pt x="59" y="34"/>
                  </a:lnTo>
                  <a:lnTo>
                    <a:pt x="58" y="35"/>
                  </a:lnTo>
                  <a:lnTo>
                    <a:pt x="56" y="35"/>
                  </a:lnTo>
                  <a:lnTo>
                    <a:pt x="56" y="36"/>
                  </a:lnTo>
                  <a:lnTo>
                    <a:pt x="55" y="37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2" y="39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9" y="41"/>
                  </a:lnTo>
                  <a:lnTo>
                    <a:pt x="48" y="41"/>
                  </a:lnTo>
                  <a:lnTo>
                    <a:pt x="46" y="41"/>
                  </a:lnTo>
                  <a:lnTo>
                    <a:pt x="45" y="42"/>
                  </a:lnTo>
                  <a:lnTo>
                    <a:pt x="44" y="42"/>
                  </a:lnTo>
                  <a:lnTo>
                    <a:pt x="43" y="42"/>
                  </a:lnTo>
                  <a:lnTo>
                    <a:pt x="42" y="42"/>
                  </a:lnTo>
                  <a:lnTo>
                    <a:pt x="41" y="42"/>
                  </a:lnTo>
                  <a:lnTo>
                    <a:pt x="38" y="42"/>
                  </a:lnTo>
                  <a:lnTo>
                    <a:pt x="27" y="42"/>
                  </a:lnTo>
                  <a:lnTo>
                    <a:pt x="25" y="42"/>
                  </a:lnTo>
                  <a:lnTo>
                    <a:pt x="24" y="42"/>
                  </a:lnTo>
                  <a:lnTo>
                    <a:pt x="22" y="42"/>
                  </a:lnTo>
                  <a:lnTo>
                    <a:pt x="21" y="42"/>
                  </a:lnTo>
                  <a:lnTo>
                    <a:pt x="20" y="42"/>
                  </a:lnTo>
                  <a:lnTo>
                    <a:pt x="18" y="41"/>
                  </a:lnTo>
                  <a:lnTo>
                    <a:pt x="17" y="41"/>
                  </a:lnTo>
                  <a:lnTo>
                    <a:pt x="16" y="41"/>
                  </a:lnTo>
                  <a:lnTo>
                    <a:pt x="15" y="40"/>
                  </a:lnTo>
                  <a:lnTo>
                    <a:pt x="14" y="40"/>
                  </a:lnTo>
                  <a:lnTo>
                    <a:pt x="13" y="39"/>
                  </a:lnTo>
                  <a:lnTo>
                    <a:pt x="12" y="38"/>
                  </a:lnTo>
                  <a:lnTo>
                    <a:pt x="11" y="38"/>
                  </a:lnTo>
                  <a:lnTo>
                    <a:pt x="10" y="37"/>
                  </a:lnTo>
                  <a:lnTo>
                    <a:pt x="9" y="36"/>
                  </a:lnTo>
                  <a:lnTo>
                    <a:pt x="9" y="35"/>
                  </a:lnTo>
                  <a:lnTo>
                    <a:pt x="8" y="35"/>
                  </a:lnTo>
                  <a:lnTo>
                    <a:pt x="6" y="34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4" y="31"/>
                  </a:lnTo>
                  <a:lnTo>
                    <a:pt x="3" y="29"/>
                  </a:lnTo>
                  <a:lnTo>
                    <a:pt x="3" y="28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58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53" name="Rectangle 46"/>
            <p:cNvSpPr>
              <a:spLocks noChangeArrowheads="1"/>
            </p:cNvSpPr>
            <p:nvPr/>
          </p:nvSpPr>
          <p:spPr bwMode="auto">
            <a:xfrm>
              <a:off x="2476" y="1040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54" name="Freeform 47"/>
            <p:cNvSpPr>
              <a:spLocks/>
            </p:cNvSpPr>
            <p:nvPr/>
          </p:nvSpPr>
          <p:spPr bwMode="auto">
            <a:xfrm>
              <a:off x="1905" y="2329"/>
              <a:ext cx="1" cy="979"/>
            </a:xfrm>
            <a:custGeom>
              <a:avLst/>
              <a:gdLst>
                <a:gd name="T0" fmla="*/ 0 w 1"/>
                <a:gd name="T1" fmla="*/ 1 h 1956"/>
                <a:gd name="T2" fmla="*/ 0 w 1"/>
                <a:gd name="T3" fmla="*/ 0 h 1956"/>
                <a:gd name="T4" fmla="*/ 0 w 1"/>
                <a:gd name="T5" fmla="*/ 1 h 1956"/>
                <a:gd name="T6" fmla="*/ 0 60000 65536"/>
                <a:gd name="T7" fmla="*/ 0 60000 65536"/>
                <a:gd name="T8" fmla="*/ 0 60000 65536"/>
                <a:gd name="T9" fmla="*/ 0 w 1"/>
                <a:gd name="T10" fmla="*/ 0 h 1956"/>
                <a:gd name="T11" fmla="*/ 1 w 1"/>
                <a:gd name="T12" fmla="*/ 1956 h 19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956">
                  <a:moveTo>
                    <a:pt x="0" y="1956"/>
                  </a:moveTo>
                  <a:lnTo>
                    <a:pt x="0" y="0"/>
                  </a:lnTo>
                  <a:lnTo>
                    <a:pt x="0" y="19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5" name="Line 48"/>
            <p:cNvSpPr>
              <a:spLocks noChangeShapeType="1"/>
            </p:cNvSpPr>
            <p:nvPr/>
          </p:nvSpPr>
          <p:spPr bwMode="auto">
            <a:xfrm flipV="1">
              <a:off x="1905" y="2329"/>
              <a:ext cx="1" cy="979"/>
            </a:xfrm>
            <a:prstGeom prst="line">
              <a:avLst/>
            </a:prstGeom>
            <a:noFill/>
            <a:ln w="15875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6" name="Freeform 49"/>
            <p:cNvSpPr>
              <a:spLocks/>
            </p:cNvSpPr>
            <p:nvPr/>
          </p:nvSpPr>
          <p:spPr bwMode="auto">
            <a:xfrm>
              <a:off x="2405" y="2329"/>
              <a:ext cx="1" cy="979"/>
            </a:xfrm>
            <a:custGeom>
              <a:avLst/>
              <a:gdLst>
                <a:gd name="T0" fmla="*/ 0 w 1"/>
                <a:gd name="T1" fmla="*/ 1 h 1956"/>
                <a:gd name="T2" fmla="*/ 0 w 1"/>
                <a:gd name="T3" fmla="*/ 0 h 1956"/>
                <a:gd name="T4" fmla="*/ 0 w 1"/>
                <a:gd name="T5" fmla="*/ 1 h 1956"/>
                <a:gd name="T6" fmla="*/ 0 60000 65536"/>
                <a:gd name="T7" fmla="*/ 0 60000 65536"/>
                <a:gd name="T8" fmla="*/ 0 60000 65536"/>
                <a:gd name="T9" fmla="*/ 0 w 1"/>
                <a:gd name="T10" fmla="*/ 0 h 1956"/>
                <a:gd name="T11" fmla="*/ 1 w 1"/>
                <a:gd name="T12" fmla="*/ 1956 h 19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956">
                  <a:moveTo>
                    <a:pt x="0" y="1956"/>
                  </a:moveTo>
                  <a:lnTo>
                    <a:pt x="0" y="0"/>
                  </a:lnTo>
                  <a:lnTo>
                    <a:pt x="0" y="19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7" name="Line 50"/>
            <p:cNvSpPr>
              <a:spLocks noChangeShapeType="1"/>
            </p:cNvSpPr>
            <p:nvPr/>
          </p:nvSpPr>
          <p:spPr bwMode="auto">
            <a:xfrm flipV="1">
              <a:off x="2405" y="2329"/>
              <a:ext cx="1" cy="979"/>
            </a:xfrm>
            <a:prstGeom prst="line">
              <a:avLst/>
            </a:prstGeom>
            <a:noFill/>
            <a:ln w="15875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8" name="Freeform 51"/>
            <p:cNvSpPr>
              <a:spLocks/>
            </p:cNvSpPr>
            <p:nvPr/>
          </p:nvSpPr>
          <p:spPr bwMode="auto">
            <a:xfrm>
              <a:off x="2905" y="2329"/>
              <a:ext cx="1" cy="979"/>
            </a:xfrm>
            <a:custGeom>
              <a:avLst/>
              <a:gdLst>
                <a:gd name="T0" fmla="*/ 0 w 1"/>
                <a:gd name="T1" fmla="*/ 1 h 1956"/>
                <a:gd name="T2" fmla="*/ 0 w 1"/>
                <a:gd name="T3" fmla="*/ 0 h 1956"/>
                <a:gd name="T4" fmla="*/ 0 w 1"/>
                <a:gd name="T5" fmla="*/ 1 h 1956"/>
                <a:gd name="T6" fmla="*/ 0 60000 65536"/>
                <a:gd name="T7" fmla="*/ 0 60000 65536"/>
                <a:gd name="T8" fmla="*/ 0 60000 65536"/>
                <a:gd name="T9" fmla="*/ 0 w 1"/>
                <a:gd name="T10" fmla="*/ 0 h 1956"/>
                <a:gd name="T11" fmla="*/ 1 w 1"/>
                <a:gd name="T12" fmla="*/ 1956 h 19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956">
                  <a:moveTo>
                    <a:pt x="0" y="1956"/>
                  </a:moveTo>
                  <a:lnTo>
                    <a:pt x="0" y="0"/>
                  </a:lnTo>
                  <a:lnTo>
                    <a:pt x="0" y="19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9" name="Line 52"/>
            <p:cNvSpPr>
              <a:spLocks noChangeShapeType="1"/>
            </p:cNvSpPr>
            <p:nvPr/>
          </p:nvSpPr>
          <p:spPr bwMode="auto">
            <a:xfrm flipV="1">
              <a:off x="2905" y="2329"/>
              <a:ext cx="1" cy="979"/>
            </a:xfrm>
            <a:prstGeom prst="line">
              <a:avLst/>
            </a:prstGeom>
            <a:noFill/>
            <a:ln w="15875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0" name="Freeform 53"/>
            <p:cNvSpPr>
              <a:spLocks/>
            </p:cNvSpPr>
            <p:nvPr/>
          </p:nvSpPr>
          <p:spPr bwMode="auto">
            <a:xfrm>
              <a:off x="3404" y="2329"/>
              <a:ext cx="1" cy="979"/>
            </a:xfrm>
            <a:custGeom>
              <a:avLst/>
              <a:gdLst>
                <a:gd name="T0" fmla="*/ 0 w 1"/>
                <a:gd name="T1" fmla="*/ 1 h 1956"/>
                <a:gd name="T2" fmla="*/ 0 w 1"/>
                <a:gd name="T3" fmla="*/ 0 h 1956"/>
                <a:gd name="T4" fmla="*/ 0 w 1"/>
                <a:gd name="T5" fmla="*/ 1 h 1956"/>
                <a:gd name="T6" fmla="*/ 0 60000 65536"/>
                <a:gd name="T7" fmla="*/ 0 60000 65536"/>
                <a:gd name="T8" fmla="*/ 0 60000 65536"/>
                <a:gd name="T9" fmla="*/ 0 w 1"/>
                <a:gd name="T10" fmla="*/ 0 h 1956"/>
                <a:gd name="T11" fmla="*/ 1 w 1"/>
                <a:gd name="T12" fmla="*/ 1956 h 19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956">
                  <a:moveTo>
                    <a:pt x="0" y="1956"/>
                  </a:moveTo>
                  <a:lnTo>
                    <a:pt x="0" y="0"/>
                  </a:lnTo>
                  <a:lnTo>
                    <a:pt x="0" y="19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1" name="Line 54"/>
            <p:cNvSpPr>
              <a:spLocks noChangeShapeType="1"/>
            </p:cNvSpPr>
            <p:nvPr/>
          </p:nvSpPr>
          <p:spPr bwMode="auto">
            <a:xfrm flipV="1">
              <a:off x="3404" y="2329"/>
              <a:ext cx="1" cy="979"/>
            </a:xfrm>
            <a:prstGeom prst="line">
              <a:avLst/>
            </a:prstGeom>
            <a:noFill/>
            <a:ln w="15875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2" name="Freeform 55"/>
            <p:cNvSpPr>
              <a:spLocks/>
            </p:cNvSpPr>
            <p:nvPr/>
          </p:nvSpPr>
          <p:spPr bwMode="auto">
            <a:xfrm>
              <a:off x="3904" y="2329"/>
              <a:ext cx="1" cy="979"/>
            </a:xfrm>
            <a:custGeom>
              <a:avLst/>
              <a:gdLst>
                <a:gd name="T0" fmla="*/ 0 w 1"/>
                <a:gd name="T1" fmla="*/ 1 h 1956"/>
                <a:gd name="T2" fmla="*/ 0 w 1"/>
                <a:gd name="T3" fmla="*/ 0 h 1956"/>
                <a:gd name="T4" fmla="*/ 0 w 1"/>
                <a:gd name="T5" fmla="*/ 1 h 1956"/>
                <a:gd name="T6" fmla="*/ 0 60000 65536"/>
                <a:gd name="T7" fmla="*/ 0 60000 65536"/>
                <a:gd name="T8" fmla="*/ 0 60000 65536"/>
                <a:gd name="T9" fmla="*/ 0 w 1"/>
                <a:gd name="T10" fmla="*/ 0 h 1956"/>
                <a:gd name="T11" fmla="*/ 1 w 1"/>
                <a:gd name="T12" fmla="*/ 1956 h 19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956">
                  <a:moveTo>
                    <a:pt x="0" y="1956"/>
                  </a:moveTo>
                  <a:lnTo>
                    <a:pt x="0" y="0"/>
                  </a:lnTo>
                  <a:lnTo>
                    <a:pt x="0" y="19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3" name="Line 56"/>
            <p:cNvSpPr>
              <a:spLocks noChangeShapeType="1"/>
            </p:cNvSpPr>
            <p:nvPr/>
          </p:nvSpPr>
          <p:spPr bwMode="auto">
            <a:xfrm flipV="1">
              <a:off x="3904" y="2329"/>
              <a:ext cx="1" cy="979"/>
            </a:xfrm>
            <a:prstGeom prst="line">
              <a:avLst/>
            </a:prstGeom>
            <a:noFill/>
            <a:ln w="15875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4" name="Freeform 57"/>
            <p:cNvSpPr>
              <a:spLocks/>
            </p:cNvSpPr>
            <p:nvPr/>
          </p:nvSpPr>
          <p:spPr bwMode="auto">
            <a:xfrm>
              <a:off x="4393" y="2329"/>
              <a:ext cx="1" cy="979"/>
            </a:xfrm>
            <a:custGeom>
              <a:avLst/>
              <a:gdLst>
                <a:gd name="T0" fmla="*/ 0 w 1"/>
                <a:gd name="T1" fmla="*/ 1 h 1956"/>
                <a:gd name="T2" fmla="*/ 0 w 1"/>
                <a:gd name="T3" fmla="*/ 0 h 1956"/>
                <a:gd name="T4" fmla="*/ 0 w 1"/>
                <a:gd name="T5" fmla="*/ 1 h 1956"/>
                <a:gd name="T6" fmla="*/ 0 60000 65536"/>
                <a:gd name="T7" fmla="*/ 0 60000 65536"/>
                <a:gd name="T8" fmla="*/ 0 60000 65536"/>
                <a:gd name="T9" fmla="*/ 0 w 1"/>
                <a:gd name="T10" fmla="*/ 0 h 1956"/>
                <a:gd name="T11" fmla="*/ 1 w 1"/>
                <a:gd name="T12" fmla="*/ 1956 h 19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956">
                  <a:moveTo>
                    <a:pt x="0" y="1956"/>
                  </a:moveTo>
                  <a:lnTo>
                    <a:pt x="0" y="0"/>
                  </a:lnTo>
                  <a:lnTo>
                    <a:pt x="0" y="19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5" name="Line 58"/>
            <p:cNvSpPr>
              <a:spLocks noChangeShapeType="1"/>
            </p:cNvSpPr>
            <p:nvPr/>
          </p:nvSpPr>
          <p:spPr bwMode="auto">
            <a:xfrm flipV="1">
              <a:off x="4393" y="2329"/>
              <a:ext cx="1" cy="979"/>
            </a:xfrm>
            <a:prstGeom prst="line">
              <a:avLst/>
            </a:prstGeom>
            <a:noFill/>
            <a:ln w="15875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6" name="Rectangle 59"/>
            <p:cNvSpPr>
              <a:spLocks noChangeArrowheads="1"/>
            </p:cNvSpPr>
            <p:nvPr/>
          </p:nvSpPr>
          <p:spPr bwMode="auto">
            <a:xfrm>
              <a:off x="1916" y="1481"/>
              <a:ext cx="317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67" name="Rectangle 60"/>
            <p:cNvSpPr>
              <a:spLocks noChangeArrowheads="1"/>
            </p:cNvSpPr>
            <p:nvPr/>
          </p:nvSpPr>
          <p:spPr bwMode="auto">
            <a:xfrm>
              <a:off x="1301" y="3313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68" name="Rectangle 61"/>
            <p:cNvSpPr>
              <a:spLocks noChangeArrowheads="1"/>
            </p:cNvSpPr>
            <p:nvPr/>
          </p:nvSpPr>
          <p:spPr bwMode="auto">
            <a:xfrm>
              <a:off x="1635" y="3313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69" name="Rectangle 62"/>
            <p:cNvSpPr>
              <a:spLocks noChangeArrowheads="1"/>
            </p:cNvSpPr>
            <p:nvPr/>
          </p:nvSpPr>
          <p:spPr bwMode="auto">
            <a:xfrm>
              <a:off x="2136" y="3313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0" name="Rectangle 63"/>
            <p:cNvSpPr>
              <a:spLocks noChangeArrowheads="1"/>
            </p:cNvSpPr>
            <p:nvPr/>
          </p:nvSpPr>
          <p:spPr bwMode="auto">
            <a:xfrm>
              <a:off x="2636" y="3313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1" name="Rectangle 64"/>
            <p:cNvSpPr>
              <a:spLocks noChangeArrowheads="1"/>
            </p:cNvSpPr>
            <p:nvPr/>
          </p:nvSpPr>
          <p:spPr bwMode="auto">
            <a:xfrm>
              <a:off x="3133" y="3313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2" name="Rectangle 65"/>
            <p:cNvSpPr>
              <a:spLocks noChangeArrowheads="1"/>
            </p:cNvSpPr>
            <p:nvPr/>
          </p:nvSpPr>
          <p:spPr bwMode="auto">
            <a:xfrm>
              <a:off x="3630" y="3313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3" name="Rectangle 66"/>
            <p:cNvSpPr>
              <a:spLocks noChangeArrowheads="1"/>
            </p:cNvSpPr>
            <p:nvPr/>
          </p:nvSpPr>
          <p:spPr bwMode="auto">
            <a:xfrm>
              <a:off x="4127" y="3313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4" name="Rectangle 67"/>
            <p:cNvSpPr>
              <a:spLocks noChangeArrowheads="1"/>
            </p:cNvSpPr>
            <p:nvPr/>
          </p:nvSpPr>
          <p:spPr bwMode="auto">
            <a:xfrm>
              <a:off x="4618" y="3313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5" name="Rectangle 68"/>
            <p:cNvSpPr>
              <a:spLocks noChangeArrowheads="1"/>
            </p:cNvSpPr>
            <p:nvPr/>
          </p:nvSpPr>
          <p:spPr bwMode="auto">
            <a:xfrm>
              <a:off x="970" y="2198"/>
              <a:ext cx="317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6" name="Rectangle 69"/>
            <p:cNvSpPr>
              <a:spLocks noChangeArrowheads="1"/>
            </p:cNvSpPr>
            <p:nvPr/>
          </p:nvSpPr>
          <p:spPr bwMode="auto">
            <a:xfrm>
              <a:off x="965" y="3313"/>
              <a:ext cx="323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7" name="Rectangle 70"/>
            <p:cNvSpPr>
              <a:spLocks noChangeArrowheads="1"/>
            </p:cNvSpPr>
            <p:nvPr/>
          </p:nvSpPr>
          <p:spPr bwMode="auto">
            <a:xfrm>
              <a:off x="1078" y="2490"/>
              <a:ext cx="14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8" name="Rectangle 71"/>
            <p:cNvSpPr>
              <a:spLocks noChangeArrowheads="1"/>
            </p:cNvSpPr>
            <p:nvPr/>
          </p:nvSpPr>
          <p:spPr bwMode="auto">
            <a:xfrm>
              <a:off x="1151" y="2539"/>
              <a:ext cx="9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9" name="Rectangle 72"/>
            <p:cNvSpPr>
              <a:spLocks noChangeArrowheads="1"/>
            </p:cNvSpPr>
            <p:nvPr/>
          </p:nvSpPr>
          <p:spPr bwMode="auto">
            <a:xfrm>
              <a:off x="1078" y="2784"/>
              <a:ext cx="14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80" name="Rectangle 73"/>
            <p:cNvSpPr>
              <a:spLocks noChangeArrowheads="1"/>
            </p:cNvSpPr>
            <p:nvPr/>
          </p:nvSpPr>
          <p:spPr bwMode="auto">
            <a:xfrm>
              <a:off x="1151" y="2833"/>
              <a:ext cx="9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81" name="Rectangle 74"/>
            <p:cNvSpPr>
              <a:spLocks noChangeArrowheads="1"/>
            </p:cNvSpPr>
            <p:nvPr/>
          </p:nvSpPr>
          <p:spPr bwMode="auto">
            <a:xfrm>
              <a:off x="1078" y="3085"/>
              <a:ext cx="14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82" name="Rectangle 75"/>
            <p:cNvSpPr>
              <a:spLocks noChangeArrowheads="1"/>
            </p:cNvSpPr>
            <p:nvPr/>
          </p:nvSpPr>
          <p:spPr bwMode="auto">
            <a:xfrm>
              <a:off x="1151" y="3134"/>
              <a:ext cx="9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83" name="Rectangle 76"/>
            <p:cNvSpPr>
              <a:spLocks noChangeArrowheads="1"/>
            </p:cNvSpPr>
            <p:nvPr/>
          </p:nvSpPr>
          <p:spPr bwMode="auto">
            <a:xfrm>
              <a:off x="2638" y="1754"/>
              <a:ext cx="567" cy="1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84" name="Freeform 77"/>
            <p:cNvSpPr>
              <a:spLocks/>
            </p:cNvSpPr>
            <p:nvPr/>
          </p:nvSpPr>
          <p:spPr bwMode="auto">
            <a:xfrm>
              <a:off x="1278" y="2170"/>
              <a:ext cx="3498" cy="159"/>
            </a:xfrm>
            <a:custGeom>
              <a:avLst/>
              <a:gdLst>
                <a:gd name="T0" fmla="*/ 1 w 6995"/>
                <a:gd name="T1" fmla="*/ 0 h 319"/>
                <a:gd name="T2" fmla="*/ 1 w 6995"/>
                <a:gd name="T3" fmla="*/ 0 h 319"/>
                <a:gd name="T4" fmla="*/ 1 w 6995"/>
                <a:gd name="T5" fmla="*/ 0 h 319"/>
                <a:gd name="T6" fmla="*/ 1 w 6995"/>
                <a:gd name="T7" fmla="*/ 0 h 319"/>
                <a:gd name="T8" fmla="*/ 1 w 6995"/>
                <a:gd name="T9" fmla="*/ 0 h 319"/>
                <a:gd name="T10" fmla="*/ 1 w 6995"/>
                <a:gd name="T11" fmla="*/ 0 h 319"/>
                <a:gd name="T12" fmla="*/ 1 w 6995"/>
                <a:gd name="T13" fmla="*/ 0 h 319"/>
                <a:gd name="T14" fmla="*/ 1 w 6995"/>
                <a:gd name="T15" fmla="*/ 0 h 319"/>
                <a:gd name="T16" fmla="*/ 1 w 6995"/>
                <a:gd name="T17" fmla="*/ 0 h 319"/>
                <a:gd name="T18" fmla="*/ 1 w 6995"/>
                <a:gd name="T19" fmla="*/ 0 h 319"/>
                <a:gd name="T20" fmla="*/ 1 w 6995"/>
                <a:gd name="T21" fmla="*/ 0 h 319"/>
                <a:gd name="T22" fmla="*/ 1 w 6995"/>
                <a:gd name="T23" fmla="*/ 0 h 319"/>
                <a:gd name="T24" fmla="*/ 1 w 6995"/>
                <a:gd name="T25" fmla="*/ 0 h 319"/>
                <a:gd name="T26" fmla="*/ 1 w 6995"/>
                <a:gd name="T27" fmla="*/ 0 h 319"/>
                <a:gd name="T28" fmla="*/ 1 w 6995"/>
                <a:gd name="T29" fmla="*/ 0 h 319"/>
                <a:gd name="T30" fmla="*/ 1 w 6995"/>
                <a:gd name="T31" fmla="*/ 0 h 319"/>
                <a:gd name="T32" fmla="*/ 1 w 6995"/>
                <a:gd name="T33" fmla="*/ 0 h 319"/>
                <a:gd name="T34" fmla="*/ 1 w 6995"/>
                <a:gd name="T35" fmla="*/ 0 h 319"/>
                <a:gd name="T36" fmla="*/ 1 w 6995"/>
                <a:gd name="T37" fmla="*/ 0 h 319"/>
                <a:gd name="T38" fmla="*/ 1 w 6995"/>
                <a:gd name="T39" fmla="*/ 0 h 319"/>
                <a:gd name="T40" fmla="*/ 1 w 6995"/>
                <a:gd name="T41" fmla="*/ 0 h 319"/>
                <a:gd name="T42" fmla="*/ 1 w 6995"/>
                <a:gd name="T43" fmla="*/ 0 h 319"/>
                <a:gd name="T44" fmla="*/ 1 w 6995"/>
                <a:gd name="T45" fmla="*/ 0 h 319"/>
                <a:gd name="T46" fmla="*/ 1 w 6995"/>
                <a:gd name="T47" fmla="*/ 0 h 319"/>
                <a:gd name="T48" fmla="*/ 1 w 6995"/>
                <a:gd name="T49" fmla="*/ 0 h 319"/>
                <a:gd name="T50" fmla="*/ 1 w 6995"/>
                <a:gd name="T51" fmla="*/ 0 h 319"/>
                <a:gd name="T52" fmla="*/ 1 w 6995"/>
                <a:gd name="T53" fmla="*/ 0 h 319"/>
                <a:gd name="T54" fmla="*/ 1 w 6995"/>
                <a:gd name="T55" fmla="*/ 0 h 319"/>
                <a:gd name="T56" fmla="*/ 1 w 6995"/>
                <a:gd name="T57" fmla="*/ 0 h 319"/>
                <a:gd name="T58" fmla="*/ 0 w 6995"/>
                <a:gd name="T59" fmla="*/ 0 h 3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995"/>
                <a:gd name="T91" fmla="*/ 0 h 319"/>
                <a:gd name="T92" fmla="*/ 6995 w 6995"/>
                <a:gd name="T93" fmla="*/ 319 h 3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995" h="319">
                  <a:moveTo>
                    <a:pt x="6995" y="319"/>
                  </a:moveTo>
                  <a:lnTo>
                    <a:pt x="6740" y="319"/>
                  </a:lnTo>
                  <a:lnTo>
                    <a:pt x="6740" y="0"/>
                  </a:lnTo>
                  <a:lnTo>
                    <a:pt x="6230" y="0"/>
                  </a:lnTo>
                  <a:lnTo>
                    <a:pt x="6230" y="319"/>
                  </a:lnTo>
                  <a:lnTo>
                    <a:pt x="5741" y="319"/>
                  </a:lnTo>
                  <a:lnTo>
                    <a:pt x="5741" y="0"/>
                  </a:lnTo>
                  <a:lnTo>
                    <a:pt x="5252" y="0"/>
                  </a:lnTo>
                  <a:lnTo>
                    <a:pt x="5252" y="319"/>
                  </a:lnTo>
                  <a:lnTo>
                    <a:pt x="4742" y="319"/>
                  </a:lnTo>
                  <a:lnTo>
                    <a:pt x="4742" y="0"/>
                  </a:lnTo>
                  <a:lnTo>
                    <a:pt x="4253" y="0"/>
                  </a:lnTo>
                  <a:lnTo>
                    <a:pt x="4253" y="319"/>
                  </a:lnTo>
                  <a:lnTo>
                    <a:pt x="3742" y="319"/>
                  </a:lnTo>
                  <a:lnTo>
                    <a:pt x="3742" y="0"/>
                  </a:lnTo>
                  <a:lnTo>
                    <a:pt x="3253" y="0"/>
                  </a:lnTo>
                  <a:lnTo>
                    <a:pt x="3253" y="319"/>
                  </a:lnTo>
                  <a:lnTo>
                    <a:pt x="2743" y="319"/>
                  </a:lnTo>
                  <a:lnTo>
                    <a:pt x="2743" y="0"/>
                  </a:lnTo>
                  <a:lnTo>
                    <a:pt x="2254" y="0"/>
                  </a:lnTo>
                  <a:lnTo>
                    <a:pt x="2254" y="319"/>
                  </a:lnTo>
                  <a:lnTo>
                    <a:pt x="1744" y="319"/>
                  </a:lnTo>
                  <a:lnTo>
                    <a:pt x="1744" y="0"/>
                  </a:lnTo>
                  <a:lnTo>
                    <a:pt x="1255" y="0"/>
                  </a:lnTo>
                  <a:lnTo>
                    <a:pt x="1255" y="319"/>
                  </a:lnTo>
                  <a:lnTo>
                    <a:pt x="766" y="319"/>
                  </a:lnTo>
                  <a:lnTo>
                    <a:pt x="766" y="0"/>
                  </a:lnTo>
                  <a:lnTo>
                    <a:pt x="256" y="0"/>
                  </a:lnTo>
                  <a:lnTo>
                    <a:pt x="256" y="319"/>
                  </a:lnTo>
                  <a:lnTo>
                    <a:pt x="0" y="319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5" name="Freeform 78"/>
            <p:cNvSpPr>
              <a:spLocks/>
            </p:cNvSpPr>
            <p:nvPr/>
          </p:nvSpPr>
          <p:spPr bwMode="auto">
            <a:xfrm>
              <a:off x="1278" y="2478"/>
              <a:ext cx="3498" cy="149"/>
            </a:xfrm>
            <a:custGeom>
              <a:avLst/>
              <a:gdLst>
                <a:gd name="T0" fmla="*/ 1 w 6995"/>
                <a:gd name="T1" fmla="*/ 0 h 297"/>
                <a:gd name="T2" fmla="*/ 1 w 6995"/>
                <a:gd name="T3" fmla="*/ 0 h 297"/>
                <a:gd name="T4" fmla="*/ 1 w 6995"/>
                <a:gd name="T5" fmla="*/ 1 h 297"/>
                <a:gd name="T6" fmla="*/ 1 w 6995"/>
                <a:gd name="T7" fmla="*/ 1 h 297"/>
                <a:gd name="T8" fmla="*/ 1 w 6995"/>
                <a:gd name="T9" fmla="*/ 0 h 297"/>
                <a:gd name="T10" fmla="*/ 1 w 6995"/>
                <a:gd name="T11" fmla="*/ 0 h 297"/>
                <a:gd name="T12" fmla="*/ 1 w 6995"/>
                <a:gd name="T13" fmla="*/ 1 h 297"/>
                <a:gd name="T14" fmla="*/ 1 w 6995"/>
                <a:gd name="T15" fmla="*/ 1 h 297"/>
                <a:gd name="T16" fmla="*/ 1 w 6995"/>
                <a:gd name="T17" fmla="*/ 0 h 297"/>
                <a:gd name="T18" fmla="*/ 1 w 6995"/>
                <a:gd name="T19" fmla="*/ 0 h 297"/>
                <a:gd name="T20" fmla="*/ 1 w 6995"/>
                <a:gd name="T21" fmla="*/ 1 h 297"/>
                <a:gd name="T22" fmla="*/ 1 w 6995"/>
                <a:gd name="T23" fmla="*/ 1 h 297"/>
                <a:gd name="T24" fmla="*/ 1 w 6995"/>
                <a:gd name="T25" fmla="*/ 0 h 297"/>
                <a:gd name="T26" fmla="*/ 1 w 6995"/>
                <a:gd name="T27" fmla="*/ 0 h 297"/>
                <a:gd name="T28" fmla="*/ 1 w 6995"/>
                <a:gd name="T29" fmla="*/ 1 h 297"/>
                <a:gd name="T30" fmla="*/ 0 w 6995"/>
                <a:gd name="T31" fmla="*/ 1 h 29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6995"/>
                <a:gd name="T49" fmla="*/ 0 h 297"/>
                <a:gd name="T50" fmla="*/ 6995 w 6995"/>
                <a:gd name="T51" fmla="*/ 297 h 29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6995" h="297">
                  <a:moveTo>
                    <a:pt x="6995" y="0"/>
                  </a:moveTo>
                  <a:lnTo>
                    <a:pt x="6294" y="0"/>
                  </a:lnTo>
                  <a:lnTo>
                    <a:pt x="6294" y="297"/>
                  </a:lnTo>
                  <a:lnTo>
                    <a:pt x="5294" y="297"/>
                  </a:lnTo>
                  <a:lnTo>
                    <a:pt x="5294" y="0"/>
                  </a:lnTo>
                  <a:lnTo>
                    <a:pt x="4316" y="0"/>
                  </a:lnTo>
                  <a:lnTo>
                    <a:pt x="4316" y="297"/>
                  </a:lnTo>
                  <a:lnTo>
                    <a:pt x="3317" y="297"/>
                  </a:lnTo>
                  <a:lnTo>
                    <a:pt x="3317" y="0"/>
                  </a:lnTo>
                  <a:lnTo>
                    <a:pt x="2318" y="0"/>
                  </a:lnTo>
                  <a:lnTo>
                    <a:pt x="2318" y="297"/>
                  </a:lnTo>
                  <a:lnTo>
                    <a:pt x="1319" y="297"/>
                  </a:lnTo>
                  <a:lnTo>
                    <a:pt x="1319" y="0"/>
                  </a:lnTo>
                  <a:lnTo>
                    <a:pt x="319" y="0"/>
                  </a:lnTo>
                  <a:lnTo>
                    <a:pt x="319" y="297"/>
                  </a:lnTo>
                  <a:lnTo>
                    <a:pt x="0" y="29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6" name="Freeform 79"/>
            <p:cNvSpPr>
              <a:spLocks/>
            </p:cNvSpPr>
            <p:nvPr/>
          </p:nvSpPr>
          <p:spPr bwMode="auto">
            <a:xfrm>
              <a:off x="1278" y="2776"/>
              <a:ext cx="3498" cy="149"/>
            </a:xfrm>
            <a:custGeom>
              <a:avLst/>
              <a:gdLst>
                <a:gd name="T0" fmla="*/ 1 w 6995"/>
                <a:gd name="T1" fmla="*/ 1 h 298"/>
                <a:gd name="T2" fmla="*/ 1 w 6995"/>
                <a:gd name="T3" fmla="*/ 1 h 298"/>
                <a:gd name="T4" fmla="*/ 1 w 6995"/>
                <a:gd name="T5" fmla="*/ 0 h 298"/>
                <a:gd name="T6" fmla="*/ 1 w 6995"/>
                <a:gd name="T7" fmla="*/ 0 h 298"/>
                <a:gd name="T8" fmla="*/ 1 w 6995"/>
                <a:gd name="T9" fmla="*/ 1 h 298"/>
                <a:gd name="T10" fmla="*/ 0 w 6995"/>
                <a:gd name="T11" fmla="*/ 1 h 2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995"/>
                <a:gd name="T19" fmla="*/ 0 h 298"/>
                <a:gd name="T20" fmla="*/ 6995 w 6995"/>
                <a:gd name="T21" fmla="*/ 298 h 29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995" h="298">
                  <a:moveTo>
                    <a:pt x="6995" y="298"/>
                  </a:moveTo>
                  <a:lnTo>
                    <a:pt x="3317" y="298"/>
                  </a:lnTo>
                  <a:lnTo>
                    <a:pt x="3317" y="0"/>
                  </a:lnTo>
                  <a:lnTo>
                    <a:pt x="1319" y="0"/>
                  </a:lnTo>
                  <a:lnTo>
                    <a:pt x="1319" y="298"/>
                  </a:lnTo>
                  <a:lnTo>
                    <a:pt x="0" y="298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7" name="Freeform 80"/>
            <p:cNvSpPr>
              <a:spLocks/>
            </p:cNvSpPr>
            <p:nvPr/>
          </p:nvSpPr>
          <p:spPr bwMode="auto">
            <a:xfrm>
              <a:off x="1278" y="3084"/>
              <a:ext cx="3498" cy="149"/>
            </a:xfrm>
            <a:custGeom>
              <a:avLst/>
              <a:gdLst>
                <a:gd name="T0" fmla="*/ 1 w 6995"/>
                <a:gd name="T1" fmla="*/ 1 h 297"/>
                <a:gd name="T2" fmla="*/ 1 w 6995"/>
                <a:gd name="T3" fmla="*/ 1 h 297"/>
                <a:gd name="T4" fmla="*/ 1 w 6995"/>
                <a:gd name="T5" fmla="*/ 0 h 297"/>
                <a:gd name="T6" fmla="*/ 1 w 6995"/>
                <a:gd name="T7" fmla="*/ 0 h 297"/>
                <a:gd name="T8" fmla="*/ 1 w 6995"/>
                <a:gd name="T9" fmla="*/ 1 h 297"/>
                <a:gd name="T10" fmla="*/ 0 w 6995"/>
                <a:gd name="T11" fmla="*/ 1 h 2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995"/>
                <a:gd name="T19" fmla="*/ 0 h 297"/>
                <a:gd name="T20" fmla="*/ 6995 w 6995"/>
                <a:gd name="T21" fmla="*/ 297 h 29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995" h="297">
                  <a:moveTo>
                    <a:pt x="6995" y="297"/>
                  </a:moveTo>
                  <a:lnTo>
                    <a:pt x="5294" y="297"/>
                  </a:lnTo>
                  <a:lnTo>
                    <a:pt x="5294" y="0"/>
                  </a:lnTo>
                  <a:lnTo>
                    <a:pt x="3317" y="0"/>
                  </a:lnTo>
                  <a:lnTo>
                    <a:pt x="3317" y="297"/>
                  </a:lnTo>
                  <a:lnTo>
                    <a:pt x="0" y="29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8" name="Rectangle 81"/>
            <p:cNvSpPr>
              <a:spLocks noChangeArrowheads="1"/>
            </p:cNvSpPr>
            <p:nvPr/>
          </p:nvSpPr>
          <p:spPr bwMode="auto">
            <a:xfrm>
              <a:off x="2422" y="3648"/>
              <a:ext cx="990" cy="1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89" name="AutoShape 83"/>
            <p:cNvSpPr>
              <a:spLocks noChangeArrowheads="1"/>
            </p:cNvSpPr>
            <p:nvPr/>
          </p:nvSpPr>
          <p:spPr bwMode="auto">
            <a:xfrm>
              <a:off x="2047" y="1111"/>
              <a:ext cx="273" cy="24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</p:spTree>
  </p:cSld>
  <p:clrMapOvr>
    <a:masterClrMapping/>
  </p:clrMapOvr>
  <p:transition/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7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A modulo-6 counter with asynchronous reset</a:t>
            </a:r>
          </a:p>
        </p:txBody>
      </p:sp>
      <p:sp>
        <p:nvSpPr>
          <p:cNvPr id="65538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5.26 from the textbook ]</a:t>
            </a:r>
          </a:p>
        </p:txBody>
      </p:sp>
      <p:grpSp>
        <p:nvGrpSpPr>
          <p:cNvPr id="65539" name="Group 99"/>
          <p:cNvGrpSpPr>
            <a:grpSpLocks/>
          </p:cNvGrpSpPr>
          <p:nvPr/>
        </p:nvGrpSpPr>
        <p:grpSpPr bwMode="auto">
          <a:xfrm>
            <a:off x="1187450" y="990600"/>
            <a:ext cx="6813550" cy="5680075"/>
            <a:chOff x="748" y="251"/>
            <a:chExt cx="4292" cy="3578"/>
          </a:xfrm>
        </p:grpSpPr>
        <p:sp>
          <p:nvSpPr>
            <p:cNvPr id="65540" name="Freeform 4"/>
            <p:cNvSpPr>
              <a:spLocks/>
            </p:cNvSpPr>
            <p:nvPr/>
          </p:nvSpPr>
          <p:spPr bwMode="auto">
            <a:xfrm>
              <a:off x="2892" y="263"/>
              <a:ext cx="1524" cy="169"/>
            </a:xfrm>
            <a:custGeom>
              <a:avLst/>
              <a:gdLst>
                <a:gd name="T0" fmla="*/ 0 w 3049"/>
                <a:gd name="T1" fmla="*/ 1 h 336"/>
                <a:gd name="T2" fmla="*/ 0 w 3049"/>
                <a:gd name="T3" fmla="*/ 1 h 336"/>
                <a:gd name="T4" fmla="*/ 0 w 3049"/>
                <a:gd name="T5" fmla="*/ 0 h 336"/>
                <a:gd name="T6" fmla="*/ 0 w 3049"/>
                <a:gd name="T7" fmla="*/ 0 h 3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049"/>
                <a:gd name="T13" fmla="*/ 0 h 336"/>
                <a:gd name="T14" fmla="*/ 3049 w 3049"/>
                <a:gd name="T15" fmla="*/ 336 h 3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049" h="336">
                  <a:moveTo>
                    <a:pt x="3049" y="336"/>
                  </a:moveTo>
                  <a:lnTo>
                    <a:pt x="2809" y="336"/>
                  </a:lnTo>
                  <a:lnTo>
                    <a:pt x="2809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1" name="Line 5"/>
            <p:cNvSpPr>
              <a:spLocks noChangeShapeType="1"/>
            </p:cNvSpPr>
            <p:nvPr/>
          </p:nvSpPr>
          <p:spPr bwMode="auto">
            <a:xfrm>
              <a:off x="3906" y="117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2" name="Line 6"/>
            <p:cNvSpPr>
              <a:spLocks noChangeShapeType="1"/>
            </p:cNvSpPr>
            <p:nvPr/>
          </p:nvSpPr>
          <p:spPr bwMode="auto">
            <a:xfrm flipV="1">
              <a:off x="1223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3" name="Line 7"/>
            <p:cNvSpPr>
              <a:spLocks noChangeShapeType="1"/>
            </p:cNvSpPr>
            <p:nvPr/>
          </p:nvSpPr>
          <p:spPr bwMode="auto">
            <a:xfrm flipV="1">
              <a:off x="1787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4" name="Line 8"/>
            <p:cNvSpPr>
              <a:spLocks noChangeShapeType="1"/>
            </p:cNvSpPr>
            <p:nvPr/>
          </p:nvSpPr>
          <p:spPr bwMode="auto">
            <a:xfrm flipV="1">
              <a:off x="2352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5" name="Line 9"/>
            <p:cNvSpPr>
              <a:spLocks noChangeShapeType="1"/>
            </p:cNvSpPr>
            <p:nvPr/>
          </p:nvSpPr>
          <p:spPr bwMode="auto">
            <a:xfrm flipV="1">
              <a:off x="2916" y="1973"/>
              <a:ext cx="1" cy="135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6" name="Line 10"/>
            <p:cNvSpPr>
              <a:spLocks noChangeShapeType="1"/>
            </p:cNvSpPr>
            <p:nvPr/>
          </p:nvSpPr>
          <p:spPr bwMode="auto">
            <a:xfrm flipV="1">
              <a:off x="3492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7" name="Line 11"/>
            <p:cNvSpPr>
              <a:spLocks noChangeShapeType="1"/>
            </p:cNvSpPr>
            <p:nvPr/>
          </p:nvSpPr>
          <p:spPr bwMode="auto">
            <a:xfrm flipV="1">
              <a:off x="4056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8" name="Line 12"/>
            <p:cNvSpPr>
              <a:spLocks noChangeShapeType="1"/>
            </p:cNvSpPr>
            <p:nvPr/>
          </p:nvSpPr>
          <p:spPr bwMode="auto">
            <a:xfrm flipV="1">
              <a:off x="4620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9" name="Line 13"/>
            <p:cNvSpPr>
              <a:spLocks noChangeShapeType="1"/>
            </p:cNvSpPr>
            <p:nvPr/>
          </p:nvSpPr>
          <p:spPr bwMode="auto">
            <a:xfrm flipH="1">
              <a:off x="3360" y="516"/>
              <a:ext cx="168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0" name="Rectangle 14"/>
            <p:cNvSpPr>
              <a:spLocks noChangeArrowheads="1"/>
            </p:cNvSpPr>
            <p:nvPr/>
          </p:nvSpPr>
          <p:spPr bwMode="auto">
            <a:xfrm>
              <a:off x="1523" y="432"/>
              <a:ext cx="432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51" name="Rectangle 15"/>
            <p:cNvSpPr>
              <a:spLocks noChangeArrowheads="1"/>
            </p:cNvSpPr>
            <p:nvPr/>
          </p:nvSpPr>
          <p:spPr bwMode="auto">
            <a:xfrm>
              <a:off x="1569" y="550"/>
              <a:ext cx="9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52" name="Rectangle 16"/>
            <p:cNvSpPr>
              <a:spLocks noChangeArrowheads="1"/>
            </p:cNvSpPr>
            <p:nvPr/>
          </p:nvSpPr>
          <p:spPr bwMode="auto">
            <a:xfrm>
              <a:off x="1819" y="54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53" name="Line 17"/>
            <p:cNvSpPr>
              <a:spLocks noChangeShapeType="1"/>
            </p:cNvSpPr>
            <p:nvPr/>
          </p:nvSpPr>
          <p:spPr bwMode="auto">
            <a:xfrm flipH="1" flipV="1">
              <a:off x="1835" y="889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4" name="Rectangle 18"/>
            <p:cNvSpPr>
              <a:spLocks noChangeArrowheads="1"/>
            </p:cNvSpPr>
            <p:nvPr/>
          </p:nvSpPr>
          <p:spPr bwMode="auto">
            <a:xfrm>
              <a:off x="1819" y="890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55" name="Rectangle 19"/>
            <p:cNvSpPr>
              <a:spLocks noChangeArrowheads="1"/>
            </p:cNvSpPr>
            <p:nvPr/>
          </p:nvSpPr>
          <p:spPr bwMode="auto">
            <a:xfrm>
              <a:off x="2291" y="432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56" name="Rectangle 20"/>
            <p:cNvSpPr>
              <a:spLocks noChangeArrowheads="1"/>
            </p:cNvSpPr>
            <p:nvPr/>
          </p:nvSpPr>
          <p:spPr bwMode="auto">
            <a:xfrm>
              <a:off x="864" y="878"/>
              <a:ext cx="29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57" name="Rectangle 21"/>
            <p:cNvSpPr>
              <a:spLocks noChangeArrowheads="1"/>
            </p:cNvSpPr>
            <p:nvPr/>
          </p:nvSpPr>
          <p:spPr bwMode="auto">
            <a:xfrm>
              <a:off x="2335" y="550"/>
              <a:ext cx="9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58" name="Rectangle 22"/>
            <p:cNvSpPr>
              <a:spLocks noChangeArrowheads="1"/>
            </p:cNvSpPr>
            <p:nvPr/>
          </p:nvSpPr>
          <p:spPr bwMode="auto">
            <a:xfrm>
              <a:off x="2584" y="54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59" name="Line 23"/>
            <p:cNvSpPr>
              <a:spLocks noChangeShapeType="1"/>
            </p:cNvSpPr>
            <p:nvPr/>
          </p:nvSpPr>
          <p:spPr bwMode="auto">
            <a:xfrm flipH="1" flipV="1">
              <a:off x="2592" y="889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0" name="Rectangle 24"/>
            <p:cNvSpPr>
              <a:spLocks noChangeArrowheads="1"/>
            </p:cNvSpPr>
            <p:nvPr/>
          </p:nvSpPr>
          <p:spPr bwMode="auto">
            <a:xfrm>
              <a:off x="3696" y="432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61" name="Rectangle 25"/>
            <p:cNvSpPr>
              <a:spLocks noChangeArrowheads="1"/>
            </p:cNvSpPr>
            <p:nvPr/>
          </p:nvSpPr>
          <p:spPr bwMode="auto">
            <a:xfrm>
              <a:off x="2585" y="890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62" name="Rectangle 26"/>
            <p:cNvSpPr>
              <a:spLocks noChangeArrowheads="1"/>
            </p:cNvSpPr>
            <p:nvPr/>
          </p:nvSpPr>
          <p:spPr bwMode="auto">
            <a:xfrm>
              <a:off x="3738" y="550"/>
              <a:ext cx="9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63" name="Rectangle 27"/>
            <p:cNvSpPr>
              <a:spLocks noChangeArrowheads="1"/>
            </p:cNvSpPr>
            <p:nvPr/>
          </p:nvSpPr>
          <p:spPr bwMode="auto">
            <a:xfrm>
              <a:off x="3987" y="54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64" name="Line 28"/>
            <p:cNvSpPr>
              <a:spLocks noChangeShapeType="1"/>
            </p:cNvSpPr>
            <p:nvPr/>
          </p:nvSpPr>
          <p:spPr bwMode="auto">
            <a:xfrm flipH="1" flipV="1">
              <a:off x="3996" y="889"/>
              <a:ext cx="61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5" name="Line 29"/>
            <p:cNvSpPr>
              <a:spLocks noChangeShapeType="1"/>
            </p:cNvSpPr>
            <p:nvPr/>
          </p:nvSpPr>
          <p:spPr bwMode="auto">
            <a:xfrm>
              <a:off x="1187" y="600"/>
              <a:ext cx="33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6" name="Freeform 30"/>
            <p:cNvSpPr>
              <a:spLocks/>
            </p:cNvSpPr>
            <p:nvPr/>
          </p:nvSpPr>
          <p:spPr bwMode="auto">
            <a:xfrm>
              <a:off x="2291" y="900"/>
              <a:ext cx="85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7" name="Freeform 31"/>
            <p:cNvSpPr>
              <a:spLocks/>
            </p:cNvSpPr>
            <p:nvPr/>
          </p:nvSpPr>
          <p:spPr bwMode="auto">
            <a:xfrm>
              <a:off x="3696" y="900"/>
              <a:ext cx="84" cy="84"/>
            </a:xfrm>
            <a:custGeom>
              <a:avLst/>
              <a:gdLst>
                <a:gd name="T0" fmla="*/ 0 w 169"/>
                <a:gd name="T1" fmla="*/ 1 h 168"/>
                <a:gd name="T2" fmla="*/ 0 w 169"/>
                <a:gd name="T3" fmla="*/ 1 h 168"/>
                <a:gd name="T4" fmla="*/ 0 w 169"/>
                <a:gd name="T5" fmla="*/ 0 h 168"/>
                <a:gd name="T6" fmla="*/ 0 60000 65536"/>
                <a:gd name="T7" fmla="*/ 0 60000 65536"/>
                <a:gd name="T8" fmla="*/ 0 60000 65536"/>
                <a:gd name="T9" fmla="*/ 0 w 169"/>
                <a:gd name="T10" fmla="*/ 0 h 168"/>
                <a:gd name="T11" fmla="*/ 169 w 169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9" h="168">
                  <a:moveTo>
                    <a:pt x="0" y="168"/>
                  </a:moveTo>
                  <a:lnTo>
                    <a:pt x="169" y="9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8" name="Freeform 32"/>
            <p:cNvSpPr>
              <a:spLocks/>
            </p:cNvSpPr>
            <p:nvPr/>
          </p:nvSpPr>
          <p:spPr bwMode="auto">
            <a:xfrm>
              <a:off x="1523" y="900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9" name="Line 33"/>
            <p:cNvSpPr>
              <a:spLocks noChangeShapeType="1"/>
            </p:cNvSpPr>
            <p:nvPr/>
          </p:nvSpPr>
          <p:spPr bwMode="auto">
            <a:xfrm>
              <a:off x="1187" y="948"/>
              <a:ext cx="33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0" name="Freeform 34"/>
            <p:cNvSpPr>
              <a:spLocks/>
            </p:cNvSpPr>
            <p:nvPr/>
          </p:nvSpPr>
          <p:spPr bwMode="auto">
            <a:xfrm>
              <a:off x="1343" y="936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1" y="2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4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7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5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1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6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7"/>
                  </a:lnTo>
                  <a:lnTo>
                    <a:pt x="28" y="47"/>
                  </a:lnTo>
                  <a:lnTo>
                    <a:pt x="27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9" y="41"/>
                  </a:lnTo>
                  <a:lnTo>
                    <a:pt x="8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71" name="Rectangle 35"/>
            <p:cNvSpPr>
              <a:spLocks noChangeArrowheads="1"/>
            </p:cNvSpPr>
            <p:nvPr/>
          </p:nvSpPr>
          <p:spPr bwMode="auto">
            <a:xfrm>
              <a:off x="3988" y="890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72" name="Rectangle 36"/>
            <p:cNvSpPr>
              <a:spLocks noChangeArrowheads="1"/>
            </p:cNvSpPr>
            <p:nvPr/>
          </p:nvSpPr>
          <p:spPr bwMode="auto">
            <a:xfrm>
              <a:off x="1068" y="540"/>
              <a:ext cx="8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73" name="Rectangle 37"/>
            <p:cNvSpPr>
              <a:spLocks noChangeArrowheads="1"/>
            </p:cNvSpPr>
            <p:nvPr/>
          </p:nvSpPr>
          <p:spPr bwMode="auto">
            <a:xfrm>
              <a:off x="2065" y="63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74" name="Rectangle 38"/>
            <p:cNvSpPr>
              <a:spLocks noChangeArrowheads="1"/>
            </p:cNvSpPr>
            <p:nvPr/>
          </p:nvSpPr>
          <p:spPr bwMode="auto">
            <a:xfrm>
              <a:off x="2147" y="691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75" name="Rectangle 39"/>
            <p:cNvSpPr>
              <a:spLocks noChangeArrowheads="1"/>
            </p:cNvSpPr>
            <p:nvPr/>
          </p:nvSpPr>
          <p:spPr bwMode="auto">
            <a:xfrm>
              <a:off x="2848" y="63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76" name="Rectangle 40"/>
            <p:cNvSpPr>
              <a:spLocks noChangeArrowheads="1"/>
            </p:cNvSpPr>
            <p:nvPr/>
          </p:nvSpPr>
          <p:spPr bwMode="auto">
            <a:xfrm>
              <a:off x="2930" y="691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77" name="Rectangle 41"/>
            <p:cNvSpPr>
              <a:spLocks noChangeArrowheads="1"/>
            </p:cNvSpPr>
            <p:nvPr/>
          </p:nvSpPr>
          <p:spPr bwMode="auto">
            <a:xfrm>
              <a:off x="4206" y="642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78" name="Rectangle 42"/>
            <p:cNvSpPr>
              <a:spLocks noChangeArrowheads="1"/>
            </p:cNvSpPr>
            <p:nvPr/>
          </p:nvSpPr>
          <p:spPr bwMode="auto">
            <a:xfrm>
              <a:off x="4289" y="697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79" name="Rectangle 43"/>
            <p:cNvSpPr>
              <a:spLocks noChangeArrowheads="1"/>
            </p:cNvSpPr>
            <p:nvPr/>
          </p:nvSpPr>
          <p:spPr bwMode="auto">
            <a:xfrm>
              <a:off x="2637" y="1623"/>
              <a:ext cx="554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0" name="Rectangle 44"/>
            <p:cNvSpPr>
              <a:spLocks noChangeArrowheads="1"/>
            </p:cNvSpPr>
            <p:nvPr/>
          </p:nvSpPr>
          <p:spPr bwMode="auto">
            <a:xfrm>
              <a:off x="752" y="2089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1" name="Rectangle 45"/>
            <p:cNvSpPr>
              <a:spLocks noChangeArrowheads="1"/>
            </p:cNvSpPr>
            <p:nvPr/>
          </p:nvSpPr>
          <p:spPr bwMode="auto">
            <a:xfrm>
              <a:off x="873" y="2409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2" name="Rectangle 46"/>
            <p:cNvSpPr>
              <a:spLocks noChangeArrowheads="1"/>
            </p:cNvSpPr>
            <p:nvPr/>
          </p:nvSpPr>
          <p:spPr bwMode="auto">
            <a:xfrm>
              <a:off x="956" y="2464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3" name="Rectangle 47"/>
            <p:cNvSpPr>
              <a:spLocks noChangeArrowheads="1"/>
            </p:cNvSpPr>
            <p:nvPr/>
          </p:nvSpPr>
          <p:spPr bwMode="auto">
            <a:xfrm>
              <a:off x="873" y="2750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4" name="Rectangle 48"/>
            <p:cNvSpPr>
              <a:spLocks noChangeArrowheads="1"/>
            </p:cNvSpPr>
            <p:nvPr/>
          </p:nvSpPr>
          <p:spPr bwMode="auto">
            <a:xfrm>
              <a:off x="956" y="2804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5" name="Rectangle 49"/>
            <p:cNvSpPr>
              <a:spLocks noChangeArrowheads="1"/>
            </p:cNvSpPr>
            <p:nvPr/>
          </p:nvSpPr>
          <p:spPr bwMode="auto">
            <a:xfrm>
              <a:off x="873" y="3089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6" name="Rectangle 50"/>
            <p:cNvSpPr>
              <a:spLocks noChangeArrowheads="1"/>
            </p:cNvSpPr>
            <p:nvPr/>
          </p:nvSpPr>
          <p:spPr bwMode="auto">
            <a:xfrm>
              <a:off x="956" y="3144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7" name="Rectangle 51"/>
            <p:cNvSpPr>
              <a:spLocks noChangeArrowheads="1"/>
            </p:cNvSpPr>
            <p:nvPr/>
          </p:nvSpPr>
          <p:spPr bwMode="auto">
            <a:xfrm>
              <a:off x="748" y="3396"/>
              <a:ext cx="34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8" name="Line 57"/>
            <p:cNvSpPr>
              <a:spLocks noChangeShapeType="1"/>
            </p:cNvSpPr>
            <p:nvPr/>
          </p:nvSpPr>
          <p:spPr bwMode="auto">
            <a:xfrm flipH="1">
              <a:off x="4716" y="516"/>
              <a:ext cx="13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9" name="Line 62"/>
            <p:cNvSpPr>
              <a:spLocks noChangeShapeType="1"/>
            </p:cNvSpPr>
            <p:nvPr/>
          </p:nvSpPr>
          <p:spPr bwMode="auto">
            <a:xfrm>
              <a:off x="2712" y="600"/>
              <a:ext cx="34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0" name="Line 63"/>
            <p:cNvSpPr>
              <a:spLocks noChangeShapeType="1"/>
            </p:cNvSpPr>
            <p:nvPr/>
          </p:nvSpPr>
          <p:spPr bwMode="auto">
            <a:xfrm flipH="1">
              <a:off x="1955" y="600"/>
              <a:ext cx="33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1" name="Line 64"/>
            <p:cNvSpPr>
              <a:spLocks noChangeShapeType="1"/>
            </p:cNvSpPr>
            <p:nvPr/>
          </p:nvSpPr>
          <p:spPr bwMode="auto">
            <a:xfrm flipH="1">
              <a:off x="4116" y="601"/>
              <a:ext cx="3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2" name="Freeform 65"/>
            <p:cNvSpPr>
              <a:spLocks/>
            </p:cNvSpPr>
            <p:nvPr/>
          </p:nvSpPr>
          <p:spPr bwMode="auto">
            <a:xfrm>
              <a:off x="2123" y="948"/>
              <a:ext cx="168" cy="336"/>
            </a:xfrm>
            <a:custGeom>
              <a:avLst/>
              <a:gdLst>
                <a:gd name="T0" fmla="*/ 0 w 336"/>
                <a:gd name="T1" fmla="*/ 1 h 672"/>
                <a:gd name="T2" fmla="*/ 0 w 336"/>
                <a:gd name="T3" fmla="*/ 0 h 672"/>
                <a:gd name="T4" fmla="*/ 1 w 336"/>
                <a:gd name="T5" fmla="*/ 0 h 672"/>
                <a:gd name="T6" fmla="*/ 0 60000 65536"/>
                <a:gd name="T7" fmla="*/ 0 60000 65536"/>
                <a:gd name="T8" fmla="*/ 0 60000 65536"/>
                <a:gd name="T9" fmla="*/ 0 w 336"/>
                <a:gd name="T10" fmla="*/ 0 h 672"/>
                <a:gd name="T11" fmla="*/ 336 w 336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72">
                  <a:moveTo>
                    <a:pt x="0" y="672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3" name="Freeform 66"/>
            <p:cNvSpPr>
              <a:spLocks/>
            </p:cNvSpPr>
            <p:nvPr/>
          </p:nvSpPr>
          <p:spPr bwMode="auto">
            <a:xfrm>
              <a:off x="3528" y="948"/>
              <a:ext cx="168" cy="336"/>
            </a:xfrm>
            <a:custGeom>
              <a:avLst/>
              <a:gdLst>
                <a:gd name="T0" fmla="*/ 0 w 336"/>
                <a:gd name="T1" fmla="*/ 1 h 672"/>
                <a:gd name="T2" fmla="*/ 0 w 336"/>
                <a:gd name="T3" fmla="*/ 0 h 672"/>
                <a:gd name="T4" fmla="*/ 1 w 336"/>
                <a:gd name="T5" fmla="*/ 0 h 672"/>
                <a:gd name="T6" fmla="*/ 0 60000 65536"/>
                <a:gd name="T7" fmla="*/ 0 60000 65536"/>
                <a:gd name="T8" fmla="*/ 0 60000 65536"/>
                <a:gd name="T9" fmla="*/ 0 w 336"/>
                <a:gd name="T10" fmla="*/ 0 h 672"/>
                <a:gd name="T11" fmla="*/ 336 w 336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72">
                  <a:moveTo>
                    <a:pt x="0" y="672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4" name="Freeform 67"/>
            <p:cNvSpPr>
              <a:spLocks/>
            </p:cNvSpPr>
            <p:nvPr/>
          </p:nvSpPr>
          <p:spPr bwMode="auto">
            <a:xfrm>
              <a:off x="1355" y="948"/>
              <a:ext cx="2173" cy="336"/>
            </a:xfrm>
            <a:custGeom>
              <a:avLst/>
              <a:gdLst>
                <a:gd name="T0" fmla="*/ 0 w 4344"/>
                <a:gd name="T1" fmla="*/ 0 h 672"/>
                <a:gd name="T2" fmla="*/ 0 w 4344"/>
                <a:gd name="T3" fmla="*/ 1 h 672"/>
                <a:gd name="T4" fmla="*/ 1 w 4344"/>
                <a:gd name="T5" fmla="*/ 1 h 672"/>
                <a:gd name="T6" fmla="*/ 0 60000 65536"/>
                <a:gd name="T7" fmla="*/ 0 60000 65536"/>
                <a:gd name="T8" fmla="*/ 0 60000 65536"/>
                <a:gd name="T9" fmla="*/ 0 w 4344"/>
                <a:gd name="T10" fmla="*/ 0 h 672"/>
                <a:gd name="T11" fmla="*/ 4344 w 4344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44" h="672">
                  <a:moveTo>
                    <a:pt x="0" y="0"/>
                  </a:moveTo>
                  <a:lnTo>
                    <a:pt x="0" y="672"/>
                  </a:lnTo>
                  <a:lnTo>
                    <a:pt x="4344" y="672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5" name="Freeform 68"/>
            <p:cNvSpPr>
              <a:spLocks/>
            </p:cNvSpPr>
            <p:nvPr/>
          </p:nvSpPr>
          <p:spPr bwMode="auto">
            <a:xfrm>
              <a:off x="2123" y="263"/>
              <a:ext cx="937" cy="337"/>
            </a:xfrm>
            <a:custGeom>
              <a:avLst/>
              <a:gdLst>
                <a:gd name="T0" fmla="*/ 937 w 937"/>
                <a:gd name="T1" fmla="*/ 170 h 337"/>
                <a:gd name="T2" fmla="*/ 769 w 937"/>
                <a:gd name="T3" fmla="*/ 169 h 337"/>
                <a:gd name="T4" fmla="*/ 769 w 937"/>
                <a:gd name="T5" fmla="*/ 0 h 337"/>
                <a:gd name="T6" fmla="*/ 0 w 937"/>
                <a:gd name="T7" fmla="*/ 0 h 337"/>
                <a:gd name="T8" fmla="*/ 0 w 937"/>
                <a:gd name="T9" fmla="*/ 337 h 3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37"/>
                <a:gd name="T16" fmla="*/ 0 h 337"/>
                <a:gd name="T17" fmla="*/ 937 w 937"/>
                <a:gd name="T18" fmla="*/ 337 h 3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37" h="337">
                  <a:moveTo>
                    <a:pt x="937" y="170"/>
                  </a:moveTo>
                  <a:lnTo>
                    <a:pt x="769" y="169"/>
                  </a:lnTo>
                  <a:lnTo>
                    <a:pt x="769" y="0"/>
                  </a:lnTo>
                  <a:lnTo>
                    <a:pt x="0" y="0"/>
                  </a:lnTo>
                  <a:lnTo>
                    <a:pt x="0" y="337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6" name="Freeform 69"/>
            <p:cNvSpPr>
              <a:spLocks/>
            </p:cNvSpPr>
            <p:nvPr/>
          </p:nvSpPr>
          <p:spPr bwMode="auto">
            <a:xfrm>
              <a:off x="3528" y="516"/>
              <a:ext cx="168" cy="84"/>
            </a:xfrm>
            <a:custGeom>
              <a:avLst/>
              <a:gdLst>
                <a:gd name="T0" fmla="*/ 1 w 336"/>
                <a:gd name="T1" fmla="*/ 1 h 168"/>
                <a:gd name="T2" fmla="*/ 0 w 336"/>
                <a:gd name="T3" fmla="*/ 1 h 168"/>
                <a:gd name="T4" fmla="*/ 0 w 336"/>
                <a:gd name="T5" fmla="*/ 0 h 168"/>
                <a:gd name="T6" fmla="*/ 0 60000 65536"/>
                <a:gd name="T7" fmla="*/ 0 60000 65536"/>
                <a:gd name="T8" fmla="*/ 0 60000 65536"/>
                <a:gd name="T9" fmla="*/ 0 w 336"/>
                <a:gd name="T10" fmla="*/ 0 h 168"/>
                <a:gd name="T11" fmla="*/ 336 w 336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68">
                  <a:moveTo>
                    <a:pt x="336" y="168"/>
                  </a:moveTo>
                  <a:lnTo>
                    <a:pt x="0" y="168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7" name="Freeform 70"/>
            <p:cNvSpPr>
              <a:spLocks/>
            </p:cNvSpPr>
            <p:nvPr/>
          </p:nvSpPr>
          <p:spPr bwMode="auto">
            <a:xfrm>
              <a:off x="2111" y="588"/>
              <a:ext cx="24" cy="36"/>
            </a:xfrm>
            <a:custGeom>
              <a:avLst/>
              <a:gdLst>
                <a:gd name="T0" fmla="*/ 0 w 48"/>
                <a:gd name="T1" fmla="*/ 1 h 72"/>
                <a:gd name="T2" fmla="*/ 1 w 48"/>
                <a:gd name="T3" fmla="*/ 1 h 72"/>
                <a:gd name="T4" fmla="*/ 1 w 48"/>
                <a:gd name="T5" fmla="*/ 1 h 72"/>
                <a:gd name="T6" fmla="*/ 1 w 48"/>
                <a:gd name="T7" fmla="*/ 1 h 72"/>
                <a:gd name="T8" fmla="*/ 1 w 48"/>
                <a:gd name="T9" fmla="*/ 1 h 72"/>
                <a:gd name="T10" fmla="*/ 1 w 48"/>
                <a:gd name="T11" fmla="*/ 1 h 72"/>
                <a:gd name="T12" fmla="*/ 1 w 48"/>
                <a:gd name="T13" fmla="*/ 1 h 72"/>
                <a:gd name="T14" fmla="*/ 1 w 48"/>
                <a:gd name="T15" fmla="*/ 1 h 72"/>
                <a:gd name="T16" fmla="*/ 1 w 48"/>
                <a:gd name="T17" fmla="*/ 1 h 72"/>
                <a:gd name="T18" fmla="*/ 1 w 48"/>
                <a:gd name="T19" fmla="*/ 1 h 72"/>
                <a:gd name="T20" fmla="*/ 1 w 48"/>
                <a:gd name="T21" fmla="*/ 1 h 72"/>
                <a:gd name="T22" fmla="*/ 1 w 48"/>
                <a:gd name="T23" fmla="*/ 0 h 72"/>
                <a:gd name="T24" fmla="*/ 1 w 48"/>
                <a:gd name="T25" fmla="*/ 1 h 72"/>
                <a:gd name="T26" fmla="*/ 1 w 48"/>
                <a:gd name="T27" fmla="*/ 1 h 72"/>
                <a:gd name="T28" fmla="*/ 1 w 48"/>
                <a:gd name="T29" fmla="*/ 1 h 72"/>
                <a:gd name="T30" fmla="*/ 1 w 48"/>
                <a:gd name="T31" fmla="*/ 1 h 72"/>
                <a:gd name="T32" fmla="*/ 1 w 48"/>
                <a:gd name="T33" fmla="*/ 1 h 72"/>
                <a:gd name="T34" fmla="*/ 1 w 48"/>
                <a:gd name="T35" fmla="*/ 1 h 72"/>
                <a:gd name="T36" fmla="*/ 1 w 48"/>
                <a:gd name="T37" fmla="*/ 1 h 72"/>
                <a:gd name="T38" fmla="*/ 1 w 48"/>
                <a:gd name="T39" fmla="*/ 1 h 72"/>
                <a:gd name="T40" fmla="*/ 1 w 48"/>
                <a:gd name="T41" fmla="*/ 1 h 72"/>
                <a:gd name="T42" fmla="*/ 1 w 48"/>
                <a:gd name="T43" fmla="*/ 1 h 72"/>
                <a:gd name="T44" fmla="*/ 1 w 48"/>
                <a:gd name="T45" fmla="*/ 1 h 72"/>
                <a:gd name="T46" fmla="*/ 1 w 48"/>
                <a:gd name="T47" fmla="*/ 1 h 72"/>
                <a:gd name="T48" fmla="*/ 1 w 48"/>
                <a:gd name="T49" fmla="*/ 1 h 72"/>
                <a:gd name="T50" fmla="*/ 1 w 48"/>
                <a:gd name="T51" fmla="*/ 1 h 72"/>
                <a:gd name="T52" fmla="*/ 1 w 48"/>
                <a:gd name="T53" fmla="*/ 1 h 72"/>
                <a:gd name="T54" fmla="*/ 1 w 48"/>
                <a:gd name="T55" fmla="*/ 1 h 72"/>
                <a:gd name="T56" fmla="*/ 1 w 48"/>
                <a:gd name="T57" fmla="*/ 1 h 72"/>
                <a:gd name="T58" fmla="*/ 1 w 48"/>
                <a:gd name="T59" fmla="*/ 1 h 72"/>
                <a:gd name="T60" fmla="*/ 1 w 48"/>
                <a:gd name="T61" fmla="*/ 1 h 72"/>
                <a:gd name="T62" fmla="*/ 1 w 48"/>
                <a:gd name="T63" fmla="*/ 1 h 72"/>
                <a:gd name="T64" fmla="*/ 1 w 48"/>
                <a:gd name="T65" fmla="*/ 1 h 72"/>
                <a:gd name="T66" fmla="*/ 1 w 48"/>
                <a:gd name="T67" fmla="*/ 1 h 72"/>
                <a:gd name="T68" fmla="*/ 1 w 48"/>
                <a:gd name="T69" fmla="*/ 1 h 72"/>
                <a:gd name="T70" fmla="*/ 1 w 48"/>
                <a:gd name="T71" fmla="*/ 1 h 72"/>
                <a:gd name="T72" fmla="*/ 1 w 48"/>
                <a:gd name="T73" fmla="*/ 1 h 72"/>
                <a:gd name="T74" fmla="*/ 1 w 48"/>
                <a:gd name="T75" fmla="*/ 1 h 72"/>
                <a:gd name="T76" fmla="*/ 1 w 48"/>
                <a:gd name="T77" fmla="*/ 1 h 72"/>
                <a:gd name="T78" fmla="*/ 1 w 48"/>
                <a:gd name="T79" fmla="*/ 1 h 72"/>
                <a:gd name="T80" fmla="*/ 1 w 48"/>
                <a:gd name="T81" fmla="*/ 1 h 72"/>
                <a:gd name="T82" fmla="*/ 1 w 48"/>
                <a:gd name="T83" fmla="*/ 1 h 72"/>
                <a:gd name="T84" fmla="*/ 1 w 48"/>
                <a:gd name="T85" fmla="*/ 1 h 72"/>
                <a:gd name="T86" fmla="*/ 1 w 48"/>
                <a:gd name="T87" fmla="*/ 1 h 72"/>
                <a:gd name="T88" fmla="*/ 1 w 48"/>
                <a:gd name="T89" fmla="*/ 1 h 72"/>
                <a:gd name="T90" fmla="*/ 1 w 48"/>
                <a:gd name="T91" fmla="*/ 1 h 72"/>
                <a:gd name="T92" fmla="*/ 1 w 48"/>
                <a:gd name="T93" fmla="*/ 1 h 72"/>
                <a:gd name="T94" fmla="*/ 1 w 48"/>
                <a:gd name="T95" fmla="*/ 1 h 72"/>
                <a:gd name="T96" fmla="*/ 1 w 48"/>
                <a:gd name="T97" fmla="*/ 1 h 72"/>
                <a:gd name="T98" fmla="*/ 1 w 48"/>
                <a:gd name="T99" fmla="*/ 1 h 72"/>
                <a:gd name="T100" fmla="*/ 1 w 48"/>
                <a:gd name="T101" fmla="*/ 1 h 72"/>
                <a:gd name="T102" fmla="*/ 1 w 48"/>
                <a:gd name="T103" fmla="*/ 1 h 72"/>
                <a:gd name="T104" fmla="*/ 1 w 48"/>
                <a:gd name="T105" fmla="*/ 1 h 72"/>
                <a:gd name="T106" fmla="*/ 1 w 48"/>
                <a:gd name="T107" fmla="*/ 1 h 72"/>
                <a:gd name="T108" fmla="*/ 1 w 48"/>
                <a:gd name="T109" fmla="*/ 1 h 72"/>
                <a:gd name="T110" fmla="*/ 0 w 48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72"/>
                <a:gd name="T170" fmla="*/ 48 w 48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7"/>
                  </a:lnTo>
                  <a:lnTo>
                    <a:pt x="38" y="9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5"/>
                  </a:lnTo>
                  <a:lnTo>
                    <a:pt x="44" y="16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43"/>
                  </a:lnTo>
                  <a:lnTo>
                    <a:pt x="48" y="46"/>
                  </a:lnTo>
                  <a:lnTo>
                    <a:pt x="48" y="47"/>
                  </a:lnTo>
                  <a:lnTo>
                    <a:pt x="48" y="48"/>
                  </a:lnTo>
                  <a:lnTo>
                    <a:pt x="48" y="49"/>
                  </a:lnTo>
                  <a:lnTo>
                    <a:pt x="48" y="51"/>
                  </a:lnTo>
                  <a:lnTo>
                    <a:pt x="47" y="52"/>
                  </a:lnTo>
                  <a:lnTo>
                    <a:pt x="47" y="54"/>
                  </a:lnTo>
                  <a:lnTo>
                    <a:pt x="46" y="55"/>
                  </a:lnTo>
                  <a:lnTo>
                    <a:pt x="46" y="57"/>
                  </a:lnTo>
                  <a:lnTo>
                    <a:pt x="44" y="58"/>
                  </a:lnTo>
                  <a:lnTo>
                    <a:pt x="44" y="59"/>
                  </a:lnTo>
                  <a:lnTo>
                    <a:pt x="43" y="60"/>
                  </a:lnTo>
                  <a:lnTo>
                    <a:pt x="42" y="61"/>
                  </a:lnTo>
                  <a:lnTo>
                    <a:pt x="42" y="63"/>
                  </a:lnTo>
                  <a:lnTo>
                    <a:pt x="41" y="64"/>
                  </a:lnTo>
                  <a:lnTo>
                    <a:pt x="40" y="64"/>
                  </a:lnTo>
                  <a:lnTo>
                    <a:pt x="38" y="65"/>
                  </a:lnTo>
                  <a:lnTo>
                    <a:pt x="37" y="66"/>
                  </a:lnTo>
                  <a:lnTo>
                    <a:pt x="37" y="67"/>
                  </a:lnTo>
                  <a:lnTo>
                    <a:pt x="36" y="67"/>
                  </a:lnTo>
                  <a:lnTo>
                    <a:pt x="35" y="69"/>
                  </a:lnTo>
                  <a:lnTo>
                    <a:pt x="34" y="70"/>
                  </a:lnTo>
                  <a:lnTo>
                    <a:pt x="32" y="70"/>
                  </a:lnTo>
                  <a:lnTo>
                    <a:pt x="31" y="71"/>
                  </a:lnTo>
                  <a:lnTo>
                    <a:pt x="29" y="71"/>
                  </a:lnTo>
                  <a:lnTo>
                    <a:pt x="28" y="71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0" y="72"/>
                  </a:lnTo>
                  <a:lnTo>
                    <a:pt x="19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4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8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98" name="Freeform 71"/>
            <p:cNvSpPr>
              <a:spLocks/>
            </p:cNvSpPr>
            <p:nvPr/>
          </p:nvSpPr>
          <p:spPr bwMode="auto">
            <a:xfrm>
              <a:off x="2868" y="251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5" y="2"/>
                  </a:lnTo>
                  <a:lnTo>
                    <a:pt x="57" y="3"/>
                  </a:lnTo>
                  <a:lnTo>
                    <a:pt x="58" y="3"/>
                  </a:lnTo>
                  <a:lnTo>
                    <a:pt x="59" y="5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1" y="7"/>
                  </a:lnTo>
                  <a:lnTo>
                    <a:pt x="63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4"/>
                  </a:lnTo>
                  <a:lnTo>
                    <a:pt x="69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9" y="33"/>
                  </a:lnTo>
                  <a:lnTo>
                    <a:pt x="69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3" y="41"/>
                  </a:lnTo>
                  <a:lnTo>
                    <a:pt x="61" y="42"/>
                  </a:lnTo>
                  <a:lnTo>
                    <a:pt x="61" y="43"/>
                  </a:lnTo>
                  <a:lnTo>
                    <a:pt x="60" y="43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5"/>
                  </a:lnTo>
                  <a:lnTo>
                    <a:pt x="55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1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7" y="48"/>
                  </a:lnTo>
                  <a:lnTo>
                    <a:pt x="45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9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4" y="33"/>
                  </a:lnTo>
                  <a:lnTo>
                    <a:pt x="4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99" name="Freeform 72"/>
            <p:cNvSpPr>
              <a:spLocks/>
            </p:cNvSpPr>
            <p:nvPr/>
          </p:nvSpPr>
          <p:spPr bwMode="auto">
            <a:xfrm>
              <a:off x="2111" y="1272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7"/>
                  </a:lnTo>
                  <a:lnTo>
                    <a:pt x="38" y="9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5"/>
                  </a:lnTo>
                  <a:lnTo>
                    <a:pt x="44" y="16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7" y="28"/>
                  </a:lnTo>
                  <a:lnTo>
                    <a:pt x="47" y="30"/>
                  </a:lnTo>
                  <a:lnTo>
                    <a:pt x="46" y="31"/>
                  </a:lnTo>
                  <a:lnTo>
                    <a:pt x="46" y="33"/>
                  </a:lnTo>
                  <a:lnTo>
                    <a:pt x="44" y="34"/>
                  </a:lnTo>
                  <a:lnTo>
                    <a:pt x="44" y="35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9"/>
                  </a:lnTo>
                  <a:lnTo>
                    <a:pt x="41" y="40"/>
                  </a:lnTo>
                  <a:lnTo>
                    <a:pt x="40" y="40"/>
                  </a:lnTo>
                  <a:lnTo>
                    <a:pt x="38" y="41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6" y="43"/>
                  </a:lnTo>
                  <a:lnTo>
                    <a:pt x="35" y="45"/>
                  </a:lnTo>
                  <a:lnTo>
                    <a:pt x="34" y="46"/>
                  </a:lnTo>
                  <a:lnTo>
                    <a:pt x="32" y="46"/>
                  </a:lnTo>
                  <a:lnTo>
                    <a:pt x="31" y="47"/>
                  </a:lnTo>
                  <a:lnTo>
                    <a:pt x="29" y="47"/>
                  </a:lnTo>
                  <a:lnTo>
                    <a:pt x="28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6"/>
                  </a:lnTo>
                  <a:lnTo>
                    <a:pt x="16" y="46"/>
                  </a:lnTo>
                  <a:lnTo>
                    <a:pt x="14" y="45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40"/>
                  </a:lnTo>
                  <a:lnTo>
                    <a:pt x="7" y="39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0" name="Freeform 73"/>
            <p:cNvSpPr>
              <a:spLocks/>
            </p:cNvSpPr>
            <p:nvPr/>
          </p:nvSpPr>
          <p:spPr bwMode="auto">
            <a:xfrm>
              <a:off x="1739" y="516"/>
              <a:ext cx="3193" cy="936"/>
            </a:xfrm>
            <a:custGeom>
              <a:avLst/>
              <a:gdLst>
                <a:gd name="T0" fmla="*/ 0 w 6385"/>
                <a:gd name="T1" fmla="*/ 0 h 1873"/>
                <a:gd name="T2" fmla="*/ 0 w 6385"/>
                <a:gd name="T3" fmla="*/ 0 h 1873"/>
                <a:gd name="T4" fmla="*/ 1 w 6385"/>
                <a:gd name="T5" fmla="*/ 0 h 1873"/>
                <a:gd name="T6" fmla="*/ 1 w 6385"/>
                <a:gd name="T7" fmla="*/ 0 h 1873"/>
                <a:gd name="T8" fmla="*/ 1 w 6385"/>
                <a:gd name="T9" fmla="*/ 0 h 18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85"/>
                <a:gd name="T16" fmla="*/ 0 h 1873"/>
                <a:gd name="T17" fmla="*/ 6385 w 6385"/>
                <a:gd name="T18" fmla="*/ 1873 h 18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85" h="1873">
                  <a:moveTo>
                    <a:pt x="0" y="1201"/>
                  </a:moveTo>
                  <a:lnTo>
                    <a:pt x="0" y="1873"/>
                  </a:lnTo>
                  <a:lnTo>
                    <a:pt x="6385" y="1873"/>
                  </a:lnTo>
                  <a:lnTo>
                    <a:pt x="6385" y="0"/>
                  </a:lnTo>
                  <a:lnTo>
                    <a:pt x="6217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1" name="Freeform 74"/>
            <p:cNvSpPr>
              <a:spLocks/>
            </p:cNvSpPr>
            <p:nvPr/>
          </p:nvSpPr>
          <p:spPr bwMode="auto">
            <a:xfrm>
              <a:off x="1709" y="1120"/>
              <a:ext cx="60" cy="60"/>
            </a:xfrm>
            <a:custGeom>
              <a:avLst/>
              <a:gdLst>
                <a:gd name="T0" fmla="*/ 0 w 120"/>
                <a:gd name="T1" fmla="*/ 1 h 120"/>
                <a:gd name="T2" fmla="*/ 1 w 120"/>
                <a:gd name="T3" fmla="*/ 1 h 120"/>
                <a:gd name="T4" fmla="*/ 1 w 120"/>
                <a:gd name="T5" fmla="*/ 1 h 120"/>
                <a:gd name="T6" fmla="*/ 1 w 120"/>
                <a:gd name="T7" fmla="*/ 1 h 120"/>
                <a:gd name="T8" fmla="*/ 1 w 120"/>
                <a:gd name="T9" fmla="*/ 1 h 120"/>
                <a:gd name="T10" fmla="*/ 1 w 120"/>
                <a:gd name="T11" fmla="*/ 1 h 120"/>
                <a:gd name="T12" fmla="*/ 1 w 120"/>
                <a:gd name="T13" fmla="*/ 1 h 120"/>
                <a:gd name="T14" fmla="*/ 1 w 120"/>
                <a:gd name="T15" fmla="*/ 1 h 120"/>
                <a:gd name="T16" fmla="*/ 1 w 120"/>
                <a:gd name="T17" fmla="*/ 1 h 120"/>
                <a:gd name="T18" fmla="*/ 1 w 120"/>
                <a:gd name="T19" fmla="*/ 1 h 120"/>
                <a:gd name="T20" fmla="*/ 1 w 120"/>
                <a:gd name="T21" fmla="*/ 1 h 120"/>
                <a:gd name="T22" fmla="*/ 1 w 120"/>
                <a:gd name="T23" fmla="*/ 0 h 120"/>
                <a:gd name="T24" fmla="*/ 1 w 120"/>
                <a:gd name="T25" fmla="*/ 1 h 120"/>
                <a:gd name="T26" fmla="*/ 1 w 120"/>
                <a:gd name="T27" fmla="*/ 1 h 120"/>
                <a:gd name="T28" fmla="*/ 1 w 120"/>
                <a:gd name="T29" fmla="*/ 1 h 120"/>
                <a:gd name="T30" fmla="*/ 1 w 120"/>
                <a:gd name="T31" fmla="*/ 1 h 120"/>
                <a:gd name="T32" fmla="*/ 1 w 120"/>
                <a:gd name="T33" fmla="*/ 1 h 120"/>
                <a:gd name="T34" fmla="*/ 1 w 120"/>
                <a:gd name="T35" fmla="*/ 1 h 120"/>
                <a:gd name="T36" fmla="*/ 1 w 120"/>
                <a:gd name="T37" fmla="*/ 1 h 120"/>
                <a:gd name="T38" fmla="*/ 1 w 120"/>
                <a:gd name="T39" fmla="*/ 1 h 120"/>
                <a:gd name="T40" fmla="*/ 1 w 120"/>
                <a:gd name="T41" fmla="*/ 1 h 120"/>
                <a:gd name="T42" fmla="*/ 1 w 120"/>
                <a:gd name="T43" fmla="*/ 1 h 120"/>
                <a:gd name="T44" fmla="*/ 1 w 120"/>
                <a:gd name="T45" fmla="*/ 1 h 120"/>
                <a:gd name="T46" fmla="*/ 1 w 120"/>
                <a:gd name="T47" fmla="*/ 1 h 120"/>
                <a:gd name="T48" fmla="*/ 1 w 120"/>
                <a:gd name="T49" fmla="*/ 1 h 120"/>
                <a:gd name="T50" fmla="*/ 1 w 120"/>
                <a:gd name="T51" fmla="*/ 1 h 120"/>
                <a:gd name="T52" fmla="*/ 1 w 120"/>
                <a:gd name="T53" fmla="*/ 1 h 120"/>
                <a:gd name="T54" fmla="*/ 1 w 120"/>
                <a:gd name="T55" fmla="*/ 1 h 120"/>
                <a:gd name="T56" fmla="*/ 1 w 120"/>
                <a:gd name="T57" fmla="*/ 1 h 120"/>
                <a:gd name="T58" fmla="*/ 1 w 120"/>
                <a:gd name="T59" fmla="*/ 1 h 120"/>
                <a:gd name="T60" fmla="*/ 1 w 120"/>
                <a:gd name="T61" fmla="*/ 1 h 120"/>
                <a:gd name="T62" fmla="*/ 1 w 120"/>
                <a:gd name="T63" fmla="*/ 1 h 120"/>
                <a:gd name="T64" fmla="*/ 1 w 120"/>
                <a:gd name="T65" fmla="*/ 1 h 120"/>
                <a:gd name="T66" fmla="*/ 1 w 120"/>
                <a:gd name="T67" fmla="*/ 1 h 120"/>
                <a:gd name="T68" fmla="*/ 1 w 120"/>
                <a:gd name="T69" fmla="*/ 1 h 120"/>
                <a:gd name="T70" fmla="*/ 1 w 120"/>
                <a:gd name="T71" fmla="*/ 1 h 120"/>
                <a:gd name="T72" fmla="*/ 1 w 120"/>
                <a:gd name="T73" fmla="*/ 1 h 120"/>
                <a:gd name="T74" fmla="*/ 1 w 120"/>
                <a:gd name="T75" fmla="*/ 1 h 120"/>
                <a:gd name="T76" fmla="*/ 1 w 120"/>
                <a:gd name="T77" fmla="*/ 1 h 120"/>
                <a:gd name="T78" fmla="*/ 1 w 120"/>
                <a:gd name="T79" fmla="*/ 1 h 120"/>
                <a:gd name="T80" fmla="*/ 1 w 120"/>
                <a:gd name="T81" fmla="*/ 1 h 120"/>
                <a:gd name="T82" fmla="*/ 1 w 120"/>
                <a:gd name="T83" fmla="*/ 1 h 120"/>
                <a:gd name="T84" fmla="*/ 1 w 120"/>
                <a:gd name="T85" fmla="*/ 1 h 120"/>
                <a:gd name="T86" fmla="*/ 1 w 120"/>
                <a:gd name="T87" fmla="*/ 1 h 120"/>
                <a:gd name="T88" fmla="*/ 1 w 120"/>
                <a:gd name="T89" fmla="*/ 1 h 120"/>
                <a:gd name="T90" fmla="*/ 1 w 120"/>
                <a:gd name="T91" fmla="*/ 1 h 120"/>
                <a:gd name="T92" fmla="*/ 1 w 120"/>
                <a:gd name="T93" fmla="*/ 1 h 120"/>
                <a:gd name="T94" fmla="*/ 1 w 120"/>
                <a:gd name="T95" fmla="*/ 1 h 120"/>
                <a:gd name="T96" fmla="*/ 1 w 120"/>
                <a:gd name="T97" fmla="*/ 1 h 120"/>
                <a:gd name="T98" fmla="*/ 1 w 120"/>
                <a:gd name="T99" fmla="*/ 1 h 120"/>
                <a:gd name="T100" fmla="*/ 1 w 120"/>
                <a:gd name="T101" fmla="*/ 1 h 120"/>
                <a:gd name="T102" fmla="*/ 1 w 120"/>
                <a:gd name="T103" fmla="*/ 1 h 120"/>
                <a:gd name="T104" fmla="*/ 1 w 120"/>
                <a:gd name="T105" fmla="*/ 1 h 120"/>
                <a:gd name="T106" fmla="*/ 1 w 120"/>
                <a:gd name="T107" fmla="*/ 1 h 120"/>
                <a:gd name="T108" fmla="*/ 1 w 120"/>
                <a:gd name="T109" fmla="*/ 1 h 120"/>
                <a:gd name="T110" fmla="*/ 0 w 120"/>
                <a:gd name="T111" fmla="*/ 1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"/>
                <a:gd name="T169" fmla="*/ 0 h 120"/>
                <a:gd name="T170" fmla="*/ 120 w 120"/>
                <a:gd name="T171" fmla="*/ 120 h 1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" h="120">
                  <a:moveTo>
                    <a:pt x="0" y="61"/>
                  </a:moveTo>
                  <a:lnTo>
                    <a:pt x="0" y="60"/>
                  </a:lnTo>
                  <a:lnTo>
                    <a:pt x="0" y="58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48"/>
                  </a:lnTo>
                  <a:lnTo>
                    <a:pt x="2" y="46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5" y="37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11" y="26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5" y="20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1" y="14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9" y="10"/>
                  </a:lnTo>
                  <a:lnTo>
                    <a:pt x="31" y="7"/>
                  </a:lnTo>
                  <a:lnTo>
                    <a:pt x="33" y="6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2" y="4"/>
                  </a:lnTo>
                  <a:lnTo>
                    <a:pt x="44" y="2"/>
                  </a:lnTo>
                  <a:lnTo>
                    <a:pt x="48" y="2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3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78" y="4"/>
                  </a:lnTo>
                  <a:lnTo>
                    <a:pt x="81" y="5"/>
                  </a:lnTo>
                  <a:lnTo>
                    <a:pt x="84" y="5"/>
                  </a:lnTo>
                  <a:lnTo>
                    <a:pt x="86" y="6"/>
                  </a:lnTo>
                  <a:lnTo>
                    <a:pt x="89" y="7"/>
                  </a:lnTo>
                  <a:lnTo>
                    <a:pt x="91" y="10"/>
                  </a:lnTo>
                  <a:lnTo>
                    <a:pt x="93" y="11"/>
                  </a:lnTo>
                  <a:lnTo>
                    <a:pt x="96" y="12"/>
                  </a:lnTo>
                  <a:lnTo>
                    <a:pt x="98" y="14"/>
                  </a:lnTo>
                  <a:lnTo>
                    <a:pt x="101" y="16"/>
                  </a:lnTo>
                  <a:lnTo>
                    <a:pt x="103" y="18"/>
                  </a:lnTo>
                  <a:lnTo>
                    <a:pt x="104" y="20"/>
                  </a:lnTo>
                  <a:lnTo>
                    <a:pt x="107" y="23"/>
                  </a:lnTo>
                  <a:lnTo>
                    <a:pt x="108" y="24"/>
                  </a:lnTo>
                  <a:lnTo>
                    <a:pt x="110" y="26"/>
                  </a:lnTo>
                  <a:lnTo>
                    <a:pt x="111" y="29"/>
                  </a:lnTo>
                  <a:lnTo>
                    <a:pt x="113" y="31"/>
                  </a:lnTo>
                  <a:lnTo>
                    <a:pt x="114" y="35"/>
                  </a:lnTo>
                  <a:lnTo>
                    <a:pt x="115" y="37"/>
                  </a:lnTo>
                  <a:lnTo>
                    <a:pt x="116" y="40"/>
                  </a:lnTo>
                  <a:lnTo>
                    <a:pt x="117" y="42"/>
                  </a:lnTo>
                  <a:lnTo>
                    <a:pt x="119" y="46"/>
                  </a:lnTo>
                  <a:lnTo>
                    <a:pt x="119" y="48"/>
                  </a:lnTo>
                  <a:lnTo>
                    <a:pt x="120" y="52"/>
                  </a:lnTo>
                  <a:lnTo>
                    <a:pt x="120" y="54"/>
                  </a:lnTo>
                  <a:lnTo>
                    <a:pt x="120" y="58"/>
                  </a:lnTo>
                  <a:lnTo>
                    <a:pt x="120" y="60"/>
                  </a:lnTo>
                  <a:lnTo>
                    <a:pt x="120" y="61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9" y="73"/>
                  </a:lnTo>
                  <a:lnTo>
                    <a:pt x="119" y="76"/>
                  </a:lnTo>
                  <a:lnTo>
                    <a:pt x="117" y="79"/>
                  </a:lnTo>
                  <a:lnTo>
                    <a:pt x="116" y="82"/>
                  </a:lnTo>
                  <a:lnTo>
                    <a:pt x="115" y="84"/>
                  </a:lnTo>
                  <a:lnTo>
                    <a:pt x="114" y="86"/>
                  </a:lnTo>
                  <a:lnTo>
                    <a:pt x="113" y="90"/>
                  </a:lnTo>
                  <a:lnTo>
                    <a:pt x="111" y="92"/>
                  </a:lnTo>
                  <a:lnTo>
                    <a:pt x="110" y="95"/>
                  </a:lnTo>
                  <a:lnTo>
                    <a:pt x="108" y="97"/>
                  </a:lnTo>
                  <a:lnTo>
                    <a:pt x="107" y="98"/>
                  </a:lnTo>
                  <a:lnTo>
                    <a:pt x="104" y="101"/>
                  </a:lnTo>
                  <a:lnTo>
                    <a:pt x="103" y="103"/>
                  </a:lnTo>
                  <a:lnTo>
                    <a:pt x="101" y="106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3" y="110"/>
                  </a:lnTo>
                  <a:lnTo>
                    <a:pt x="91" y="112"/>
                  </a:lnTo>
                  <a:lnTo>
                    <a:pt x="89" y="114"/>
                  </a:lnTo>
                  <a:lnTo>
                    <a:pt x="86" y="115"/>
                  </a:lnTo>
                  <a:lnTo>
                    <a:pt x="84" y="116"/>
                  </a:lnTo>
                  <a:lnTo>
                    <a:pt x="81" y="116"/>
                  </a:lnTo>
                  <a:lnTo>
                    <a:pt x="78" y="118"/>
                  </a:lnTo>
                  <a:lnTo>
                    <a:pt x="75" y="119"/>
                  </a:lnTo>
                  <a:lnTo>
                    <a:pt x="73" y="119"/>
                  </a:lnTo>
                  <a:lnTo>
                    <a:pt x="69" y="120"/>
                  </a:lnTo>
                  <a:lnTo>
                    <a:pt x="67" y="120"/>
                  </a:lnTo>
                  <a:lnTo>
                    <a:pt x="63" y="120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2" y="118"/>
                  </a:lnTo>
                  <a:lnTo>
                    <a:pt x="39" y="116"/>
                  </a:lnTo>
                  <a:lnTo>
                    <a:pt x="37" y="116"/>
                  </a:lnTo>
                  <a:lnTo>
                    <a:pt x="33" y="115"/>
                  </a:lnTo>
                  <a:lnTo>
                    <a:pt x="31" y="114"/>
                  </a:lnTo>
                  <a:lnTo>
                    <a:pt x="29" y="112"/>
                  </a:lnTo>
                  <a:lnTo>
                    <a:pt x="26" y="110"/>
                  </a:lnTo>
                  <a:lnTo>
                    <a:pt x="24" y="109"/>
                  </a:lnTo>
                  <a:lnTo>
                    <a:pt x="21" y="107"/>
                  </a:lnTo>
                  <a:lnTo>
                    <a:pt x="20" y="106"/>
                  </a:lnTo>
                  <a:lnTo>
                    <a:pt x="18" y="103"/>
                  </a:lnTo>
                  <a:lnTo>
                    <a:pt x="15" y="101"/>
                  </a:lnTo>
                  <a:lnTo>
                    <a:pt x="14" y="98"/>
                  </a:lnTo>
                  <a:lnTo>
                    <a:pt x="12" y="97"/>
                  </a:lnTo>
                  <a:lnTo>
                    <a:pt x="11" y="95"/>
                  </a:lnTo>
                  <a:lnTo>
                    <a:pt x="8" y="92"/>
                  </a:lnTo>
                  <a:lnTo>
                    <a:pt x="7" y="90"/>
                  </a:lnTo>
                  <a:lnTo>
                    <a:pt x="6" y="86"/>
                  </a:lnTo>
                  <a:lnTo>
                    <a:pt x="5" y="84"/>
                  </a:lnTo>
                  <a:lnTo>
                    <a:pt x="3" y="82"/>
                  </a:lnTo>
                  <a:lnTo>
                    <a:pt x="3" y="79"/>
                  </a:lnTo>
                  <a:lnTo>
                    <a:pt x="2" y="76"/>
                  </a:lnTo>
                  <a:lnTo>
                    <a:pt x="1" y="73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2" name="Freeform 75"/>
            <p:cNvSpPr>
              <a:spLocks/>
            </p:cNvSpPr>
            <p:nvPr/>
          </p:nvSpPr>
          <p:spPr bwMode="auto">
            <a:xfrm>
              <a:off x="2478" y="1120"/>
              <a:ext cx="60" cy="60"/>
            </a:xfrm>
            <a:custGeom>
              <a:avLst/>
              <a:gdLst>
                <a:gd name="T0" fmla="*/ 0 w 120"/>
                <a:gd name="T1" fmla="*/ 1 h 120"/>
                <a:gd name="T2" fmla="*/ 1 w 120"/>
                <a:gd name="T3" fmla="*/ 1 h 120"/>
                <a:gd name="T4" fmla="*/ 1 w 120"/>
                <a:gd name="T5" fmla="*/ 1 h 120"/>
                <a:gd name="T6" fmla="*/ 1 w 120"/>
                <a:gd name="T7" fmla="*/ 1 h 120"/>
                <a:gd name="T8" fmla="*/ 1 w 120"/>
                <a:gd name="T9" fmla="*/ 1 h 120"/>
                <a:gd name="T10" fmla="*/ 1 w 120"/>
                <a:gd name="T11" fmla="*/ 1 h 120"/>
                <a:gd name="T12" fmla="*/ 1 w 120"/>
                <a:gd name="T13" fmla="*/ 1 h 120"/>
                <a:gd name="T14" fmla="*/ 1 w 120"/>
                <a:gd name="T15" fmla="*/ 1 h 120"/>
                <a:gd name="T16" fmla="*/ 1 w 120"/>
                <a:gd name="T17" fmla="*/ 1 h 120"/>
                <a:gd name="T18" fmla="*/ 1 w 120"/>
                <a:gd name="T19" fmla="*/ 1 h 120"/>
                <a:gd name="T20" fmla="*/ 1 w 120"/>
                <a:gd name="T21" fmla="*/ 1 h 120"/>
                <a:gd name="T22" fmla="*/ 1 w 120"/>
                <a:gd name="T23" fmla="*/ 0 h 120"/>
                <a:gd name="T24" fmla="*/ 1 w 120"/>
                <a:gd name="T25" fmla="*/ 1 h 120"/>
                <a:gd name="T26" fmla="*/ 1 w 120"/>
                <a:gd name="T27" fmla="*/ 1 h 120"/>
                <a:gd name="T28" fmla="*/ 1 w 120"/>
                <a:gd name="T29" fmla="*/ 1 h 120"/>
                <a:gd name="T30" fmla="*/ 1 w 120"/>
                <a:gd name="T31" fmla="*/ 1 h 120"/>
                <a:gd name="T32" fmla="*/ 1 w 120"/>
                <a:gd name="T33" fmla="*/ 1 h 120"/>
                <a:gd name="T34" fmla="*/ 1 w 120"/>
                <a:gd name="T35" fmla="*/ 1 h 120"/>
                <a:gd name="T36" fmla="*/ 1 w 120"/>
                <a:gd name="T37" fmla="*/ 1 h 120"/>
                <a:gd name="T38" fmla="*/ 1 w 120"/>
                <a:gd name="T39" fmla="*/ 1 h 120"/>
                <a:gd name="T40" fmla="*/ 1 w 120"/>
                <a:gd name="T41" fmla="*/ 1 h 120"/>
                <a:gd name="T42" fmla="*/ 1 w 120"/>
                <a:gd name="T43" fmla="*/ 1 h 120"/>
                <a:gd name="T44" fmla="*/ 1 w 120"/>
                <a:gd name="T45" fmla="*/ 1 h 120"/>
                <a:gd name="T46" fmla="*/ 1 w 120"/>
                <a:gd name="T47" fmla="*/ 1 h 120"/>
                <a:gd name="T48" fmla="*/ 1 w 120"/>
                <a:gd name="T49" fmla="*/ 1 h 120"/>
                <a:gd name="T50" fmla="*/ 1 w 120"/>
                <a:gd name="T51" fmla="*/ 1 h 120"/>
                <a:gd name="T52" fmla="*/ 1 w 120"/>
                <a:gd name="T53" fmla="*/ 1 h 120"/>
                <a:gd name="T54" fmla="*/ 1 w 120"/>
                <a:gd name="T55" fmla="*/ 1 h 120"/>
                <a:gd name="T56" fmla="*/ 1 w 120"/>
                <a:gd name="T57" fmla="*/ 1 h 120"/>
                <a:gd name="T58" fmla="*/ 1 w 120"/>
                <a:gd name="T59" fmla="*/ 1 h 120"/>
                <a:gd name="T60" fmla="*/ 1 w 120"/>
                <a:gd name="T61" fmla="*/ 1 h 120"/>
                <a:gd name="T62" fmla="*/ 1 w 120"/>
                <a:gd name="T63" fmla="*/ 1 h 120"/>
                <a:gd name="T64" fmla="*/ 1 w 120"/>
                <a:gd name="T65" fmla="*/ 1 h 120"/>
                <a:gd name="T66" fmla="*/ 1 w 120"/>
                <a:gd name="T67" fmla="*/ 1 h 120"/>
                <a:gd name="T68" fmla="*/ 1 w 120"/>
                <a:gd name="T69" fmla="*/ 1 h 120"/>
                <a:gd name="T70" fmla="*/ 1 w 120"/>
                <a:gd name="T71" fmla="*/ 1 h 120"/>
                <a:gd name="T72" fmla="*/ 1 w 120"/>
                <a:gd name="T73" fmla="*/ 1 h 120"/>
                <a:gd name="T74" fmla="*/ 1 w 120"/>
                <a:gd name="T75" fmla="*/ 1 h 120"/>
                <a:gd name="T76" fmla="*/ 1 w 120"/>
                <a:gd name="T77" fmla="*/ 1 h 120"/>
                <a:gd name="T78" fmla="*/ 1 w 120"/>
                <a:gd name="T79" fmla="*/ 1 h 120"/>
                <a:gd name="T80" fmla="*/ 1 w 120"/>
                <a:gd name="T81" fmla="*/ 1 h 120"/>
                <a:gd name="T82" fmla="*/ 1 w 120"/>
                <a:gd name="T83" fmla="*/ 1 h 120"/>
                <a:gd name="T84" fmla="*/ 1 w 120"/>
                <a:gd name="T85" fmla="*/ 1 h 120"/>
                <a:gd name="T86" fmla="*/ 1 w 120"/>
                <a:gd name="T87" fmla="*/ 1 h 120"/>
                <a:gd name="T88" fmla="*/ 1 w 120"/>
                <a:gd name="T89" fmla="*/ 1 h 120"/>
                <a:gd name="T90" fmla="*/ 1 w 120"/>
                <a:gd name="T91" fmla="*/ 1 h 120"/>
                <a:gd name="T92" fmla="*/ 1 w 120"/>
                <a:gd name="T93" fmla="*/ 1 h 120"/>
                <a:gd name="T94" fmla="*/ 1 w 120"/>
                <a:gd name="T95" fmla="*/ 1 h 120"/>
                <a:gd name="T96" fmla="*/ 1 w 120"/>
                <a:gd name="T97" fmla="*/ 1 h 120"/>
                <a:gd name="T98" fmla="*/ 1 w 120"/>
                <a:gd name="T99" fmla="*/ 1 h 120"/>
                <a:gd name="T100" fmla="*/ 1 w 120"/>
                <a:gd name="T101" fmla="*/ 1 h 120"/>
                <a:gd name="T102" fmla="*/ 1 w 120"/>
                <a:gd name="T103" fmla="*/ 1 h 120"/>
                <a:gd name="T104" fmla="*/ 1 w 120"/>
                <a:gd name="T105" fmla="*/ 1 h 120"/>
                <a:gd name="T106" fmla="*/ 1 w 120"/>
                <a:gd name="T107" fmla="*/ 1 h 120"/>
                <a:gd name="T108" fmla="*/ 1 w 120"/>
                <a:gd name="T109" fmla="*/ 1 h 120"/>
                <a:gd name="T110" fmla="*/ 0 w 120"/>
                <a:gd name="T111" fmla="*/ 1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"/>
                <a:gd name="T169" fmla="*/ 0 h 120"/>
                <a:gd name="T170" fmla="*/ 120 w 120"/>
                <a:gd name="T171" fmla="*/ 120 h 1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" h="120">
                  <a:moveTo>
                    <a:pt x="0" y="61"/>
                  </a:moveTo>
                  <a:lnTo>
                    <a:pt x="0" y="60"/>
                  </a:lnTo>
                  <a:lnTo>
                    <a:pt x="0" y="58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48"/>
                  </a:lnTo>
                  <a:lnTo>
                    <a:pt x="2" y="46"/>
                  </a:lnTo>
                  <a:lnTo>
                    <a:pt x="4" y="42"/>
                  </a:lnTo>
                  <a:lnTo>
                    <a:pt x="4" y="40"/>
                  </a:lnTo>
                  <a:lnTo>
                    <a:pt x="5" y="37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11" y="26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9" y="10"/>
                  </a:lnTo>
                  <a:lnTo>
                    <a:pt x="31" y="7"/>
                  </a:lnTo>
                  <a:lnTo>
                    <a:pt x="34" y="6"/>
                  </a:lnTo>
                  <a:lnTo>
                    <a:pt x="37" y="5"/>
                  </a:lnTo>
                  <a:lnTo>
                    <a:pt x="40" y="5"/>
                  </a:lnTo>
                  <a:lnTo>
                    <a:pt x="42" y="4"/>
                  </a:lnTo>
                  <a:lnTo>
                    <a:pt x="44" y="2"/>
                  </a:lnTo>
                  <a:lnTo>
                    <a:pt x="48" y="2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70" y="1"/>
                  </a:lnTo>
                  <a:lnTo>
                    <a:pt x="73" y="2"/>
                  </a:lnTo>
                  <a:lnTo>
                    <a:pt x="76" y="2"/>
                  </a:lnTo>
                  <a:lnTo>
                    <a:pt x="78" y="4"/>
                  </a:lnTo>
                  <a:lnTo>
                    <a:pt x="82" y="5"/>
                  </a:lnTo>
                  <a:lnTo>
                    <a:pt x="84" y="5"/>
                  </a:lnTo>
                  <a:lnTo>
                    <a:pt x="86" y="6"/>
                  </a:lnTo>
                  <a:lnTo>
                    <a:pt x="89" y="7"/>
                  </a:lnTo>
                  <a:lnTo>
                    <a:pt x="91" y="10"/>
                  </a:lnTo>
                  <a:lnTo>
                    <a:pt x="94" y="11"/>
                  </a:lnTo>
                  <a:lnTo>
                    <a:pt x="96" y="12"/>
                  </a:lnTo>
                  <a:lnTo>
                    <a:pt x="98" y="14"/>
                  </a:lnTo>
                  <a:lnTo>
                    <a:pt x="101" y="16"/>
                  </a:lnTo>
                  <a:lnTo>
                    <a:pt x="103" y="18"/>
                  </a:lnTo>
                  <a:lnTo>
                    <a:pt x="104" y="20"/>
                  </a:lnTo>
                  <a:lnTo>
                    <a:pt x="107" y="23"/>
                  </a:lnTo>
                  <a:lnTo>
                    <a:pt x="108" y="24"/>
                  </a:lnTo>
                  <a:lnTo>
                    <a:pt x="110" y="26"/>
                  </a:lnTo>
                  <a:lnTo>
                    <a:pt x="112" y="29"/>
                  </a:lnTo>
                  <a:lnTo>
                    <a:pt x="113" y="31"/>
                  </a:lnTo>
                  <a:lnTo>
                    <a:pt x="114" y="35"/>
                  </a:lnTo>
                  <a:lnTo>
                    <a:pt x="115" y="37"/>
                  </a:lnTo>
                  <a:lnTo>
                    <a:pt x="116" y="40"/>
                  </a:lnTo>
                  <a:lnTo>
                    <a:pt x="118" y="42"/>
                  </a:lnTo>
                  <a:lnTo>
                    <a:pt x="119" y="46"/>
                  </a:lnTo>
                  <a:lnTo>
                    <a:pt x="119" y="48"/>
                  </a:lnTo>
                  <a:lnTo>
                    <a:pt x="120" y="52"/>
                  </a:lnTo>
                  <a:lnTo>
                    <a:pt x="120" y="54"/>
                  </a:lnTo>
                  <a:lnTo>
                    <a:pt x="120" y="58"/>
                  </a:lnTo>
                  <a:lnTo>
                    <a:pt x="120" y="60"/>
                  </a:lnTo>
                  <a:lnTo>
                    <a:pt x="120" y="61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9" y="73"/>
                  </a:lnTo>
                  <a:lnTo>
                    <a:pt x="119" y="76"/>
                  </a:lnTo>
                  <a:lnTo>
                    <a:pt x="118" y="79"/>
                  </a:lnTo>
                  <a:lnTo>
                    <a:pt x="116" y="82"/>
                  </a:lnTo>
                  <a:lnTo>
                    <a:pt x="115" y="84"/>
                  </a:lnTo>
                  <a:lnTo>
                    <a:pt x="114" y="86"/>
                  </a:lnTo>
                  <a:lnTo>
                    <a:pt x="113" y="90"/>
                  </a:lnTo>
                  <a:lnTo>
                    <a:pt x="112" y="92"/>
                  </a:lnTo>
                  <a:lnTo>
                    <a:pt x="110" y="95"/>
                  </a:lnTo>
                  <a:lnTo>
                    <a:pt x="108" y="97"/>
                  </a:lnTo>
                  <a:lnTo>
                    <a:pt x="107" y="98"/>
                  </a:lnTo>
                  <a:lnTo>
                    <a:pt x="104" y="101"/>
                  </a:lnTo>
                  <a:lnTo>
                    <a:pt x="103" y="103"/>
                  </a:lnTo>
                  <a:lnTo>
                    <a:pt x="101" y="106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4" y="110"/>
                  </a:lnTo>
                  <a:lnTo>
                    <a:pt x="91" y="112"/>
                  </a:lnTo>
                  <a:lnTo>
                    <a:pt x="89" y="114"/>
                  </a:lnTo>
                  <a:lnTo>
                    <a:pt x="86" y="115"/>
                  </a:lnTo>
                  <a:lnTo>
                    <a:pt x="84" y="116"/>
                  </a:lnTo>
                  <a:lnTo>
                    <a:pt x="82" y="116"/>
                  </a:lnTo>
                  <a:lnTo>
                    <a:pt x="78" y="118"/>
                  </a:lnTo>
                  <a:lnTo>
                    <a:pt x="76" y="119"/>
                  </a:lnTo>
                  <a:lnTo>
                    <a:pt x="73" y="119"/>
                  </a:lnTo>
                  <a:lnTo>
                    <a:pt x="70" y="120"/>
                  </a:lnTo>
                  <a:lnTo>
                    <a:pt x="67" y="120"/>
                  </a:lnTo>
                  <a:lnTo>
                    <a:pt x="64" y="120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2" y="118"/>
                  </a:lnTo>
                  <a:lnTo>
                    <a:pt x="40" y="116"/>
                  </a:lnTo>
                  <a:lnTo>
                    <a:pt x="37" y="116"/>
                  </a:lnTo>
                  <a:lnTo>
                    <a:pt x="34" y="115"/>
                  </a:lnTo>
                  <a:lnTo>
                    <a:pt x="31" y="114"/>
                  </a:lnTo>
                  <a:lnTo>
                    <a:pt x="29" y="112"/>
                  </a:lnTo>
                  <a:lnTo>
                    <a:pt x="26" y="110"/>
                  </a:lnTo>
                  <a:lnTo>
                    <a:pt x="24" y="109"/>
                  </a:lnTo>
                  <a:lnTo>
                    <a:pt x="22" y="107"/>
                  </a:lnTo>
                  <a:lnTo>
                    <a:pt x="20" y="106"/>
                  </a:lnTo>
                  <a:lnTo>
                    <a:pt x="18" y="103"/>
                  </a:lnTo>
                  <a:lnTo>
                    <a:pt x="16" y="101"/>
                  </a:lnTo>
                  <a:lnTo>
                    <a:pt x="14" y="98"/>
                  </a:lnTo>
                  <a:lnTo>
                    <a:pt x="12" y="97"/>
                  </a:lnTo>
                  <a:lnTo>
                    <a:pt x="11" y="95"/>
                  </a:lnTo>
                  <a:lnTo>
                    <a:pt x="8" y="92"/>
                  </a:lnTo>
                  <a:lnTo>
                    <a:pt x="7" y="90"/>
                  </a:lnTo>
                  <a:lnTo>
                    <a:pt x="6" y="86"/>
                  </a:lnTo>
                  <a:lnTo>
                    <a:pt x="5" y="84"/>
                  </a:lnTo>
                  <a:lnTo>
                    <a:pt x="4" y="82"/>
                  </a:lnTo>
                  <a:lnTo>
                    <a:pt x="4" y="79"/>
                  </a:lnTo>
                  <a:lnTo>
                    <a:pt x="2" y="76"/>
                  </a:lnTo>
                  <a:lnTo>
                    <a:pt x="1" y="73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3" name="Freeform 76"/>
            <p:cNvSpPr>
              <a:spLocks/>
            </p:cNvSpPr>
            <p:nvPr/>
          </p:nvSpPr>
          <p:spPr bwMode="auto">
            <a:xfrm>
              <a:off x="3876" y="1116"/>
              <a:ext cx="60" cy="60"/>
            </a:xfrm>
            <a:custGeom>
              <a:avLst/>
              <a:gdLst>
                <a:gd name="T0" fmla="*/ 0 w 120"/>
                <a:gd name="T1" fmla="*/ 1 h 120"/>
                <a:gd name="T2" fmla="*/ 1 w 120"/>
                <a:gd name="T3" fmla="*/ 1 h 120"/>
                <a:gd name="T4" fmla="*/ 1 w 120"/>
                <a:gd name="T5" fmla="*/ 1 h 120"/>
                <a:gd name="T6" fmla="*/ 1 w 120"/>
                <a:gd name="T7" fmla="*/ 1 h 120"/>
                <a:gd name="T8" fmla="*/ 1 w 120"/>
                <a:gd name="T9" fmla="*/ 1 h 120"/>
                <a:gd name="T10" fmla="*/ 1 w 120"/>
                <a:gd name="T11" fmla="*/ 1 h 120"/>
                <a:gd name="T12" fmla="*/ 1 w 120"/>
                <a:gd name="T13" fmla="*/ 1 h 120"/>
                <a:gd name="T14" fmla="*/ 1 w 120"/>
                <a:gd name="T15" fmla="*/ 1 h 120"/>
                <a:gd name="T16" fmla="*/ 1 w 120"/>
                <a:gd name="T17" fmla="*/ 1 h 120"/>
                <a:gd name="T18" fmla="*/ 1 w 120"/>
                <a:gd name="T19" fmla="*/ 1 h 120"/>
                <a:gd name="T20" fmla="*/ 1 w 120"/>
                <a:gd name="T21" fmla="*/ 1 h 120"/>
                <a:gd name="T22" fmla="*/ 1 w 120"/>
                <a:gd name="T23" fmla="*/ 0 h 120"/>
                <a:gd name="T24" fmla="*/ 1 w 120"/>
                <a:gd name="T25" fmla="*/ 1 h 120"/>
                <a:gd name="T26" fmla="*/ 1 w 120"/>
                <a:gd name="T27" fmla="*/ 1 h 120"/>
                <a:gd name="T28" fmla="*/ 1 w 120"/>
                <a:gd name="T29" fmla="*/ 1 h 120"/>
                <a:gd name="T30" fmla="*/ 1 w 120"/>
                <a:gd name="T31" fmla="*/ 1 h 120"/>
                <a:gd name="T32" fmla="*/ 1 w 120"/>
                <a:gd name="T33" fmla="*/ 1 h 120"/>
                <a:gd name="T34" fmla="*/ 1 w 120"/>
                <a:gd name="T35" fmla="*/ 1 h 120"/>
                <a:gd name="T36" fmla="*/ 1 w 120"/>
                <a:gd name="T37" fmla="*/ 1 h 120"/>
                <a:gd name="T38" fmla="*/ 1 w 120"/>
                <a:gd name="T39" fmla="*/ 1 h 120"/>
                <a:gd name="T40" fmla="*/ 1 w 120"/>
                <a:gd name="T41" fmla="*/ 1 h 120"/>
                <a:gd name="T42" fmla="*/ 1 w 120"/>
                <a:gd name="T43" fmla="*/ 1 h 120"/>
                <a:gd name="T44" fmla="*/ 1 w 120"/>
                <a:gd name="T45" fmla="*/ 1 h 120"/>
                <a:gd name="T46" fmla="*/ 1 w 120"/>
                <a:gd name="T47" fmla="*/ 1 h 120"/>
                <a:gd name="T48" fmla="*/ 1 w 120"/>
                <a:gd name="T49" fmla="*/ 1 h 120"/>
                <a:gd name="T50" fmla="*/ 1 w 120"/>
                <a:gd name="T51" fmla="*/ 1 h 120"/>
                <a:gd name="T52" fmla="*/ 1 w 120"/>
                <a:gd name="T53" fmla="*/ 1 h 120"/>
                <a:gd name="T54" fmla="*/ 1 w 120"/>
                <a:gd name="T55" fmla="*/ 1 h 120"/>
                <a:gd name="T56" fmla="*/ 1 w 120"/>
                <a:gd name="T57" fmla="*/ 1 h 120"/>
                <a:gd name="T58" fmla="*/ 1 w 120"/>
                <a:gd name="T59" fmla="*/ 1 h 120"/>
                <a:gd name="T60" fmla="*/ 1 w 120"/>
                <a:gd name="T61" fmla="*/ 1 h 120"/>
                <a:gd name="T62" fmla="*/ 1 w 120"/>
                <a:gd name="T63" fmla="*/ 1 h 120"/>
                <a:gd name="T64" fmla="*/ 1 w 120"/>
                <a:gd name="T65" fmla="*/ 1 h 120"/>
                <a:gd name="T66" fmla="*/ 1 w 120"/>
                <a:gd name="T67" fmla="*/ 1 h 120"/>
                <a:gd name="T68" fmla="*/ 1 w 120"/>
                <a:gd name="T69" fmla="*/ 1 h 120"/>
                <a:gd name="T70" fmla="*/ 1 w 120"/>
                <a:gd name="T71" fmla="*/ 1 h 120"/>
                <a:gd name="T72" fmla="*/ 1 w 120"/>
                <a:gd name="T73" fmla="*/ 1 h 120"/>
                <a:gd name="T74" fmla="*/ 1 w 120"/>
                <a:gd name="T75" fmla="*/ 1 h 120"/>
                <a:gd name="T76" fmla="*/ 1 w 120"/>
                <a:gd name="T77" fmla="*/ 1 h 120"/>
                <a:gd name="T78" fmla="*/ 1 w 120"/>
                <a:gd name="T79" fmla="*/ 1 h 120"/>
                <a:gd name="T80" fmla="*/ 1 w 120"/>
                <a:gd name="T81" fmla="*/ 1 h 120"/>
                <a:gd name="T82" fmla="*/ 1 w 120"/>
                <a:gd name="T83" fmla="*/ 1 h 120"/>
                <a:gd name="T84" fmla="*/ 1 w 120"/>
                <a:gd name="T85" fmla="*/ 1 h 120"/>
                <a:gd name="T86" fmla="*/ 1 w 120"/>
                <a:gd name="T87" fmla="*/ 1 h 120"/>
                <a:gd name="T88" fmla="*/ 1 w 120"/>
                <a:gd name="T89" fmla="*/ 1 h 120"/>
                <a:gd name="T90" fmla="*/ 1 w 120"/>
                <a:gd name="T91" fmla="*/ 1 h 120"/>
                <a:gd name="T92" fmla="*/ 1 w 120"/>
                <a:gd name="T93" fmla="*/ 1 h 120"/>
                <a:gd name="T94" fmla="*/ 1 w 120"/>
                <a:gd name="T95" fmla="*/ 1 h 120"/>
                <a:gd name="T96" fmla="*/ 1 w 120"/>
                <a:gd name="T97" fmla="*/ 1 h 120"/>
                <a:gd name="T98" fmla="*/ 1 w 120"/>
                <a:gd name="T99" fmla="*/ 1 h 120"/>
                <a:gd name="T100" fmla="*/ 1 w 120"/>
                <a:gd name="T101" fmla="*/ 1 h 120"/>
                <a:gd name="T102" fmla="*/ 1 w 120"/>
                <a:gd name="T103" fmla="*/ 1 h 120"/>
                <a:gd name="T104" fmla="*/ 1 w 120"/>
                <a:gd name="T105" fmla="*/ 1 h 120"/>
                <a:gd name="T106" fmla="*/ 1 w 120"/>
                <a:gd name="T107" fmla="*/ 1 h 120"/>
                <a:gd name="T108" fmla="*/ 1 w 120"/>
                <a:gd name="T109" fmla="*/ 1 h 120"/>
                <a:gd name="T110" fmla="*/ 0 w 120"/>
                <a:gd name="T111" fmla="*/ 1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"/>
                <a:gd name="T169" fmla="*/ 0 h 120"/>
                <a:gd name="T170" fmla="*/ 120 w 120"/>
                <a:gd name="T171" fmla="*/ 120 h 1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" h="120">
                  <a:moveTo>
                    <a:pt x="0" y="61"/>
                  </a:moveTo>
                  <a:lnTo>
                    <a:pt x="0" y="60"/>
                  </a:lnTo>
                  <a:lnTo>
                    <a:pt x="0" y="58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48"/>
                  </a:lnTo>
                  <a:lnTo>
                    <a:pt x="2" y="46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10" y="26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5" y="20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1" y="14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8" y="10"/>
                  </a:lnTo>
                  <a:lnTo>
                    <a:pt x="31" y="7"/>
                  </a:lnTo>
                  <a:lnTo>
                    <a:pt x="33" y="6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2" y="4"/>
                  </a:lnTo>
                  <a:lnTo>
                    <a:pt x="44" y="2"/>
                  </a:lnTo>
                  <a:lnTo>
                    <a:pt x="48" y="2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3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78" y="4"/>
                  </a:lnTo>
                  <a:lnTo>
                    <a:pt x="81" y="5"/>
                  </a:lnTo>
                  <a:lnTo>
                    <a:pt x="84" y="5"/>
                  </a:lnTo>
                  <a:lnTo>
                    <a:pt x="86" y="6"/>
                  </a:lnTo>
                  <a:lnTo>
                    <a:pt x="88" y="7"/>
                  </a:lnTo>
                  <a:lnTo>
                    <a:pt x="91" y="10"/>
                  </a:lnTo>
                  <a:lnTo>
                    <a:pt x="93" y="11"/>
                  </a:lnTo>
                  <a:lnTo>
                    <a:pt x="96" y="12"/>
                  </a:lnTo>
                  <a:lnTo>
                    <a:pt x="98" y="14"/>
                  </a:lnTo>
                  <a:lnTo>
                    <a:pt x="100" y="16"/>
                  </a:lnTo>
                  <a:lnTo>
                    <a:pt x="103" y="18"/>
                  </a:lnTo>
                  <a:lnTo>
                    <a:pt x="104" y="20"/>
                  </a:lnTo>
                  <a:lnTo>
                    <a:pt x="106" y="23"/>
                  </a:lnTo>
                  <a:lnTo>
                    <a:pt x="108" y="24"/>
                  </a:lnTo>
                  <a:lnTo>
                    <a:pt x="110" y="26"/>
                  </a:lnTo>
                  <a:lnTo>
                    <a:pt x="111" y="29"/>
                  </a:lnTo>
                  <a:lnTo>
                    <a:pt x="112" y="31"/>
                  </a:lnTo>
                  <a:lnTo>
                    <a:pt x="114" y="35"/>
                  </a:lnTo>
                  <a:lnTo>
                    <a:pt x="115" y="37"/>
                  </a:lnTo>
                  <a:lnTo>
                    <a:pt x="116" y="40"/>
                  </a:lnTo>
                  <a:lnTo>
                    <a:pt x="117" y="42"/>
                  </a:lnTo>
                  <a:lnTo>
                    <a:pt x="118" y="46"/>
                  </a:lnTo>
                  <a:lnTo>
                    <a:pt x="118" y="48"/>
                  </a:lnTo>
                  <a:lnTo>
                    <a:pt x="120" y="52"/>
                  </a:lnTo>
                  <a:lnTo>
                    <a:pt x="120" y="54"/>
                  </a:lnTo>
                  <a:lnTo>
                    <a:pt x="120" y="58"/>
                  </a:lnTo>
                  <a:lnTo>
                    <a:pt x="120" y="60"/>
                  </a:lnTo>
                  <a:lnTo>
                    <a:pt x="120" y="61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8" y="73"/>
                  </a:lnTo>
                  <a:lnTo>
                    <a:pt x="118" y="76"/>
                  </a:lnTo>
                  <a:lnTo>
                    <a:pt x="117" y="79"/>
                  </a:lnTo>
                  <a:lnTo>
                    <a:pt x="116" y="82"/>
                  </a:lnTo>
                  <a:lnTo>
                    <a:pt x="115" y="84"/>
                  </a:lnTo>
                  <a:lnTo>
                    <a:pt x="114" y="86"/>
                  </a:lnTo>
                  <a:lnTo>
                    <a:pt x="112" y="90"/>
                  </a:lnTo>
                  <a:lnTo>
                    <a:pt x="111" y="92"/>
                  </a:lnTo>
                  <a:lnTo>
                    <a:pt x="110" y="95"/>
                  </a:lnTo>
                  <a:lnTo>
                    <a:pt x="108" y="97"/>
                  </a:lnTo>
                  <a:lnTo>
                    <a:pt x="106" y="98"/>
                  </a:lnTo>
                  <a:lnTo>
                    <a:pt x="104" y="101"/>
                  </a:lnTo>
                  <a:lnTo>
                    <a:pt x="103" y="103"/>
                  </a:lnTo>
                  <a:lnTo>
                    <a:pt x="100" y="106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3" y="110"/>
                  </a:lnTo>
                  <a:lnTo>
                    <a:pt x="91" y="112"/>
                  </a:lnTo>
                  <a:lnTo>
                    <a:pt x="88" y="114"/>
                  </a:lnTo>
                  <a:lnTo>
                    <a:pt x="86" y="115"/>
                  </a:lnTo>
                  <a:lnTo>
                    <a:pt x="84" y="116"/>
                  </a:lnTo>
                  <a:lnTo>
                    <a:pt x="81" y="116"/>
                  </a:lnTo>
                  <a:lnTo>
                    <a:pt x="78" y="118"/>
                  </a:lnTo>
                  <a:lnTo>
                    <a:pt x="75" y="119"/>
                  </a:lnTo>
                  <a:lnTo>
                    <a:pt x="73" y="119"/>
                  </a:lnTo>
                  <a:lnTo>
                    <a:pt x="69" y="120"/>
                  </a:lnTo>
                  <a:lnTo>
                    <a:pt x="67" y="120"/>
                  </a:lnTo>
                  <a:lnTo>
                    <a:pt x="63" y="120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2" y="118"/>
                  </a:lnTo>
                  <a:lnTo>
                    <a:pt x="39" y="116"/>
                  </a:lnTo>
                  <a:lnTo>
                    <a:pt x="37" y="116"/>
                  </a:lnTo>
                  <a:lnTo>
                    <a:pt x="33" y="115"/>
                  </a:lnTo>
                  <a:lnTo>
                    <a:pt x="31" y="114"/>
                  </a:lnTo>
                  <a:lnTo>
                    <a:pt x="28" y="112"/>
                  </a:lnTo>
                  <a:lnTo>
                    <a:pt x="26" y="110"/>
                  </a:lnTo>
                  <a:lnTo>
                    <a:pt x="24" y="109"/>
                  </a:lnTo>
                  <a:lnTo>
                    <a:pt x="21" y="107"/>
                  </a:lnTo>
                  <a:lnTo>
                    <a:pt x="20" y="106"/>
                  </a:lnTo>
                  <a:lnTo>
                    <a:pt x="18" y="103"/>
                  </a:lnTo>
                  <a:lnTo>
                    <a:pt x="15" y="101"/>
                  </a:lnTo>
                  <a:lnTo>
                    <a:pt x="14" y="98"/>
                  </a:lnTo>
                  <a:lnTo>
                    <a:pt x="12" y="97"/>
                  </a:lnTo>
                  <a:lnTo>
                    <a:pt x="10" y="95"/>
                  </a:lnTo>
                  <a:lnTo>
                    <a:pt x="8" y="92"/>
                  </a:lnTo>
                  <a:lnTo>
                    <a:pt x="7" y="90"/>
                  </a:lnTo>
                  <a:lnTo>
                    <a:pt x="6" y="86"/>
                  </a:lnTo>
                  <a:lnTo>
                    <a:pt x="4" y="84"/>
                  </a:lnTo>
                  <a:lnTo>
                    <a:pt x="3" y="82"/>
                  </a:lnTo>
                  <a:lnTo>
                    <a:pt x="3" y="79"/>
                  </a:lnTo>
                  <a:lnTo>
                    <a:pt x="2" y="76"/>
                  </a:lnTo>
                  <a:lnTo>
                    <a:pt x="1" y="73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4" name="Freeform 77"/>
            <p:cNvSpPr>
              <a:spLocks/>
            </p:cNvSpPr>
            <p:nvPr/>
          </p:nvSpPr>
          <p:spPr bwMode="auto">
            <a:xfrm>
              <a:off x="4716" y="490"/>
              <a:ext cx="60" cy="60"/>
            </a:xfrm>
            <a:custGeom>
              <a:avLst/>
              <a:gdLst>
                <a:gd name="T0" fmla="*/ 0 w 120"/>
                <a:gd name="T1" fmla="*/ 1 h 120"/>
                <a:gd name="T2" fmla="*/ 1 w 120"/>
                <a:gd name="T3" fmla="*/ 1 h 120"/>
                <a:gd name="T4" fmla="*/ 1 w 120"/>
                <a:gd name="T5" fmla="*/ 1 h 120"/>
                <a:gd name="T6" fmla="*/ 1 w 120"/>
                <a:gd name="T7" fmla="*/ 1 h 120"/>
                <a:gd name="T8" fmla="*/ 1 w 120"/>
                <a:gd name="T9" fmla="*/ 1 h 120"/>
                <a:gd name="T10" fmla="*/ 1 w 120"/>
                <a:gd name="T11" fmla="*/ 1 h 120"/>
                <a:gd name="T12" fmla="*/ 1 w 120"/>
                <a:gd name="T13" fmla="*/ 1 h 120"/>
                <a:gd name="T14" fmla="*/ 1 w 120"/>
                <a:gd name="T15" fmla="*/ 1 h 120"/>
                <a:gd name="T16" fmla="*/ 1 w 120"/>
                <a:gd name="T17" fmla="*/ 1 h 120"/>
                <a:gd name="T18" fmla="*/ 1 w 120"/>
                <a:gd name="T19" fmla="*/ 1 h 120"/>
                <a:gd name="T20" fmla="*/ 1 w 120"/>
                <a:gd name="T21" fmla="*/ 1 h 120"/>
                <a:gd name="T22" fmla="*/ 1 w 120"/>
                <a:gd name="T23" fmla="*/ 0 h 120"/>
                <a:gd name="T24" fmla="*/ 1 w 120"/>
                <a:gd name="T25" fmla="*/ 1 h 120"/>
                <a:gd name="T26" fmla="*/ 1 w 120"/>
                <a:gd name="T27" fmla="*/ 1 h 120"/>
                <a:gd name="T28" fmla="*/ 1 w 120"/>
                <a:gd name="T29" fmla="*/ 1 h 120"/>
                <a:gd name="T30" fmla="*/ 1 w 120"/>
                <a:gd name="T31" fmla="*/ 1 h 120"/>
                <a:gd name="T32" fmla="*/ 1 w 120"/>
                <a:gd name="T33" fmla="*/ 1 h 120"/>
                <a:gd name="T34" fmla="*/ 1 w 120"/>
                <a:gd name="T35" fmla="*/ 1 h 120"/>
                <a:gd name="T36" fmla="*/ 1 w 120"/>
                <a:gd name="T37" fmla="*/ 1 h 120"/>
                <a:gd name="T38" fmla="*/ 1 w 120"/>
                <a:gd name="T39" fmla="*/ 1 h 120"/>
                <a:gd name="T40" fmla="*/ 1 w 120"/>
                <a:gd name="T41" fmla="*/ 1 h 120"/>
                <a:gd name="T42" fmla="*/ 1 w 120"/>
                <a:gd name="T43" fmla="*/ 1 h 120"/>
                <a:gd name="T44" fmla="*/ 1 w 120"/>
                <a:gd name="T45" fmla="*/ 1 h 120"/>
                <a:gd name="T46" fmla="*/ 1 w 120"/>
                <a:gd name="T47" fmla="*/ 1 h 120"/>
                <a:gd name="T48" fmla="*/ 1 w 120"/>
                <a:gd name="T49" fmla="*/ 1 h 120"/>
                <a:gd name="T50" fmla="*/ 1 w 120"/>
                <a:gd name="T51" fmla="*/ 1 h 120"/>
                <a:gd name="T52" fmla="*/ 1 w 120"/>
                <a:gd name="T53" fmla="*/ 1 h 120"/>
                <a:gd name="T54" fmla="*/ 1 w 120"/>
                <a:gd name="T55" fmla="*/ 1 h 120"/>
                <a:gd name="T56" fmla="*/ 1 w 120"/>
                <a:gd name="T57" fmla="*/ 1 h 120"/>
                <a:gd name="T58" fmla="*/ 1 w 120"/>
                <a:gd name="T59" fmla="*/ 1 h 120"/>
                <a:gd name="T60" fmla="*/ 1 w 120"/>
                <a:gd name="T61" fmla="*/ 1 h 120"/>
                <a:gd name="T62" fmla="*/ 1 w 120"/>
                <a:gd name="T63" fmla="*/ 1 h 120"/>
                <a:gd name="T64" fmla="*/ 1 w 120"/>
                <a:gd name="T65" fmla="*/ 1 h 120"/>
                <a:gd name="T66" fmla="*/ 1 w 120"/>
                <a:gd name="T67" fmla="*/ 1 h 120"/>
                <a:gd name="T68" fmla="*/ 1 w 120"/>
                <a:gd name="T69" fmla="*/ 1 h 120"/>
                <a:gd name="T70" fmla="*/ 1 w 120"/>
                <a:gd name="T71" fmla="*/ 1 h 120"/>
                <a:gd name="T72" fmla="*/ 1 w 120"/>
                <a:gd name="T73" fmla="*/ 1 h 120"/>
                <a:gd name="T74" fmla="*/ 1 w 120"/>
                <a:gd name="T75" fmla="*/ 1 h 120"/>
                <a:gd name="T76" fmla="*/ 1 w 120"/>
                <a:gd name="T77" fmla="*/ 1 h 120"/>
                <a:gd name="T78" fmla="*/ 1 w 120"/>
                <a:gd name="T79" fmla="*/ 1 h 120"/>
                <a:gd name="T80" fmla="*/ 1 w 120"/>
                <a:gd name="T81" fmla="*/ 1 h 120"/>
                <a:gd name="T82" fmla="*/ 1 w 120"/>
                <a:gd name="T83" fmla="*/ 1 h 120"/>
                <a:gd name="T84" fmla="*/ 1 w 120"/>
                <a:gd name="T85" fmla="*/ 1 h 120"/>
                <a:gd name="T86" fmla="*/ 1 w 120"/>
                <a:gd name="T87" fmla="*/ 1 h 120"/>
                <a:gd name="T88" fmla="*/ 1 w 120"/>
                <a:gd name="T89" fmla="*/ 1 h 120"/>
                <a:gd name="T90" fmla="*/ 1 w 120"/>
                <a:gd name="T91" fmla="*/ 1 h 120"/>
                <a:gd name="T92" fmla="*/ 1 w 120"/>
                <a:gd name="T93" fmla="*/ 1 h 120"/>
                <a:gd name="T94" fmla="*/ 1 w 120"/>
                <a:gd name="T95" fmla="*/ 1 h 120"/>
                <a:gd name="T96" fmla="*/ 1 w 120"/>
                <a:gd name="T97" fmla="*/ 1 h 120"/>
                <a:gd name="T98" fmla="*/ 1 w 120"/>
                <a:gd name="T99" fmla="*/ 1 h 120"/>
                <a:gd name="T100" fmla="*/ 1 w 120"/>
                <a:gd name="T101" fmla="*/ 1 h 120"/>
                <a:gd name="T102" fmla="*/ 1 w 120"/>
                <a:gd name="T103" fmla="*/ 1 h 120"/>
                <a:gd name="T104" fmla="*/ 1 w 120"/>
                <a:gd name="T105" fmla="*/ 1 h 120"/>
                <a:gd name="T106" fmla="*/ 1 w 120"/>
                <a:gd name="T107" fmla="*/ 1 h 120"/>
                <a:gd name="T108" fmla="*/ 1 w 120"/>
                <a:gd name="T109" fmla="*/ 1 h 120"/>
                <a:gd name="T110" fmla="*/ 0 w 120"/>
                <a:gd name="T111" fmla="*/ 1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"/>
                <a:gd name="T169" fmla="*/ 0 h 120"/>
                <a:gd name="T170" fmla="*/ 120 w 120"/>
                <a:gd name="T171" fmla="*/ 120 h 1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" h="120">
                  <a:moveTo>
                    <a:pt x="0" y="61"/>
                  </a:moveTo>
                  <a:lnTo>
                    <a:pt x="0" y="60"/>
                  </a:lnTo>
                  <a:lnTo>
                    <a:pt x="0" y="58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48"/>
                  </a:lnTo>
                  <a:lnTo>
                    <a:pt x="2" y="46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5" y="37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11" y="27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5" y="21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1" y="15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9" y="10"/>
                  </a:lnTo>
                  <a:lnTo>
                    <a:pt x="31" y="7"/>
                  </a:lnTo>
                  <a:lnTo>
                    <a:pt x="33" y="6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2" y="4"/>
                  </a:lnTo>
                  <a:lnTo>
                    <a:pt x="44" y="3"/>
                  </a:lnTo>
                  <a:lnTo>
                    <a:pt x="48" y="3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3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3"/>
                  </a:lnTo>
                  <a:lnTo>
                    <a:pt x="75" y="3"/>
                  </a:lnTo>
                  <a:lnTo>
                    <a:pt x="78" y="4"/>
                  </a:lnTo>
                  <a:lnTo>
                    <a:pt x="81" y="5"/>
                  </a:lnTo>
                  <a:lnTo>
                    <a:pt x="84" y="5"/>
                  </a:lnTo>
                  <a:lnTo>
                    <a:pt x="86" y="6"/>
                  </a:lnTo>
                  <a:lnTo>
                    <a:pt x="89" y="7"/>
                  </a:lnTo>
                  <a:lnTo>
                    <a:pt x="91" y="10"/>
                  </a:lnTo>
                  <a:lnTo>
                    <a:pt x="93" y="11"/>
                  </a:lnTo>
                  <a:lnTo>
                    <a:pt x="96" y="12"/>
                  </a:lnTo>
                  <a:lnTo>
                    <a:pt x="98" y="15"/>
                  </a:lnTo>
                  <a:lnTo>
                    <a:pt x="101" y="16"/>
                  </a:lnTo>
                  <a:lnTo>
                    <a:pt x="103" y="18"/>
                  </a:lnTo>
                  <a:lnTo>
                    <a:pt x="104" y="21"/>
                  </a:lnTo>
                  <a:lnTo>
                    <a:pt x="107" y="23"/>
                  </a:lnTo>
                  <a:lnTo>
                    <a:pt x="108" y="24"/>
                  </a:lnTo>
                  <a:lnTo>
                    <a:pt x="110" y="27"/>
                  </a:lnTo>
                  <a:lnTo>
                    <a:pt x="111" y="29"/>
                  </a:lnTo>
                  <a:lnTo>
                    <a:pt x="113" y="31"/>
                  </a:lnTo>
                  <a:lnTo>
                    <a:pt x="114" y="35"/>
                  </a:lnTo>
                  <a:lnTo>
                    <a:pt x="115" y="37"/>
                  </a:lnTo>
                  <a:lnTo>
                    <a:pt x="116" y="40"/>
                  </a:lnTo>
                  <a:lnTo>
                    <a:pt x="117" y="42"/>
                  </a:lnTo>
                  <a:lnTo>
                    <a:pt x="119" y="46"/>
                  </a:lnTo>
                  <a:lnTo>
                    <a:pt x="119" y="48"/>
                  </a:lnTo>
                  <a:lnTo>
                    <a:pt x="120" y="52"/>
                  </a:lnTo>
                  <a:lnTo>
                    <a:pt x="120" y="54"/>
                  </a:lnTo>
                  <a:lnTo>
                    <a:pt x="120" y="58"/>
                  </a:lnTo>
                  <a:lnTo>
                    <a:pt x="120" y="60"/>
                  </a:lnTo>
                  <a:lnTo>
                    <a:pt x="120" y="61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9" y="73"/>
                  </a:lnTo>
                  <a:lnTo>
                    <a:pt x="119" y="76"/>
                  </a:lnTo>
                  <a:lnTo>
                    <a:pt x="117" y="79"/>
                  </a:lnTo>
                  <a:lnTo>
                    <a:pt x="116" y="82"/>
                  </a:lnTo>
                  <a:lnTo>
                    <a:pt x="115" y="84"/>
                  </a:lnTo>
                  <a:lnTo>
                    <a:pt x="114" y="87"/>
                  </a:lnTo>
                  <a:lnTo>
                    <a:pt x="113" y="90"/>
                  </a:lnTo>
                  <a:lnTo>
                    <a:pt x="111" y="93"/>
                  </a:lnTo>
                  <a:lnTo>
                    <a:pt x="110" y="95"/>
                  </a:lnTo>
                  <a:lnTo>
                    <a:pt x="108" y="97"/>
                  </a:lnTo>
                  <a:lnTo>
                    <a:pt x="107" y="99"/>
                  </a:lnTo>
                  <a:lnTo>
                    <a:pt x="104" y="101"/>
                  </a:lnTo>
                  <a:lnTo>
                    <a:pt x="103" y="103"/>
                  </a:lnTo>
                  <a:lnTo>
                    <a:pt x="101" y="106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3" y="111"/>
                  </a:lnTo>
                  <a:lnTo>
                    <a:pt x="91" y="112"/>
                  </a:lnTo>
                  <a:lnTo>
                    <a:pt x="89" y="114"/>
                  </a:lnTo>
                  <a:lnTo>
                    <a:pt x="86" y="115"/>
                  </a:lnTo>
                  <a:lnTo>
                    <a:pt x="84" y="117"/>
                  </a:lnTo>
                  <a:lnTo>
                    <a:pt x="81" y="117"/>
                  </a:lnTo>
                  <a:lnTo>
                    <a:pt x="78" y="118"/>
                  </a:lnTo>
                  <a:lnTo>
                    <a:pt x="75" y="119"/>
                  </a:lnTo>
                  <a:lnTo>
                    <a:pt x="73" y="119"/>
                  </a:lnTo>
                  <a:lnTo>
                    <a:pt x="69" y="120"/>
                  </a:lnTo>
                  <a:lnTo>
                    <a:pt x="67" y="120"/>
                  </a:lnTo>
                  <a:lnTo>
                    <a:pt x="63" y="120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2" y="118"/>
                  </a:lnTo>
                  <a:lnTo>
                    <a:pt x="39" y="117"/>
                  </a:lnTo>
                  <a:lnTo>
                    <a:pt x="37" y="117"/>
                  </a:lnTo>
                  <a:lnTo>
                    <a:pt x="33" y="115"/>
                  </a:lnTo>
                  <a:lnTo>
                    <a:pt x="31" y="114"/>
                  </a:lnTo>
                  <a:lnTo>
                    <a:pt x="29" y="112"/>
                  </a:lnTo>
                  <a:lnTo>
                    <a:pt x="26" y="111"/>
                  </a:lnTo>
                  <a:lnTo>
                    <a:pt x="24" y="109"/>
                  </a:lnTo>
                  <a:lnTo>
                    <a:pt x="21" y="107"/>
                  </a:lnTo>
                  <a:lnTo>
                    <a:pt x="20" y="106"/>
                  </a:lnTo>
                  <a:lnTo>
                    <a:pt x="18" y="103"/>
                  </a:lnTo>
                  <a:lnTo>
                    <a:pt x="15" y="101"/>
                  </a:lnTo>
                  <a:lnTo>
                    <a:pt x="14" y="99"/>
                  </a:lnTo>
                  <a:lnTo>
                    <a:pt x="12" y="97"/>
                  </a:lnTo>
                  <a:lnTo>
                    <a:pt x="11" y="95"/>
                  </a:lnTo>
                  <a:lnTo>
                    <a:pt x="8" y="93"/>
                  </a:lnTo>
                  <a:lnTo>
                    <a:pt x="7" y="90"/>
                  </a:lnTo>
                  <a:lnTo>
                    <a:pt x="6" y="87"/>
                  </a:lnTo>
                  <a:lnTo>
                    <a:pt x="5" y="84"/>
                  </a:lnTo>
                  <a:lnTo>
                    <a:pt x="3" y="82"/>
                  </a:lnTo>
                  <a:lnTo>
                    <a:pt x="3" y="79"/>
                  </a:lnTo>
                  <a:lnTo>
                    <a:pt x="2" y="76"/>
                  </a:lnTo>
                  <a:lnTo>
                    <a:pt x="1" y="73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5" name="Line 78"/>
            <p:cNvSpPr>
              <a:spLocks noChangeShapeType="1"/>
            </p:cNvSpPr>
            <p:nvPr/>
          </p:nvSpPr>
          <p:spPr bwMode="auto">
            <a:xfrm>
              <a:off x="2508" y="1176"/>
              <a:ext cx="1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6" name="Freeform 79"/>
            <p:cNvSpPr>
              <a:spLocks/>
            </p:cNvSpPr>
            <p:nvPr/>
          </p:nvSpPr>
          <p:spPr bwMode="auto">
            <a:xfrm>
              <a:off x="2496" y="1440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20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0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8"/>
                  </a:lnTo>
                  <a:lnTo>
                    <a:pt x="38" y="9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4"/>
                  </a:lnTo>
                  <a:lnTo>
                    <a:pt x="44" y="15"/>
                  </a:lnTo>
                  <a:lnTo>
                    <a:pt x="44" y="16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7" y="20"/>
                  </a:lnTo>
                  <a:lnTo>
                    <a:pt x="47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20"/>
                  </a:lnTo>
                  <a:lnTo>
                    <a:pt x="48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7" y="28"/>
                  </a:lnTo>
                  <a:lnTo>
                    <a:pt x="47" y="30"/>
                  </a:lnTo>
                  <a:lnTo>
                    <a:pt x="46" y="32"/>
                  </a:lnTo>
                  <a:lnTo>
                    <a:pt x="46" y="33"/>
                  </a:lnTo>
                  <a:lnTo>
                    <a:pt x="44" y="34"/>
                  </a:lnTo>
                  <a:lnTo>
                    <a:pt x="44" y="35"/>
                  </a:lnTo>
                  <a:lnTo>
                    <a:pt x="43" y="36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1" y="40"/>
                  </a:lnTo>
                  <a:lnTo>
                    <a:pt x="40" y="40"/>
                  </a:lnTo>
                  <a:lnTo>
                    <a:pt x="38" y="41"/>
                  </a:lnTo>
                  <a:lnTo>
                    <a:pt x="37" y="42"/>
                  </a:lnTo>
                  <a:lnTo>
                    <a:pt x="37" y="44"/>
                  </a:lnTo>
                  <a:lnTo>
                    <a:pt x="36" y="44"/>
                  </a:lnTo>
                  <a:lnTo>
                    <a:pt x="35" y="45"/>
                  </a:lnTo>
                  <a:lnTo>
                    <a:pt x="34" y="46"/>
                  </a:lnTo>
                  <a:lnTo>
                    <a:pt x="32" y="46"/>
                  </a:lnTo>
                  <a:lnTo>
                    <a:pt x="31" y="47"/>
                  </a:lnTo>
                  <a:lnTo>
                    <a:pt x="29" y="47"/>
                  </a:lnTo>
                  <a:lnTo>
                    <a:pt x="28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6"/>
                  </a:lnTo>
                  <a:lnTo>
                    <a:pt x="16" y="46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7" name="Freeform 80"/>
            <p:cNvSpPr>
              <a:spLocks/>
            </p:cNvSpPr>
            <p:nvPr/>
          </p:nvSpPr>
          <p:spPr bwMode="auto">
            <a:xfrm>
              <a:off x="3888" y="1440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20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1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1" y="3"/>
                  </a:lnTo>
                  <a:lnTo>
                    <a:pt x="52" y="3"/>
                  </a:lnTo>
                  <a:lnTo>
                    <a:pt x="55" y="3"/>
                  </a:lnTo>
                  <a:lnTo>
                    <a:pt x="56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1" y="8"/>
                  </a:lnTo>
                  <a:lnTo>
                    <a:pt x="62" y="9"/>
                  </a:lnTo>
                  <a:lnTo>
                    <a:pt x="63" y="10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8" y="15"/>
                  </a:lnTo>
                  <a:lnTo>
                    <a:pt x="68" y="16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20"/>
                  </a:lnTo>
                  <a:lnTo>
                    <a:pt x="70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0" y="28"/>
                  </a:lnTo>
                  <a:lnTo>
                    <a:pt x="70" y="30"/>
                  </a:lnTo>
                  <a:lnTo>
                    <a:pt x="69" y="32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8"/>
                  </a:lnTo>
                  <a:lnTo>
                    <a:pt x="66" y="39"/>
                  </a:lnTo>
                  <a:lnTo>
                    <a:pt x="64" y="40"/>
                  </a:lnTo>
                  <a:lnTo>
                    <a:pt x="63" y="40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1" y="44"/>
                  </a:lnTo>
                  <a:lnTo>
                    <a:pt x="60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6" y="46"/>
                  </a:lnTo>
                  <a:lnTo>
                    <a:pt x="55" y="47"/>
                  </a:lnTo>
                  <a:lnTo>
                    <a:pt x="52" y="47"/>
                  </a:lnTo>
                  <a:lnTo>
                    <a:pt x="51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6" y="46"/>
                  </a:lnTo>
                  <a:lnTo>
                    <a:pt x="15" y="46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2"/>
                  </a:lnTo>
                  <a:lnTo>
                    <a:pt x="9" y="41"/>
                  </a:lnTo>
                  <a:lnTo>
                    <a:pt x="8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8" name="Freeform 81"/>
            <p:cNvSpPr>
              <a:spLocks/>
            </p:cNvSpPr>
            <p:nvPr/>
          </p:nvSpPr>
          <p:spPr bwMode="auto">
            <a:xfrm>
              <a:off x="1079" y="2057"/>
              <a:ext cx="3961" cy="168"/>
            </a:xfrm>
            <a:custGeom>
              <a:avLst/>
              <a:gdLst>
                <a:gd name="T0" fmla="*/ 1 w 7921"/>
                <a:gd name="T1" fmla="*/ 0 h 337"/>
                <a:gd name="T2" fmla="*/ 1 w 7921"/>
                <a:gd name="T3" fmla="*/ 0 h 337"/>
                <a:gd name="T4" fmla="*/ 1 w 7921"/>
                <a:gd name="T5" fmla="*/ 0 h 337"/>
                <a:gd name="T6" fmla="*/ 1 w 7921"/>
                <a:gd name="T7" fmla="*/ 0 h 337"/>
                <a:gd name="T8" fmla="*/ 1 w 7921"/>
                <a:gd name="T9" fmla="*/ 0 h 337"/>
                <a:gd name="T10" fmla="*/ 1 w 7921"/>
                <a:gd name="T11" fmla="*/ 0 h 337"/>
                <a:gd name="T12" fmla="*/ 1 w 7921"/>
                <a:gd name="T13" fmla="*/ 0 h 337"/>
                <a:gd name="T14" fmla="*/ 1 w 7921"/>
                <a:gd name="T15" fmla="*/ 0 h 337"/>
                <a:gd name="T16" fmla="*/ 1 w 7921"/>
                <a:gd name="T17" fmla="*/ 0 h 337"/>
                <a:gd name="T18" fmla="*/ 1 w 7921"/>
                <a:gd name="T19" fmla="*/ 0 h 337"/>
                <a:gd name="T20" fmla="*/ 1 w 7921"/>
                <a:gd name="T21" fmla="*/ 0 h 337"/>
                <a:gd name="T22" fmla="*/ 1 w 7921"/>
                <a:gd name="T23" fmla="*/ 0 h 337"/>
                <a:gd name="T24" fmla="*/ 1 w 7921"/>
                <a:gd name="T25" fmla="*/ 0 h 337"/>
                <a:gd name="T26" fmla="*/ 1 w 7921"/>
                <a:gd name="T27" fmla="*/ 0 h 337"/>
                <a:gd name="T28" fmla="*/ 1 w 7921"/>
                <a:gd name="T29" fmla="*/ 0 h 337"/>
                <a:gd name="T30" fmla="*/ 1 w 7921"/>
                <a:gd name="T31" fmla="*/ 0 h 337"/>
                <a:gd name="T32" fmla="*/ 1 w 7921"/>
                <a:gd name="T33" fmla="*/ 0 h 337"/>
                <a:gd name="T34" fmla="*/ 1 w 7921"/>
                <a:gd name="T35" fmla="*/ 0 h 337"/>
                <a:gd name="T36" fmla="*/ 1 w 7921"/>
                <a:gd name="T37" fmla="*/ 0 h 337"/>
                <a:gd name="T38" fmla="*/ 1 w 7921"/>
                <a:gd name="T39" fmla="*/ 0 h 337"/>
                <a:gd name="T40" fmla="*/ 1 w 7921"/>
                <a:gd name="T41" fmla="*/ 0 h 337"/>
                <a:gd name="T42" fmla="*/ 1 w 7921"/>
                <a:gd name="T43" fmla="*/ 0 h 337"/>
                <a:gd name="T44" fmla="*/ 1 w 7921"/>
                <a:gd name="T45" fmla="*/ 0 h 337"/>
                <a:gd name="T46" fmla="*/ 1 w 7921"/>
                <a:gd name="T47" fmla="*/ 0 h 337"/>
                <a:gd name="T48" fmla="*/ 1 w 7921"/>
                <a:gd name="T49" fmla="*/ 0 h 337"/>
                <a:gd name="T50" fmla="*/ 1 w 7921"/>
                <a:gd name="T51" fmla="*/ 0 h 337"/>
                <a:gd name="T52" fmla="*/ 1 w 7921"/>
                <a:gd name="T53" fmla="*/ 0 h 337"/>
                <a:gd name="T54" fmla="*/ 1 w 7921"/>
                <a:gd name="T55" fmla="*/ 0 h 337"/>
                <a:gd name="T56" fmla="*/ 1 w 7921"/>
                <a:gd name="T57" fmla="*/ 0 h 337"/>
                <a:gd name="T58" fmla="*/ 0 w 7921"/>
                <a:gd name="T59" fmla="*/ 0 h 33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921"/>
                <a:gd name="T91" fmla="*/ 0 h 337"/>
                <a:gd name="T92" fmla="*/ 7921 w 7921"/>
                <a:gd name="T93" fmla="*/ 337 h 33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921" h="337">
                  <a:moveTo>
                    <a:pt x="7921" y="337"/>
                  </a:moveTo>
                  <a:lnTo>
                    <a:pt x="7657" y="337"/>
                  </a:lnTo>
                  <a:lnTo>
                    <a:pt x="7657" y="0"/>
                  </a:lnTo>
                  <a:lnTo>
                    <a:pt x="7081" y="0"/>
                  </a:lnTo>
                  <a:lnTo>
                    <a:pt x="7081" y="337"/>
                  </a:lnTo>
                  <a:lnTo>
                    <a:pt x="6505" y="337"/>
                  </a:lnTo>
                  <a:lnTo>
                    <a:pt x="6505" y="0"/>
                  </a:lnTo>
                  <a:lnTo>
                    <a:pt x="5953" y="0"/>
                  </a:lnTo>
                  <a:lnTo>
                    <a:pt x="5953" y="337"/>
                  </a:lnTo>
                  <a:lnTo>
                    <a:pt x="5377" y="337"/>
                  </a:lnTo>
                  <a:lnTo>
                    <a:pt x="5377" y="0"/>
                  </a:lnTo>
                  <a:lnTo>
                    <a:pt x="4824" y="0"/>
                  </a:lnTo>
                  <a:lnTo>
                    <a:pt x="4824" y="337"/>
                  </a:lnTo>
                  <a:lnTo>
                    <a:pt x="4248" y="337"/>
                  </a:lnTo>
                  <a:lnTo>
                    <a:pt x="4248" y="0"/>
                  </a:lnTo>
                  <a:lnTo>
                    <a:pt x="3672" y="0"/>
                  </a:lnTo>
                  <a:lnTo>
                    <a:pt x="3672" y="337"/>
                  </a:lnTo>
                  <a:lnTo>
                    <a:pt x="3120" y="337"/>
                  </a:lnTo>
                  <a:lnTo>
                    <a:pt x="3120" y="0"/>
                  </a:lnTo>
                  <a:lnTo>
                    <a:pt x="2544" y="0"/>
                  </a:lnTo>
                  <a:lnTo>
                    <a:pt x="2544" y="337"/>
                  </a:lnTo>
                  <a:lnTo>
                    <a:pt x="1992" y="337"/>
                  </a:lnTo>
                  <a:lnTo>
                    <a:pt x="1992" y="0"/>
                  </a:lnTo>
                  <a:lnTo>
                    <a:pt x="1416" y="0"/>
                  </a:lnTo>
                  <a:lnTo>
                    <a:pt x="1416" y="337"/>
                  </a:lnTo>
                  <a:lnTo>
                    <a:pt x="864" y="337"/>
                  </a:lnTo>
                  <a:lnTo>
                    <a:pt x="864" y="0"/>
                  </a:lnTo>
                  <a:lnTo>
                    <a:pt x="288" y="0"/>
                  </a:lnTo>
                  <a:lnTo>
                    <a:pt x="288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9" name="Line 82"/>
            <p:cNvSpPr>
              <a:spLocks noChangeShapeType="1"/>
            </p:cNvSpPr>
            <p:nvPr/>
          </p:nvSpPr>
          <p:spPr bwMode="auto">
            <a:xfrm flipV="1">
              <a:off x="3600" y="2561"/>
              <a:ext cx="1" cy="76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0" name="Freeform 83"/>
            <p:cNvSpPr>
              <a:spLocks/>
            </p:cNvSpPr>
            <p:nvPr/>
          </p:nvSpPr>
          <p:spPr bwMode="auto">
            <a:xfrm>
              <a:off x="1079" y="2393"/>
              <a:ext cx="3961" cy="168"/>
            </a:xfrm>
            <a:custGeom>
              <a:avLst/>
              <a:gdLst>
                <a:gd name="T0" fmla="*/ 1 w 7921"/>
                <a:gd name="T1" fmla="*/ 1 h 336"/>
                <a:gd name="T2" fmla="*/ 1 w 7921"/>
                <a:gd name="T3" fmla="*/ 1 h 336"/>
                <a:gd name="T4" fmla="*/ 1 w 7921"/>
                <a:gd name="T5" fmla="*/ 0 h 336"/>
                <a:gd name="T6" fmla="*/ 1 w 7921"/>
                <a:gd name="T7" fmla="*/ 0 h 336"/>
                <a:gd name="T8" fmla="*/ 1 w 7921"/>
                <a:gd name="T9" fmla="*/ 1 h 336"/>
                <a:gd name="T10" fmla="*/ 1 w 7921"/>
                <a:gd name="T11" fmla="*/ 1 h 336"/>
                <a:gd name="T12" fmla="*/ 1 w 7921"/>
                <a:gd name="T13" fmla="*/ 0 h 336"/>
                <a:gd name="T14" fmla="*/ 1 w 7921"/>
                <a:gd name="T15" fmla="*/ 0 h 336"/>
                <a:gd name="T16" fmla="*/ 1 w 7921"/>
                <a:gd name="T17" fmla="*/ 1 h 336"/>
                <a:gd name="T18" fmla="*/ 1 w 7921"/>
                <a:gd name="T19" fmla="*/ 1 h 336"/>
                <a:gd name="T20" fmla="*/ 1 w 7921"/>
                <a:gd name="T21" fmla="*/ 0 h 336"/>
                <a:gd name="T22" fmla="*/ 1 w 7921"/>
                <a:gd name="T23" fmla="*/ 0 h 336"/>
                <a:gd name="T24" fmla="*/ 1 w 7921"/>
                <a:gd name="T25" fmla="*/ 1 h 336"/>
                <a:gd name="T26" fmla="*/ 1 w 7921"/>
                <a:gd name="T27" fmla="*/ 1 h 336"/>
                <a:gd name="T28" fmla="*/ 1 w 7921"/>
                <a:gd name="T29" fmla="*/ 0 h 336"/>
                <a:gd name="T30" fmla="*/ 1 w 7921"/>
                <a:gd name="T31" fmla="*/ 0 h 336"/>
                <a:gd name="T32" fmla="*/ 1 w 7921"/>
                <a:gd name="T33" fmla="*/ 1 h 336"/>
                <a:gd name="T34" fmla="*/ 0 w 7921"/>
                <a:gd name="T35" fmla="*/ 1 h 3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921"/>
                <a:gd name="T55" fmla="*/ 0 h 336"/>
                <a:gd name="T56" fmla="*/ 7921 w 7921"/>
                <a:gd name="T57" fmla="*/ 336 h 3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921" h="336">
                  <a:moveTo>
                    <a:pt x="7921" y="336"/>
                  </a:moveTo>
                  <a:lnTo>
                    <a:pt x="7153" y="336"/>
                  </a:lnTo>
                  <a:lnTo>
                    <a:pt x="7153" y="0"/>
                  </a:lnTo>
                  <a:lnTo>
                    <a:pt x="6025" y="0"/>
                  </a:lnTo>
                  <a:lnTo>
                    <a:pt x="6025" y="336"/>
                  </a:lnTo>
                  <a:lnTo>
                    <a:pt x="5016" y="336"/>
                  </a:lnTo>
                  <a:lnTo>
                    <a:pt x="5016" y="0"/>
                  </a:lnTo>
                  <a:lnTo>
                    <a:pt x="4896" y="0"/>
                  </a:lnTo>
                  <a:lnTo>
                    <a:pt x="4896" y="336"/>
                  </a:lnTo>
                  <a:lnTo>
                    <a:pt x="3744" y="336"/>
                  </a:lnTo>
                  <a:lnTo>
                    <a:pt x="3744" y="0"/>
                  </a:lnTo>
                  <a:lnTo>
                    <a:pt x="2616" y="0"/>
                  </a:lnTo>
                  <a:lnTo>
                    <a:pt x="2616" y="336"/>
                  </a:lnTo>
                  <a:lnTo>
                    <a:pt x="1488" y="336"/>
                  </a:lnTo>
                  <a:lnTo>
                    <a:pt x="1488" y="0"/>
                  </a:lnTo>
                  <a:lnTo>
                    <a:pt x="360" y="0"/>
                  </a:lnTo>
                  <a:lnTo>
                    <a:pt x="36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1" name="Freeform 84"/>
            <p:cNvSpPr>
              <a:spLocks/>
            </p:cNvSpPr>
            <p:nvPr/>
          </p:nvSpPr>
          <p:spPr bwMode="auto">
            <a:xfrm>
              <a:off x="1079" y="2741"/>
              <a:ext cx="3961" cy="168"/>
            </a:xfrm>
            <a:custGeom>
              <a:avLst/>
              <a:gdLst>
                <a:gd name="T0" fmla="*/ 1 w 7921"/>
                <a:gd name="T1" fmla="*/ 0 h 336"/>
                <a:gd name="T2" fmla="*/ 1 w 7921"/>
                <a:gd name="T3" fmla="*/ 0 h 336"/>
                <a:gd name="T4" fmla="*/ 1 w 7921"/>
                <a:gd name="T5" fmla="*/ 1 h 336"/>
                <a:gd name="T6" fmla="*/ 1 w 7921"/>
                <a:gd name="T7" fmla="*/ 1 h 336"/>
                <a:gd name="T8" fmla="*/ 1 w 7921"/>
                <a:gd name="T9" fmla="*/ 0 h 336"/>
                <a:gd name="T10" fmla="*/ 1 w 7921"/>
                <a:gd name="T11" fmla="*/ 0 h 336"/>
                <a:gd name="T12" fmla="*/ 1 w 7921"/>
                <a:gd name="T13" fmla="*/ 1 h 336"/>
                <a:gd name="T14" fmla="*/ 0 w 7921"/>
                <a:gd name="T15" fmla="*/ 1 h 3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921"/>
                <a:gd name="T25" fmla="*/ 0 h 336"/>
                <a:gd name="T26" fmla="*/ 7921 w 7921"/>
                <a:gd name="T27" fmla="*/ 336 h 3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921" h="336">
                  <a:moveTo>
                    <a:pt x="7921" y="0"/>
                  </a:moveTo>
                  <a:lnTo>
                    <a:pt x="7153" y="0"/>
                  </a:lnTo>
                  <a:lnTo>
                    <a:pt x="7153" y="336"/>
                  </a:lnTo>
                  <a:lnTo>
                    <a:pt x="3768" y="336"/>
                  </a:lnTo>
                  <a:lnTo>
                    <a:pt x="3768" y="0"/>
                  </a:lnTo>
                  <a:lnTo>
                    <a:pt x="1488" y="0"/>
                  </a:lnTo>
                  <a:lnTo>
                    <a:pt x="148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2" name="Freeform 85"/>
            <p:cNvSpPr>
              <a:spLocks/>
            </p:cNvSpPr>
            <p:nvPr/>
          </p:nvSpPr>
          <p:spPr bwMode="auto">
            <a:xfrm>
              <a:off x="1079" y="3077"/>
              <a:ext cx="3961" cy="168"/>
            </a:xfrm>
            <a:custGeom>
              <a:avLst/>
              <a:gdLst>
                <a:gd name="T0" fmla="*/ 1 w 7921"/>
                <a:gd name="T1" fmla="*/ 1 h 336"/>
                <a:gd name="T2" fmla="*/ 1 w 7921"/>
                <a:gd name="T3" fmla="*/ 1 h 336"/>
                <a:gd name="T4" fmla="*/ 1 w 7921"/>
                <a:gd name="T5" fmla="*/ 0 h 336"/>
                <a:gd name="T6" fmla="*/ 1 w 7921"/>
                <a:gd name="T7" fmla="*/ 0 h 336"/>
                <a:gd name="T8" fmla="*/ 1 w 7921"/>
                <a:gd name="T9" fmla="*/ 1 h 336"/>
                <a:gd name="T10" fmla="*/ 0 w 7921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921"/>
                <a:gd name="T19" fmla="*/ 0 h 336"/>
                <a:gd name="T20" fmla="*/ 7921 w 7921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921" h="336">
                  <a:moveTo>
                    <a:pt x="7921" y="336"/>
                  </a:moveTo>
                  <a:lnTo>
                    <a:pt x="5016" y="336"/>
                  </a:lnTo>
                  <a:lnTo>
                    <a:pt x="5016" y="0"/>
                  </a:lnTo>
                  <a:lnTo>
                    <a:pt x="3744" y="0"/>
                  </a:lnTo>
                  <a:lnTo>
                    <a:pt x="3744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3" name="Rectangle 86"/>
            <p:cNvSpPr>
              <a:spLocks noChangeArrowheads="1"/>
            </p:cNvSpPr>
            <p:nvPr/>
          </p:nvSpPr>
          <p:spPr bwMode="auto">
            <a:xfrm>
              <a:off x="2530" y="3659"/>
              <a:ext cx="1126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14" name="Rectangle 87"/>
            <p:cNvSpPr>
              <a:spLocks noChangeArrowheads="1"/>
            </p:cNvSpPr>
            <p:nvPr/>
          </p:nvSpPr>
          <p:spPr bwMode="auto">
            <a:xfrm>
              <a:off x="1101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15" name="Rectangle 88"/>
            <p:cNvSpPr>
              <a:spLocks noChangeArrowheads="1"/>
            </p:cNvSpPr>
            <p:nvPr/>
          </p:nvSpPr>
          <p:spPr bwMode="auto">
            <a:xfrm>
              <a:off x="1481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16" name="Rectangle 89"/>
            <p:cNvSpPr>
              <a:spLocks noChangeArrowheads="1"/>
            </p:cNvSpPr>
            <p:nvPr/>
          </p:nvSpPr>
          <p:spPr bwMode="auto">
            <a:xfrm>
              <a:off x="2050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17" name="Rectangle 90"/>
            <p:cNvSpPr>
              <a:spLocks noChangeArrowheads="1"/>
            </p:cNvSpPr>
            <p:nvPr/>
          </p:nvSpPr>
          <p:spPr bwMode="auto">
            <a:xfrm>
              <a:off x="2618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18" name="Rectangle 91"/>
            <p:cNvSpPr>
              <a:spLocks noChangeArrowheads="1"/>
            </p:cNvSpPr>
            <p:nvPr/>
          </p:nvSpPr>
          <p:spPr bwMode="auto">
            <a:xfrm>
              <a:off x="3183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19" name="Rectangle 92"/>
            <p:cNvSpPr>
              <a:spLocks noChangeArrowheads="1"/>
            </p:cNvSpPr>
            <p:nvPr/>
          </p:nvSpPr>
          <p:spPr bwMode="auto">
            <a:xfrm>
              <a:off x="3538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20" name="Rectangle 93"/>
            <p:cNvSpPr>
              <a:spLocks noChangeArrowheads="1"/>
            </p:cNvSpPr>
            <p:nvPr/>
          </p:nvSpPr>
          <p:spPr bwMode="auto">
            <a:xfrm>
              <a:off x="3813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21" name="Rectangle 94"/>
            <p:cNvSpPr>
              <a:spLocks noChangeArrowheads="1"/>
            </p:cNvSpPr>
            <p:nvPr/>
          </p:nvSpPr>
          <p:spPr bwMode="auto">
            <a:xfrm>
              <a:off x="4314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22" name="Rectangle 95"/>
            <p:cNvSpPr>
              <a:spLocks noChangeArrowheads="1"/>
            </p:cNvSpPr>
            <p:nvPr/>
          </p:nvSpPr>
          <p:spPr bwMode="auto">
            <a:xfrm>
              <a:off x="4843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23" name="AutoShape 97"/>
            <p:cNvSpPr>
              <a:spLocks noChangeArrowheads="1"/>
            </p:cNvSpPr>
            <p:nvPr/>
          </p:nvSpPr>
          <p:spPr bwMode="auto">
            <a:xfrm>
              <a:off x="3060" y="379"/>
              <a:ext cx="294" cy="27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24" name="AutoShape 98"/>
            <p:cNvSpPr>
              <a:spLocks noChangeArrowheads="1"/>
            </p:cNvSpPr>
            <p:nvPr/>
          </p:nvSpPr>
          <p:spPr bwMode="auto">
            <a:xfrm>
              <a:off x="4416" y="379"/>
              <a:ext cx="294" cy="27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</p:spTree>
  </p:cSld>
  <p:clrMapOvr>
    <a:masterClrMapping/>
  </p:clrMapOvr>
  <p:transition/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A modulo-6 counter with asynchronous reset</a:t>
            </a:r>
          </a:p>
        </p:txBody>
      </p:sp>
      <p:sp>
        <p:nvSpPr>
          <p:cNvPr id="66562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5.26 from the textbook ]</a:t>
            </a:r>
          </a:p>
        </p:txBody>
      </p:sp>
      <p:grpSp>
        <p:nvGrpSpPr>
          <p:cNvPr id="66563" name="Group 99"/>
          <p:cNvGrpSpPr>
            <a:grpSpLocks/>
          </p:cNvGrpSpPr>
          <p:nvPr/>
        </p:nvGrpSpPr>
        <p:grpSpPr bwMode="auto">
          <a:xfrm>
            <a:off x="1187450" y="990600"/>
            <a:ext cx="6813550" cy="5680075"/>
            <a:chOff x="748" y="251"/>
            <a:chExt cx="4292" cy="3578"/>
          </a:xfrm>
        </p:grpSpPr>
        <p:sp>
          <p:nvSpPr>
            <p:cNvPr id="66567" name="Freeform 4"/>
            <p:cNvSpPr>
              <a:spLocks/>
            </p:cNvSpPr>
            <p:nvPr/>
          </p:nvSpPr>
          <p:spPr bwMode="auto">
            <a:xfrm>
              <a:off x="2892" y="263"/>
              <a:ext cx="1524" cy="169"/>
            </a:xfrm>
            <a:custGeom>
              <a:avLst/>
              <a:gdLst>
                <a:gd name="T0" fmla="*/ 0 w 3049"/>
                <a:gd name="T1" fmla="*/ 1 h 336"/>
                <a:gd name="T2" fmla="*/ 0 w 3049"/>
                <a:gd name="T3" fmla="*/ 1 h 336"/>
                <a:gd name="T4" fmla="*/ 0 w 3049"/>
                <a:gd name="T5" fmla="*/ 0 h 336"/>
                <a:gd name="T6" fmla="*/ 0 w 3049"/>
                <a:gd name="T7" fmla="*/ 0 h 3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049"/>
                <a:gd name="T13" fmla="*/ 0 h 336"/>
                <a:gd name="T14" fmla="*/ 3049 w 3049"/>
                <a:gd name="T15" fmla="*/ 336 h 3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049" h="336">
                  <a:moveTo>
                    <a:pt x="3049" y="336"/>
                  </a:moveTo>
                  <a:lnTo>
                    <a:pt x="2809" y="336"/>
                  </a:lnTo>
                  <a:lnTo>
                    <a:pt x="2809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8" name="Line 5"/>
            <p:cNvSpPr>
              <a:spLocks noChangeShapeType="1"/>
            </p:cNvSpPr>
            <p:nvPr/>
          </p:nvSpPr>
          <p:spPr bwMode="auto">
            <a:xfrm>
              <a:off x="3906" y="117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9" name="Line 6"/>
            <p:cNvSpPr>
              <a:spLocks noChangeShapeType="1"/>
            </p:cNvSpPr>
            <p:nvPr/>
          </p:nvSpPr>
          <p:spPr bwMode="auto">
            <a:xfrm flipV="1">
              <a:off x="1223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0" name="Line 7"/>
            <p:cNvSpPr>
              <a:spLocks noChangeShapeType="1"/>
            </p:cNvSpPr>
            <p:nvPr/>
          </p:nvSpPr>
          <p:spPr bwMode="auto">
            <a:xfrm flipV="1">
              <a:off x="1787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1" name="Line 8"/>
            <p:cNvSpPr>
              <a:spLocks noChangeShapeType="1"/>
            </p:cNvSpPr>
            <p:nvPr/>
          </p:nvSpPr>
          <p:spPr bwMode="auto">
            <a:xfrm flipV="1">
              <a:off x="2352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2" name="Line 9"/>
            <p:cNvSpPr>
              <a:spLocks noChangeShapeType="1"/>
            </p:cNvSpPr>
            <p:nvPr/>
          </p:nvSpPr>
          <p:spPr bwMode="auto">
            <a:xfrm flipV="1">
              <a:off x="2916" y="1973"/>
              <a:ext cx="1" cy="135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3" name="Line 10"/>
            <p:cNvSpPr>
              <a:spLocks noChangeShapeType="1"/>
            </p:cNvSpPr>
            <p:nvPr/>
          </p:nvSpPr>
          <p:spPr bwMode="auto">
            <a:xfrm flipV="1">
              <a:off x="3492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4" name="Line 11"/>
            <p:cNvSpPr>
              <a:spLocks noChangeShapeType="1"/>
            </p:cNvSpPr>
            <p:nvPr/>
          </p:nvSpPr>
          <p:spPr bwMode="auto">
            <a:xfrm flipV="1">
              <a:off x="4056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5" name="Line 12"/>
            <p:cNvSpPr>
              <a:spLocks noChangeShapeType="1"/>
            </p:cNvSpPr>
            <p:nvPr/>
          </p:nvSpPr>
          <p:spPr bwMode="auto">
            <a:xfrm flipV="1">
              <a:off x="4620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6" name="Line 13"/>
            <p:cNvSpPr>
              <a:spLocks noChangeShapeType="1"/>
            </p:cNvSpPr>
            <p:nvPr/>
          </p:nvSpPr>
          <p:spPr bwMode="auto">
            <a:xfrm flipH="1">
              <a:off x="3360" y="516"/>
              <a:ext cx="168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7" name="Rectangle 14"/>
            <p:cNvSpPr>
              <a:spLocks noChangeArrowheads="1"/>
            </p:cNvSpPr>
            <p:nvPr/>
          </p:nvSpPr>
          <p:spPr bwMode="auto">
            <a:xfrm>
              <a:off x="1523" y="432"/>
              <a:ext cx="432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78" name="Rectangle 15"/>
            <p:cNvSpPr>
              <a:spLocks noChangeArrowheads="1"/>
            </p:cNvSpPr>
            <p:nvPr/>
          </p:nvSpPr>
          <p:spPr bwMode="auto">
            <a:xfrm>
              <a:off x="1569" y="550"/>
              <a:ext cx="9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79" name="Rectangle 16"/>
            <p:cNvSpPr>
              <a:spLocks noChangeArrowheads="1"/>
            </p:cNvSpPr>
            <p:nvPr/>
          </p:nvSpPr>
          <p:spPr bwMode="auto">
            <a:xfrm>
              <a:off x="1819" y="54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80" name="Line 17"/>
            <p:cNvSpPr>
              <a:spLocks noChangeShapeType="1"/>
            </p:cNvSpPr>
            <p:nvPr/>
          </p:nvSpPr>
          <p:spPr bwMode="auto">
            <a:xfrm flipH="1" flipV="1">
              <a:off x="1835" y="889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1" name="Rectangle 18"/>
            <p:cNvSpPr>
              <a:spLocks noChangeArrowheads="1"/>
            </p:cNvSpPr>
            <p:nvPr/>
          </p:nvSpPr>
          <p:spPr bwMode="auto">
            <a:xfrm>
              <a:off x="1819" y="890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82" name="Rectangle 19"/>
            <p:cNvSpPr>
              <a:spLocks noChangeArrowheads="1"/>
            </p:cNvSpPr>
            <p:nvPr/>
          </p:nvSpPr>
          <p:spPr bwMode="auto">
            <a:xfrm>
              <a:off x="2291" y="432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83" name="Rectangle 20"/>
            <p:cNvSpPr>
              <a:spLocks noChangeArrowheads="1"/>
            </p:cNvSpPr>
            <p:nvPr/>
          </p:nvSpPr>
          <p:spPr bwMode="auto">
            <a:xfrm>
              <a:off x="864" y="878"/>
              <a:ext cx="29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84" name="Rectangle 21"/>
            <p:cNvSpPr>
              <a:spLocks noChangeArrowheads="1"/>
            </p:cNvSpPr>
            <p:nvPr/>
          </p:nvSpPr>
          <p:spPr bwMode="auto">
            <a:xfrm>
              <a:off x="2335" y="550"/>
              <a:ext cx="9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85" name="Rectangle 22"/>
            <p:cNvSpPr>
              <a:spLocks noChangeArrowheads="1"/>
            </p:cNvSpPr>
            <p:nvPr/>
          </p:nvSpPr>
          <p:spPr bwMode="auto">
            <a:xfrm>
              <a:off x="2584" y="54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86" name="Line 23"/>
            <p:cNvSpPr>
              <a:spLocks noChangeShapeType="1"/>
            </p:cNvSpPr>
            <p:nvPr/>
          </p:nvSpPr>
          <p:spPr bwMode="auto">
            <a:xfrm flipH="1" flipV="1">
              <a:off x="2592" y="889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7" name="Rectangle 24"/>
            <p:cNvSpPr>
              <a:spLocks noChangeArrowheads="1"/>
            </p:cNvSpPr>
            <p:nvPr/>
          </p:nvSpPr>
          <p:spPr bwMode="auto">
            <a:xfrm>
              <a:off x="3696" y="432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88" name="Rectangle 25"/>
            <p:cNvSpPr>
              <a:spLocks noChangeArrowheads="1"/>
            </p:cNvSpPr>
            <p:nvPr/>
          </p:nvSpPr>
          <p:spPr bwMode="auto">
            <a:xfrm>
              <a:off x="2585" y="890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89" name="Rectangle 26"/>
            <p:cNvSpPr>
              <a:spLocks noChangeArrowheads="1"/>
            </p:cNvSpPr>
            <p:nvPr/>
          </p:nvSpPr>
          <p:spPr bwMode="auto">
            <a:xfrm>
              <a:off x="3738" y="550"/>
              <a:ext cx="9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90" name="Rectangle 27"/>
            <p:cNvSpPr>
              <a:spLocks noChangeArrowheads="1"/>
            </p:cNvSpPr>
            <p:nvPr/>
          </p:nvSpPr>
          <p:spPr bwMode="auto">
            <a:xfrm>
              <a:off x="3987" y="54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91" name="Line 28"/>
            <p:cNvSpPr>
              <a:spLocks noChangeShapeType="1"/>
            </p:cNvSpPr>
            <p:nvPr/>
          </p:nvSpPr>
          <p:spPr bwMode="auto">
            <a:xfrm flipH="1" flipV="1">
              <a:off x="3996" y="889"/>
              <a:ext cx="61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2" name="Line 29"/>
            <p:cNvSpPr>
              <a:spLocks noChangeShapeType="1"/>
            </p:cNvSpPr>
            <p:nvPr/>
          </p:nvSpPr>
          <p:spPr bwMode="auto">
            <a:xfrm>
              <a:off x="1187" y="600"/>
              <a:ext cx="33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3" name="Freeform 30"/>
            <p:cNvSpPr>
              <a:spLocks/>
            </p:cNvSpPr>
            <p:nvPr/>
          </p:nvSpPr>
          <p:spPr bwMode="auto">
            <a:xfrm>
              <a:off x="2291" y="900"/>
              <a:ext cx="85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4" name="Freeform 31"/>
            <p:cNvSpPr>
              <a:spLocks/>
            </p:cNvSpPr>
            <p:nvPr/>
          </p:nvSpPr>
          <p:spPr bwMode="auto">
            <a:xfrm>
              <a:off x="3696" y="900"/>
              <a:ext cx="84" cy="84"/>
            </a:xfrm>
            <a:custGeom>
              <a:avLst/>
              <a:gdLst>
                <a:gd name="T0" fmla="*/ 0 w 169"/>
                <a:gd name="T1" fmla="*/ 1 h 168"/>
                <a:gd name="T2" fmla="*/ 0 w 169"/>
                <a:gd name="T3" fmla="*/ 1 h 168"/>
                <a:gd name="T4" fmla="*/ 0 w 169"/>
                <a:gd name="T5" fmla="*/ 0 h 168"/>
                <a:gd name="T6" fmla="*/ 0 60000 65536"/>
                <a:gd name="T7" fmla="*/ 0 60000 65536"/>
                <a:gd name="T8" fmla="*/ 0 60000 65536"/>
                <a:gd name="T9" fmla="*/ 0 w 169"/>
                <a:gd name="T10" fmla="*/ 0 h 168"/>
                <a:gd name="T11" fmla="*/ 169 w 169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9" h="168">
                  <a:moveTo>
                    <a:pt x="0" y="168"/>
                  </a:moveTo>
                  <a:lnTo>
                    <a:pt x="169" y="9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5" name="Freeform 32"/>
            <p:cNvSpPr>
              <a:spLocks/>
            </p:cNvSpPr>
            <p:nvPr/>
          </p:nvSpPr>
          <p:spPr bwMode="auto">
            <a:xfrm>
              <a:off x="1523" y="900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6" name="Line 33"/>
            <p:cNvSpPr>
              <a:spLocks noChangeShapeType="1"/>
            </p:cNvSpPr>
            <p:nvPr/>
          </p:nvSpPr>
          <p:spPr bwMode="auto">
            <a:xfrm>
              <a:off x="1187" y="948"/>
              <a:ext cx="33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7" name="Freeform 34"/>
            <p:cNvSpPr>
              <a:spLocks/>
            </p:cNvSpPr>
            <p:nvPr/>
          </p:nvSpPr>
          <p:spPr bwMode="auto">
            <a:xfrm>
              <a:off x="1343" y="936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1" y="2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4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7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5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1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6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7"/>
                  </a:lnTo>
                  <a:lnTo>
                    <a:pt x="28" y="47"/>
                  </a:lnTo>
                  <a:lnTo>
                    <a:pt x="27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9" y="41"/>
                  </a:lnTo>
                  <a:lnTo>
                    <a:pt x="8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98" name="Rectangle 35"/>
            <p:cNvSpPr>
              <a:spLocks noChangeArrowheads="1"/>
            </p:cNvSpPr>
            <p:nvPr/>
          </p:nvSpPr>
          <p:spPr bwMode="auto">
            <a:xfrm>
              <a:off x="3988" y="890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99" name="Rectangle 36"/>
            <p:cNvSpPr>
              <a:spLocks noChangeArrowheads="1"/>
            </p:cNvSpPr>
            <p:nvPr/>
          </p:nvSpPr>
          <p:spPr bwMode="auto">
            <a:xfrm>
              <a:off x="1068" y="540"/>
              <a:ext cx="8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0" name="Rectangle 37"/>
            <p:cNvSpPr>
              <a:spLocks noChangeArrowheads="1"/>
            </p:cNvSpPr>
            <p:nvPr/>
          </p:nvSpPr>
          <p:spPr bwMode="auto">
            <a:xfrm>
              <a:off x="2065" y="63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1" name="Rectangle 38"/>
            <p:cNvSpPr>
              <a:spLocks noChangeArrowheads="1"/>
            </p:cNvSpPr>
            <p:nvPr/>
          </p:nvSpPr>
          <p:spPr bwMode="auto">
            <a:xfrm>
              <a:off x="2147" y="691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2" name="Rectangle 39"/>
            <p:cNvSpPr>
              <a:spLocks noChangeArrowheads="1"/>
            </p:cNvSpPr>
            <p:nvPr/>
          </p:nvSpPr>
          <p:spPr bwMode="auto">
            <a:xfrm>
              <a:off x="2848" y="63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3" name="Rectangle 40"/>
            <p:cNvSpPr>
              <a:spLocks noChangeArrowheads="1"/>
            </p:cNvSpPr>
            <p:nvPr/>
          </p:nvSpPr>
          <p:spPr bwMode="auto">
            <a:xfrm>
              <a:off x="2930" y="691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4" name="Rectangle 41"/>
            <p:cNvSpPr>
              <a:spLocks noChangeArrowheads="1"/>
            </p:cNvSpPr>
            <p:nvPr/>
          </p:nvSpPr>
          <p:spPr bwMode="auto">
            <a:xfrm>
              <a:off x="4206" y="642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5" name="Rectangle 42"/>
            <p:cNvSpPr>
              <a:spLocks noChangeArrowheads="1"/>
            </p:cNvSpPr>
            <p:nvPr/>
          </p:nvSpPr>
          <p:spPr bwMode="auto">
            <a:xfrm>
              <a:off x="4289" y="697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6" name="Rectangle 43"/>
            <p:cNvSpPr>
              <a:spLocks noChangeArrowheads="1"/>
            </p:cNvSpPr>
            <p:nvPr/>
          </p:nvSpPr>
          <p:spPr bwMode="auto">
            <a:xfrm>
              <a:off x="2637" y="1623"/>
              <a:ext cx="554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7" name="Rectangle 44"/>
            <p:cNvSpPr>
              <a:spLocks noChangeArrowheads="1"/>
            </p:cNvSpPr>
            <p:nvPr/>
          </p:nvSpPr>
          <p:spPr bwMode="auto">
            <a:xfrm>
              <a:off x="752" y="2089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8" name="Rectangle 45"/>
            <p:cNvSpPr>
              <a:spLocks noChangeArrowheads="1"/>
            </p:cNvSpPr>
            <p:nvPr/>
          </p:nvSpPr>
          <p:spPr bwMode="auto">
            <a:xfrm>
              <a:off x="873" y="2409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9" name="Rectangle 46"/>
            <p:cNvSpPr>
              <a:spLocks noChangeArrowheads="1"/>
            </p:cNvSpPr>
            <p:nvPr/>
          </p:nvSpPr>
          <p:spPr bwMode="auto">
            <a:xfrm>
              <a:off x="956" y="2464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10" name="Rectangle 47"/>
            <p:cNvSpPr>
              <a:spLocks noChangeArrowheads="1"/>
            </p:cNvSpPr>
            <p:nvPr/>
          </p:nvSpPr>
          <p:spPr bwMode="auto">
            <a:xfrm>
              <a:off x="873" y="2750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11" name="Rectangle 48"/>
            <p:cNvSpPr>
              <a:spLocks noChangeArrowheads="1"/>
            </p:cNvSpPr>
            <p:nvPr/>
          </p:nvSpPr>
          <p:spPr bwMode="auto">
            <a:xfrm>
              <a:off x="956" y="2804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12" name="Rectangle 49"/>
            <p:cNvSpPr>
              <a:spLocks noChangeArrowheads="1"/>
            </p:cNvSpPr>
            <p:nvPr/>
          </p:nvSpPr>
          <p:spPr bwMode="auto">
            <a:xfrm>
              <a:off x="873" y="3089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13" name="Rectangle 50"/>
            <p:cNvSpPr>
              <a:spLocks noChangeArrowheads="1"/>
            </p:cNvSpPr>
            <p:nvPr/>
          </p:nvSpPr>
          <p:spPr bwMode="auto">
            <a:xfrm>
              <a:off x="956" y="3144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14" name="Rectangle 51"/>
            <p:cNvSpPr>
              <a:spLocks noChangeArrowheads="1"/>
            </p:cNvSpPr>
            <p:nvPr/>
          </p:nvSpPr>
          <p:spPr bwMode="auto">
            <a:xfrm>
              <a:off x="748" y="3396"/>
              <a:ext cx="34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15" name="Line 57"/>
            <p:cNvSpPr>
              <a:spLocks noChangeShapeType="1"/>
            </p:cNvSpPr>
            <p:nvPr/>
          </p:nvSpPr>
          <p:spPr bwMode="auto">
            <a:xfrm flipH="1">
              <a:off x="4716" y="516"/>
              <a:ext cx="13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6" name="Line 62"/>
            <p:cNvSpPr>
              <a:spLocks noChangeShapeType="1"/>
            </p:cNvSpPr>
            <p:nvPr/>
          </p:nvSpPr>
          <p:spPr bwMode="auto">
            <a:xfrm>
              <a:off x="2712" y="600"/>
              <a:ext cx="34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7" name="Line 63"/>
            <p:cNvSpPr>
              <a:spLocks noChangeShapeType="1"/>
            </p:cNvSpPr>
            <p:nvPr/>
          </p:nvSpPr>
          <p:spPr bwMode="auto">
            <a:xfrm flipH="1">
              <a:off x="1955" y="600"/>
              <a:ext cx="33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8" name="Line 64"/>
            <p:cNvSpPr>
              <a:spLocks noChangeShapeType="1"/>
            </p:cNvSpPr>
            <p:nvPr/>
          </p:nvSpPr>
          <p:spPr bwMode="auto">
            <a:xfrm flipH="1">
              <a:off x="4116" y="601"/>
              <a:ext cx="3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9" name="Freeform 65"/>
            <p:cNvSpPr>
              <a:spLocks/>
            </p:cNvSpPr>
            <p:nvPr/>
          </p:nvSpPr>
          <p:spPr bwMode="auto">
            <a:xfrm>
              <a:off x="2123" y="948"/>
              <a:ext cx="168" cy="336"/>
            </a:xfrm>
            <a:custGeom>
              <a:avLst/>
              <a:gdLst>
                <a:gd name="T0" fmla="*/ 0 w 336"/>
                <a:gd name="T1" fmla="*/ 1 h 672"/>
                <a:gd name="T2" fmla="*/ 0 w 336"/>
                <a:gd name="T3" fmla="*/ 0 h 672"/>
                <a:gd name="T4" fmla="*/ 1 w 336"/>
                <a:gd name="T5" fmla="*/ 0 h 672"/>
                <a:gd name="T6" fmla="*/ 0 60000 65536"/>
                <a:gd name="T7" fmla="*/ 0 60000 65536"/>
                <a:gd name="T8" fmla="*/ 0 60000 65536"/>
                <a:gd name="T9" fmla="*/ 0 w 336"/>
                <a:gd name="T10" fmla="*/ 0 h 672"/>
                <a:gd name="T11" fmla="*/ 336 w 336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72">
                  <a:moveTo>
                    <a:pt x="0" y="672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0" name="Freeform 66"/>
            <p:cNvSpPr>
              <a:spLocks/>
            </p:cNvSpPr>
            <p:nvPr/>
          </p:nvSpPr>
          <p:spPr bwMode="auto">
            <a:xfrm>
              <a:off x="3528" y="948"/>
              <a:ext cx="168" cy="336"/>
            </a:xfrm>
            <a:custGeom>
              <a:avLst/>
              <a:gdLst>
                <a:gd name="T0" fmla="*/ 0 w 336"/>
                <a:gd name="T1" fmla="*/ 1 h 672"/>
                <a:gd name="T2" fmla="*/ 0 w 336"/>
                <a:gd name="T3" fmla="*/ 0 h 672"/>
                <a:gd name="T4" fmla="*/ 1 w 336"/>
                <a:gd name="T5" fmla="*/ 0 h 672"/>
                <a:gd name="T6" fmla="*/ 0 60000 65536"/>
                <a:gd name="T7" fmla="*/ 0 60000 65536"/>
                <a:gd name="T8" fmla="*/ 0 60000 65536"/>
                <a:gd name="T9" fmla="*/ 0 w 336"/>
                <a:gd name="T10" fmla="*/ 0 h 672"/>
                <a:gd name="T11" fmla="*/ 336 w 336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72">
                  <a:moveTo>
                    <a:pt x="0" y="672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1" name="Freeform 67"/>
            <p:cNvSpPr>
              <a:spLocks/>
            </p:cNvSpPr>
            <p:nvPr/>
          </p:nvSpPr>
          <p:spPr bwMode="auto">
            <a:xfrm>
              <a:off x="1355" y="948"/>
              <a:ext cx="2173" cy="336"/>
            </a:xfrm>
            <a:custGeom>
              <a:avLst/>
              <a:gdLst>
                <a:gd name="T0" fmla="*/ 0 w 4344"/>
                <a:gd name="T1" fmla="*/ 0 h 672"/>
                <a:gd name="T2" fmla="*/ 0 w 4344"/>
                <a:gd name="T3" fmla="*/ 1 h 672"/>
                <a:gd name="T4" fmla="*/ 1 w 4344"/>
                <a:gd name="T5" fmla="*/ 1 h 672"/>
                <a:gd name="T6" fmla="*/ 0 60000 65536"/>
                <a:gd name="T7" fmla="*/ 0 60000 65536"/>
                <a:gd name="T8" fmla="*/ 0 60000 65536"/>
                <a:gd name="T9" fmla="*/ 0 w 4344"/>
                <a:gd name="T10" fmla="*/ 0 h 672"/>
                <a:gd name="T11" fmla="*/ 4344 w 4344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44" h="672">
                  <a:moveTo>
                    <a:pt x="0" y="0"/>
                  </a:moveTo>
                  <a:lnTo>
                    <a:pt x="0" y="672"/>
                  </a:lnTo>
                  <a:lnTo>
                    <a:pt x="4344" y="672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2" name="Freeform 68"/>
            <p:cNvSpPr>
              <a:spLocks/>
            </p:cNvSpPr>
            <p:nvPr/>
          </p:nvSpPr>
          <p:spPr bwMode="auto">
            <a:xfrm>
              <a:off x="2123" y="263"/>
              <a:ext cx="937" cy="337"/>
            </a:xfrm>
            <a:custGeom>
              <a:avLst/>
              <a:gdLst>
                <a:gd name="T0" fmla="*/ 937 w 937"/>
                <a:gd name="T1" fmla="*/ 170 h 337"/>
                <a:gd name="T2" fmla="*/ 769 w 937"/>
                <a:gd name="T3" fmla="*/ 169 h 337"/>
                <a:gd name="T4" fmla="*/ 769 w 937"/>
                <a:gd name="T5" fmla="*/ 0 h 337"/>
                <a:gd name="T6" fmla="*/ 0 w 937"/>
                <a:gd name="T7" fmla="*/ 0 h 337"/>
                <a:gd name="T8" fmla="*/ 0 w 937"/>
                <a:gd name="T9" fmla="*/ 337 h 3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37"/>
                <a:gd name="T16" fmla="*/ 0 h 337"/>
                <a:gd name="T17" fmla="*/ 937 w 937"/>
                <a:gd name="T18" fmla="*/ 337 h 3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37" h="337">
                  <a:moveTo>
                    <a:pt x="937" y="170"/>
                  </a:moveTo>
                  <a:lnTo>
                    <a:pt x="769" y="169"/>
                  </a:lnTo>
                  <a:lnTo>
                    <a:pt x="769" y="0"/>
                  </a:lnTo>
                  <a:lnTo>
                    <a:pt x="0" y="0"/>
                  </a:lnTo>
                  <a:lnTo>
                    <a:pt x="0" y="337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3" name="Freeform 69"/>
            <p:cNvSpPr>
              <a:spLocks/>
            </p:cNvSpPr>
            <p:nvPr/>
          </p:nvSpPr>
          <p:spPr bwMode="auto">
            <a:xfrm>
              <a:off x="3528" y="516"/>
              <a:ext cx="168" cy="84"/>
            </a:xfrm>
            <a:custGeom>
              <a:avLst/>
              <a:gdLst>
                <a:gd name="T0" fmla="*/ 1 w 336"/>
                <a:gd name="T1" fmla="*/ 1 h 168"/>
                <a:gd name="T2" fmla="*/ 0 w 336"/>
                <a:gd name="T3" fmla="*/ 1 h 168"/>
                <a:gd name="T4" fmla="*/ 0 w 336"/>
                <a:gd name="T5" fmla="*/ 0 h 168"/>
                <a:gd name="T6" fmla="*/ 0 60000 65536"/>
                <a:gd name="T7" fmla="*/ 0 60000 65536"/>
                <a:gd name="T8" fmla="*/ 0 60000 65536"/>
                <a:gd name="T9" fmla="*/ 0 w 336"/>
                <a:gd name="T10" fmla="*/ 0 h 168"/>
                <a:gd name="T11" fmla="*/ 336 w 336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68">
                  <a:moveTo>
                    <a:pt x="336" y="168"/>
                  </a:moveTo>
                  <a:lnTo>
                    <a:pt x="0" y="168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4" name="Freeform 70"/>
            <p:cNvSpPr>
              <a:spLocks/>
            </p:cNvSpPr>
            <p:nvPr/>
          </p:nvSpPr>
          <p:spPr bwMode="auto">
            <a:xfrm>
              <a:off x="2111" y="588"/>
              <a:ext cx="24" cy="36"/>
            </a:xfrm>
            <a:custGeom>
              <a:avLst/>
              <a:gdLst>
                <a:gd name="T0" fmla="*/ 0 w 48"/>
                <a:gd name="T1" fmla="*/ 1 h 72"/>
                <a:gd name="T2" fmla="*/ 1 w 48"/>
                <a:gd name="T3" fmla="*/ 1 h 72"/>
                <a:gd name="T4" fmla="*/ 1 w 48"/>
                <a:gd name="T5" fmla="*/ 1 h 72"/>
                <a:gd name="T6" fmla="*/ 1 w 48"/>
                <a:gd name="T7" fmla="*/ 1 h 72"/>
                <a:gd name="T8" fmla="*/ 1 w 48"/>
                <a:gd name="T9" fmla="*/ 1 h 72"/>
                <a:gd name="T10" fmla="*/ 1 w 48"/>
                <a:gd name="T11" fmla="*/ 1 h 72"/>
                <a:gd name="T12" fmla="*/ 1 w 48"/>
                <a:gd name="T13" fmla="*/ 1 h 72"/>
                <a:gd name="T14" fmla="*/ 1 w 48"/>
                <a:gd name="T15" fmla="*/ 1 h 72"/>
                <a:gd name="T16" fmla="*/ 1 w 48"/>
                <a:gd name="T17" fmla="*/ 1 h 72"/>
                <a:gd name="T18" fmla="*/ 1 w 48"/>
                <a:gd name="T19" fmla="*/ 1 h 72"/>
                <a:gd name="T20" fmla="*/ 1 w 48"/>
                <a:gd name="T21" fmla="*/ 1 h 72"/>
                <a:gd name="T22" fmla="*/ 1 w 48"/>
                <a:gd name="T23" fmla="*/ 0 h 72"/>
                <a:gd name="T24" fmla="*/ 1 w 48"/>
                <a:gd name="T25" fmla="*/ 1 h 72"/>
                <a:gd name="T26" fmla="*/ 1 w 48"/>
                <a:gd name="T27" fmla="*/ 1 h 72"/>
                <a:gd name="T28" fmla="*/ 1 w 48"/>
                <a:gd name="T29" fmla="*/ 1 h 72"/>
                <a:gd name="T30" fmla="*/ 1 w 48"/>
                <a:gd name="T31" fmla="*/ 1 h 72"/>
                <a:gd name="T32" fmla="*/ 1 w 48"/>
                <a:gd name="T33" fmla="*/ 1 h 72"/>
                <a:gd name="T34" fmla="*/ 1 w 48"/>
                <a:gd name="T35" fmla="*/ 1 h 72"/>
                <a:gd name="T36" fmla="*/ 1 w 48"/>
                <a:gd name="T37" fmla="*/ 1 h 72"/>
                <a:gd name="T38" fmla="*/ 1 w 48"/>
                <a:gd name="T39" fmla="*/ 1 h 72"/>
                <a:gd name="T40" fmla="*/ 1 w 48"/>
                <a:gd name="T41" fmla="*/ 1 h 72"/>
                <a:gd name="T42" fmla="*/ 1 w 48"/>
                <a:gd name="T43" fmla="*/ 1 h 72"/>
                <a:gd name="T44" fmla="*/ 1 w 48"/>
                <a:gd name="T45" fmla="*/ 1 h 72"/>
                <a:gd name="T46" fmla="*/ 1 w 48"/>
                <a:gd name="T47" fmla="*/ 1 h 72"/>
                <a:gd name="T48" fmla="*/ 1 w 48"/>
                <a:gd name="T49" fmla="*/ 1 h 72"/>
                <a:gd name="T50" fmla="*/ 1 w 48"/>
                <a:gd name="T51" fmla="*/ 1 h 72"/>
                <a:gd name="T52" fmla="*/ 1 w 48"/>
                <a:gd name="T53" fmla="*/ 1 h 72"/>
                <a:gd name="T54" fmla="*/ 1 w 48"/>
                <a:gd name="T55" fmla="*/ 1 h 72"/>
                <a:gd name="T56" fmla="*/ 1 w 48"/>
                <a:gd name="T57" fmla="*/ 1 h 72"/>
                <a:gd name="T58" fmla="*/ 1 w 48"/>
                <a:gd name="T59" fmla="*/ 1 h 72"/>
                <a:gd name="T60" fmla="*/ 1 w 48"/>
                <a:gd name="T61" fmla="*/ 1 h 72"/>
                <a:gd name="T62" fmla="*/ 1 w 48"/>
                <a:gd name="T63" fmla="*/ 1 h 72"/>
                <a:gd name="T64" fmla="*/ 1 w 48"/>
                <a:gd name="T65" fmla="*/ 1 h 72"/>
                <a:gd name="T66" fmla="*/ 1 w 48"/>
                <a:gd name="T67" fmla="*/ 1 h 72"/>
                <a:gd name="T68" fmla="*/ 1 w 48"/>
                <a:gd name="T69" fmla="*/ 1 h 72"/>
                <a:gd name="T70" fmla="*/ 1 w 48"/>
                <a:gd name="T71" fmla="*/ 1 h 72"/>
                <a:gd name="T72" fmla="*/ 1 w 48"/>
                <a:gd name="T73" fmla="*/ 1 h 72"/>
                <a:gd name="T74" fmla="*/ 1 w 48"/>
                <a:gd name="T75" fmla="*/ 1 h 72"/>
                <a:gd name="T76" fmla="*/ 1 w 48"/>
                <a:gd name="T77" fmla="*/ 1 h 72"/>
                <a:gd name="T78" fmla="*/ 1 w 48"/>
                <a:gd name="T79" fmla="*/ 1 h 72"/>
                <a:gd name="T80" fmla="*/ 1 w 48"/>
                <a:gd name="T81" fmla="*/ 1 h 72"/>
                <a:gd name="T82" fmla="*/ 1 w 48"/>
                <a:gd name="T83" fmla="*/ 1 h 72"/>
                <a:gd name="T84" fmla="*/ 1 w 48"/>
                <a:gd name="T85" fmla="*/ 1 h 72"/>
                <a:gd name="T86" fmla="*/ 1 w 48"/>
                <a:gd name="T87" fmla="*/ 1 h 72"/>
                <a:gd name="T88" fmla="*/ 1 w 48"/>
                <a:gd name="T89" fmla="*/ 1 h 72"/>
                <a:gd name="T90" fmla="*/ 1 w 48"/>
                <a:gd name="T91" fmla="*/ 1 h 72"/>
                <a:gd name="T92" fmla="*/ 1 w 48"/>
                <a:gd name="T93" fmla="*/ 1 h 72"/>
                <a:gd name="T94" fmla="*/ 1 w 48"/>
                <a:gd name="T95" fmla="*/ 1 h 72"/>
                <a:gd name="T96" fmla="*/ 1 w 48"/>
                <a:gd name="T97" fmla="*/ 1 h 72"/>
                <a:gd name="T98" fmla="*/ 1 w 48"/>
                <a:gd name="T99" fmla="*/ 1 h 72"/>
                <a:gd name="T100" fmla="*/ 1 w 48"/>
                <a:gd name="T101" fmla="*/ 1 h 72"/>
                <a:gd name="T102" fmla="*/ 1 w 48"/>
                <a:gd name="T103" fmla="*/ 1 h 72"/>
                <a:gd name="T104" fmla="*/ 1 w 48"/>
                <a:gd name="T105" fmla="*/ 1 h 72"/>
                <a:gd name="T106" fmla="*/ 1 w 48"/>
                <a:gd name="T107" fmla="*/ 1 h 72"/>
                <a:gd name="T108" fmla="*/ 1 w 48"/>
                <a:gd name="T109" fmla="*/ 1 h 72"/>
                <a:gd name="T110" fmla="*/ 0 w 48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72"/>
                <a:gd name="T170" fmla="*/ 48 w 48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7"/>
                  </a:lnTo>
                  <a:lnTo>
                    <a:pt x="38" y="9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5"/>
                  </a:lnTo>
                  <a:lnTo>
                    <a:pt x="44" y="16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43"/>
                  </a:lnTo>
                  <a:lnTo>
                    <a:pt x="48" y="46"/>
                  </a:lnTo>
                  <a:lnTo>
                    <a:pt x="48" y="47"/>
                  </a:lnTo>
                  <a:lnTo>
                    <a:pt x="48" y="48"/>
                  </a:lnTo>
                  <a:lnTo>
                    <a:pt x="48" y="49"/>
                  </a:lnTo>
                  <a:lnTo>
                    <a:pt x="48" y="51"/>
                  </a:lnTo>
                  <a:lnTo>
                    <a:pt x="47" y="52"/>
                  </a:lnTo>
                  <a:lnTo>
                    <a:pt x="47" y="54"/>
                  </a:lnTo>
                  <a:lnTo>
                    <a:pt x="46" y="55"/>
                  </a:lnTo>
                  <a:lnTo>
                    <a:pt x="46" y="57"/>
                  </a:lnTo>
                  <a:lnTo>
                    <a:pt x="44" y="58"/>
                  </a:lnTo>
                  <a:lnTo>
                    <a:pt x="44" y="59"/>
                  </a:lnTo>
                  <a:lnTo>
                    <a:pt x="43" y="60"/>
                  </a:lnTo>
                  <a:lnTo>
                    <a:pt x="42" y="61"/>
                  </a:lnTo>
                  <a:lnTo>
                    <a:pt x="42" y="63"/>
                  </a:lnTo>
                  <a:lnTo>
                    <a:pt x="41" y="64"/>
                  </a:lnTo>
                  <a:lnTo>
                    <a:pt x="40" y="64"/>
                  </a:lnTo>
                  <a:lnTo>
                    <a:pt x="38" y="65"/>
                  </a:lnTo>
                  <a:lnTo>
                    <a:pt x="37" y="66"/>
                  </a:lnTo>
                  <a:lnTo>
                    <a:pt x="37" y="67"/>
                  </a:lnTo>
                  <a:lnTo>
                    <a:pt x="36" y="67"/>
                  </a:lnTo>
                  <a:lnTo>
                    <a:pt x="35" y="69"/>
                  </a:lnTo>
                  <a:lnTo>
                    <a:pt x="34" y="70"/>
                  </a:lnTo>
                  <a:lnTo>
                    <a:pt x="32" y="70"/>
                  </a:lnTo>
                  <a:lnTo>
                    <a:pt x="31" y="71"/>
                  </a:lnTo>
                  <a:lnTo>
                    <a:pt x="29" y="71"/>
                  </a:lnTo>
                  <a:lnTo>
                    <a:pt x="28" y="71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0" y="72"/>
                  </a:lnTo>
                  <a:lnTo>
                    <a:pt x="19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4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8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25" name="Freeform 71"/>
            <p:cNvSpPr>
              <a:spLocks/>
            </p:cNvSpPr>
            <p:nvPr/>
          </p:nvSpPr>
          <p:spPr bwMode="auto">
            <a:xfrm>
              <a:off x="2868" y="251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5" y="2"/>
                  </a:lnTo>
                  <a:lnTo>
                    <a:pt x="57" y="3"/>
                  </a:lnTo>
                  <a:lnTo>
                    <a:pt x="58" y="3"/>
                  </a:lnTo>
                  <a:lnTo>
                    <a:pt x="59" y="5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1" y="7"/>
                  </a:lnTo>
                  <a:lnTo>
                    <a:pt x="63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4"/>
                  </a:lnTo>
                  <a:lnTo>
                    <a:pt x="69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9" y="33"/>
                  </a:lnTo>
                  <a:lnTo>
                    <a:pt x="69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3" y="41"/>
                  </a:lnTo>
                  <a:lnTo>
                    <a:pt x="61" y="42"/>
                  </a:lnTo>
                  <a:lnTo>
                    <a:pt x="61" y="43"/>
                  </a:lnTo>
                  <a:lnTo>
                    <a:pt x="60" y="43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5"/>
                  </a:lnTo>
                  <a:lnTo>
                    <a:pt x="55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1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7" y="48"/>
                  </a:lnTo>
                  <a:lnTo>
                    <a:pt x="45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9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4" y="33"/>
                  </a:lnTo>
                  <a:lnTo>
                    <a:pt x="4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26" name="Freeform 72"/>
            <p:cNvSpPr>
              <a:spLocks/>
            </p:cNvSpPr>
            <p:nvPr/>
          </p:nvSpPr>
          <p:spPr bwMode="auto">
            <a:xfrm>
              <a:off x="2111" y="1272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7"/>
                  </a:lnTo>
                  <a:lnTo>
                    <a:pt x="38" y="9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5"/>
                  </a:lnTo>
                  <a:lnTo>
                    <a:pt x="44" y="16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7" y="28"/>
                  </a:lnTo>
                  <a:lnTo>
                    <a:pt x="47" y="30"/>
                  </a:lnTo>
                  <a:lnTo>
                    <a:pt x="46" y="31"/>
                  </a:lnTo>
                  <a:lnTo>
                    <a:pt x="46" y="33"/>
                  </a:lnTo>
                  <a:lnTo>
                    <a:pt x="44" y="34"/>
                  </a:lnTo>
                  <a:lnTo>
                    <a:pt x="44" y="35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9"/>
                  </a:lnTo>
                  <a:lnTo>
                    <a:pt x="41" y="40"/>
                  </a:lnTo>
                  <a:lnTo>
                    <a:pt x="40" y="40"/>
                  </a:lnTo>
                  <a:lnTo>
                    <a:pt x="38" y="41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6" y="43"/>
                  </a:lnTo>
                  <a:lnTo>
                    <a:pt x="35" y="45"/>
                  </a:lnTo>
                  <a:lnTo>
                    <a:pt x="34" y="46"/>
                  </a:lnTo>
                  <a:lnTo>
                    <a:pt x="32" y="46"/>
                  </a:lnTo>
                  <a:lnTo>
                    <a:pt x="31" y="47"/>
                  </a:lnTo>
                  <a:lnTo>
                    <a:pt x="29" y="47"/>
                  </a:lnTo>
                  <a:lnTo>
                    <a:pt x="28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6"/>
                  </a:lnTo>
                  <a:lnTo>
                    <a:pt x="16" y="46"/>
                  </a:lnTo>
                  <a:lnTo>
                    <a:pt x="14" y="45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40"/>
                  </a:lnTo>
                  <a:lnTo>
                    <a:pt x="7" y="39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27" name="Freeform 73"/>
            <p:cNvSpPr>
              <a:spLocks/>
            </p:cNvSpPr>
            <p:nvPr/>
          </p:nvSpPr>
          <p:spPr bwMode="auto">
            <a:xfrm>
              <a:off x="1739" y="516"/>
              <a:ext cx="3193" cy="936"/>
            </a:xfrm>
            <a:custGeom>
              <a:avLst/>
              <a:gdLst>
                <a:gd name="T0" fmla="*/ 0 w 6385"/>
                <a:gd name="T1" fmla="*/ 0 h 1873"/>
                <a:gd name="T2" fmla="*/ 0 w 6385"/>
                <a:gd name="T3" fmla="*/ 0 h 1873"/>
                <a:gd name="T4" fmla="*/ 1 w 6385"/>
                <a:gd name="T5" fmla="*/ 0 h 1873"/>
                <a:gd name="T6" fmla="*/ 1 w 6385"/>
                <a:gd name="T7" fmla="*/ 0 h 1873"/>
                <a:gd name="T8" fmla="*/ 1 w 6385"/>
                <a:gd name="T9" fmla="*/ 0 h 18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85"/>
                <a:gd name="T16" fmla="*/ 0 h 1873"/>
                <a:gd name="T17" fmla="*/ 6385 w 6385"/>
                <a:gd name="T18" fmla="*/ 1873 h 18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85" h="1873">
                  <a:moveTo>
                    <a:pt x="0" y="1201"/>
                  </a:moveTo>
                  <a:lnTo>
                    <a:pt x="0" y="1873"/>
                  </a:lnTo>
                  <a:lnTo>
                    <a:pt x="6385" y="1873"/>
                  </a:lnTo>
                  <a:lnTo>
                    <a:pt x="6385" y="0"/>
                  </a:lnTo>
                  <a:lnTo>
                    <a:pt x="6217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8" name="Freeform 74"/>
            <p:cNvSpPr>
              <a:spLocks/>
            </p:cNvSpPr>
            <p:nvPr/>
          </p:nvSpPr>
          <p:spPr bwMode="auto">
            <a:xfrm>
              <a:off x="1709" y="1120"/>
              <a:ext cx="60" cy="60"/>
            </a:xfrm>
            <a:custGeom>
              <a:avLst/>
              <a:gdLst>
                <a:gd name="T0" fmla="*/ 0 w 120"/>
                <a:gd name="T1" fmla="*/ 1 h 120"/>
                <a:gd name="T2" fmla="*/ 1 w 120"/>
                <a:gd name="T3" fmla="*/ 1 h 120"/>
                <a:gd name="T4" fmla="*/ 1 w 120"/>
                <a:gd name="T5" fmla="*/ 1 h 120"/>
                <a:gd name="T6" fmla="*/ 1 w 120"/>
                <a:gd name="T7" fmla="*/ 1 h 120"/>
                <a:gd name="T8" fmla="*/ 1 w 120"/>
                <a:gd name="T9" fmla="*/ 1 h 120"/>
                <a:gd name="T10" fmla="*/ 1 w 120"/>
                <a:gd name="T11" fmla="*/ 1 h 120"/>
                <a:gd name="T12" fmla="*/ 1 w 120"/>
                <a:gd name="T13" fmla="*/ 1 h 120"/>
                <a:gd name="T14" fmla="*/ 1 w 120"/>
                <a:gd name="T15" fmla="*/ 1 h 120"/>
                <a:gd name="T16" fmla="*/ 1 w 120"/>
                <a:gd name="T17" fmla="*/ 1 h 120"/>
                <a:gd name="T18" fmla="*/ 1 w 120"/>
                <a:gd name="T19" fmla="*/ 1 h 120"/>
                <a:gd name="T20" fmla="*/ 1 w 120"/>
                <a:gd name="T21" fmla="*/ 1 h 120"/>
                <a:gd name="T22" fmla="*/ 1 w 120"/>
                <a:gd name="T23" fmla="*/ 0 h 120"/>
                <a:gd name="T24" fmla="*/ 1 w 120"/>
                <a:gd name="T25" fmla="*/ 1 h 120"/>
                <a:gd name="T26" fmla="*/ 1 w 120"/>
                <a:gd name="T27" fmla="*/ 1 h 120"/>
                <a:gd name="T28" fmla="*/ 1 w 120"/>
                <a:gd name="T29" fmla="*/ 1 h 120"/>
                <a:gd name="T30" fmla="*/ 1 w 120"/>
                <a:gd name="T31" fmla="*/ 1 h 120"/>
                <a:gd name="T32" fmla="*/ 1 w 120"/>
                <a:gd name="T33" fmla="*/ 1 h 120"/>
                <a:gd name="T34" fmla="*/ 1 w 120"/>
                <a:gd name="T35" fmla="*/ 1 h 120"/>
                <a:gd name="T36" fmla="*/ 1 w 120"/>
                <a:gd name="T37" fmla="*/ 1 h 120"/>
                <a:gd name="T38" fmla="*/ 1 w 120"/>
                <a:gd name="T39" fmla="*/ 1 h 120"/>
                <a:gd name="T40" fmla="*/ 1 w 120"/>
                <a:gd name="T41" fmla="*/ 1 h 120"/>
                <a:gd name="T42" fmla="*/ 1 w 120"/>
                <a:gd name="T43" fmla="*/ 1 h 120"/>
                <a:gd name="T44" fmla="*/ 1 w 120"/>
                <a:gd name="T45" fmla="*/ 1 h 120"/>
                <a:gd name="T46" fmla="*/ 1 w 120"/>
                <a:gd name="T47" fmla="*/ 1 h 120"/>
                <a:gd name="T48" fmla="*/ 1 w 120"/>
                <a:gd name="T49" fmla="*/ 1 h 120"/>
                <a:gd name="T50" fmla="*/ 1 w 120"/>
                <a:gd name="T51" fmla="*/ 1 h 120"/>
                <a:gd name="T52" fmla="*/ 1 w 120"/>
                <a:gd name="T53" fmla="*/ 1 h 120"/>
                <a:gd name="T54" fmla="*/ 1 w 120"/>
                <a:gd name="T55" fmla="*/ 1 h 120"/>
                <a:gd name="T56" fmla="*/ 1 w 120"/>
                <a:gd name="T57" fmla="*/ 1 h 120"/>
                <a:gd name="T58" fmla="*/ 1 w 120"/>
                <a:gd name="T59" fmla="*/ 1 h 120"/>
                <a:gd name="T60" fmla="*/ 1 w 120"/>
                <a:gd name="T61" fmla="*/ 1 h 120"/>
                <a:gd name="T62" fmla="*/ 1 w 120"/>
                <a:gd name="T63" fmla="*/ 1 h 120"/>
                <a:gd name="T64" fmla="*/ 1 w 120"/>
                <a:gd name="T65" fmla="*/ 1 h 120"/>
                <a:gd name="T66" fmla="*/ 1 w 120"/>
                <a:gd name="T67" fmla="*/ 1 h 120"/>
                <a:gd name="T68" fmla="*/ 1 w 120"/>
                <a:gd name="T69" fmla="*/ 1 h 120"/>
                <a:gd name="T70" fmla="*/ 1 w 120"/>
                <a:gd name="T71" fmla="*/ 1 h 120"/>
                <a:gd name="T72" fmla="*/ 1 w 120"/>
                <a:gd name="T73" fmla="*/ 1 h 120"/>
                <a:gd name="T74" fmla="*/ 1 w 120"/>
                <a:gd name="T75" fmla="*/ 1 h 120"/>
                <a:gd name="T76" fmla="*/ 1 w 120"/>
                <a:gd name="T77" fmla="*/ 1 h 120"/>
                <a:gd name="T78" fmla="*/ 1 w 120"/>
                <a:gd name="T79" fmla="*/ 1 h 120"/>
                <a:gd name="T80" fmla="*/ 1 w 120"/>
                <a:gd name="T81" fmla="*/ 1 h 120"/>
                <a:gd name="T82" fmla="*/ 1 w 120"/>
                <a:gd name="T83" fmla="*/ 1 h 120"/>
                <a:gd name="T84" fmla="*/ 1 w 120"/>
                <a:gd name="T85" fmla="*/ 1 h 120"/>
                <a:gd name="T86" fmla="*/ 1 w 120"/>
                <a:gd name="T87" fmla="*/ 1 h 120"/>
                <a:gd name="T88" fmla="*/ 1 w 120"/>
                <a:gd name="T89" fmla="*/ 1 h 120"/>
                <a:gd name="T90" fmla="*/ 1 w 120"/>
                <a:gd name="T91" fmla="*/ 1 h 120"/>
                <a:gd name="T92" fmla="*/ 1 w 120"/>
                <a:gd name="T93" fmla="*/ 1 h 120"/>
                <a:gd name="T94" fmla="*/ 1 w 120"/>
                <a:gd name="T95" fmla="*/ 1 h 120"/>
                <a:gd name="T96" fmla="*/ 1 w 120"/>
                <a:gd name="T97" fmla="*/ 1 h 120"/>
                <a:gd name="T98" fmla="*/ 1 w 120"/>
                <a:gd name="T99" fmla="*/ 1 h 120"/>
                <a:gd name="T100" fmla="*/ 1 w 120"/>
                <a:gd name="T101" fmla="*/ 1 h 120"/>
                <a:gd name="T102" fmla="*/ 1 w 120"/>
                <a:gd name="T103" fmla="*/ 1 h 120"/>
                <a:gd name="T104" fmla="*/ 1 w 120"/>
                <a:gd name="T105" fmla="*/ 1 h 120"/>
                <a:gd name="T106" fmla="*/ 1 w 120"/>
                <a:gd name="T107" fmla="*/ 1 h 120"/>
                <a:gd name="T108" fmla="*/ 1 w 120"/>
                <a:gd name="T109" fmla="*/ 1 h 120"/>
                <a:gd name="T110" fmla="*/ 0 w 120"/>
                <a:gd name="T111" fmla="*/ 1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"/>
                <a:gd name="T169" fmla="*/ 0 h 120"/>
                <a:gd name="T170" fmla="*/ 120 w 120"/>
                <a:gd name="T171" fmla="*/ 120 h 1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" h="120">
                  <a:moveTo>
                    <a:pt x="0" y="61"/>
                  </a:moveTo>
                  <a:lnTo>
                    <a:pt x="0" y="60"/>
                  </a:lnTo>
                  <a:lnTo>
                    <a:pt x="0" y="58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48"/>
                  </a:lnTo>
                  <a:lnTo>
                    <a:pt x="2" y="46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5" y="37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11" y="26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5" y="20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1" y="14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9" y="10"/>
                  </a:lnTo>
                  <a:lnTo>
                    <a:pt x="31" y="7"/>
                  </a:lnTo>
                  <a:lnTo>
                    <a:pt x="33" y="6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2" y="4"/>
                  </a:lnTo>
                  <a:lnTo>
                    <a:pt x="44" y="2"/>
                  </a:lnTo>
                  <a:lnTo>
                    <a:pt x="48" y="2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3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78" y="4"/>
                  </a:lnTo>
                  <a:lnTo>
                    <a:pt x="81" y="5"/>
                  </a:lnTo>
                  <a:lnTo>
                    <a:pt x="84" y="5"/>
                  </a:lnTo>
                  <a:lnTo>
                    <a:pt x="86" y="6"/>
                  </a:lnTo>
                  <a:lnTo>
                    <a:pt x="89" y="7"/>
                  </a:lnTo>
                  <a:lnTo>
                    <a:pt x="91" y="10"/>
                  </a:lnTo>
                  <a:lnTo>
                    <a:pt x="93" y="11"/>
                  </a:lnTo>
                  <a:lnTo>
                    <a:pt x="96" y="12"/>
                  </a:lnTo>
                  <a:lnTo>
                    <a:pt x="98" y="14"/>
                  </a:lnTo>
                  <a:lnTo>
                    <a:pt x="101" y="16"/>
                  </a:lnTo>
                  <a:lnTo>
                    <a:pt x="103" y="18"/>
                  </a:lnTo>
                  <a:lnTo>
                    <a:pt x="104" y="20"/>
                  </a:lnTo>
                  <a:lnTo>
                    <a:pt x="107" y="23"/>
                  </a:lnTo>
                  <a:lnTo>
                    <a:pt x="108" y="24"/>
                  </a:lnTo>
                  <a:lnTo>
                    <a:pt x="110" y="26"/>
                  </a:lnTo>
                  <a:lnTo>
                    <a:pt x="111" y="29"/>
                  </a:lnTo>
                  <a:lnTo>
                    <a:pt x="113" y="31"/>
                  </a:lnTo>
                  <a:lnTo>
                    <a:pt x="114" y="35"/>
                  </a:lnTo>
                  <a:lnTo>
                    <a:pt x="115" y="37"/>
                  </a:lnTo>
                  <a:lnTo>
                    <a:pt x="116" y="40"/>
                  </a:lnTo>
                  <a:lnTo>
                    <a:pt x="117" y="42"/>
                  </a:lnTo>
                  <a:lnTo>
                    <a:pt x="119" y="46"/>
                  </a:lnTo>
                  <a:lnTo>
                    <a:pt x="119" y="48"/>
                  </a:lnTo>
                  <a:lnTo>
                    <a:pt x="120" y="52"/>
                  </a:lnTo>
                  <a:lnTo>
                    <a:pt x="120" y="54"/>
                  </a:lnTo>
                  <a:lnTo>
                    <a:pt x="120" y="58"/>
                  </a:lnTo>
                  <a:lnTo>
                    <a:pt x="120" y="60"/>
                  </a:lnTo>
                  <a:lnTo>
                    <a:pt x="120" y="61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9" y="73"/>
                  </a:lnTo>
                  <a:lnTo>
                    <a:pt x="119" y="76"/>
                  </a:lnTo>
                  <a:lnTo>
                    <a:pt x="117" y="79"/>
                  </a:lnTo>
                  <a:lnTo>
                    <a:pt x="116" y="82"/>
                  </a:lnTo>
                  <a:lnTo>
                    <a:pt x="115" y="84"/>
                  </a:lnTo>
                  <a:lnTo>
                    <a:pt x="114" y="86"/>
                  </a:lnTo>
                  <a:lnTo>
                    <a:pt x="113" y="90"/>
                  </a:lnTo>
                  <a:lnTo>
                    <a:pt x="111" y="92"/>
                  </a:lnTo>
                  <a:lnTo>
                    <a:pt x="110" y="95"/>
                  </a:lnTo>
                  <a:lnTo>
                    <a:pt x="108" y="97"/>
                  </a:lnTo>
                  <a:lnTo>
                    <a:pt x="107" y="98"/>
                  </a:lnTo>
                  <a:lnTo>
                    <a:pt x="104" y="101"/>
                  </a:lnTo>
                  <a:lnTo>
                    <a:pt x="103" y="103"/>
                  </a:lnTo>
                  <a:lnTo>
                    <a:pt x="101" y="106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3" y="110"/>
                  </a:lnTo>
                  <a:lnTo>
                    <a:pt x="91" y="112"/>
                  </a:lnTo>
                  <a:lnTo>
                    <a:pt x="89" y="114"/>
                  </a:lnTo>
                  <a:lnTo>
                    <a:pt x="86" y="115"/>
                  </a:lnTo>
                  <a:lnTo>
                    <a:pt x="84" y="116"/>
                  </a:lnTo>
                  <a:lnTo>
                    <a:pt x="81" y="116"/>
                  </a:lnTo>
                  <a:lnTo>
                    <a:pt x="78" y="118"/>
                  </a:lnTo>
                  <a:lnTo>
                    <a:pt x="75" y="119"/>
                  </a:lnTo>
                  <a:lnTo>
                    <a:pt x="73" y="119"/>
                  </a:lnTo>
                  <a:lnTo>
                    <a:pt x="69" y="120"/>
                  </a:lnTo>
                  <a:lnTo>
                    <a:pt x="67" y="120"/>
                  </a:lnTo>
                  <a:lnTo>
                    <a:pt x="63" y="120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2" y="118"/>
                  </a:lnTo>
                  <a:lnTo>
                    <a:pt x="39" y="116"/>
                  </a:lnTo>
                  <a:lnTo>
                    <a:pt x="37" y="116"/>
                  </a:lnTo>
                  <a:lnTo>
                    <a:pt x="33" y="115"/>
                  </a:lnTo>
                  <a:lnTo>
                    <a:pt x="31" y="114"/>
                  </a:lnTo>
                  <a:lnTo>
                    <a:pt x="29" y="112"/>
                  </a:lnTo>
                  <a:lnTo>
                    <a:pt x="26" y="110"/>
                  </a:lnTo>
                  <a:lnTo>
                    <a:pt x="24" y="109"/>
                  </a:lnTo>
                  <a:lnTo>
                    <a:pt x="21" y="107"/>
                  </a:lnTo>
                  <a:lnTo>
                    <a:pt x="20" y="106"/>
                  </a:lnTo>
                  <a:lnTo>
                    <a:pt x="18" y="103"/>
                  </a:lnTo>
                  <a:lnTo>
                    <a:pt x="15" y="101"/>
                  </a:lnTo>
                  <a:lnTo>
                    <a:pt x="14" y="98"/>
                  </a:lnTo>
                  <a:lnTo>
                    <a:pt x="12" y="97"/>
                  </a:lnTo>
                  <a:lnTo>
                    <a:pt x="11" y="95"/>
                  </a:lnTo>
                  <a:lnTo>
                    <a:pt x="8" y="92"/>
                  </a:lnTo>
                  <a:lnTo>
                    <a:pt x="7" y="90"/>
                  </a:lnTo>
                  <a:lnTo>
                    <a:pt x="6" y="86"/>
                  </a:lnTo>
                  <a:lnTo>
                    <a:pt x="5" y="84"/>
                  </a:lnTo>
                  <a:lnTo>
                    <a:pt x="3" y="82"/>
                  </a:lnTo>
                  <a:lnTo>
                    <a:pt x="3" y="79"/>
                  </a:lnTo>
                  <a:lnTo>
                    <a:pt x="2" y="76"/>
                  </a:lnTo>
                  <a:lnTo>
                    <a:pt x="1" y="73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29" name="Freeform 75"/>
            <p:cNvSpPr>
              <a:spLocks/>
            </p:cNvSpPr>
            <p:nvPr/>
          </p:nvSpPr>
          <p:spPr bwMode="auto">
            <a:xfrm>
              <a:off x="2478" y="1120"/>
              <a:ext cx="60" cy="60"/>
            </a:xfrm>
            <a:custGeom>
              <a:avLst/>
              <a:gdLst>
                <a:gd name="T0" fmla="*/ 0 w 120"/>
                <a:gd name="T1" fmla="*/ 1 h 120"/>
                <a:gd name="T2" fmla="*/ 1 w 120"/>
                <a:gd name="T3" fmla="*/ 1 h 120"/>
                <a:gd name="T4" fmla="*/ 1 w 120"/>
                <a:gd name="T5" fmla="*/ 1 h 120"/>
                <a:gd name="T6" fmla="*/ 1 w 120"/>
                <a:gd name="T7" fmla="*/ 1 h 120"/>
                <a:gd name="T8" fmla="*/ 1 w 120"/>
                <a:gd name="T9" fmla="*/ 1 h 120"/>
                <a:gd name="T10" fmla="*/ 1 w 120"/>
                <a:gd name="T11" fmla="*/ 1 h 120"/>
                <a:gd name="T12" fmla="*/ 1 w 120"/>
                <a:gd name="T13" fmla="*/ 1 h 120"/>
                <a:gd name="T14" fmla="*/ 1 w 120"/>
                <a:gd name="T15" fmla="*/ 1 h 120"/>
                <a:gd name="T16" fmla="*/ 1 w 120"/>
                <a:gd name="T17" fmla="*/ 1 h 120"/>
                <a:gd name="T18" fmla="*/ 1 w 120"/>
                <a:gd name="T19" fmla="*/ 1 h 120"/>
                <a:gd name="T20" fmla="*/ 1 w 120"/>
                <a:gd name="T21" fmla="*/ 1 h 120"/>
                <a:gd name="T22" fmla="*/ 1 w 120"/>
                <a:gd name="T23" fmla="*/ 0 h 120"/>
                <a:gd name="T24" fmla="*/ 1 w 120"/>
                <a:gd name="T25" fmla="*/ 1 h 120"/>
                <a:gd name="T26" fmla="*/ 1 w 120"/>
                <a:gd name="T27" fmla="*/ 1 h 120"/>
                <a:gd name="T28" fmla="*/ 1 w 120"/>
                <a:gd name="T29" fmla="*/ 1 h 120"/>
                <a:gd name="T30" fmla="*/ 1 w 120"/>
                <a:gd name="T31" fmla="*/ 1 h 120"/>
                <a:gd name="T32" fmla="*/ 1 w 120"/>
                <a:gd name="T33" fmla="*/ 1 h 120"/>
                <a:gd name="T34" fmla="*/ 1 w 120"/>
                <a:gd name="T35" fmla="*/ 1 h 120"/>
                <a:gd name="T36" fmla="*/ 1 w 120"/>
                <a:gd name="T37" fmla="*/ 1 h 120"/>
                <a:gd name="T38" fmla="*/ 1 w 120"/>
                <a:gd name="T39" fmla="*/ 1 h 120"/>
                <a:gd name="T40" fmla="*/ 1 w 120"/>
                <a:gd name="T41" fmla="*/ 1 h 120"/>
                <a:gd name="T42" fmla="*/ 1 w 120"/>
                <a:gd name="T43" fmla="*/ 1 h 120"/>
                <a:gd name="T44" fmla="*/ 1 w 120"/>
                <a:gd name="T45" fmla="*/ 1 h 120"/>
                <a:gd name="T46" fmla="*/ 1 w 120"/>
                <a:gd name="T47" fmla="*/ 1 h 120"/>
                <a:gd name="T48" fmla="*/ 1 w 120"/>
                <a:gd name="T49" fmla="*/ 1 h 120"/>
                <a:gd name="T50" fmla="*/ 1 w 120"/>
                <a:gd name="T51" fmla="*/ 1 h 120"/>
                <a:gd name="T52" fmla="*/ 1 w 120"/>
                <a:gd name="T53" fmla="*/ 1 h 120"/>
                <a:gd name="T54" fmla="*/ 1 w 120"/>
                <a:gd name="T55" fmla="*/ 1 h 120"/>
                <a:gd name="T56" fmla="*/ 1 w 120"/>
                <a:gd name="T57" fmla="*/ 1 h 120"/>
                <a:gd name="T58" fmla="*/ 1 w 120"/>
                <a:gd name="T59" fmla="*/ 1 h 120"/>
                <a:gd name="T60" fmla="*/ 1 w 120"/>
                <a:gd name="T61" fmla="*/ 1 h 120"/>
                <a:gd name="T62" fmla="*/ 1 w 120"/>
                <a:gd name="T63" fmla="*/ 1 h 120"/>
                <a:gd name="T64" fmla="*/ 1 w 120"/>
                <a:gd name="T65" fmla="*/ 1 h 120"/>
                <a:gd name="T66" fmla="*/ 1 w 120"/>
                <a:gd name="T67" fmla="*/ 1 h 120"/>
                <a:gd name="T68" fmla="*/ 1 w 120"/>
                <a:gd name="T69" fmla="*/ 1 h 120"/>
                <a:gd name="T70" fmla="*/ 1 w 120"/>
                <a:gd name="T71" fmla="*/ 1 h 120"/>
                <a:gd name="T72" fmla="*/ 1 w 120"/>
                <a:gd name="T73" fmla="*/ 1 h 120"/>
                <a:gd name="T74" fmla="*/ 1 w 120"/>
                <a:gd name="T75" fmla="*/ 1 h 120"/>
                <a:gd name="T76" fmla="*/ 1 w 120"/>
                <a:gd name="T77" fmla="*/ 1 h 120"/>
                <a:gd name="T78" fmla="*/ 1 w 120"/>
                <a:gd name="T79" fmla="*/ 1 h 120"/>
                <a:gd name="T80" fmla="*/ 1 w 120"/>
                <a:gd name="T81" fmla="*/ 1 h 120"/>
                <a:gd name="T82" fmla="*/ 1 w 120"/>
                <a:gd name="T83" fmla="*/ 1 h 120"/>
                <a:gd name="T84" fmla="*/ 1 w 120"/>
                <a:gd name="T85" fmla="*/ 1 h 120"/>
                <a:gd name="T86" fmla="*/ 1 w 120"/>
                <a:gd name="T87" fmla="*/ 1 h 120"/>
                <a:gd name="T88" fmla="*/ 1 w 120"/>
                <a:gd name="T89" fmla="*/ 1 h 120"/>
                <a:gd name="T90" fmla="*/ 1 w 120"/>
                <a:gd name="T91" fmla="*/ 1 h 120"/>
                <a:gd name="T92" fmla="*/ 1 w 120"/>
                <a:gd name="T93" fmla="*/ 1 h 120"/>
                <a:gd name="T94" fmla="*/ 1 w 120"/>
                <a:gd name="T95" fmla="*/ 1 h 120"/>
                <a:gd name="T96" fmla="*/ 1 w 120"/>
                <a:gd name="T97" fmla="*/ 1 h 120"/>
                <a:gd name="T98" fmla="*/ 1 w 120"/>
                <a:gd name="T99" fmla="*/ 1 h 120"/>
                <a:gd name="T100" fmla="*/ 1 w 120"/>
                <a:gd name="T101" fmla="*/ 1 h 120"/>
                <a:gd name="T102" fmla="*/ 1 w 120"/>
                <a:gd name="T103" fmla="*/ 1 h 120"/>
                <a:gd name="T104" fmla="*/ 1 w 120"/>
                <a:gd name="T105" fmla="*/ 1 h 120"/>
                <a:gd name="T106" fmla="*/ 1 w 120"/>
                <a:gd name="T107" fmla="*/ 1 h 120"/>
                <a:gd name="T108" fmla="*/ 1 w 120"/>
                <a:gd name="T109" fmla="*/ 1 h 120"/>
                <a:gd name="T110" fmla="*/ 0 w 120"/>
                <a:gd name="T111" fmla="*/ 1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"/>
                <a:gd name="T169" fmla="*/ 0 h 120"/>
                <a:gd name="T170" fmla="*/ 120 w 120"/>
                <a:gd name="T171" fmla="*/ 120 h 1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" h="120">
                  <a:moveTo>
                    <a:pt x="0" y="61"/>
                  </a:moveTo>
                  <a:lnTo>
                    <a:pt x="0" y="60"/>
                  </a:lnTo>
                  <a:lnTo>
                    <a:pt x="0" y="58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48"/>
                  </a:lnTo>
                  <a:lnTo>
                    <a:pt x="2" y="46"/>
                  </a:lnTo>
                  <a:lnTo>
                    <a:pt x="4" y="42"/>
                  </a:lnTo>
                  <a:lnTo>
                    <a:pt x="4" y="40"/>
                  </a:lnTo>
                  <a:lnTo>
                    <a:pt x="5" y="37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11" y="26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9" y="10"/>
                  </a:lnTo>
                  <a:lnTo>
                    <a:pt x="31" y="7"/>
                  </a:lnTo>
                  <a:lnTo>
                    <a:pt x="34" y="6"/>
                  </a:lnTo>
                  <a:lnTo>
                    <a:pt x="37" y="5"/>
                  </a:lnTo>
                  <a:lnTo>
                    <a:pt x="40" y="5"/>
                  </a:lnTo>
                  <a:lnTo>
                    <a:pt x="42" y="4"/>
                  </a:lnTo>
                  <a:lnTo>
                    <a:pt x="44" y="2"/>
                  </a:lnTo>
                  <a:lnTo>
                    <a:pt x="48" y="2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70" y="1"/>
                  </a:lnTo>
                  <a:lnTo>
                    <a:pt x="73" y="2"/>
                  </a:lnTo>
                  <a:lnTo>
                    <a:pt x="76" y="2"/>
                  </a:lnTo>
                  <a:lnTo>
                    <a:pt x="78" y="4"/>
                  </a:lnTo>
                  <a:lnTo>
                    <a:pt x="82" y="5"/>
                  </a:lnTo>
                  <a:lnTo>
                    <a:pt x="84" y="5"/>
                  </a:lnTo>
                  <a:lnTo>
                    <a:pt x="86" y="6"/>
                  </a:lnTo>
                  <a:lnTo>
                    <a:pt x="89" y="7"/>
                  </a:lnTo>
                  <a:lnTo>
                    <a:pt x="91" y="10"/>
                  </a:lnTo>
                  <a:lnTo>
                    <a:pt x="94" y="11"/>
                  </a:lnTo>
                  <a:lnTo>
                    <a:pt x="96" y="12"/>
                  </a:lnTo>
                  <a:lnTo>
                    <a:pt x="98" y="14"/>
                  </a:lnTo>
                  <a:lnTo>
                    <a:pt x="101" y="16"/>
                  </a:lnTo>
                  <a:lnTo>
                    <a:pt x="103" y="18"/>
                  </a:lnTo>
                  <a:lnTo>
                    <a:pt x="104" y="20"/>
                  </a:lnTo>
                  <a:lnTo>
                    <a:pt x="107" y="23"/>
                  </a:lnTo>
                  <a:lnTo>
                    <a:pt x="108" y="24"/>
                  </a:lnTo>
                  <a:lnTo>
                    <a:pt x="110" y="26"/>
                  </a:lnTo>
                  <a:lnTo>
                    <a:pt x="112" y="29"/>
                  </a:lnTo>
                  <a:lnTo>
                    <a:pt x="113" y="31"/>
                  </a:lnTo>
                  <a:lnTo>
                    <a:pt x="114" y="35"/>
                  </a:lnTo>
                  <a:lnTo>
                    <a:pt x="115" y="37"/>
                  </a:lnTo>
                  <a:lnTo>
                    <a:pt x="116" y="40"/>
                  </a:lnTo>
                  <a:lnTo>
                    <a:pt x="118" y="42"/>
                  </a:lnTo>
                  <a:lnTo>
                    <a:pt x="119" y="46"/>
                  </a:lnTo>
                  <a:lnTo>
                    <a:pt x="119" y="48"/>
                  </a:lnTo>
                  <a:lnTo>
                    <a:pt x="120" y="52"/>
                  </a:lnTo>
                  <a:lnTo>
                    <a:pt x="120" y="54"/>
                  </a:lnTo>
                  <a:lnTo>
                    <a:pt x="120" y="58"/>
                  </a:lnTo>
                  <a:lnTo>
                    <a:pt x="120" y="60"/>
                  </a:lnTo>
                  <a:lnTo>
                    <a:pt x="120" y="61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9" y="73"/>
                  </a:lnTo>
                  <a:lnTo>
                    <a:pt x="119" y="76"/>
                  </a:lnTo>
                  <a:lnTo>
                    <a:pt x="118" y="79"/>
                  </a:lnTo>
                  <a:lnTo>
                    <a:pt x="116" y="82"/>
                  </a:lnTo>
                  <a:lnTo>
                    <a:pt x="115" y="84"/>
                  </a:lnTo>
                  <a:lnTo>
                    <a:pt x="114" y="86"/>
                  </a:lnTo>
                  <a:lnTo>
                    <a:pt x="113" y="90"/>
                  </a:lnTo>
                  <a:lnTo>
                    <a:pt x="112" y="92"/>
                  </a:lnTo>
                  <a:lnTo>
                    <a:pt x="110" y="95"/>
                  </a:lnTo>
                  <a:lnTo>
                    <a:pt x="108" y="97"/>
                  </a:lnTo>
                  <a:lnTo>
                    <a:pt x="107" y="98"/>
                  </a:lnTo>
                  <a:lnTo>
                    <a:pt x="104" y="101"/>
                  </a:lnTo>
                  <a:lnTo>
                    <a:pt x="103" y="103"/>
                  </a:lnTo>
                  <a:lnTo>
                    <a:pt x="101" y="106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4" y="110"/>
                  </a:lnTo>
                  <a:lnTo>
                    <a:pt x="91" y="112"/>
                  </a:lnTo>
                  <a:lnTo>
                    <a:pt x="89" y="114"/>
                  </a:lnTo>
                  <a:lnTo>
                    <a:pt x="86" y="115"/>
                  </a:lnTo>
                  <a:lnTo>
                    <a:pt x="84" y="116"/>
                  </a:lnTo>
                  <a:lnTo>
                    <a:pt x="82" y="116"/>
                  </a:lnTo>
                  <a:lnTo>
                    <a:pt x="78" y="118"/>
                  </a:lnTo>
                  <a:lnTo>
                    <a:pt x="76" y="119"/>
                  </a:lnTo>
                  <a:lnTo>
                    <a:pt x="73" y="119"/>
                  </a:lnTo>
                  <a:lnTo>
                    <a:pt x="70" y="120"/>
                  </a:lnTo>
                  <a:lnTo>
                    <a:pt x="67" y="120"/>
                  </a:lnTo>
                  <a:lnTo>
                    <a:pt x="64" y="120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2" y="118"/>
                  </a:lnTo>
                  <a:lnTo>
                    <a:pt x="40" y="116"/>
                  </a:lnTo>
                  <a:lnTo>
                    <a:pt x="37" y="116"/>
                  </a:lnTo>
                  <a:lnTo>
                    <a:pt x="34" y="115"/>
                  </a:lnTo>
                  <a:lnTo>
                    <a:pt x="31" y="114"/>
                  </a:lnTo>
                  <a:lnTo>
                    <a:pt x="29" y="112"/>
                  </a:lnTo>
                  <a:lnTo>
                    <a:pt x="26" y="110"/>
                  </a:lnTo>
                  <a:lnTo>
                    <a:pt x="24" y="109"/>
                  </a:lnTo>
                  <a:lnTo>
                    <a:pt x="22" y="107"/>
                  </a:lnTo>
                  <a:lnTo>
                    <a:pt x="20" y="106"/>
                  </a:lnTo>
                  <a:lnTo>
                    <a:pt x="18" y="103"/>
                  </a:lnTo>
                  <a:lnTo>
                    <a:pt x="16" y="101"/>
                  </a:lnTo>
                  <a:lnTo>
                    <a:pt x="14" y="98"/>
                  </a:lnTo>
                  <a:lnTo>
                    <a:pt x="12" y="97"/>
                  </a:lnTo>
                  <a:lnTo>
                    <a:pt x="11" y="95"/>
                  </a:lnTo>
                  <a:lnTo>
                    <a:pt x="8" y="92"/>
                  </a:lnTo>
                  <a:lnTo>
                    <a:pt x="7" y="90"/>
                  </a:lnTo>
                  <a:lnTo>
                    <a:pt x="6" y="86"/>
                  </a:lnTo>
                  <a:lnTo>
                    <a:pt x="5" y="84"/>
                  </a:lnTo>
                  <a:lnTo>
                    <a:pt x="4" y="82"/>
                  </a:lnTo>
                  <a:lnTo>
                    <a:pt x="4" y="79"/>
                  </a:lnTo>
                  <a:lnTo>
                    <a:pt x="2" y="76"/>
                  </a:lnTo>
                  <a:lnTo>
                    <a:pt x="1" y="73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30" name="Freeform 76"/>
            <p:cNvSpPr>
              <a:spLocks/>
            </p:cNvSpPr>
            <p:nvPr/>
          </p:nvSpPr>
          <p:spPr bwMode="auto">
            <a:xfrm>
              <a:off x="3876" y="1116"/>
              <a:ext cx="60" cy="60"/>
            </a:xfrm>
            <a:custGeom>
              <a:avLst/>
              <a:gdLst>
                <a:gd name="T0" fmla="*/ 0 w 120"/>
                <a:gd name="T1" fmla="*/ 1 h 120"/>
                <a:gd name="T2" fmla="*/ 1 w 120"/>
                <a:gd name="T3" fmla="*/ 1 h 120"/>
                <a:gd name="T4" fmla="*/ 1 w 120"/>
                <a:gd name="T5" fmla="*/ 1 h 120"/>
                <a:gd name="T6" fmla="*/ 1 w 120"/>
                <a:gd name="T7" fmla="*/ 1 h 120"/>
                <a:gd name="T8" fmla="*/ 1 w 120"/>
                <a:gd name="T9" fmla="*/ 1 h 120"/>
                <a:gd name="T10" fmla="*/ 1 w 120"/>
                <a:gd name="T11" fmla="*/ 1 h 120"/>
                <a:gd name="T12" fmla="*/ 1 w 120"/>
                <a:gd name="T13" fmla="*/ 1 h 120"/>
                <a:gd name="T14" fmla="*/ 1 w 120"/>
                <a:gd name="T15" fmla="*/ 1 h 120"/>
                <a:gd name="T16" fmla="*/ 1 w 120"/>
                <a:gd name="T17" fmla="*/ 1 h 120"/>
                <a:gd name="T18" fmla="*/ 1 w 120"/>
                <a:gd name="T19" fmla="*/ 1 h 120"/>
                <a:gd name="T20" fmla="*/ 1 w 120"/>
                <a:gd name="T21" fmla="*/ 1 h 120"/>
                <a:gd name="T22" fmla="*/ 1 w 120"/>
                <a:gd name="T23" fmla="*/ 0 h 120"/>
                <a:gd name="T24" fmla="*/ 1 w 120"/>
                <a:gd name="T25" fmla="*/ 1 h 120"/>
                <a:gd name="T26" fmla="*/ 1 w 120"/>
                <a:gd name="T27" fmla="*/ 1 h 120"/>
                <a:gd name="T28" fmla="*/ 1 w 120"/>
                <a:gd name="T29" fmla="*/ 1 h 120"/>
                <a:gd name="T30" fmla="*/ 1 w 120"/>
                <a:gd name="T31" fmla="*/ 1 h 120"/>
                <a:gd name="T32" fmla="*/ 1 w 120"/>
                <a:gd name="T33" fmla="*/ 1 h 120"/>
                <a:gd name="T34" fmla="*/ 1 w 120"/>
                <a:gd name="T35" fmla="*/ 1 h 120"/>
                <a:gd name="T36" fmla="*/ 1 w 120"/>
                <a:gd name="T37" fmla="*/ 1 h 120"/>
                <a:gd name="T38" fmla="*/ 1 w 120"/>
                <a:gd name="T39" fmla="*/ 1 h 120"/>
                <a:gd name="T40" fmla="*/ 1 w 120"/>
                <a:gd name="T41" fmla="*/ 1 h 120"/>
                <a:gd name="T42" fmla="*/ 1 w 120"/>
                <a:gd name="T43" fmla="*/ 1 h 120"/>
                <a:gd name="T44" fmla="*/ 1 w 120"/>
                <a:gd name="T45" fmla="*/ 1 h 120"/>
                <a:gd name="T46" fmla="*/ 1 w 120"/>
                <a:gd name="T47" fmla="*/ 1 h 120"/>
                <a:gd name="T48" fmla="*/ 1 w 120"/>
                <a:gd name="T49" fmla="*/ 1 h 120"/>
                <a:gd name="T50" fmla="*/ 1 w 120"/>
                <a:gd name="T51" fmla="*/ 1 h 120"/>
                <a:gd name="T52" fmla="*/ 1 w 120"/>
                <a:gd name="T53" fmla="*/ 1 h 120"/>
                <a:gd name="T54" fmla="*/ 1 w 120"/>
                <a:gd name="T55" fmla="*/ 1 h 120"/>
                <a:gd name="T56" fmla="*/ 1 w 120"/>
                <a:gd name="T57" fmla="*/ 1 h 120"/>
                <a:gd name="T58" fmla="*/ 1 w 120"/>
                <a:gd name="T59" fmla="*/ 1 h 120"/>
                <a:gd name="T60" fmla="*/ 1 w 120"/>
                <a:gd name="T61" fmla="*/ 1 h 120"/>
                <a:gd name="T62" fmla="*/ 1 w 120"/>
                <a:gd name="T63" fmla="*/ 1 h 120"/>
                <a:gd name="T64" fmla="*/ 1 w 120"/>
                <a:gd name="T65" fmla="*/ 1 h 120"/>
                <a:gd name="T66" fmla="*/ 1 w 120"/>
                <a:gd name="T67" fmla="*/ 1 h 120"/>
                <a:gd name="T68" fmla="*/ 1 w 120"/>
                <a:gd name="T69" fmla="*/ 1 h 120"/>
                <a:gd name="T70" fmla="*/ 1 w 120"/>
                <a:gd name="T71" fmla="*/ 1 h 120"/>
                <a:gd name="T72" fmla="*/ 1 w 120"/>
                <a:gd name="T73" fmla="*/ 1 h 120"/>
                <a:gd name="T74" fmla="*/ 1 w 120"/>
                <a:gd name="T75" fmla="*/ 1 h 120"/>
                <a:gd name="T76" fmla="*/ 1 w 120"/>
                <a:gd name="T77" fmla="*/ 1 h 120"/>
                <a:gd name="T78" fmla="*/ 1 w 120"/>
                <a:gd name="T79" fmla="*/ 1 h 120"/>
                <a:gd name="T80" fmla="*/ 1 w 120"/>
                <a:gd name="T81" fmla="*/ 1 h 120"/>
                <a:gd name="T82" fmla="*/ 1 w 120"/>
                <a:gd name="T83" fmla="*/ 1 h 120"/>
                <a:gd name="T84" fmla="*/ 1 w 120"/>
                <a:gd name="T85" fmla="*/ 1 h 120"/>
                <a:gd name="T86" fmla="*/ 1 w 120"/>
                <a:gd name="T87" fmla="*/ 1 h 120"/>
                <a:gd name="T88" fmla="*/ 1 w 120"/>
                <a:gd name="T89" fmla="*/ 1 h 120"/>
                <a:gd name="T90" fmla="*/ 1 w 120"/>
                <a:gd name="T91" fmla="*/ 1 h 120"/>
                <a:gd name="T92" fmla="*/ 1 w 120"/>
                <a:gd name="T93" fmla="*/ 1 h 120"/>
                <a:gd name="T94" fmla="*/ 1 w 120"/>
                <a:gd name="T95" fmla="*/ 1 h 120"/>
                <a:gd name="T96" fmla="*/ 1 w 120"/>
                <a:gd name="T97" fmla="*/ 1 h 120"/>
                <a:gd name="T98" fmla="*/ 1 w 120"/>
                <a:gd name="T99" fmla="*/ 1 h 120"/>
                <a:gd name="T100" fmla="*/ 1 w 120"/>
                <a:gd name="T101" fmla="*/ 1 h 120"/>
                <a:gd name="T102" fmla="*/ 1 w 120"/>
                <a:gd name="T103" fmla="*/ 1 h 120"/>
                <a:gd name="T104" fmla="*/ 1 w 120"/>
                <a:gd name="T105" fmla="*/ 1 h 120"/>
                <a:gd name="T106" fmla="*/ 1 w 120"/>
                <a:gd name="T107" fmla="*/ 1 h 120"/>
                <a:gd name="T108" fmla="*/ 1 w 120"/>
                <a:gd name="T109" fmla="*/ 1 h 120"/>
                <a:gd name="T110" fmla="*/ 0 w 120"/>
                <a:gd name="T111" fmla="*/ 1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"/>
                <a:gd name="T169" fmla="*/ 0 h 120"/>
                <a:gd name="T170" fmla="*/ 120 w 120"/>
                <a:gd name="T171" fmla="*/ 120 h 1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" h="120">
                  <a:moveTo>
                    <a:pt x="0" y="61"/>
                  </a:moveTo>
                  <a:lnTo>
                    <a:pt x="0" y="60"/>
                  </a:lnTo>
                  <a:lnTo>
                    <a:pt x="0" y="58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48"/>
                  </a:lnTo>
                  <a:lnTo>
                    <a:pt x="2" y="46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10" y="26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5" y="20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1" y="14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8" y="10"/>
                  </a:lnTo>
                  <a:lnTo>
                    <a:pt x="31" y="7"/>
                  </a:lnTo>
                  <a:lnTo>
                    <a:pt x="33" y="6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2" y="4"/>
                  </a:lnTo>
                  <a:lnTo>
                    <a:pt x="44" y="2"/>
                  </a:lnTo>
                  <a:lnTo>
                    <a:pt x="48" y="2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3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78" y="4"/>
                  </a:lnTo>
                  <a:lnTo>
                    <a:pt x="81" y="5"/>
                  </a:lnTo>
                  <a:lnTo>
                    <a:pt x="84" y="5"/>
                  </a:lnTo>
                  <a:lnTo>
                    <a:pt x="86" y="6"/>
                  </a:lnTo>
                  <a:lnTo>
                    <a:pt x="88" y="7"/>
                  </a:lnTo>
                  <a:lnTo>
                    <a:pt x="91" y="10"/>
                  </a:lnTo>
                  <a:lnTo>
                    <a:pt x="93" y="11"/>
                  </a:lnTo>
                  <a:lnTo>
                    <a:pt x="96" y="12"/>
                  </a:lnTo>
                  <a:lnTo>
                    <a:pt x="98" y="14"/>
                  </a:lnTo>
                  <a:lnTo>
                    <a:pt x="100" y="16"/>
                  </a:lnTo>
                  <a:lnTo>
                    <a:pt x="103" y="18"/>
                  </a:lnTo>
                  <a:lnTo>
                    <a:pt x="104" y="20"/>
                  </a:lnTo>
                  <a:lnTo>
                    <a:pt x="106" y="23"/>
                  </a:lnTo>
                  <a:lnTo>
                    <a:pt x="108" y="24"/>
                  </a:lnTo>
                  <a:lnTo>
                    <a:pt x="110" y="26"/>
                  </a:lnTo>
                  <a:lnTo>
                    <a:pt x="111" y="29"/>
                  </a:lnTo>
                  <a:lnTo>
                    <a:pt x="112" y="31"/>
                  </a:lnTo>
                  <a:lnTo>
                    <a:pt x="114" y="35"/>
                  </a:lnTo>
                  <a:lnTo>
                    <a:pt x="115" y="37"/>
                  </a:lnTo>
                  <a:lnTo>
                    <a:pt x="116" y="40"/>
                  </a:lnTo>
                  <a:lnTo>
                    <a:pt x="117" y="42"/>
                  </a:lnTo>
                  <a:lnTo>
                    <a:pt x="118" y="46"/>
                  </a:lnTo>
                  <a:lnTo>
                    <a:pt x="118" y="48"/>
                  </a:lnTo>
                  <a:lnTo>
                    <a:pt x="120" y="52"/>
                  </a:lnTo>
                  <a:lnTo>
                    <a:pt x="120" y="54"/>
                  </a:lnTo>
                  <a:lnTo>
                    <a:pt x="120" y="58"/>
                  </a:lnTo>
                  <a:lnTo>
                    <a:pt x="120" y="60"/>
                  </a:lnTo>
                  <a:lnTo>
                    <a:pt x="120" y="61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8" y="73"/>
                  </a:lnTo>
                  <a:lnTo>
                    <a:pt x="118" y="76"/>
                  </a:lnTo>
                  <a:lnTo>
                    <a:pt x="117" y="79"/>
                  </a:lnTo>
                  <a:lnTo>
                    <a:pt x="116" y="82"/>
                  </a:lnTo>
                  <a:lnTo>
                    <a:pt x="115" y="84"/>
                  </a:lnTo>
                  <a:lnTo>
                    <a:pt x="114" y="86"/>
                  </a:lnTo>
                  <a:lnTo>
                    <a:pt x="112" y="90"/>
                  </a:lnTo>
                  <a:lnTo>
                    <a:pt x="111" y="92"/>
                  </a:lnTo>
                  <a:lnTo>
                    <a:pt x="110" y="95"/>
                  </a:lnTo>
                  <a:lnTo>
                    <a:pt x="108" y="97"/>
                  </a:lnTo>
                  <a:lnTo>
                    <a:pt x="106" y="98"/>
                  </a:lnTo>
                  <a:lnTo>
                    <a:pt x="104" y="101"/>
                  </a:lnTo>
                  <a:lnTo>
                    <a:pt x="103" y="103"/>
                  </a:lnTo>
                  <a:lnTo>
                    <a:pt x="100" y="106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3" y="110"/>
                  </a:lnTo>
                  <a:lnTo>
                    <a:pt x="91" y="112"/>
                  </a:lnTo>
                  <a:lnTo>
                    <a:pt x="88" y="114"/>
                  </a:lnTo>
                  <a:lnTo>
                    <a:pt x="86" y="115"/>
                  </a:lnTo>
                  <a:lnTo>
                    <a:pt x="84" y="116"/>
                  </a:lnTo>
                  <a:lnTo>
                    <a:pt x="81" y="116"/>
                  </a:lnTo>
                  <a:lnTo>
                    <a:pt x="78" y="118"/>
                  </a:lnTo>
                  <a:lnTo>
                    <a:pt x="75" y="119"/>
                  </a:lnTo>
                  <a:lnTo>
                    <a:pt x="73" y="119"/>
                  </a:lnTo>
                  <a:lnTo>
                    <a:pt x="69" y="120"/>
                  </a:lnTo>
                  <a:lnTo>
                    <a:pt x="67" y="120"/>
                  </a:lnTo>
                  <a:lnTo>
                    <a:pt x="63" y="120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2" y="118"/>
                  </a:lnTo>
                  <a:lnTo>
                    <a:pt x="39" y="116"/>
                  </a:lnTo>
                  <a:lnTo>
                    <a:pt x="37" y="116"/>
                  </a:lnTo>
                  <a:lnTo>
                    <a:pt x="33" y="115"/>
                  </a:lnTo>
                  <a:lnTo>
                    <a:pt x="31" y="114"/>
                  </a:lnTo>
                  <a:lnTo>
                    <a:pt x="28" y="112"/>
                  </a:lnTo>
                  <a:lnTo>
                    <a:pt x="26" y="110"/>
                  </a:lnTo>
                  <a:lnTo>
                    <a:pt x="24" y="109"/>
                  </a:lnTo>
                  <a:lnTo>
                    <a:pt x="21" y="107"/>
                  </a:lnTo>
                  <a:lnTo>
                    <a:pt x="20" y="106"/>
                  </a:lnTo>
                  <a:lnTo>
                    <a:pt x="18" y="103"/>
                  </a:lnTo>
                  <a:lnTo>
                    <a:pt x="15" y="101"/>
                  </a:lnTo>
                  <a:lnTo>
                    <a:pt x="14" y="98"/>
                  </a:lnTo>
                  <a:lnTo>
                    <a:pt x="12" y="97"/>
                  </a:lnTo>
                  <a:lnTo>
                    <a:pt x="10" y="95"/>
                  </a:lnTo>
                  <a:lnTo>
                    <a:pt x="8" y="92"/>
                  </a:lnTo>
                  <a:lnTo>
                    <a:pt x="7" y="90"/>
                  </a:lnTo>
                  <a:lnTo>
                    <a:pt x="6" y="86"/>
                  </a:lnTo>
                  <a:lnTo>
                    <a:pt x="4" y="84"/>
                  </a:lnTo>
                  <a:lnTo>
                    <a:pt x="3" y="82"/>
                  </a:lnTo>
                  <a:lnTo>
                    <a:pt x="3" y="79"/>
                  </a:lnTo>
                  <a:lnTo>
                    <a:pt x="2" y="76"/>
                  </a:lnTo>
                  <a:lnTo>
                    <a:pt x="1" y="73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31" name="Freeform 77"/>
            <p:cNvSpPr>
              <a:spLocks/>
            </p:cNvSpPr>
            <p:nvPr/>
          </p:nvSpPr>
          <p:spPr bwMode="auto">
            <a:xfrm>
              <a:off x="4716" y="490"/>
              <a:ext cx="60" cy="60"/>
            </a:xfrm>
            <a:custGeom>
              <a:avLst/>
              <a:gdLst>
                <a:gd name="T0" fmla="*/ 0 w 120"/>
                <a:gd name="T1" fmla="*/ 1 h 120"/>
                <a:gd name="T2" fmla="*/ 1 w 120"/>
                <a:gd name="T3" fmla="*/ 1 h 120"/>
                <a:gd name="T4" fmla="*/ 1 w 120"/>
                <a:gd name="T5" fmla="*/ 1 h 120"/>
                <a:gd name="T6" fmla="*/ 1 w 120"/>
                <a:gd name="T7" fmla="*/ 1 h 120"/>
                <a:gd name="T8" fmla="*/ 1 w 120"/>
                <a:gd name="T9" fmla="*/ 1 h 120"/>
                <a:gd name="T10" fmla="*/ 1 w 120"/>
                <a:gd name="T11" fmla="*/ 1 h 120"/>
                <a:gd name="T12" fmla="*/ 1 w 120"/>
                <a:gd name="T13" fmla="*/ 1 h 120"/>
                <a:gd name="T14" fmla="*/ 1 w 120"/>
                <a:gd name="T15" fmla="*/ 1 h 120"/>
                <a:gd name="T16" fmla="*/ 1 w 120"/>
                <a:gd name="T17" fmla="*/ 1 h 120"/>
                <a:gd name="T18" fmla="*/ 1 w 120"/>
                <a:gd name="T19" fmla="*/ 1 h 120"/>
                <a:gd name="T20" fmla="*/ 1 w 120"/>
                <a:gd name="T21" fmla="*/ 1 h 120"/>
                <a:gd name="T22" fmla="*/ 1 w 120"/>
                <a:gd name="T23" fmla="*/ 0 h 120"/>
                <a:gd name="T24" fmla="*/ 1 w 120"/>
                <a:gd name="T25" fmla="*/ 1 h 120"/>
                <a:gd name="T26" fmla="*/ 1 w 120"/>
                <a:gd name="T27" fmla="*/ 1 h 120"/>
                <a:gd name="T28" fmla="*/ 1 w 120"/>
                <a:gd name="T29" fmla="*/ 1 h 120"/>
                <a:gd name="T30" fmla="*/ 1 w 120"/>
                <a:gd name="T31" fmla="*/ 1 h 120"/>
                <a:gd name="T32" fmla="*/ 1 w 120"/>
                <a:gd name="T33" fmla="*/ 1 h 120"/>
                <a:gd name="T34" fmla="*/ 1 w 120"/>
                <a:gd name="T35" fmla="*/ 1 h 120"/>
                <a:gd name="T36" fmla="*/ 1 w 120"/>
                <a:gd name="T37" fmla="*/ 1 h 120"/>
                <a:gd name="T38" fmla="*/ 1 w 120"/>
                <a:gd name="T39" fmla="*/ 1 h 120"/>
                <a:gd name="T40" fmla="*/ 1 w 120"/>
                <a:gd name="T41" fmla="*/ 1 h 120"/>
                <a:gd name="T42" fmla="*/ 1 w 120"/>
                <a:gd name="T43" fmla="*/ 1 h 120"/>
                <a:gd name="T44" fmla="*/ 1 w 120"/>
                <a:gd name="T45" fmla="*/ 1 h 120"/>
                <a:gd name="T46" fmla="*/ 1 w 120"/>
                <a:gd name="T47" fmla="*/ 1 h 120"/>
                <a:gd name="T48" fmla="*/ 1 w 120"/>
                <a:gd name="T49" fmla="*/ 1 h 120"/>
                <a:gd name="T50" fmla="*/ 1 w 120"/>
                <a:gd name="T51" fmla="*/ 1 h 120"/>
                <a:gd name="T52" fmla="*/ 1 w 120"/>
                <a:gd name="T53" fmla="*/ 1 h 120"/>
                <a:gd name="T54" fmla="*/ 1 w 120"/>
                <a:gd name="T55" fmla="*/ 1 h 120"/>
                <a:gd name="T56" fmla="*/ 1 w 120"/>
                <a:gd name="T57" fmla="*/ 1 h 120"/>
                <a:gd name="T58" fmla="*/ 1 w 120"/>
                <a:gd name="T59" fmla="*/ 1 h 120"/>
                <a:gd name="T60" fmla="*/ 1 w 120"/>
                <a:gd name="T61" fmla="*/ 1 h 120"/>
                <a:gd name="T62" fmla="*/ 1 w 120"/>
                <a:gd name="T63" fmla="*/ 1 h 120"/>
                <a:gd name="T64" fmla="*/ 1 w 120"/>
                <a:gd name="T65" fmla="*/ 1 h 120"/>
                <a:gd name="T66" fmla="*/ 1 w 120"/>
                <a:gd name="T67" fmla="*/ 1 h 120"/>
                <a:gd name="T68" fmla="*/ 1 w 120"/>
                <a:gd name="T69" fmla="*/ 1 h 120"/>
                <a:gd name="T70" fmla="*/ 1 w 120"/>
                <a:gd name="T71" fmla="*/ 1 h 120"/>
                <a:gd name="T72" fmla="*/ 1 w 120"/>
                <a:gd name="T73" fmla="*/ 1 h 120"/>
                <a:gd name="T74" fmla="*/ 1 w 120"/>
                <a:gd name="T75" fmla="*/ 1 h 120"/>
                <a:gd name="T76" fmla="*/ 1 w 120"/>
                <a:gd name="T77" fmla="*/ 1 h 120"/>
                <a:gd name="T78" fmla="*/ 1 w 120"/>
                <a:gd name="T79" fmla="*/ 1 h 120"/>
                <a:gd name="T80" fmla="*/ 1 w 120"/>
                <a:gd name="T81" fmla="*/ 1 h 120"/>
                <a:gd name="T82" fmla="*/ 1 w 120"/>
                <a:gd name="T83" fmla="*/ 1 h 120"/>
                <a:gd name="T84" fmla="*/ 1 w 120"/>
                <a:gd name="T85" fmla="*/ 1 h 120"/>
                <a:gd name="T86" fmla="*/ 1 w 120"/>
                <a:gd name="T87" fmla="*/ 1 h 120"/>
                <a:gd name="T88" fmla="*/ 1 w 120"/>
                <a:gd name="T89" fmla="*/ 1 h 120"/>
                <a:gd name="T90" fmla="*/ 1 w 120"/>
                <a:gd name="T91" fmla="*/ 1 h 120"/>
                <a:gd name="T92" fmla="*/ 1 w 120"/>
                <a:gd name="T93" fmla="*/ 1 h 120"/>
                <a:gd name="T94" fmla="*/ 1 w 120"/>
                <a:gd name="T95" fmla="*/ 1 h 120"/>
                <a:gd name="T96" fmla="*/ 1 w 120"/>
                <a:gd name="T97" fmla="*/ 1 h 120"/>
                <a:gd name="T98" fmla="*/ 1 w 120"/>
                <a:gd name="T99" fmla="*/ 1 h 120"/>
                <a:gd name="T100" fmla="*/ 1 w 120"/>
                <a:gd name="T101" fmla="*/ 1 h 120"/>
                <a:gd name="T102" fmla="*/ 1 w 120"/>
                <a:gd name="T103" fmla="*/ 1 h 120"/>
                <a:gd name="T104" fmla="*/ 1 w 120"/>
                <a:gd name="T105" fmla="*/ 1 h 120"/>
                <a:gd name="T106" fmla="*/ 1 w 120"/>
                <a:gd name="T107" fmla="*/ 1 h 120"/>
                <a:gd name="T108" fmla="*/ 1 w 120"/>
                <a:gd name="T109" fmla="*/ 1 h 120"/>
                <a:gd name="T110" fmla="*/ 0 w 120"/>
                <a:gd name="T111" fmla="*/ 1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"/>
                <a:gd name="T169" fmla="*/ 0 h 120"/>
                <a:gd name="T170" fmla="*/ 120 w 120"/>
                <a:gd name="T171" fmla="*/ 120 h 1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" h="120">
                  <a:moveTo>
                    <a:pt x="0" y="61"/>
                  </a:moveTo>
                  <a:lnTo>
                    <a:pt x="0" y="60"/>
                  </a:lnTo>
                  <a:lnTo>
                    <a:pt x="0" y="58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48"/>
                  </a:lnTo>
                  <a:lnTo>
                    <a:pt x="2" y="46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5" y="37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11" y="27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5" y="21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1" y="15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9" y="10"/>
                  </a:lnTo>
                  <a:lnTo>
                    <a:pt x="31" y="7"/>
                  </a:lnTo>
                  <a:lnTo>
                    <a:pt x="33" y="6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2" y="4"/>
                  </a:lnTo>
                  <a:lnTo>
                    <a:pt x="44" y="3"/>
                  </a:lnTo>
                  <a:lnTo>
                    <a:pt x="48" y="3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3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3"/>
                  </a:lnTo>
                  <a:lnTo>
                    <a:pt x="75" y="3"/>
                  </a:lnTo>
                  <a:lnTo>
                    <a:pt x="78" y="4"/>
                  </a:lnTo>
                  <a:lnTo>
                    <a:pt x="81" y="5"/>
                  </a:lnTo>
                  <a:lnTo>
                    <a:pt x="84" y="5"/>
                  </a:lnTo>
                  <a:lnTo>
                    <a:pt x="86" y="6"/>
                  </a:lnTo>
                  <a:lnTo>
                    <a:pt x="89" y="7"/>
                  </a:lnTo>
                  <a:lnTo>
                    <a:pt x="91" y="10"/>
                  </a:lnTo>
                  <a:lnTo>
                    <a:pt x="93" y="11"/>
                  </a:lnTo>
                  <a:lnTo>
                    <a:pt x="96" y="12"/>
                  </a:lnTo>
                  <a:lnTo>
                    <a:pt x="98" y="15"/>
                  </a:lnTo>
                  <a:lnTo>
                    <a:pt x="101" y="16"/>
                  </a:lnTo>
                  <a:lnTo>
                    <a:pt x="103" y="18"/>
                  </a:lnTo>
                  <a:lnTo>
                    <a:pt x="104" y="21"/>
                  </a:lnTo>
                  <a:lnTo>
                    <a:pt x="107" y="23"/>
                  </a:lnTo>
                  <a:lnTo>
                    <a:pt x="108" y="24"/>
                  </a:lnTo>
                  <a:lnTo>
                    <a:pt x="110" y="27"/>
                  </a:lnTo>
                  <a:lnTo>
                    <a:pt x="111" y="29"/>
                  </a:lnTo>
                  <a:lnTo>
                    <a:pt x="113" y="31"/>
                  </a:lnTo>
                  <a:lnTo>
                    <a:pt x="114" y="35"/>
                  </a:lnTo>
                  <a:lnTo>
                    <a:pt x="115" y="37"/>
                  </a:lnTo>
                  <a:lnTo>
                    <a:pt x="116" y="40"/>
                  </a:lnTo>
                  <a:lnTo>
                    <a:pt x="117" y="42"/>
                  </a:lnTo>
                  <a:lnTo>
                    <a:pt x="119" y="46"/>
                  </a:lnTo>
                  <a:lnTo>
                    <a:pt x="119" y="48"/>
                  </a:lnTo>
                  <a:lnTo>
                    <a:pt x="120" y="52"/>
                  </a:lnTo>
                  <a:lnTo>
                    <a:pt x="120" y="54"/>
                  </a:lnTo>
                  <a:lnTo>
                    <a:pt x="120" y="58"/>
                  </a:lnTo>
                  <a:lnTo>
                    <a:pt x="120" y="60"/>
                  </a:lnTo>
                  <a:lnTo>
                    <a:pt x="120" y="61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9" y="73"/>
                  </a:lnTo>
                  <a:lnTo>
                    <a:pt x="119" y="76"/>
                  </a:lnTo>
                  <a:lnTo>
                    <a:pt x="117" y="79"/>
                  </a:lnTo>
                  <a:lnTo>
                    <a:pt x="116" y="82"/>
                  </a:lnTo>
                  <a:lnTo>
                    <a:pt x="115" y="84"/>
                  </a:lnTo>
                  <a:lnTo>
                    <a:pt x="114" y="87"/>
                  </a:lnTo>
                  <a:lnTo>
                    <a:pt x="113" y="90"/>
                  </a:lnTo>
                  <a:lnTo>
                    <a:pt x="111" y="93"/>
                  </a:lnTo>
                  <a:lnTo>
                    <a:pt x="110" y="95"/>
                  </a:lnTo>
                  <a:lnTo>
                    <a:pt x="108" y="97"/>
                  </a:lnTo>
                  <a:lnTo>
                    <a:pt x="107" y="99"/>
                  </a:lnTo>
                  <a:lnTo>
                    <a:pt x="104" y="101"/>
                  </a:lnTo>
                  <a:lnTo>
                    <a:pt x="103" y="103"/>
                  </a:lnTo>
                  <a:lnTo>
                    <a:pt x="101" y="106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3" y="111"/>
                  </a:lnTo>
                  <a:lnTo>
                    <a:pt x="91" y="112"/>
                  </a:lnTo>
                  <a:lnTo>
                    <a:pt x="89" y="114"/>
                  </a:lnTo>
                  <a:lnTo>
                    <a:pt x="86" y="115"/>
                  </a:lnTo>
                  <a:lnTo>
                    <a:pt x="84" y="117"/>
                  </a:lnTo>
                  <a:lnTo>
                    <a:pt x="81" y="117"/>
                  </a:lnTo>
                  <a:lnTo>
                    <a:pt x="78" y="118"/>
                  </a:lnTo>
                  <a:lnTo>
                    <a:pt x="75" y="119"/>
                  </a:lnTo>
                  <a:lnTo>
                    <a:pt x="73" y="119"/>
                  </a:lnTo>
                  <a:lnTo>
                    <a:pt x="69" y="120"/>
                  </a:lnTo>
                  <a:lnTo>
                    <a:pt x="67" y="120"/>
                  </a:lnTo>
                  <a:lnTo>
                    <a:pt x="63" y="120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2" y="118"/>
                  </a:lnTo>
                  <a:lnTo>
                    <a:pt x="39" y="117"/>
                  </a:lnTo>
                  <a:lnTo>
                    <a:pt x="37" y="117"/>
                  </a:lnTo>
                  <a:lnTo>
                    <a:pt x="33" y="115"/>
                  </a:lnTo>
                  <a:lnTo>
                    <a:pt x="31" y="114"/>
                  </a:lnTo>
                  <a:lnTo>
                    <a:pt x="29" y="112"/>
                  </a:lnTo>
                  <a:lnTo>
                    <a:pt x="26" y="111"/>
                  </a:lnTo>
                  <a:lnTo>
                    <a:pt x="24" y="109"/>
                  </a:lnTo>
                  <a:lnTo>
                    <a:pt x="21" y="107"/>
                  </a:lnTo>
                  <a:lnTo>
                    <a:pt x="20" y="106"/>
                  </a:lnTo>
                  <a:lnTo>
                    <a:pt x="18" y="103"/>
                  </a:lnTo>
                  <a:lnTo>
                    <a:pt x="15" y="101"/>
                  </a:lnTo>
                  <a:lnTo>
                    <a:pt x="14" y="99"/>
                  </a:lnTo>
                  <a:lnTo>
                    <a:pt x="12" y="97"/>
                  </a:lnTo>
                  <a:lnTo>
                    <a:pt x="11" y="95"/>
                  </a:lnTo>
                  <a:lnTo>
                    <a:pt x="8" y="93"/>
                  </a:lnTo>
                  <a:lnTo>
                    <a:pt x="7" y="90"/>
                  </a:lnTo>
                  <a:lnTo>
                    <a:pt x="6" y="87"/>
                  </a:lnTo>
                  <a:lnTo>
                    <a:pt x="5" y="84"/>
                  </a:lnTo>
                  <a:lnTo>
                    <a:pt x="3" y="82"/>
                  </a:lnTo>
                  <a:lnTo>
                    <a:pt x="3" y="79"/>
                  </a:lnTo>
                  <a:lnTo>
                    <a:pt x="2" y="76"/>
                  </a:lnTo>
                  <a:lnTo>
                    <a:pt x="1" y="73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32" name="Line 78"/>
            <p:cNvSpPr>
              <a:spLocks noChangeShapeType="1"/>
            </p:cNvSpPr>
            <p:nvPr/>
          </p:nvSpPr>
          <p:spPr bwMode="auto">
            <a:xfrm>
              <a:off x="2508" y="1176"/>
              <a:ext cx="1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3" name="Freeform 79"/>
            <p:cNvSpPr>
              <a:spLocks/>
            </p:cNvSpPr>
            <p:nvPr/>
          </p:nvSpPr>
          <p:spPr bwMode="auto">
            <a:xfrm>
              <a:off x="2496" y="1440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20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0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8"/>
                  </a:lnTo>
                  <a:lnTo>
                    <a:pt x="38" y="9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4"/>
                  </a:lnTo>
                  <a:lnTo>
                    <a:pt x="44" y="15"/>
                  </a:lnTo>
                  <a:lnTo>
                    <a:pt x="44" y="16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7" y="20"/>
                  </a:lnTo>
                  <a:lnTo>
                    <a:pt x="47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20"/>
                  </a:lnTo>
                  <a:lnTo>
                    <a:pt x="48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7" y="28"/>
                  </a:lnTo>
                  <a:lnTo>
                    <a:pt x="47" y="30"/>
                  </a:lnTo>
                  <a:lnTo>
                    <a:pt x="46" y="32"/>
                  </a:lnTo>
                  <a:lnTo>
                    <a:pt x="46" y="33"/>
                  </a:lnTo>
                  <a:lnTo>
                    <a:pt x="44" y="34"/>
                  </a:lnTo>
                  <a:lnTo>
                    <a:pt x="44" y="35"/>
                  </a:lnTo>
                  <a:lnTo>
                    <a:pt x="43" y="36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1" y="40"/>
                  </a:lnTo>
                  <a:lnTo>
                    <a:pt x="40" y="40"/>
                  </a:lnTo>
                  <a:lnTo>
                    <a:pt x="38" y="41"/>
                  </a:lnTo>
                  <a:lnTo>
                    <a:pt x="37" y="42"/>
                  </a:lnTo>
                  <a:lnTo>
                    <a:pt x="37" y="44"/>
                  </a:lnTo>
                  <a:lnTo>
                    <a:pt x="36" y="44"/>
                  </a:lnTo>
                  <a:lnTo>
                    <a:pt x="35" y="45"/>
                  </a:lnTo>
                  <a:lnTo>
                    <a:pt x="34" y="46"/>
                  </a:lnTo>
                  <a:lnTo>
                    <a:pt x="32" y="46"/>
                  </a:lnTo>
                  <a:lnTo>
                    <a:pt x="31" y="47"/>
                  </a:lnTo>
                  <a:lnTo>
                    <a:pt x="29" y="47"/>
                  </a:lnTo>
                  <a:lnTo>
                    <a:pt x="28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6"/>
                  </a:lnTo>
                  <a:lnTo>
                    <a:pt x="16" y="46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34" name="Freeform 80"/>
            <p:cNvSpPr>
              <a:spLocks/>
            </p:cNvSpPr>
            <p:nvPr/>
          </p:nvSpPr>
          <p:spPr bwMode="auto">
            <a:xfrm>
              <a:off x="3888" y="1440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20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1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1" y="3"/>
                  </a:lnTo>
                  <a:lnTo>
                    <a:pt x="52" y="3"/>
                  </a:lnTo>
                  <a:lnTo>
                    <a:pt x="55" y="3"/>
                  </a:lnTo>
                  <a:lnTo>
                    <a:pt x="56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1" y="8"/>
                  </a:lnTo>
                  <a:lnTo>
                    <a:pt x="62" y="9"/>
                  </a:lnTo>
                  <a:lnTo>
                    <a:pt x="63" y="10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8" y="15"/>
                  </a:lnTo>
                  <a:lnTo>
                    <a:pt x="68" y="16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20"/>
                  </a:lnTo>
                  <a:lnTo>
                    <a:pt x="70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0" y="28"/>
                  </a:lnTo>
                  <a:lnTo>
                    <a:pt x="70" y="30"/>
                  </a:lnTo>
                  <a:lnTo>
                    <a:pt x="69" y="32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8"/>
                  </a:lnTo>
                  <a:lnTo>
                    <a:pt x="66" y="39"/>
                  </a:lnTo>
                  <a:lnTo>
                    <a:pt x="64" y="40"/>
                  </a:lnTo>
                  <a:lnTo>
                    <a:pt x="63" y="40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1" y="44"/>
                  </a:lnTo>
                  <a:lnTo>
                    <a:pt x="60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6" y="46"/>
                  </a:lnTo>
                  <a:lnTo>
                    <a:pt x="55" y="47"/>
                  </a:lnTo>
                  <a:lnTo>
                    <a:pt x="52" y="47"/>
                  </a:lnTo>
                  <a:lnTo>
                    <a:pt x="51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6" y="46"/>
                  </a:lnTo>
                  <a:lnTo>
                    <a:pt x="15" y="46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2"/>
                  </a:lnTo>
                  <a:lnTo>
                    <a:pt x="9" y="41"/>
                  </a:lnTo>
                  <a:lnTo>
                    <a:pt x="8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35" name="Freeform 81"/>
            <p:cNvSpPr>
              <a:spLocks/>
            </p:cNvSpPr>
            <p:nvPr/>
          </p:nvSpPr>
          <p:spPr bwMode="auto">
            <a:xfrm>
              <a:off x="1079" y="2057"/>
              <a:ext cx="3961" cy="168"/>
            </a:xfrm>
            <a:custGeom>
              <a:avLst/>
              <a:gdLst>
                <a:gd name="T0" fmla="*/ 1 w 7921"/>
                <a:gd name="T1" fmla="*/ 0 h 337"/>
                <a:gd name="T2" fmla="*/ 1 w 7921"/>
                <a:gd name="T3" fmla="*/ 0 h 337"/>
                <a:gd name="T4" fmla="*/ 1 w 7921"/>
                <a:gd name="T5" fmla="*/ 0 h 337"/>
                <a:gd name="T6" fmla="*/ 1 w 7921"/>
                <a:gd name="T7" fmla="*/ 0 h 337"/>
                <a:gd name="T8" fmla="*/ 1 w 7921"/>
                <a:gd name="T9" fmla="*/ 0 h 337"/>
                <a:gd name="T10" fmla="*/ 1 w 7921"/>
                <a:gd name="T11" fmla="*/ 0 h 337"/>
                <a:gd name="T12" fmla="*/ 1 w 7921"/>
                <a:gd name="T13" fmla="*/ 0 h 337"/>
                <a:gd name="T14" fmla="*/ 1 w 7921"/>
                <a:gd name="T15" fmla="*/ 0 h 337"/>
                <a:gd name="T16" fmla="*/ 1 w 7921"/>
                <a:gd name="T17" fmla="*/ 0 h 337"/>
                <a:gd name="T18" fmla="*/ 1 w 7921"/>
                <a:gd name="T19" fmla="*/ 0 h 337"/>
                <a:gd name="T20" fmla="*/ 1 w 7921"/>
                <a:gd name="T21" fmla="*/ 0 h 337"/>
                <a:gd name="T22" fmla="*/ 1 w 7921"/>
                <a:gd name="T23" fmla="*/ 0 h 337"/>
                <a:gd name="T24" fmla="*/ 1 w 7921"/>
                <a:gd name="T25" fmla="*/ 0 h 337"/>
                <a:gd name="T26" fmla="*/ 1 w 7921"/>
                <a:gd name="T27" fmla="*/ 0 h 337"/>
                <a:gd name="T28" fmla="*/ 1 w 7921"/>
                <a:gd name="T29" fmla="*/ 0 h 337"/>
                <a:gd name="T30" fmla="*/ 1 w 7921"/>
                <a:gd name="T31" fmla="*/ 0 h 337"/>
                <a:gd name="T32" fmla="*/ 1 w 7921"/>
                <a:gd name="T33" fmla="*/ 0 h 337"/>
                <a:gd name="T34" fmla="*/ 1 w 7921"/>
                <a:gd name="T35" fmla="*/ 0 h 337"/>
                <a:gd name="T36" fmla="*/ 1 w 7921"/>
                <a:gd name="T37" fmla="*/ 0 h 337"/>
                <a:gd name="T38" fmla="*/ 1 w 7921"/>
                <a:gd name="T39" fmla="*/ 0 h 337"/>
                <a:gd name="T40" fmla="*/ 1 w 7921"/>
                <a:gd name="T41" fmla="*/ 0 h 337"/>
                <a:gd name="T42" fmla="*/ 1 w 7921"/>
                <a:gd name="T43" fmla="*/ 0 h 337"/>
                <a:gd name="T44" fmla="*/ 1 w 7921"/>
                <a:gd name="T45" fmla="*/ 0 h 337"/>
                <a:gd name="T46" fmla="*/ 1 w 7921"/>
                <a:gd name="T47" fmla="*/ 0 h 337"/>
                <a:gd name="T48" fmla="*/ 1 w 7921"/>
                <a:gd name="T49" fmla="*/ 0 h 337"/>
                <a:gd name="T50" fmla="*/ 1 w 7921"/>
                <a:gd name="T51" fmla="*/ 0 h 337"/>
                <a:gd name="T52" fmla="*/ 1 w 7921"/>
                <a:gd name="T53" fmla="*/ 0 h 337"/>
                <a:gd name="T54" fmla="*/ 1 w 7921"/>
                <a:gd name="T55" fmla="*/ 0 h 337"/>
                <a:gd name="T56" fmla="*/ 1 w 7921"/>
                <a:gd name="T57" fmla="*/ 0 h 337"/>
                <a:gd name="T58" fmla="*/ 0 w 7921"/>
                <a:gd name="T59" fmla="*/ 0 h 33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921"/>
                <a:gd name="T91" fmla="*/ 0 h 337"/>
                <a:gd name="T92" fmla="*/ 7921 w 7921"/>
                <a:gd name="T93" fmla="*/ 337 h 33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921" h="337">
                  <a:moveTo>
                    <a:pt x="7921" y="337"/>
                  </a:moveTo>
                  <a:lnTo>
                    <a:pt x="7657" y="337"/>
                  </a:lnTo>
                  <a:lnTo>
                    <a:pt x="7657" y="0"/>
                  </a:lnTo>
                  <a:lnTo>
                    <a:pt x="7081" y="0"/>
                  </a:lnTo>
                  <a:lnTo>
                    <a:pt x="7081" y="337"/>
                  </a:lnTo>
                  <a:lnTo>
                    <a:pt x="6505" y="337"/>
                  </a:lnTo>
                  <a:lnTo>
                    <a:pt x="6505" y="0"/>
                  </a:lnTo>
                  <a:lnTo>
                    <a:pt x="5953" y="0"/>
                  </a:lnTo>
                  <a:lnTo>
                    <a:pt x="5953" y="337"/>
                  </a:lnTo>
                  <a:lnTo>
                    <a:pt x="5377" y="337"/>
                  </a:lnTo>
                  <a:lnTo>
                    <a:pt x="5377" y="0"/>
                  </a:lnTo>
                  <a:lnTo>
                    <a:pt x="4824" y="0"/>
                  </a:lnTo>
                  <a:lnTo>
                    <a:pt x="4824" y="337"/>
                  </a:lnTo>
                  <a:lnTo>
                    <a:pt x="4248" y="337"/>
                  </a:lnTo>
                  <a:lnTo>
                    <a:pt x="4248" y="0"/>
                  </a:lnTo>
                  <a:lnTo>
                    <a:pt x="3672" y="0"/>
                  </a:lnTo>
                  <a:lnTo>
                    <a:pt x="3672" y="337"/>
                  </a:lnTo>
                  <a:lnTo>
                    <a:pt x="3120" y="337"/>
                  </a:lnTo>
                  <a:lnTo>
                    <a:pt x="3120" y="0"/>
                  </a:lnTo>
                  <a:lnTo>
                    <a:pt x="2544" y="0"/>
                  </a:lnTo>
                  <a:lnTo>
                    <a:pt x="2544" y="337"/>
                  </a:lnTo>
                  <a:lnTo>
                    <a:pt x="1992" y="337"/>
                  </a:lnTo>
                  <a:lnTo>
                    <a:pt x="1992" y="0"/>
                  </a:lnTo>
                  <a:lnTo>
                    <a:pt x="1416" y="0"/>
                  </a:lnTo>
                  <a:lnTo>
                    <a:pt x="1416" y="337"/>
                  </a:lnTo>
                  <a:lnTo>
                    <a:pt x="864" y="337"/>
                  </a:lnTo>
                  <a:lnTo>
                    <a:pt x="864" y="0"/>
                  </a:lnTo>
                  <a:lnTo>
                    <a:pt x="288" y="0"/>
                  </a:lnTo>
                  <a:lnTo>
                    <a:pt x="288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6" name="Line 82"/>
            <p:cNvSpPr>
              <a:spLocks noChangeShapeType="1"/>
            </p:cNvSpPr>
            <p:nvPr/>
          </p:nvSpPr>
          <p:spPr bwMode="auto">
            <a:xfrm flipV="1">
              <a:off x="3600" y="2561"/>
              <a:ext cx="1" cy="76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7" name="Freeform 83"/>
            <p:cNvSpPr>
              <a:spLocks/>
            </p:cNvSpPr>
            <p:nvPr/>
          </p:nvSpPr>
          <p:spPr bwMode="auto">
            <a:xfrm>
              <a:off x="1079" y="2393"/>
              <a:ext cx="3961" cy="168"/>
            </a:xfrm>
            <a:custGeom>
              <a:avLst/>
              <a:gdLst>
                <a:gd name="T0" fmla="*/ 1 w 7921"/>
                <a:gd name="T1" fmla="*/ 1 h 336"/>
                <a:gd name="T2" fmla="*/ 1 w 7921"/>
                <a:gd name="T3" fmla="*/ 1 h 336"/>
                <a:gd name="T4" fmla="*/ 1 w 7921"/>
                <a:gd name="T5" fmla="*/ 0 h 336"/>
                <a:gd name="T6" fmla="*/ 1 w 7921"/>
                <a:gd name="T7" fmla="*/ 0 h 336"/>
                <a:gd name="T8" fmla="*/ 1 w 7921"/>
                <a:gd name="T9" fmla="*/ 1 h 336"/>
                <a:gd name="T10" fmla="*/ 1 w 7921"/>
                <a:gd name="T11" fmla="*/ 1 h 336"/>
                <a:gd name="T12" fmla="*/ 1 w 7921"/>
                <a:gd name="T13" fmla="*/ 0 h 336"/>
                <a:gd name="T14" fmla="*/ 1 w 7921"/>
                <a:gd name="T15" fmla="*/ 0 h 336"/>
                <a:gd name="T16" fmla="*/ 1 w 7921"/>
                <a:gd name="T17" fmla="*/ 1 h 336"/>
                <a:gd name="T18" fmla="*/ 1 w 7921"/>
                <a:gd name="T19" fmla="*/ 1 h 336"/>
                <a:gd name="T20" fmla="*/ 1 w 7921"/>
                <a:gd name="T21" fmla="*/ 0 h 336"/>
                <a:gd name="T22" fmla="*/ 1 w 7921"/>
                <a:gd name="T23" fmla="*/ 0 h 336"/>
                <a:gd name="T24" fmla="*/ 1 w 7921"/>
                <a:gd name="T25" fmla="*/ 1 h 336"/>
                <a:gd name="T26" fmla="*/ 1 w 7921"/>
                <a:gd name="T27" fmla="*/ 1 h 336"/>
                <a:gd name="T28" fmla="*/ 1 w 7921"/>
                <a:gd name="T29" fmla="*/ 0 h 336"/>
                <a:gd name="T30" fmla="*/ 1 w 7921"/>
                <a:gd name="T31" fmla="*/ 0 h 336"/>
                <a:gd name="T32" fmla="*/ 1 w 7921"/>
                <a:gd name="T33" fmla="*/ 1 h 336"/>
                <a:gd name="T34" fmla="*/ 0 w 7921"/>
                <a:gd name="T35" fmla="*/ 1 h 3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921"/>
                <a:gd name="T55" fmla="*/ 0 h 336"/>
                <a:gd name="T56" fmla="*/ 7921 w 7921"/>
                <a:gd name="T57" fmla="*/ 336 h 3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921" h="336">
                  <a:moveTo>
                    <a:pt x="7921" y="336"/>
                  </a:moveTo>
                  <a:lnTo>
                    <a:pt x="7153" y="336"/>
                  </a:lnTo>
                  <a:lnTo>
                    <a:pt x="7153" y="0"/>
                  </a:lnTo>
                  <a:lnTo>
                    <a:pt x="6025" y="0"/>
                  </a:lnTo>
                  <a:lnTo>
                    <a:pt x="6025" y="336"/>
                  </a:lnTo>
                  <a:lnTo>
                    <a:pt x="5016" y="336"/>
                  </a:lnTo>
                  <a:lnTo>
                    <a:pt x="5016" y="0"/>
                  </a:lnTo>
                  <a:lnTo>
                    <a:pt x="4896" y="0"/>
                  </a:lnTo>
                  <a:lnTo>
                    <a:pt x="4896" y="336"/>
                  </a:lnTo>
                  <a:lnTo>
                    <a:pt x="3744" y="336"/>
                  </a:lnTo>
                  <a:lnTo>
                    <a:pt x="3744" y="0"/>
                  </a:lnTo>
                  <a:lnTo>
                    <a:pt x="2616" y="0"/>
                  </a:lnTo>
                  <a:lnTo>
                    <a:pt x="2616" y="336"/>
                  </a:lnTo>
                  <a:lnTo>
                    <a:pt x="1488" y="336"/>
                  </a:lnTo>
                  <a:lnTo>
                    <a:pt x="1488" y="0"/>
                  </a:lnTo>
                  <a:lnTo>
                    <a:pt x="360" y="0"/>
                  </a:lnTo>
                  <a:lnTo>
                    <a:pt x="36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8" name="Freeform 84"/>
            <p:cNvSpPr>
              <a:spLocks/>
            </p:cNvSpPr>
            <p:nvPr/>
          </p:nvSpPr>
          <p:spPr bwMode="auto">
            <a:xfrm>
              <a:off x="1079" y="2741"/>
              <a:ext cx="3961" cy="168"/>
            </a:xfrm>
            <a:custGeom>
              <a:avLst/>
              <a:gdLst>
                <a:gd name="T0" fmla="*/ 1 w 7921"/>
                <a:gd name="T1" fmla="*/ 0 h 336"/>
                <a:gd name="T2" fmla="*/ 1 w 7921"/>
                <a:gd name="T3" fmla="*/ 0 h 336"/>
                <a:gd name="T4" fmla="*/ 1 w 7921"/>
                <a:gd name="T5" fmla="*/ 1 h 336"/>
                <a:gd name="T6" fmla="*/ 1 w 7921"/>
                <a:gd name="T7" fmla="*/ 1 h 336"/>
                <a:gd name="T8" fmla="*/ 1 w 7921"/>
                <a:gd name="T9" fmla="*/ 0 h 336"/>
                <a:gd name="T10" fmla="*/ 1 w 7921"/>
                <a:gd name="T11" fmla="*/ 0 h 336"/>
                <a:gd name="T12" fmla="*/ 1 w 7921"/>
                <a:gd name="T13" fmla="*/ 1 h 336"/>
                <a:gd name="T14" fmla="*/ 0 w 7921"/>
                <a:gd name="T15" fmla="*/ 1 h 3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921"/>
                <a:gd name="T25" fmla="*/ 0 h 336"/>
                <a:gd name="T26" fmla="*/ 7921 w 7921"/>
                <a:gd name="T27" fmla="*/ 336 h 3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921" h="336">
                  <a:moveTo>
                    <a:pt x="7921" y="0"/>
                  </a:moveTo>
                  <a:lnTo>
                    <a:pt x="7153" y="0"/>
                  </a:lnTo>
                  <a:lnTo>
                    <a:pt x="7153" y="336"/>
                  </a:lnTo>
                  <a:lnTo>
                    <a:pt x="3768" y="336"/>
                  </a:lnTo>
                  <a:lnTo>
                    <a:pt x="3768" y="0"/>
                  </a:lnTo>
                  <a:lnTo>
                    <a:pt x="1488" y="0"/>
                  </a:lnTo>
                  <a:lnTo>
                    <a:pt x="148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9" name="Freeform 85"/>
            <p:cNvSpPr>
              <a:spLocks/>
            </p:cNvSpPr>
            <p:nvPr/>
          </p:nvSpPr>
          <p:spPr bwMode="auto">
            <a:xfrm>
              <a:off x="1079" y="3077"/>
              <a:ext cx="3961" cy="168"/>
            </a:xfrm>
            <a:custGeom>
              <a:avLst/>
              <a:gdLst>
                <a:gd name="T0" fmla="*/ 1 w 7921"/>
                <a:gd name="T1" fmla="*/ 1 h 336"/>
                <a:gd name="T2" fmla="*/ 1 w 7921"/>
                <a:gd name="T3" fmla="*/ 1 h 336"/>
                <a:gd name="T4" fmla="*/ 1 w 7921"/>
                <a:gd name="T5" fmla="*/ 0 h 336"/>
                <a:gd name="T6" fmla="*/ 1 w 7921"/>
                <a:gd name="T7" fmla="*/ 0 h 336"/>
                <a:gd name="T8" fmla="*/ 1 w 7921"/>
                <a:gd name="T9" fmla="*/ 1 h 336"/>
                <a:gd name="T10" fmla="*/ 0 w 7921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921"/>
                <a:gd name="T19" fmla="*/ 0 h 336"/>
                <a:gd name="T20" fmla="*/ 7921 w 7921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921" h="336">
                  <a:moveTo>
                    <a:pt x="7921" y="336"/>
                  </a:moveTo>
                  <a:lnTo>
                    <a:pt x="5016" y="336"/>
                  </a:lnTo>
                  <a:lnTo>
                    <a:pt x="5016" y="0"/>
                  </a:lnTo>
                  <a:lnTo>
                    <a:pt x="3744" y="0"/>
                  </a:lnTo>
                  <a:lnTo>
                    <a:pt x="3744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40" name="Rectangle 86"/>
            <p:cNvSpPr>
              <a:spLocks noChangeArrowheads="1"/>
            </p:cNvSpPr>
            <p:nvPr/>
          </p:nvSpPr>
          <p:spPr bwMode="auto">
            <a:xfrm>
              <a:off x="2530" y="3659"/>
              <a:ext cx="1126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1" name="Rectangle 87"/>
            <p:cNvSpPr>
              <a:spLocks noChangeArrowheads="1"/>
            </p:cNvSpPr>
            <p:nvPr/>
          </p:nvSpPr>
          <p:spPr bwMode="auto">
            <a:xfrm>
              <a:off x="1101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2" name="Rectangle 88"/>
            <p:cNvSpPr>
              <a:spLocks noChangeArrowheads="1"/>
            </p:cNvSpPr>
            <p:nvPr/>
          </p:nvSpPr>
          <p:spPr bwMode="auto">
            <a:xfrm>
              <a:off x="1481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3" name="Rectangle 89"/>
            <p:cNvSpPr>
              <a:spLocks noChangeArrowheads="1"/>
            </p:cNvSpPr>
            <p:nvPr/>
          </p:nvSpPr>
          <p:spPr bwMode="auto">
            <a:xfrm>
              <a:off x="2050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4" name="Rectangle 90"/>
            <p:cNvSpPr>
              <a:spLocks noChangeArrowheads="1"/>
            </p:cNvSpPr>
            <p:nvPr/>
          </p:nvSpPr>
          <p:spPr bwMode="auto">
            <a:xfrm>
              <a:off x="2618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5" name="Rectangle 91"/>
            <p:cNvSpPr>
              <a:spLocks noChangeArrowheads="1"/>
            </p:cNvSpPr>
            <p:nvPr/>
          </p:nvSpPr>
          <p:spPr bwMode="auto">
            <a:xfrm>
              <a:off x="3183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6" name="Rectangle 92"/>
            <p:cNvSpPr>
              <a:spLocks noChangeArrowheads="1"/>
            </p:cNvSpPr>
            <p:nvPr/>
          </p:nvSpPr>
          <p:spPr bwMode="auto">
            <a:xfrm>
              <a:off x="3538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7" name="Rectangle 93"/>
            <p:cNvSpPr>
              <a:spLocks noChangeArrowheads="1"/>
            </p:cNvSpPr>
            <p:nvPr/>
          </p:nvSpPr>
          <p:spPr bwMode="auto">
            <a:xfrm>
              <a:off x="3813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8" name="Rectangle 94"/>
            <p:cNvSpPr>
              <a:spLocks noChangeArrowheads="1"/>
            </p:cNvSpPr>
            <p:nvPr/>
          </p:nvSpPr>
          <p:spPr bwMode="auto">
            <a:xfrm>
              <a:off x="4314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9" name="Rectangle 95"/>
            <p:cNvSpPr>
              <a:spLocks noChangeArrowheads="1"/>
            </p:cNvSpPr>
            <p:nvPr/>
          </p:nvSpPr>
          <p:spPr bwMode="auto">
            <a:xfrm>
              <a:off x="4843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50" name="AutoShape 97"/>
            <p:cNvSpPr>
              <a:spLocks noChangeArrowheads="1"/>
            </p:cNvSpPr>
            <p:nvPr/>
          </p:nvSpPr>
          <p:spPr bwMode="auto">
            <a:xfrm>
              <a:off x="3060" y="379"/>
              <a:ext cx="294" cy="27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51" name="AutoShape 98"/>
            <p:cNvSpPr>
              <a:spLocks noChangeArrowheads="1"/>
            </p:cNvSpPr>
            <p:nvPr/>
          </p:nvSpPr>
          <p:spPr bwMode="auto">
            <a:xfrm>
              <a:off x="4416" y="379"/>
              <a:ext cx="294" cy="27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  <p:sp>
        <p:nvSpPr>
          <p:cNvPr id="66564" name="Oval 89"/>
          <p:cNvSpPr>
            <a:spLocks noChangeArrowheads="1"/>
          </p:cNvSpPr>
          <p:nvPr/>
        </p:nvSpPr>
        <p:spPr bwMode="auto">
          <a:xfrm>
            <a:off x="5408613" y="4222750"/>
            <a:ext cx="481012" cy="2127250"/>
          </a:xfrm>
          <a:prstGeom prst="ellips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  <a:ea typeface="ＭＳ Ｐゴシック" charset="-128"/>
            </a:endParaRPr>
          </a:p>
        </p:txBody>
      </p:sp>
      <p:sp>
        <p:nvSpPr>
          <p:cNvPr id="66565" name="TextBox 90"/>
          <p:cNvSpPr txBox="1">
            <a:spLocks noChangeArrowheads="1"/>
          </p:cNvSpPr>
          <p:nvPr/>
        </p:nvSpPr>
        <p:spPr bwMode="auto">
          <a:xfrm>
            <a:off x="5759450" y="3036888"/>
            <a:ext cx="338931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charset="0"/>
              </a:rPr>
              <a:t>The number 5 is displayed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charset="0"/>
              </a:rPr>
              <a:t>for a very short amount of time</a:t>
            </a:r>
          </a:p>
        </p:txBody>
      </p:sp>
      <p:cxnSp>
        <p:nvCxnSpPr>
          <p:cNvPr id="66566" name="Straight Arrow Connector 91"/>
          <p:cNvCxnSpPr>
            <a:cxnSpLocks noChangeShapeType="1"/>
          </p:cNvCxnSpPr>
          <p:nvPr/>
        </p:nvCxnSpPr>
        <p:spPr bwMode="auto">
          <a:xfrm flipH="1">
            <a:off x="5702300" y="3733800"/>
            <a:ext cx="263525" cy="517525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</p:spPr>
      </p:cxnSp>
    </p:spTree>
  </p:cSld>
  <p:clrMapOvr>
    <a:masterClrMapping/>
  </p:clrMapOvr>
  <p:transition/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6670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Other Types of Counters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(Section 5.11)</a:t>
            </a:r>
          </a:p>
        </p:txBody>
      </p:sp>
    </p:spTree>
  </p:cSld>
  <p:clrMapOvr>
    <a:masterClrMapping/>
  </p:clrMapOvr>
  <p:transition/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>
                <a:ea typeface="MS PGothic" charset="-128"/>
              </a:rPr>
              <a:t>A two-digit BCD counter</a:t>
            </a:r>
          </a:p>
        </p:txBody>
      </p:sp>
      <p:sp>
        <p:nvSpPr>
          <p:cNvPr id="6861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9600" y="1219200"/>
            <a:ext cx="8305800" cy="4953000"/>
          </a:xfrm>
        </p:spPr>
        <p:txBody>
          <a:bodyPr/>
          <a:lstStyle/>
          <a:p>
            <a:pPr eaLnBrk="1" hangingPunct="1"/>
            <a:r>
              <a:rPr lang="en-US" altLang="en-US">
                <a:ea typeface="MS PGothic" charset="-128"/>
              </a:rPr>
              <a:t>2: Parallel-load four-bit counter</a:t>
            </a:r>
          </a:p>
          <a:p>
            <a:pPr lvl="1" eaLnBrk="1" hangingPunct="1"/>
            <a:r>
              <a:rPr lang="en-US" altLang="en-US">
                <a:ea typeface="MS PGothic" charset="-128"/>
              </a:rPr>
              <a:t>Figure 5.24</a:t>
            </a:r>
          </a:p>
          <a:p>
            <a:pPr eaLnBrk="1" hangingPunct="1"/>
            <a:r>
              <a:rPr lang="en-US" altLang="en-US">
                <a:ea typeface="MS PGothic" charset="-128"/>
              </a:rPr>
              <a:t>Each counts in binary</a:t>
            </a:r>
          </a:p>
          <a:p>
            <a:pPr lvl="1" eaLnBrk="1" hangingPunct="1"/>
            <a:r>
              <a:rPr lang="en-US" altLang="en-US">
                <a:ea typeface="MS PGothic" charset="-128"/>
              </a:rPr>
              <a:t>0-9</a:t>
            </a:r>
          </a:p>
          <a:p>
            <a:pPr eaLnBrk="1" hangingPunct="1"/>
            <a:r>
              <a:rPr lang="en-US" altLang="en-US">
                <a:ea typeface="MS PGothic" charset="-128"/>
              </a:rPr>
              <a:t>Resets generated on 9</a:t>
            </a:r>
          </a:p>
          <a:p>
            <a:pPr lvl="1" eaLnBrk="1" hangingPunct="1"/>
            <a:r>
              <a:rPr lang="en-US" altLang="en-US">
                <a:ea typeface="MS PGothic" charset="-128"/>
              </a:rPr>
              <a:t>Reset by loading 0</a:t>
            </a:r>
            <a:r>
              <a:rPr lang="ja-JP" altLang="en-US">
                <a:ea typeface="MS PGothic" charset="-128"/>
              </a:rPr>
              <a:t>’</a:t>
            </a:r>
            <a:r>
              <a:rPr lang="en-US" altLang="ja-JP">
                <a:ea typeface="MS PGothic" charset="-128"/>
              </a:rPr>
              <a:t>s</a:t>
            </a:r>
          </a:p>
          <a:p>
            <a:pPr eaLnBrk="1" hangingPunct="1"/>
            <a:r>
              <a:rPr lang="en-US" altLang="en-US">
                <a:ea typeface="MS PGothic" charset="-128"/>
              </a:rPr>
              <a:t>Second digit enabled by a 9 on first counter</a:t>
            </a:r>
          </a:p>
          <a:p>
            <a:pPr lvl="1" eaLnBrk="1" hangingPunct="1"/>
            <a:endParaRPr lang="en-US" altLang="en-US">
              <a:ea typeface="MS PGothic" charset="-128"/>
            </a:endParaRPr>
          </a:p>
        </p:txBody>
      </p:sp>
    </p:spTree>
  </p:cSld>
  <p:clrMapOvr>
    <a:masterClrMapping/>
  </p:clrMapOvr>
  <p:transition/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3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two-digit BCD counter</a:t>
            </a:r>
          </a:p>
        </p:txBody>
      </p:sp>
      <p:sp>
        <p:nvSpPr>
          <p:cNvPr id="69634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5.27 from the textbook ]</a:t>
            </a:r>
          </a:p>
        </p:txBody>
      </p:sp>
      <p:pic>
        <p:nvPicPr>
          <p:cNvPr id="69635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two-digit BCD counter</a:t>
            </a:r>
          </a:p>
        </p:txBody>
      </p:sp>
      <p:sp>
        <p:nvSpPr>
          <p:cNvPr id="70658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5.27 from the textbook ]</a:t>
            </a:r>
          </a:p>
        </p:txBody>
      </p:sp>
      <p:pic>
        <p:nvPicPr>
          <p:cNvPr id="70659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0660" name="Oval 89"/>
          <p:cNvSpPr>
            <a:spLocks noChangeArrowheads="1"/>
          </p:cNvSpPr>
          <p:nvPr/>
        </p:nvSpPr>
        <p:spPr bwMode="auto">
          <a:xfrm>
            <a:off x="3962400" y="819150"/>
            <a:ext cx="2001838" cy="2847975"/>
          </a:xfrm>
          <a:prstGeom prst="ellips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  <a:ea typeface="ＭＳ Ｐゴシック" charset="-128"/>
            </a:endParaRPr>
          </a:p>
        </p:txBody>
      </p:sp>
      <p:sp>
        <p:nvSpPr>
          <p:cNvPr id="70661" name="TextBox 90"/>
          <p:cNvSpPr txBox="1">
            <a:spLocks noChangeArrowheads="1"/>
          </p:cNvSpPr>
          <p:nvPr/>
        </p:nvSpPr>
        <p:spPr bwMode="auto">
          <a:xfrm>
            <a:off x="984250" y="1471613"/>
            <a:ext cx="15367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charset="0"/>
              </a:rPr>
              <a:t>What is this?</a:t>
            </a:r>
          </a:p>
        </p:txBody>
      </p:sp>
      <p:cxnSp>
        <p:nvCxnSpPr>
          <p:cNvPr id="70662" name="Straight Arrow Connector 6"/>
          <p:cNvCxnSpPr>
            <a:cxnSpLocks noChangeShapeType="1"/>
          </p:cNvCxnSpPr>
          <p:nvPr/>
        </p:nvCxnSpPr>
        <p:spPr bwMode="auto">
          <a:xfrm>
            <a:off x="2514600" y="1717675"/>
            <a:ext cx="1524000" cy="0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</p:spPr>
      </p:cxnSp>
    </p:spTree>
  </p:cSld>
  <p:clrMapOvr>
    <a:masterClrMapping/>
  </p:clrMapOvr>
  <p:transition/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681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39775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682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It is a counter with parallel-load capability</a:t>
            </a:r>
          </a:p>
        </p:txBody>
      </p:sp>
      <p:sp>
        <p:nvSpPr>
          <p:cNvPr id="71683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5.24 from the textbook ]</a:t>
            </a:r>
          </a:p>
        </p:txBody>
      </p:sp>
    </p:spTree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841" name="Picture 3" descr="Screen shot 2013-10-21 at 1.42.55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3200" y="2397125"/>
            <a:ext cx="3336925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/>
          <p:cNvSpPr txBox="1">
            <a:spLocks noChangeArrowheads="1"/>
          </p:cNvSpPr>
          <p:nvPr/>
        </p:nvSpPr>
        <p:spPr>
          <a:xfrm>
            <a:off x="0" y="76200"/>
            <a:ext cx="9144000" cy="12192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output of the T Flip-Flop</a:t>
            </a:r>
            <a:br>
              <a:rPr lang="en-US" dirty="0">
                <a:ea typeface="+mj-ea"/>
                <a:cs typeface="+mj-cs"/>
              </a:rPr>
            </a:br>
            <a:r>
              <a:rPr lang="en-US" sz="2800" dirty="0"/>
              <a:t>divides the frequency of the clock by 2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699132" y="2757621"/>
            <a:ext cx="38504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>
                <a:latin typeface="+mj-lt"/>
              </a:rPr>
              <a:t>1</a:t>
            </a:r>
          </a:p>
        </p:txBody>
      </p:sp>
      <p:sp>
        <p:nvSpPr>
          <p:cNvPr id="7" name="Freeform 13"/>
          <p:cNvSpPr>
            <a:spLocks/>
          </p:cNvSpPr>
          <p:nvPr/>
        </p:nvSpPr>
        <p:spPr bwMode="auto">
          <a:xfrm>
            <a:off x="5681666" y="2707979"/>
            <a:ext cx="3175668" cy="275437"/>
          </a:xfrm>
          <a:custGeom>
            <a:avLst/>
            <a:gdLst>
              <a:gd name="T0" fmla="*/ 2147483646 w 1873"/>
              <a:gd name="T1" fmla="*/ 2147483646 h 336"/>
              <a:gd name="T2" fmla="*/ 2147483646 w 1873"/>
              <a:gd name="T3" fmla="*/ 0 h 336"/>
              <a:gd name="T4" fmla="*/ 2147483646 w 1873"/>
              <a:gd name="T5" fmla="*/ 0 h 336"/>
              <a:gd name="T6" fmla="*/ 2147483646 w 1873"/>
              <a:gd name="T7" fmla="*/ 2147483646 h 336"/>
              <a:gd name="T8" fmla="*/ 2147483646 w 1873"/>
              <a:gd name="T9" fmla="*/ 2147483646 h 336"/>
              <a:gd name="T10" fmla="*/ 2147483646 w 1873"/>
              <a:gd name="T11" fmla="*/ 0 h 336"/>
              <a:gd name="T12" fmla="*/ 2147483646 w 1873"/>
              <a:gd name="T13" fmla="*/ 0 h 336"/>
              <a:gd name="T14" fmla="*/ 2147483646 w 1873"/>
              <a:gd name="T15" fmla="*/ 2147483646 h 336"/>
              <a:gd name="T16" fmla="*/ 0 w 1873"/>
              <a:gd name="T17" fmla="*/ 2147483646 h 3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73"/>
              <a:gd name="T28" fmla="*/ 0 h 336"/>
              <a:gd name="T29" fmla="*/ 1873 w 1873"/>
              <a:gd name="T30" fmla="*/ 336 h 336"/>
              <a:gd name="connsiteX0" fmla="*/ 8527 w 8527"/>
              <a:gd name="connsiteY0" fmla="*/ 10000 h 10000"/>
              <a:gd name="connsiteX1" fmla="*/ 8527 w 8527"/>
              <a:gd name="connsiteY1" fmla="*/ 0 h 10000"/>
              <a:gd name="connsiteX2" fmla="*/ 5964 w 8527"/>
              <a:gd name="connsiteY2" fmla="*/ 0 h 10000"/>
              <a:gd name="connsiteX3" fmla="*/ 5964 w 8527"/>
              <a:gd name="connsiteY3" fmla="*/ 10000 h 10000"/>
              <a:gd name="connsiteX4" fmla="*/ 3524 w 8527"/>
              <a:gd name="connsiteY4" fmla="*/ 10000 h 10000"/>
              <a:gd name="connsiteX5" fmla="*/ 3524 w 8527"/>
              <a:gd name="connsiteY5" fmla="*/ 0 h 10000"/>
              <a:gd name="connsiteX6" fmla="*/ 1090 w 8527"/>
              <a:gd name="connsiteY6" fmla="*/ 0 h 10000"/>
              <a:gd name="connsiteX7" fmla="*/ 1090 w 8527"/>
              <a:gd name="connsiteY7" fmla="*/ 10000 h 10000"/>
              <a:gd name="connsiteX8" fmla="*/ 0 w 8527"/>
              <a:gd name="connsiteY8" fmla="*/ 10000 h 10000"/>
              <a:gd name="connsiteX0" fmla="*/ 10079 w 10079"/>
              <a:gd name="connsiteY0" fmla="*/ 10000 h 10410"/>
              <a:gd name="connsiteX1" fmla="*/ 10079 w 10079"/>
              <a:gd name="connsiteY1" fmla="*/ 0 h 10410"/>
              <a:gd name="connsiteX2" fmla="*/ 7073 w 10079"/>
              <a:gd name="connsiteY2" fmla="*/ 0 h 10410"/>
              <a:gd name="connsiteX3" fmla="*/ 7073 w 10079"/>
              <a:gd name="connsiteY3" fmla="*/ 10000 h 10410"/>
              <a:gd name="connsiteX4" fmla="*/ 4212 w 10079"/>
              <a:gd name="connsiteY4" fmla="*/ 10000 h 10410"/>
              <a:gd name="connsiteX5" fmla="*/ 4212 w 10079"/>
              <a:gd name="connsiteY5" fmla="*/ 0 h 10410"/>
              <a:gd name="connsiteX6" fmla="*/ 1357 w 10079"/>
              <a:gd name="connsiteY6" fmla="*/ 0 h 10410"/>
              <a:gd name="connsiteX7" fmla="*/ 1357 w 10079"/>
              <a:gd name="connsiteY7" fmla="*/ 10000 h 10410"/>
              <a:gd name="connsiteX8" fmla="*/ 0 w 10079"/>
              <a:gd name="connsiteY8" fmla="*/ 10410 h 10410"/>
              <a:gd name="connsiteX0" fmla="*/ 10079 w 10079"/>
              <a:gd name="connsiteY0" fmla="*/ 10000 h 10000"/>
              <a:gd name="connsiteX1" fmla="*/ 10079 w 10079"/>
              <a:gd name="connsiteY1" fmla="*/ 0 h 10000"/>
              <a:gd name="connsiteX2" fmla="*/ 7073 w 10079"/>
              <a:gd name="connsiteY2" fmla="*/ 0 h 10000"/>
              <a:gd name="connsiteX3" fmla="*/ 7073 w 10079"/>
              <a:gd name="connsiteY3" fmla="*/ 10000 h 10000"/>
              <a:gd name="connsiteX4" fmla="*/ 4212 w 10079"/>
              <a:gd name="connsiteY4" fmla="*/ 10000 h 10000"/>
              <a:gd name="connsiteX5" fmla="*/ 4212 w 10079"/>
              <a:gd name="connsiteY5" fmla="*/ 0 h 10000"/>
              <a:gd name="connsiteX6" fmla="*/ 1357 w 10079"/>
              <a:gd name="connsiteY6" fmla="*/ 0 h 10000"/>
              <a:gd name="connsiteX7" fmla="*/ 1357 w 10079"/>
              <a:gd name="connsiteY7" fmla="*/ 10000 h 10000"/>
              <a:gd name="connsiteX8" fmla="*/ 0 w 10079"/>
              <a:gd name="connsiteY8" fmla="*/ 9590 h 10000"/>
              <a:gd name="connsiteX0" fmla="*/ 10159 w 10159"/>
              <a:gd name="connsiteY0" fmla="*/ 10000 h 10410"/>
              <a:gd name="connsiteX1" fmla="*/ 10159 w 10159"/>
              <a:gd name="connsiteY1" fmla="*/ 0 h 10410"/>
              <a:gd name="connsiteX2" fmla="*/ 7153 w 10159"/>
              <a:gd name="connsiteY2" fmla="*/ 0 h 10410"/>
              <a:gd name="connsiteX3" fmla="*/ 7153 w 10159"/>
              <a:gd name="connsiteY3" fmla="*/ 10000 h 10410"/>
              <a:gd name="connsiteX4" fmla="*/ 4292 w 10159"/>
              <a:gd name="connsiteY4" fmla="*/ 10000 h 10410"/>
              <a:gd name="connsiteX5" fmla="*/ 4292 w 10159"/>
              <a:gd name="connsiteY5" fmla="*/ 0 h 10410"/>
              <a:gd name="connsiteX6" fmla="*/ 1437 w 10159"/>
              <a:gd name="connsiteY6" fmla="*/ 0 h 10410"/>
              <a:gd name="connsiteX7" fmla="*/ 1437 w 10159"/>
              <a:gd name="connsiteY7" fmla="*/ 10000 h 10410"/>
              <a:gd name="connsiteX8" fmla="*/ 0 w 10159"/>
              <a:gd name="connsiteY8" fmla="*/ 10410 h 10410"/>
              <a:gd name="connsiteX0" fmla="*/ 10159 w 10159"/>
              <a:gd name="connsiteY0" fmla="*/ 10000 h 10000"/>
              <a:gd name="connsiteX1" fmla="*/ 10159 w 10159"/>
              <a:gd name="connsiteY1" fmla="*/ 0 h 10000"/>
              <a:gd name="connsiteX2" fmla="*/ 7153 w 10159"/>
              <a:gd name="connsiteY2" fmla="*/ 0 h 10000"/>
              <a:gd name="connsiteX3" fmla="*/ 7153 w 10159"/>
              <a:gd name="connsiteY3" fmla="*/ 10000 h 10000"/>
              <a:gd name="connsiteX4" fmla="*/ 4292 w 10159"/>
              <a:gd name="connsiteY4" fmla="*/ 10000 h 10000"/>
              <a:gd name="connsiteX5" fmla="*/ 4292 w 10159"/>
              <a:gd name="connsiteY5" fmla="*/ 0 h 10000"/>
              <a:gd name="connsiteX6" fmla="*/ 1437 w 10159"/>
              <a:gd name="connsiteY6" fmla="*/ 0 h 10000"/>
              <a:gd name="connsiteX7" fmla="*/ 1437 w 10159"/>
              <a:gd name="connsiteY7" fmla="*/ 10000 h 10000"/>
              <a:gd name="connsiteX8" fmla="*/ 0 w 10159"/>
              <a:gd name="connsiteY8" fmla="*/ 9590 h 10000"/>
              <a:gd name="connsiteX0" fmla="*/ 10159 w 10159"/>
              <a:gd name="connsiteY0" fmla="*/ 10000 h 10410"/>
              <a:gd name="connsiteX1" fmla="*/ 10159 w 10159"/>
              <a:gd name="connsiteY1" fmla="*/ 0 h 10410"/>
              <a:gd name="connsiteX2" fmla="*/ 7153 w 10159"/>
              <a:gd name="connsiteY2" fmla="*/ 0 h 10410"/>
              <a:gd name="connsiteX3" fmla="*/ 7153 w 10159"/>
              <a:gd name="connsiteY3" fmla="*/ 10000 h 10410"/>
              <a:gd name="connsiteX4" fmla="*/ 4292 w 10159"/>
              <a:gd name="connsiteY4" fmla="*/ 10000 h 10410"/>
              <a:gd name="connsiteX5" fmla="*/ 4292 w 10159"/>
              <a:gd name="connsiteY5" fmla="*/ 0 h 10410"/>
              <a:gd name="connsiteX6" fmla="*/ 1437 w 10159"/>
              <a:gd name="connsiteY6" fmla="*/ 0 h 10410"/>
              <a:gd name="connsiteX7" fmla="*/ 1437 w 10159"/>
              <a:gd name="connsiteY7" fmla="*/ 10000 h 10410"/>
              <a:gd name="connsiteX8" fmla="*/ 0 w 10159"/>
              <a:gd name="connsiteY8" fmla="*/ 10410 h 10410"/>
              <a:gd name="connsiteX0" fmla="*/ 10159 w 10159"/>
              <a:gd name="connsiteY0" fmla="*/ 10000 h 10410"/>
              <a:gd name="connsiteX1" fmla="*/ 10069 w 10159"/>
              <a:gd name="connsiteY1" fmla="*/ 9782 h 10410"/>
              <a:gd name="connsiteX2" fmla="*/ 10159 w 10159"/>
              <a:gd name="connsiteY2" fmla="*/ 0 h 10410"/>
              <a:gd name="connsiteX3" fmla="*/ 7153 w 10159"/>
              <a:gd name="connsiteY3" fmla="*/ 0 h 10410"/>
              <a:gd name="connsiteX4" fmla="*/ 7153 w 10159"/>
              <a:gd name="connsiteY4" fmla="*/ 10000 h 10410"/>
              <a:gd name="connsiteX5" fmla="*/ 4292 w 10159"/>
              <a:gd name="connsiteY5" fmla="*/ 10000 h 10410"/>
              <a:gd name="connsiteX6" fmla="*/ 4292 w 10159"/>
              <a:gd name="connsiteY6" fmla="*/ 0 h 10410"/>
              <a:gd name="connsiteX7" fmla="*/ 1437 w 10159"/>
              <a:gd name="connsiteY7" fmla="*/ 0 h 10410"/>
              <a:gd name="connsiteX8" fmla="*/ 1437 w 10159"/>
              <a:gd name="connsiteY8" fmla="*/ 10000 h 10410"/>
              <a:gd name="connsiteX9" fmla="*/ 0 w 10159"/>
              <a:gd name="connsiteY9" fmla="*/ 10410 h 10410"/>
              <a:gd name="connsiteX0" fmla="*/ 10159 w 12641"/>
              <a:gd name="connsiteY0" fmla="*/ 10000 h 13473"/>
              <a:gd name="connsiteX1" fmla="*/ 12641 w 12641"/>
              <a:gd name="connsiteY1" fmla="*/ 13472 h 13473"/>
              <a:gd name="connsiteX2" fmla="*/ 10159 w 12641"/>
              <a:gd name="connsiteY2" fmla="*/ 0 h 13473"/>
              <a:gd name="connsiteX3" fmla="*/ 7153 w 12641"/>
              <a:gd name="connsiteY3" fmla="*/ 0 h 13473"/>
              <a:gd name="connsiteX4" fmla="*/ 7153 w 12641"/>
              <a:gd name="connsiteY4" fmla="*/ 10000 h 13473"/>
              <a:gd name="connsiteX5" fmla="*/ 4292 w 12641"/>
              <a:gd name="connsiteY5" fmla="*/ 10000 h 13473"/>
              <a:gd name="connsiteX6" fmla="*/ 4292 w 12641"/>
              <a:gd name="connsiteY6" fmla="*/ 0 h 13473"/>
              <a:gd name="connsiteX7" fmla="*/ 1437 w 12641"/>
              <a:gd name="connsiteY7" fmla="*/ 0 h 13473"/>
              <a:gd name="connsiteX8" fmla="*/ 1437 w 12641"/>
              <a:gd name="connsiteY8" fmla="*/ 10000 h 13473"/>
              <a:gd name="connsiteX9" fmla="*/ 0 w 12641"/>
              <a:gd name="connsiteY9" fmla="*/ 10410 h 13473"/>
              <a:gd name="connsiteX0" fmla="*/ 16630 w 16630"/>
              <a:gd name="connsiteY0" fmla="*/ 20250 h 20250"/>
              <a:gd name="connsiteX1" fmla="*/ 12641 w 16630"/>
              <a:gd name="connsiteY1" fmla="*/ 13472 h 20250"/>
              <a:gd name="connsiteX2" fmla="*/ 10159 w 16630"/>
              <a:gd name="connsiteY2" fmla="*/ 0 h 20250"/>
              <a:gd name="connsiteX3" fmla="*/ 7153 w 16630"/>
              <a:gd name="connsiteY3" fmla="*/ 0 h 20250"/>
              <a:gd name="connsiteX4" fmla="*/ 7153 w 16630"/>
              <a:gd name="connsiteY4" fmla="*/ 10000 h 20250"/>
              <a:gd name="connsiteX5" fmla="*/ 4292 w 16630"/>
              <a:gd name="connsiteY5" fmla="*/ 10000 h 20250"/>
              <a:gd name="connsiteX6" fmla="*/ 4292 w 16630"/>
              <a:gd name="connsiteY6" fmla="*/ 0 h 20250"/>
              <a:gd name="connsiteX7" fmla="*/ 1437 w 16630"/>
              <a:gd name="connsiteY7" fmla="*/ 0 h 20250"/>
              <a:gd name="connsiteX8" fmla="*/ 1437 w 16630"/>
              <a:gd name="connsiteY8" fmla="*/ 10000 h 20250"/>
              <a:gd name="connsiteX9" fmla="*/ 0 w 16630"/>
              <a:gd name="connsiteY9" fmla="*/ 10410 h 20250"/>
              <a:gd name="connsiteX0" fmla="*/ 16630 w 16630"/>
              <a:gd name="connsiteY0" fmla="*/ 20250 h 20250"/>
              <a:gd name="connsiteX1" fmla="*/ 10109 w 16630"/>
              <a:gd name="connsiteY1" fmla="*/ 11422 h 20250"/>
              <a:gd name="connsiteX2" fmla="*/ 10159 w 16630"/>
              <a:gd name="connsiteY2" fmla="*/ 0 h 20250"/>
              <a:gd name="connsiteX3" fmla="*/ 7153 w 16630"/>
              <a:gd name="connsiteY3" fmla="*/ 0 h 20250"/>
              <a:gd name="connsiteX4" fmla="*/ 7153 w 16630"/>
              <a:gd name="connsiteY4" fmla="*/ 10000 h 20250"/>
              <a:gd name="connsiteX5" fmla="*/ 4292 w 16630"/>
              <a:gd name="connsiteY5" fmla="*/ 10000 h 20250"/>
              <a:gd name="connsiteX6" fmla="*/ 4292 w 16630"/>
              <a:gd name="connsiteY6" fmla="*/ 0 h 20250"/>
              <a:gd name="connsiteX7" fmla="*/ 1437 w 16630"/>
              <a:gd name="connsiteY7" fmla="*/ 0 h 20250"/>
              <a:gd name="connsiteX8" fmla="*/ 1437 w 16630"/>
              <a:gd name="connsiteY8" fmla="*/ 10000 h 20250"/>
              <a:gd name="connsiteX9" fmla="*/ 0 w 16630"/>
              <a:gd name="connsiteY9" fmla="*/ 10410 h 20250"/>
              <a:gd name="connsiteX0" fmla="*/ 11566 w 11566"/>
              <a:gd name="connsiteY0" fmla="*/ 11640 h 11640"/>
              <a:gd name="connsiteX1" fmla="*/ 10109 w 11566"/>
              <a:gd name="connsiteY1" fmla="*/ 11422 h 11640"/>
              <a:gd name="connsiteX2" fmla="*/ 10159 w 11566"/>
              <a:gd name="connsiteY2" fmla="*/ 0 h 11640"/>
              <a:gd name="connsiteX3" fmla="*/ 7153 w 11566"/>
              <a:gd name="connsiteY3" fmla="*/ 0 h 11640"/>
              <a:gd name="connsiteX4" fmla="*/ 7153 w 11566"/>
              <a:gd name="connsiteY4" fmla="*/ 10000 h 11640"/>
              <a:gd name="connsiteX5" fmla="*/ 4292 w 11566"/>
              <a:gd name="connsiteY5" fmla="*/ 10000 h 11640"/>
              <a:gd name="connsiteX6" fmla="*/ 4292 w 11566"/>
              <a:gd name="connsiteY6" fmla="*/ 0 h 11640"/>
              <a:gd name="connsiteX7" fmla="*/ 1437 w 11566"/>
              <a:gd name="connsiteY7" fmla="*/ 0 h 11640"/>
              <a:gd name="connsiteX8" fmla="*/ 1437 w 11566"/>
              <a:gd name="connsiteY8" fmla="*/ 10000 h 11640"/>
              <a:gd name="connsiteX9" fmla="*/ 0 w 11566"/>
              <a:gd name="connsiteY9" fmla="*/ 10410 h 11640"/>
              <a:gd name="connsiteX0" fmla="*/ 11566 w 11566"/>
              <a:gd name="connsiteY0" fmla="*/ 11640 h 11640"/>
              <a:gd name="connsiteX1" fmla="*/ 10109 w 11566"/>
              <a:gd name="connsiteY1" fmla="*/ 10825 h 11640"/>
              <a:gd name="connsiteX2" fmla="*/ 10159 w 11566"/>
              <a:gd name="connsiteY2" fmla="*/ 0 h 11640"/>
              <a:gd name="connsiteX3" fmla="*/ 7153 w 11566"/>
              <a:gd name="connsiteY3" fmla="*/ 0 h 11640"/>
              <a:gd name="connsiteX4" fmla="*/ 7153 w 11566"/>
              <a:gd name="connsiteY4" fmla="*/ 10000 h 11640"/>
              <a:gd name="connsiteX5" fmla="*/ 4292 w 11566"/>
              <a:gd name="connsiteY5" fmla="*/ 10000 h 11640"/>
              <a:gd name="connsiteX6" fmla="*/ 4292 w 11566"/>
              <a:gd name="connsiteY6" fmla="*/ 0 h 11640"/>
              <a:gd name="connsiteX7" fmla="*/ 1437 w 11566"/>
              <a:gd name="connsiteY7" fmla="*/ 0 h 11640"/>
              <a:gd name="connsiteX8" fmla="*/ 1437 w 11566"/>
              <a:gd name="connsiteY8" fmla="*/ 10000 h 11640"/>
              <a:gd name="connsiteX9" fmla="*/ 0 w 11566"/>
              <a:gd name="connsiteY9" fmla="*/ 10410 h 11640"/>
              <a:gd name="connsiteX0" fmla="*/ 11586 w 11586"/>
              <a:gd name="connsiteY0" fmla="*/ 10844 h 10848"/>
              <a:gd name="connsiteX1" fmla="*/ 10109 w 11586"/>
              <a:gd name="connsiteY1" fmla="*/ 10825 h 10848"/>
              <a:gd name="connsiteX2" fmla="*/ 10159 w 11586"/>
              <a:gd name="connsiteY2" fmla="*/ 0 h 10848"/>
              <a:gd name="connsiteX3" fmla="*/ 7153 w 11586"/>
              <a:gd name="connsiteY3" fmla="*/ 0 h 10848"/>
              <a:gd name="connsiteX4" fmla="*/ 7153 w 11586"/>
              <a:gd name="connsiteY4" fmla="*/ 10000 h 10848"/>
              <a:gd name="connsiteX5" fmla="*/ 4292 w 11586"/>
              <a:gd name="connsiteY5" fmla="*/ 10000 h 10848"/>
              <a:gd name="connsiteX6" fmla="*/ 4292 w 11586"/>
              <a:gd name="connsiteY6" fmla="*/ 0 h 10848"/>
              <a:gd name="connsiteX7" fmla="*/ 1437 w 11586"/>
              <a:gd name="connsiteY7" fmla="*/ 0 h 10848"/>
              <a:gd name="connsiteX8" fmla="*/ 1437 w 11586"/>
              <a:gd name="connsiteY8" fmla="*/ 10000 h 10848"/>
              <a:gd name="connsiteX9" fmla="*/ 0 w 11586"/>
              <a:gd name="connsiteY9" fmla="*/ 10410 h 10848"/>
              <a:gd name="connsiteX0" fmla="*/ 11586 w 11586"/>
              <a:gd name="connsiteY0" fmla="*/ 10844 h 10848"/>
              <a:gd name="connsiteX1" fmla="*/ 10129 w 11586"/>
              <a:gd name="connsiteY1" fmla="*/ 10825 h 10848"/>
              <a:gd name="connsiteX2" fmla="*/ 10159 w 11586"/>
              <a:gd name="connsiteY2" fmla="*/ 0 h 10848"/>
              <a:gd name="connsiteX3" fmla="*/ 7153 w 11586"/>
              <a:gd name="connsiteY3" fmla="*/ 0 h 10848"/>
              <a:gd name="connsiteX4" fmla="*/ 7153 w 11586"/>
              <a:gd name="connsiteY4" fmla="*/ 10000 h 10848"/>
              <a:gd name="connsiteX5" fmla="*/ 4292 w 11586"/>
              <a:gd name="connsiteY5" fmla="*/ 10000 h 10848"/>
              <a:gd name="connsiteX6" fmla="*/ 4292 w 11586"/>
              <a:gd name="connsiteY6" fmla="*/ 0 h 10848"/>
              <a:gd name="connsiteX7" fmla="*/ 1437 w 11586"/>
              <a:gd name="connsiteY7" fmla="*/ 0 h 10848"/>
              <a:gd name="connsiteX8" fmla="*/ 1437 w 11586"/>
              <a:gd name="connsiteY8" fmla="*/ 10000 h 10848"/>
              <a:gd name="connsiteX9" fmla="*/ 0 w 11586"/>
              <a:gd name="connsiteY9" fmla="*/ 10410 h 10848"/>
              <a:gd name="connsiteX0" fmla="*/ 11586 w 11586"/>
              <a:gd name="connsiteY0" fmla="*/ 10844 h 10844"/>
              <a:gd name="connsiteX1" fmla="*/ 10129 w 11586"/>
              <a:gd name="connsiteY1" fmla="*/ 10228 h 10844"/>
              <a:gd name="connsiteX2" fmla="*/ 10159 w 11586"/>
              <a:gd name="connsiteY2" fmla="*/ 0 h 10844"/>
              <a:gd name="connsiteX3" fmla="*/ 7153 w 11586"/>
              <a:gd name="connsiteY3" fmla="*/ 0 h 10844"/>
              <a:gd name="connsiteX4" fmla="*/ 7153 w 11586"/>
              <a:gd name="connsiteY4" fmla="*/ 10000 h 10844"/>
              <a:gd name="connsiteX5" fmla="*/ 4292 w 11586"/>
              <a:gd name="connsiteY5" fmla="*/ 10000 h 10844"/>
              <a:gd name="connsiteX6" fmla="*/ 4292 w 11586"/>
              <a:gd name="connsiteY6" fmla="*/ 0 h 10844"/>
              <a:gd name="connsiteX7" fmla="*/ 1437 w 11586"/>
              <a:gd name="connsiteY7" fmla="*/ 0 h 10844"/>
              <a:gd name="connsiteX8" fmla="*/ 1437 w 11586"/>
              <a:gd name="connsiteY8" fmla="*/ 10000 h 10844"/>
              <a:gd name="connsiteX9" fmla="*/ 0 w 11586"/>
              <a:gd name="connsiteY9" fmla="*/ 10410 h 10844"/>
              <a:gd name="connsiteX0" fmla="*/ 11586 w 11586"/>
              <a:gd name="connsiteY0" fmla="*/ 10247 h 10410"/>
              <a:gd name="connsiteX1" fmla="*/ 10129 w 11586"/>
              <a:gd name="connsiteY1" fmla="*/ 10228 h 10410"/>
              <a:gd name="connsiteX2" fmla="*/ 10159 w 11586"/>
              <a:gd name="connsiteY2" fmla="*/ 0 h 10410"/>
              <a:gd name="connsiteX3" fmla="*/ 7153 w 11586"/>
              <a:gd name="connsiteY3" fmla="*/ 0 h 10410"/>
              <a:gd name="connsiteX4" fmla="*/ 7153 w 11586"/>
              <a:gd name="connsiteY4" fmla="*/ 10000 h 10410"/>
              <a:gd name="connsiteX5" fmla="*/ 4292 w 11586"/>
              <a:gd name="connsiteY5" fmla="*/ 10000 h 10410"/>
              <a:gd name="connsiteX6" fmla="*/ 4292 w 11586"/>
              <a:gd name="connsiteY6" fmla="*/ 0 h 10410"/>
              <a:gd name="connsiteX7" fmla="*/ 1437 w 11586"/>
              <a:gd name="connsiteY7" fmla="*/ 0 h 10410"/>
              <a:gd name="connsiteX8" fmla="*/ 1437 w 11586"/>
              <a:gd name="connsiteY8" fmla="*/ 10000 h 10410"/>
              <a:gd name="connsiteX9" fmla="*/ 0 w 11586"/>
              <a:gd name="connsiteY9" fmla="*/ 10410 h 10410"/>
              <a:gd name="connsiteX0" fmla="*/ 11586 w 11586"/>
              <a:gd name="connsiteY0" fmla="*/ 10247 h 10251"/>
              <a:gd name="connsiteX1" fmla="*/ 10129 w 11586"/>
              <a:gd name="connsiteY1" fmla="*/ 10228 h 10251"/>
              <a:gd name="connsiteX2" fmla="*/ 10159 w 11586"/>
              <a:gd name="connsiteY2" fmla="*/ 0 h 10251"/>
              <a:gd name="connsiteX3" fmla="*/ 7153 w 11586"/>
              <a:gd name="connsiteY3" fmla="*/ 0 h 10251"/>
              <a:gd name="connsiteX4" fmla="*/ 7153 w 11586"/>
              <a:gd name="connsiteY4" fmla="*/ 10000 h 10251"/>
              <a:gd name="connsiteX5" fmla="*/ 4292 w 11586"/>
              <a:gd name="connsiteY5" fmla="*/ 10000 h 10251"/>
              <a:gd name="connsiteX6" fmla="*/ 4292 w 11586"/>
              <a:gd name="connsiteY6" fmla="*/ 0 h 10251"/>
              <a:gd name="connsiteX7" fmla="*/ 1437 w 11586"/>
              <a:gd name="connsiteY7" fmla="*/ 0 h 10251"/>
              <a:gd name="connsiteX8" fmla="*/ 1437 w 11586"/>
              <a:gd name="connsiteY8" fmla="*/ 10000 h 10251"/>
              <a:gd name="connsiteX9" fmla="*/ 0 w 11586"/>
              <a:gd name="connsiteY9" fmla="*/ 10114 h 10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586" h="10251">
                <a:moveTo>
                  <a:pt x="11586" y="10247"/>
                </a:moveTo>
                <a:cubicBezTo>
                  <a:pt x="11556" y="10174"/>
                  <a:pt x="10159" y="10301"/>
                  <a:pt x="10129" y="10228"/>
                </a:cubicBezTo>
                <a:cubicBezTo>
                  <a:pt x="10159" y="6967"/>
                  <a:pt x="10129" y="3261"/>
                  <a:pt x="10159" y="0"/>
                </a:cubicBezTo>
                <a:lnTo>
                  <a:pt x="7153" y="0"/>
                </a:lnTo>
                <a:lnTo>
                  <a:pt x="7153" y="10000"/>
                </a:lnTo>
                <a:lnTo>
                  <a:pt x="4292" y="10000"/>
                </a:lnTo>
                <a:lnTo>
                  <a:pt x="4292" y="0"/>
                </a:lnTo>
                <a:lnTo>
                  <a:pt x="1437" y="0"/>
                </a:lnTo>
                <a:lnTo>
                  <a:pt x="1437" y="10000"/>
                </a:lnTo>
                <a:lnTo>
                  <a:pt x="0" y="10114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" name="Group 2"/>
          <p:cNvGrpSpPr/>
          <p:nvPr/>
        </p:nvGrpSpPr>
        <p:grpSpPr>
          <a:xfrm>
            <a:off x="208413" y="3666854"/>
            <a:ext cx="3151344" cy="277872"/>
            <a:chOff x="1170521" y="4859550"/>
            <a:chExt cx="3151344" cy="277872"/>
          </a:xfrm>
        </p:grpSpPr>
        <p:sp>
          <p:nvSpPr>
            <p:cNvPr id="8" name="Freeform 13"/>
            <p:cNvSpPr>
              <a:spLocks/>
            </p:cNvSpPr>
            <p:nvPr/>
          </p:nvSpPr>
          <p:spPr bwMode="auto">
            <a:xfrm>
              <a:off x="1170521" y="4859550"/>
              <a:ext cx="1577768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Freeform 13"/>
            <p:cNvSpPr>
              <a:spLocks/>
            </p:cNvSpPr>
            <p:nvPr/>
          </p:nvSpPr>
          <p:spPr bwMode="auto">
            <a:xfrm>
              <a:off x="2744097" y="4868730"/>
              <a:ext cx="1577768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27260792"/>
      </p:ext>
    </p:extLst>
  </p:cSld>
  <p:clrMapOvr>
    <a:masterClrMapping/>
  </p:clrMapOvr>
  <p:transition/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681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39775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682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It is a counter with parallel-load capability</a:t>
            </a:r>
          </a:p>
        </p:txBody>
      </p:sp>
      <p:sp>
        <p:nvSpPr>
          <p:cNvPr id="71683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5.24 from the textbook ]</a:t>
            </a:r>
          </a:p>
        </p:txBody>
      </p:sp>
      <p:sp>
        <p:nvSpPr>
          <p:cNvPr id="5" name="TextBox 90"/>
          <p:cNvSpPr txBox="1">
            <a:spLocks noChangeArrowheads="1"/>
          </p:cNvSpPr>
          <p:nvPr/>
        </p:nvSpPr>
        <p:spPr bwMode="auto">
          <a:xfrm>
            <a:off x="6520141" y="5438274"/>
            <a:ext cx="2544286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dirty="0">
                <a:solidFill>
                  <a:srgbClr val="FF0000"/>
                </a:solidFill>
                <a:latin typeface="Times" charset="0"/>
              </a:rPr>
              <a:t>In this case,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dirty="0">
                <a:solidFill>
                  <a:srgbClr val="FF0000"/>
                </a:solidFill>
                <a:latin typeface="Times" charset="0"/>
              </a:rPr>
              <a:t>the z output is ignored</a:t>
            </a:r>
          </a:p>
        </p:txBody>
      </p:sp>
    </p:spTree>
    <p:extLst>
      <p:ext uri="{BB962C8B-B14F-4D97-AF65-F5344CB8AC3E}">
        <p14:creationId xmlns:p14="http://schemas.microsoft.com/office/powerpoint/2010/main" val="1759622617"/>
      </p:ext>
    </p:extLst>
  </p:cSld>
  <p:clrMapOvr>
    <a:masterClrMapping/>
  </p:clrMapOvr>
  <p:transition/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two-digit BCD counter</a:t>
            </a:r>
          </a:p>
        </p:txBody>
      </p:sp>
      <p:pic>
        <p:nvPicPr>
          <p:cNvPr id="72706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707" name="Picture 19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8963" y="1108075"/>
            <a:ext cx="1219200" cy="2244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708" name="Picture 19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8963" y="3971925"/>
            <a:ext cx="1219200" cy="2246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two-digit BCD counter</a:t>
            </a:r>
          </a:p>
        </p:txBody>
      </p:sp>
      <p:pic>
        <p:nvPicPr>
          <p:cNvPr id="72706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707" name="Picture 19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8963" y="1108075"/>
            <a:ext cx="1219200" cy="2244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" name="Straight Connector 30"/>
          <p:cNvCxnSpPr>
            <a:cxnSpLocks noChangeShapeType="1"/>
          </p:cNvCxnSpPr>
          <p:nvPr/>
        </p:nvCxnSpPr>
        <p:spPr bwMode="auto">
          <a:xfrm>
            <a:off x="4360190" y="2882684"/>
            <a:ext cx="325464" cy="387458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" name="Straight Connector 30"/>
          <p:cNvCxnSpPr>
            <a:cxnSpLocks noChangeShapeType="1"/>
          </p:cNvCxnSpPr>
          <p:nvPr/>
        </p:nvCxnSpPr>
        <p:spPr bwMode="auto">
          <a:xfrm>
            <a:off x="4347275" y="3117741"/>
            <a:ext cx="204060" cy="20406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" name="Straight Connector 30"/>
          <p:cNvCxnSpPr>
            <a:cxnSpLocks noChangeShapeType="1"/>
          </p:cNvCxnSpPr>
          <p:nvPr/>
        </p:nvCxnSpPr>
        <p:spPr bwMode="auto">
          <a:xfrm>
            <a:off x="4344692" y="2371241"/>
            <a:ext cx="232474" cy="50111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5" name="Straight Connector 30"/>
          <p:cNvCxnSpPr>
            <a:cxnSpLocks noChangeShapeType="1"/>
          </p:cNvCxnSpPr>
          <p:nvPr/>
        </p:nvCxnSpPr>
        <p:spPr bwMode="auto">
          <a:xfrm>
            <a:off x="4347275" y="2089688"/>
            <a:ext cx="240223" cy="266054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7" name="Straight Connector 30"/>
          <p:cNvCxnSpPr>
            <a:cxnSpLocks noChangeShapeType="1"/>
          </p:cNvCxnSpPr>
          <p:nvPr/>
        </p:nvCxnSpPr>
        <p:spPr bwMode="auto">
          <a:xfrm flipV="1">
            <a:off x="4349858" y="1828800"/>
            <a:ext cx="268637" cy="4649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0" name="Straight Connector 30"/>
          <p:cNvCxnSpPr>
            <a:cxnSpLocks noChangeShapeType="1"/>
          </p:cNvCxnSpPr>
          <p:nvPr/>
        </p:nvCxnSpPr>
        <p:spPr bwMode="auto">
          <a:xfrm flipV="1">
            <a:off x="4347275" y="1327688"/>
            <a:ext cx="240223" cy="271221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" name="Straight Connector 30"/>
          <p:cNvCxnSpPr>
            <a:cxnSpLocks noChangeShapeType="1"/>
          </p:cNvCxnSpPr>
          <p:nvPr/>
        </p:nvCxnSpPr>
        <p:spPr bwMode="auto">
          <a:xfrm flipV="1">
            <a:off x="4339526" y="1260529"/>
            <a:ext cx="242806" cy="8782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4" name="Straight Connector 30"/>
          <p:cNvCxnSpPr>
            <a:cxnSpLocks noChangeShapeType="1"/>
          </p:cNvCxnSpPr>
          <p:nvPr/>
        </p:nvCxnSpPr>
        <p:spPr bwMode="auto">
          <a:xfrm>
            <a:off x="5499315" y="1273447"/>
            <a:ext cx="167898" cy="31771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" name="Straight Connector 30"/>
          <p:cNvCxnSpPr>
            <a:cxnSpLocks noChangeShapeType="1"/>
          </p:cNvCxnSpPr>
          <p:nvPr/>
        </p:nvCxnSpPr>
        <p:spPr bwMode="auto">
          <a:xfrm>
            <a:off x="5491566" y="1766809"/>
            <a:ext cx="170481" cy="98154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" name="Straight Connector 30"/>
          <p:cNvCxnSpPr>
            <a:cxnSpLocks noChangeShapeType="1"/>
          </p:cNvCxnSpPr>
          <p:nvPr/>
        </p:nvCxnSpPr>
        <p:spPr bwMode="auto">
          <a:xfrm flipV="1">
            <a:off x="5486400" y="2118102"/>
            <a:ext cx="170481" cy="19114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1" name="Straight Connector 30"/>
          <p:cNvCxnSpPr>
            <a:cxnSpLocks noChangeShapeType="1"/>
          </p:cNvCxnSpPr>
          <p:nvPr/>
        </p:nvCxnSpPr>
        <p:spPr bwMode="auto">
          <a:xfrm flipV="1">
            <a:off x="5499315" y="2376407"/>
            <a:ext cx="162732" cy="45203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46" name="Picture 19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8963" y="3971925"/>
            <a:ext cx="1219200" cy="2246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7" name="Group 26"/>
          <p:cNvGrpSpPr/>
          <p:nvPr/>
        </p:nvGrpSpPr>
        <p:grpSpPr>
          <a:xfrm>
            <a:off x="4337742" y="4123321"/>
            <a:ext cx="1327687" cy="2061274"/>
            <a:chOff x="914400" y="990654"/>
            <a:chExt cx="1327687" cy="2061274"/>
          </a:xfrm>
        </p:grpSpPr>
        <p:cxnSp>
          <p:nvCxnSpPr>
            <p:cNvPr id="34" name="Straight Connector 30"/>
            <p:cNvCxnSpPr>
              <a:cxnSpLocks noChangeShapeType="1"/>
            </p:cNvCxnSpPr>
            <p:nvPr/>
          </p:nvCxnSpPr>
          <p:spPr bwMode="auto">
            <a:xfrm>
              <a:off x="935064" y="2612809"/>
              <a:ext cx="325464" cy="387458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" name="Straight Connector 30"/>
            <p:cNvCxnSpPr>
              <a:cxnSpLocks noChangeShapeType="1"/>
            </p:cNvCxnSpPr>
            <p:nvPr/>
          </p:nvCxnSpPr>
          <p:spPr bwMode="auto">
            <a:xfrm>
              <a:off x="922149" y="2847866"/>
              <a:ext cx="204060" cy="204062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" name="Straight Connector 30"/>
            <p:cNvCxnSpPr>
              <a:cxnSpLocks noChangeShapeType="1"/>
            </p:cNvCxnSpPr>
            <p:nvPr/>
          </p:nvCxnSpPr>
          <p:spPr bwMode="auto">
            <a:xfrm>
              <a:off x="919566" y="2101366"/>
              <a:ext cx="232474" cy="501112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" name="Straight Connector 30"/>
            <p:cNvCxnSpPr>
              <a:cxnSpLocks noChangeShapeType="1"/>
            </p:cNvCxnSpPr>
            <p:nvPr/>
          </p:nvCxnSpPr>
          <p:spPr bwMode="auto">
            <a:xfrm>
              <a:off x="922149" y="1819813"/>
              <a:ext cx="240223" cy="266054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" name="Straight Connector 30"/>
            <p:cNvCxnSpPr>
              <a:cxnSpLocks noChangeShapeType="1"/>
            </p:cNvCxnSpPr>
            <p:nvPr/>
          </p:nvCxnSpPr>
          <p:spPr bwMode="auto">
            <a:xfrm flipV="1">
              <a:off x="924732" y="1558925"/>
              <a:ext cx="268637" cy="4649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9" name="Straight Connector 30"/>
            <p:cNvCxnSpPr>
              <a:cxnSpLocks noChangeShapeType="1"/>
            </p:cNvCxnSpPr>
            <p:nvPr/>
          </p:nvCxnSpPr>
          <p:spPr bwMode="auto">
            <a:xfrm flipV="1">
              <a:off x="922149" y="1057813"/>
              <a:ext cx="240223" cy="271221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0" name="Straight Connector 30"/>
            <p:cNvCxnSpPr>
              <a:cxnSpLocks noChangeShapeType="1"/>
            </p:cNvCxnSpPr>
            <p:nvPr/>
          </p:nvCxnSpPr>
          <p:spPr bwMode="auto">
            <a:xfrm flipV="1">
              <a:off x="914400" y="990654"/>
              <a:ext cx="242806" cy="8782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" name="Straight Connector 30"/>
            <p:cNvCxnSpPr>
              <a:cxnSpLocks noChangeShapeType="1"/>
            </p:cNvCxnSpPr>
            <p:nvPr/>
          </p:nvCxnSpPr>
          <p:spPr bwMode="auto">
            <a:xfrm>
              <a:off x="2074189" y="1003572"/>
              <a:ext cx="167898" cy="317713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" name="Straight Connector 30"/>
            <p:cNvCxnSpPr>
              <a:cxnSpLocks noChangeShapeType="1"/>
            </p:cNvCxnSpPr>
            <p:nvPr/>
          </p:nvCxnSpPr>
          <p:spPr bwMode="auto">
            <a:xfrm>
              <a:off x="2066440" y="1496934"/>
              <a:ext cx="170481" cy="98154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3" name="Straight Connector 30"/>
            <p:cNvCxnSpPr>
              <a:cxnSpLocks noChangeShapeType="1"/>
            </p:cNvCxnSpPr>
            <p:nvPr/>
          </p:nvCxnSpPr>
          <p:spPr bwMode="auto">
            <a:xfrm flipV="1">
              <a:off x="2061274" y="1848227"/>
              <a:ext cx="170481" cy="19114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" name="Straight Connector 43"/>
            <p:cNvCxnSpPr>
              <a:cxnSpLocks noChangeShapeType="1"/>
            </p:cNvCxnSpPr>
            <p:nvPr/>
          </p:nvCxnSpPr>
          <p:spPr bwMode="auto">
            <a:xfrm flipV="1">
              <a:off x="2074189" y="2106532"/>
              <a:ext cx="162732" cy="45203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1205954555"/>
      </p:ext>
    </p:extLst>
  </p:cSld>
  <p:clrMapOvr>
    <a:masterClrMapping/>
  </p:clrMapOvr>
  <p:transition/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Zeroing the BCD counter</a:t>
            </a:r>
          </a:p>
        </p:txBody>
      </p:sp>
      <p:sp>
        <p:nvSpPr>
          <p:cNvPr id="73730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5.27 from the textbook ]</a:t>
            </a:r>
          </a:p>
        </p:txBody>
      </p:sp>
      <p:pic>
        <p:nvPicPr>
          <p:cNvPr id="73731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732" name="TextBox 6"/>
          <p:cNvSpPr txBox="1">
            <a:spLocks noChangeArrowheads="1"/>
          </p:cNvSpPr>
          <p:nvPr/>
        </p:nvSpPr>
        <p:spPr bwMode="auto">
          <a:xfrm>
            <a:off x="3154363" y="2397125"/>
            <a:ext cx="3000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3733" name="TextBox 8"/>
          <p:cNvSpPr txBox="1">
            <a:spLocks noChangeArrowheads="1"/>
          </p:cNvSpPr>
          <p:nvPr/>
        </p:nvSpPr>
        <p:spPr bwMode="auto">
          <a:xfrm>
            <a:off x="4038600" y="252571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3734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13995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Setting "Clear" to 1,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zeroes both counters.</a:t>
            </a:r>
          </a:p>
        </p:txBody>
      </p:sp>
      <p:sp>
        <p:nvSpPr>
          <p:cNvPr id="73735" name="TextBox 10"/>
          <p:cNvSpPr txBox="1">
            <a:spLocks noChangeArrowheads="1"/>
          </p:cNvSpPr>
          <p:nvPr/>
        </p:nvSpPr>
        <p:spPr bwMode="auto">
          <a:xfrm>
            <a:off x="2362200" y="3786188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3736" name="TextBox 11"/>
          <p:cNvSpPr txBox="1">
            <a:spLocks noChangeArrowheads="1"/>
          </p:cNvSpPr>
          <p:nvPr/>
        </p:nvSpPr>
        <p:spPr bwMode="auto">
          <a:xfrm>
            <a:off x="3103563" y="5218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3737" name="TextBox 12"/>
          <p:cNvSpPr txBox="1">
            <a:spLocks noChangeArrowheads="1"/>
          </p:cNvSpPr>
          <p:nvPr/>
        </p:nvSpPr>
        <p:spPr bwMode="auto">
          <a:xfrm>
            <a:off x="4048125" y="537051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3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Zeroing the BCD counter</a:t>
            </a:r>
          </a:p>
        </p:txBody>
      </p:sp>
      <p:sp>
        <p:nvSpPr>
          <p:cNvPr id="74754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5.27 from the textbook ]</a:t>
            </a:r>
          </a:p>
        </p:txBody>
      </p:sp>
      <p:pic>
        <p:nvPicPr>
          <p:cNvPr id="74755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4756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4757" name="TextBox 6"/>
          <p:cNvSpPr txBox="1">
            <a:spLocks noChangeArrowheads="1"/>
          </p:cNvSpPr>
          <p:nvPr/>
        </p:nvSpPr>
        <p:spPr bwMode="auto">
          <a:xfrm>
            <a:off x="3154363" y="2397125"/>
            <a:ext cx="3000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4758" name="TextBox 8"/>
          <p:cNvSpPr txBox="1">
            <a:spLocks noChangeArrowheads="1"/>
          </p:cNvSpPr>
          <p:nvPr/>
        </p:nvSpPr>
        <p:spPr bwMode="auto">
          <a:xfrm>
            <a:off x="4038600" y="252571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4759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13995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Setting "Clear" to 1,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zeroes both counters.</a:t>
            </a:r>
          </a:p>
        </p:txBody>
      </p:sp>
      <p:sp>
        <p:nvSpPr>
          <p:cNvPr id="74760" name="TextBox 10"/>
          <p:cNvSpPr txBox="1">
            <a:spLocks noChangeArrowheads="1"/>
          </p:cNvSpPr>
          <p:nvPr/>
        </p:nvSpPr>
        <p:spPr bwMode="auto">
          <a:xfrm>
            <a:off x="2362200" y="3786188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4761" name="TextBox 11"/>
          <p:cNvSpPr txBox="1">
            <a:spLocks noChangeArrowheads="1"/>
          </p:cNvSpPr>
          <p:nvPr/>
        </p:nvSpPr>
        <p:spPr bwMode="auto">
          <a:xfrm>
            <a:off x="3103563" y="5218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4762" name="TextBox 12"/>
          <p:cNvSpPr txBox="1">
            <a:spLocks noChangeArrowheads="1"/>
          </p:cNvSpPr>
          <p:nvPr/>
        </p:nvSpPr>
        <p:spPr bwMode="auto">
          <a:xfrm>
            <a:off x="4048125" y="537051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4763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4764" name="Rectangle 4"/>
          <p:cNvSpPr>
            <a:spLocks noChangeArrowheads="1"/>
          </p:cNvSpPr>
          <p:nvPr/>
        </p:nvSpPr>
        <p:spPr bwMode="auto">
          <a:xfrm>
            <a:off x="3738563" y="1447800"/>
            <a:ext cx="193675" cy="10414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charset="0"/>
              <a:ea typeface="ＭＳ Ｐゴシック" charset="-128"/>
            </a:endParaRPr>
          </a:p>
        </p:txBody>
      </p:sp>
      <p:sp>
        <p:nvSpPr>
          <p:cNvPr id="74765" name="Rectangle 15"/>
          <p:cNvSpPr>
            <a:spLocks noChangeArrowheads="1"/>
          </p:cNvSpPr>
          <p:nvPr/>
        </p:nvSpPr>
        <p:spPr bwMode="auto">
          <a:xfrm>
            <a:off x="3738563" y="4302125"/>
            <a:ext cx="193675" cy="10414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charset="0"/>
              <a:ea typeface="ＭＳ Ｐゴシック" charset="-128"/>
            </a:endParaRPr>
          </a:p>
        </p:txBody>
      </p:sp>
      <p:cxnSp>
        <p:nvCxnSpPr>
          <p:cNvPr id="74766" name="Straight Arrow Connector 16"/>
          <p:cNvCxnSpPr>
            <a:cxnSpLocks noChangeShapeType="1"/>
          </p:cNvCxnSpPr>
          <p:nvPr/>
        </p:nvCxnSpPr>
        <p:spPr bwMode="auto">
          <a:xfrm>
            <a:off x="4059238" y="1971675"/>
            <a:ext cx="2230437" cy="0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</p:spPr>
      </p:cxnSp>
      <p:cxnSp>
        <p:nvCxnSpPr>
          <p:cNvPr id="74767" name="Straight Arrow Connector 18"/>
          <p:cNvCxnSpPr>
            <a:cxnSpLocks noChangeShapeType="1"/>
          </p:cNvCxnSpPr>
          <p:nvPr/>
        </p:nvCxnSpPr>
        <p:spPr bwMode="auto">
          <a:xfrm>
            <a:off x="4059238" y="4816475"/>
            <a:ext cx="2230437" cy="0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</p:spPr>
      </p:cxnSp>
      <p:sp>
        <p:nvSpPr>
          <p:cNvPr id="74768" name="TextBox 17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4769" name="TextBox 19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777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39775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778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How to zero a counter</a:t>
            </a:r>
          </a:p>
        </p:txBody>
      </p:sp>
      <p:sp>
        <p:nvSpPr>
          <p:cNvPr id="75779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5.24 from the textbook ]</a:t>
            </a:r>
          </a:p>
        </p:txBody>
      </p:sp>
      <p:sp>
        <p:nvSpPr>
          <p:cNvPr id="75780" name="TextBox 5"/>
          <p:cNvSpPr txBox="1">
            <a:spLocks noChangeArrowheads="1"/>
          </p:cNvSpPr>
          <p:nvPr/>
        </p:nvSpPr>
        <p:spPr bwMode="auto">
          <a:xfrm>
            <a:off x="3052763" y="1058863"/>
            <a:ext cx="300037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5781" name="TextBox 6"/>
          <p:cNvSpPr txBox="1">
            <a:spLocks noChangeArrowheads="1"/>
          </p:cNvSpPr>
          <p:nvPr/>
        </p:nvSpPr>
        <p:spPr bwMode="auto">
          <a:xfrm>
            <a:off x="34925" y="5934075"/>
            <a:ext cx="1973263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Set all parallel load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input lines to zero.</a:t>
            </a:r>
          </a:p>
        </p:txBody>
      </p:sp>
    </p:spTree>
  </p:cSld>
  <p:clrMapOvr>
    <a:masterClrMapping/>
  </p:clrMapOvr>
  <p:transition/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6801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39775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6802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How to zero a counter</a:t>
            </a:r>
          </a:p>
        </p:txBody>
      </p:sp>
      <p:sp>
        <p:nvSpPr>
          <p:cNvPr id="76803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5.24 from the textbook ]</a:t>
            </a:r>
          </a:p>
        </p:txBody>
      </p:sp>
      <p:sp>
        <p:nvSpPr>
          <p:cNvPr id="76804" name="TextBox 4"/>
          <p:cNvSpPr txBox="1">
            <a:spLocks noChangeArrowheads="1"/>
          </p:cNvSpPr>
          <p:nvPr/>
        </p:nvSpPr>
        <p:spPr bwMode="auto">
          <a:xfrm>
            <a:off x="3063875" y="6143625"/>
            <a:ext cx="3000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6805" name="TextBox 5"/>
          <p:cNvSpPr txBox="1">
            <a:spLocks noChangeArrowheads="1"/>
          </p:cNvSpPr>
          <p:nvPr/>
        </p:nvSpPr>
        <p:spPr bwMode="auto">
          <a:xfrm>
            <a:off x="5511800" y="935038"/>
            <a:ext cx="300038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6806" name="TextBox 6"/>
          <p:cNvSpPr txBox="1">
            <a:spLocks noChangeArrowheads="1"/>
          </p:cNvSpPr>
          <p:nvPr/>
        </p:nvSpPr>
        <p:spPr bwMode="auto">
          <a:xfrm>
            <a:off x="3052763" y="1058863"/>
            <a:ext cx="300037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76807" name="Straight Connector 2"/>
          <p:cNvCxnSpPr>
            <a:cxnSpLocks noChangeShapeType="1"/>
          </p:cNvCxnSpPr>
          <p:nvPr/>
        </p:nvCxnSpPr>
        <p:spPr bwMode="auto">
          <a:xfrm flipH="1">
            <a:off x="5211763" y="1219200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08" name="Straight Connector 9"/>
          <p:cNvCxnSpPr>
            <a:cxnSpLocks noChangeShapeType="1"/>
          </p:cNvCxnSpPr>
          <p:nvPr/>
        </p:nvCxnSpPr>
        <p:spPr bwMode="auto">
          <a:xfrm flipH="1">
            <a:off x="5222875" y="2519363"/>
            <a:ext cx="196850" cy="122237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09" name="Straight Connector 10"/>
          <p:cNvCxnSpPr>
            <a:cxnSpLocks noChangeShapeType="1"/>
          </p:cNvCxnSpPr>
          <p:nvPr/>
        </p:nvCxnSpPr>
        <p:spPr bwMode="auto">
          <a:xfrm flipH="1">
            <a:off x="5211763" y="3921125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10" name="Straight Connector 11"/>
          <p:cNvCxnSpPr>
            <a:cxnSpLocks noChangeShapeType="1"/>
          </p:cNvCxnSpPr>
          <p:nvPr/>
        </p:nvCxnSpPr>
        <p:spPr bwMode="auto">
          <a:xfrm flipH="1">
            <a:off x="5222875" y="5324475"/>
            <a:ext cx="196850" cy="12065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sp>
        <p:nvSpPr>
          <p:cNvPr id="76811" name="TextBox 12"/>
          <p:cNvSpPr txBox="1">
            <a:spLocks noChangeArrowheads="1"/>
          </p:cNvSpPr>
          <p:nvPr/>
        </p:nvSpPr>
        <p:spPr bwMode="auto">
          <a:xfrm>
            <a:off x="15875" y="5943600"/>
            <a:ext cx="2808288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Set  "Load" to 1, to open the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"1" line of the multiplexers.</a:t>
            </a:r>
          </a:p>
        </p:txBody>
      </p:sp>
    </p:spTree>
  </p:cSld>
  <p:clrMapOvr>
    <a:masterClrMapping/>
  </p:clrMapOvr>
  <p:transition/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825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39775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826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How to zero a counter</a:t>
            </a:r>
          </a:p>
        </p:txBody>
      </p:sp>
      <p:sp>
        <p:nvSpPr>
          <p:cNvPr id="77827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5.24 from the textbook ]</a:t>
            </a:r>
          </a:p>
        </p:txBody>
      </p:sp>
      <p:sp>
        <p:nvSpPr>
          <p:cNvPr id="77828" name="TextBox 4"/>
          <p:cNvSpPr txBox="1">
            <a:spLocks noChangeArrowheads="1"/>
          </p:cNvSpPr>
          <p:nvPr/>
        </p:nvSpPr>
        <p:spPr bwMode="auto">
          <a:xfrm>
            <a:off x="3063875" y="6143625"/>
            <a:ext cx="3000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7829" name="TextBox 5"/>
          <p:cNvSpPr txBox="1">
            <a:spLocks noChangeArrowheads="1"/>
          </p:cNvSpPr>
          <p:nvPr/>
        </p:nvSpPr>
        <p:spPr bwMode="auto">
          <a:xfrm>
            <a:off x="5511800" y="935038"/>
            <a:ext cx="300038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7830" name="TextBox 6"/>
          <p:cNvSpPr txBox="1">
            <a:spLocks noChangeArrowheads="1"/>
          </p:cNvSpPr>
          <p:nvPr/>
        </p:nvSpPr>
        <p:spPr bwMode="auto">
          <a:xfrm>
            <a:off x="3052763" y="1058863"/>
            <a:ext cx="300037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77831" name="Straight Connector 2"/>
          <p:cNvCxnSpPr>
            <a:cxnSpLocks noChangeShapeType="1"/>
          </p:cNvCxnSpPr>
          <p:nvPr/>
        </p:nvCxnSpPr>
        <p:spPr bwMode="auto">
          <a:xfrm flipH="1">
            <a:off x="5211763" y="1219200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7832" name="Straight Connector 9"/>
          <p:cNvCxnSpPr>
            <a:cxnSpLocks noChangeShapeType="1"/>
          </p:cNvCxnSpPr>
          <p:nvPr/>
        </p:nvCxnSpPr>
        <p:spPr bwMode="auto">
          <a:xfrm flipH="1">
            <a:off x="5222875" y="2519363"/>
            <a:ext cx="196850" cy="122237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7833" name="Straight Connector 10"/>
          <p:cNvCxnSpPr>
            <a:cxnSpLocks noChangeShapeType="1"/>
          </p:cNvCxnSpPr>
          <p:nvPr/>
        </p:nvCxnSpPr>
        <p:spPr bwMode="auto">
          <a:xfrm flipH="1">
            <a:off x="5211763" y="3921125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7834" name="Straight Connector 11"/>
          <p:cNvCxnSpPr>
            <a:cxnSpLocks noChangeShapeType="1"/>
          </p:cNvCxnSpPr>
          <p:nvPr/>
        </p:nvCxnSpPr>
        <p:spPr bwMode="auto">
          <a:xfrm flipH="1">
            <a:off x="5222875" y="5324475"/>
            <a:ext cx="196850" cy="12065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sp>
        <p:nvSpPr>
          <p:cNvPr id="77835" name="TextBox 12"/>
          <p:cNvSpPr txBox="1">
            <a:spLocks noChangeArrowheads="1"/>
          </p:cNvSpPr>
          <p:nvPr/>
        </p:nvSpPr>
        <p:spPr bwMode="auto">
          <a:xfrm>
            <a:off x="6435725" y="931863"/>
            <a:ext cx="300038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7836" name="TextBox 13"/>
          <p:cNvSpPr txBox="1">
            <a:spLocks noChangeArrowheads="1"/>
          </p:cNvSpPr>
          <p:nvPr/>
        </p:nvSpPr>
        <p:spPr bwMode="auto">
          <a:xfrm>
            <a:off x="34925" y="5934075"/>
            <a:ext cx="2960688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When the positive edge of the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clock arrives, all outputs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are set to zero together.</a:t>
            </a:r>
          </a:p>
        </p:txBody>
      </p:sp>
    </p:spTree>
  </p:cSld>
  <p:clrMapOvr>
    <a:masterClrMapping/>
  </p:clrMapOvr>
  <p:transition/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When Clear = 0</a:t>
            </a:r>
          </a:p>
        </p:txBody>
      </p:sp>
      <p:sp>
        <p:nvSpPr>
          <p:cNvPr id="78850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5.27 from the textbook ]</a:t>
            </a:r>
          </a:p>
        </p:txBody>
      </p:sp>
      <p:pic>
        <p:nvPicPr>
          <p:cNvPr id="78851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8852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986088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When "Clear" is equal to 0,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two OR gates depend only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on the feedback connections.</a:t>
            </a:r>
          </a:p>
        </p:txBody>
      </p:sp>
      <p:sp>
        <p:nvSpPr>
          <p:cNvPr id="78853" name="TextBox 10"/>
          <p:cNvSpPr txBox="1">
            <a:spLocks noChangeArrowheads="1"/>
          </p:cNvSpPr>
          <p:nvPr/>
        </p:nvSpPr>
        <p:spPr bwMode="auto">
          <a:xfrm>
            <a:off x="2362200" y="3786188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8854" name="TextBox 11"/>
          <p:cNvSpPr txBox="1">
            <a:spLocks noChangeArrowheads="1"/>
          </p:cNvSpPr>
          <p:nvPr/>
        </p:nvSpPr>
        <p:spPr bwMode="auto">
          <a:xfrm>
            <a:off x="3165475" y="2362200"/>
            <a:ext cx="3000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8855" name="TextBox 12"/>
          <p:cNvSpPr txBox="1">
            <a:spLocks noChangeArrowheads="1"/>
          </p:cNvSpPr>
          <p:nvPr/>
        </p:nvSpPr>
        <p:spPr bwMode="auto">
          <a:xfrm>
            <a:off x="3124200" y="5216525"/>
            <a:ext cx="3000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sp>
        <p:nvSpPr>
          <p:cNvPr id="79874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5.27 from the textbook ]</a:t>
            </a:r>
          </a:p>
        </p:txBody>
      </p:sp>
      <p:pic>
        <p:nvPicPr>
          <p:cNvPr id="79875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79876" name="Straight Connector 5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9877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9878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9879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</p:spTree>
  </p:cSld>
  <p:clrMapOvr>
    <a:masterClrMapping/>
  </p:clrMapOvr>
  <p:transition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3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sp>
        <p:nvSpPr>
          <p:cNvPr id="105474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  <a:ea typeface="ＭＳ Ｐゴシック" charset="-128"/>
              </a:rPr>
              <a:t>[ Figure 5.20 from the textbook ]</a:t>
            </a:r>
          </a:p>
        </p:txBody>
      </p:sp>
      <p:pic>
        <p:nvPicPr>
          <p:cNvPr id="105475" name="Picture 1" descr="Screen shot 2013-11-04 at 3.51.12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752600"/>
            <a:ext cx="7467600" cy="306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18366157"/>
      </p:ext>
    </p:extLst>
  </p:cSld>
  <p:clrMapOvr>
    <a:masterClrMapping/>
  </p:clrMapOvr>
  <p:transition/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0898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0899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0900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0901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0902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667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0903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0904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0905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0906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0907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latin typeface="Times" charset="0"/>
              </a:rPr>
              <a:t>0</a:t>
            </a:r>
          </a:p>
        </p:txBody>
      </p:sp>
      <p:sp>
        <p:nvSpPr>
          <p:cNvPr id="80908" name="TextBox 21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0909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1922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23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1924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1925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1926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667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1927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1928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1929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1930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1931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  <p:sp>
        <p:nvSpPr>
          <p:cNvPr id="81932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1933" name="TextBox 14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2946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2947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2948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2949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2950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667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2951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2952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2953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2954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2955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2</a:t>
            </a:r>
          </a:p>
        </p:txBody>
      </p:sp>
      <p:sp>
        <p:nvSpPr>
          <p:cNvPr id="82956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2957" name="TextBox 14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3970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3971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3972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3973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3974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667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3975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3976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3977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3978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3979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3</a:t>
            </a:r>
          </a:p>
        </p:txBody>
      </p:sp>
      <p:sp>
        <p:nvSpPr>
          <p:cNvPr id="83980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3981" name="TextBox 14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4994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4995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4996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4997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4998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667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4999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5000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5001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5002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5003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4</a:t>
            </a:r>
          </a:p>
        </p:txBody>
      </p:sp>
      <p:sp>
        <p:nvSpPr>
          <p:cNvPr id="85004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5005" name="TextBox 14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7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6018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6019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6020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6021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6022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667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6023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6024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6025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6026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6027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5</a:t>
            </a:r>
          </a:p>
        </p:txBody>
      </p:sp>
      <p:sp>
        <p:nvSpPr>
          <p:cNvPr id="86028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6029" name="TextBox 14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7042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7043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7044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7045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7046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667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7047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7048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7049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7050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7051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6</a:t>
            </a:r>
          </a:p>
        </p:txBody>
      </p:sp>
      <p:sp>
        <p:nvSpPr>
          <p:cNvPr id="87052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7053" name="TextBox 14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5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8066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8067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8068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8069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8070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667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8071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8072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8073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8074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8075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7</a:t>
            </a:r>
          </a:p>
        </p:txBody>
      </p:sp>
      <p:sp>
        <p:nvSpPr>
          <p:cNvPr id="88076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8077" name="TextBox 14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9090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9091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89092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9093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9094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667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9095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9096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9097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9098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9099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8</a:t>
            </a:r>
          </a:p>
        </p:txBody>
      </p:sp>
      <p:sp>
        <p:nvSpPr>
          <p:cNvPr id="89100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9101" name="TextBox 14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3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0114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115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90116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90117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90118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416175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It is enabled only when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the first counter is at 9.</a:t>
            </a:r>
          </a:p>
        </p:txBody>
      </p:sp>
      <p:cxnSp>
        <p:nvCxnSpPr>
          <p:cNvPr id="90119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0120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0121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0122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90123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  <p:sp>
        <p:nvSpPr>
          <p:cNvPr id="90124" name="TextBox 14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90125" name="TextBox 16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7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sp>
        <p:nvSpPr>
          <p:cNvPr id="106498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  <a:ea typeface="ＭＳ Ｐゴシック" charset="-128"/>
              </a:rPr>
              <a:t>[ Figure 5.20 from the textbook ]</a:t>
            </a:r>
          </a:p>
        </p:txBody>
      </p:sp>
      <p:pic>
        <p:nvPicPr>
          <p:cNvPr id="106499" name="Picture 1" descr="Screen shot 2013-11-04 at 3.51.12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752600"/>
            <a:ext cx="7467600" cy="306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6500" name="TextBox 3"/>
          <p:cNvSpPr txBox="1">
            <a:spLocks noChangeArrowheads="1"/>
          </p:cNvSpPr>
          <p:nvPr/>
        </p:nvSpPr>
        <p:spPr bwMode="auto">
          <a:xfrm>
            <a:off x="247650" y="5241925"/>
            <a:ext cx="32416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first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on the positive edge of the clock</a:t>
            </a:r>
          </a:p>
        </p:txBody>
      </p:sp>
      <p:cxnSp>
        <p:nvCxnSpPr>
          <p:cNvPr id="106501" name="Straight Connector 5"/>
          <p:cNvCxnSpPr>
            <a:cxnSpLocks noChangeShapeType="1"/>
          </p:cNvCxnSpPr>
          <p:nvPr/>
        </p:nvCxnSpPr>
        <p:spPr bwMode="auto">
          <a:xfrm flipV="1">
            <a:off x="1938338" y="3494088"/>
            <a:ext cx="758825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</p:spTree>
    <p:extLst>
      <p:ext uri="{BB962C8B-B14F-4D97-AF65-F5344CB8AC3E}">
        <p14:creationId xmlns:p14="http://schemas.microsoft.com/office/powerpoint/2010/main" val="1206632866"/>
      </p:ext>
    </p:extLst>
  </p:cSld>
  <p:clrMapOvr>
    <a:masterClrMapping/>
  </p:clrMapOvr>
  <p:transition/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7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1138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1139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91140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91141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91142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525713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At the same time the first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counter is reset.</a:t>
            </a:r>
          </a:p>
        </p:txBody>
      </p:sp>
      <p:cxnSp>
        <p:nvCxnSpPr>
          <p:cNvPr id="91143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1144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1145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1146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91147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  <p:sp>
        <p:nvSpPr>
          <p:cNvPr id="91148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1149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1150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91151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91152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1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2162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63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2164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2165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2166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525713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At the same time the first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counter is reset.</a:t>
            </a:r>
          </a:p>
        </p:txBody>
      </p:sp>
      <p:cxnSp>
        <p:nvCxnSpPr>
          <p:cNvPr id="92167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2168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2169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2170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2171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sp>
        <p:nvSpPr>
          <p:cNvPr id="92172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2173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2174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2175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2176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5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3186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187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3188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3189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93190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3191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3192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3193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3194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  <p:sp>
        <p:nvSpPr>
          <p:cNvPr id="93195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3196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3197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3198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3199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0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4210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211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4212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4213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94214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4215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4216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4217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4218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2</a:t>
            </a:r>
          </a:p>
        </p:txBody>
      </p:sp>
      <p:sp>
        <p:nvSpPr>
          <p:cNvPr id="94219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4220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4221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4222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4223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TextBox 1"/>
          <p:cNvSpPr txBox="1">
            <a:spLocks noChangeArrowheads="1"/>
          </p:cNvSpPr>
          <p:nvPr/>
        </p:nvSpPr>
        <p:spPr bwMode="auto">
          <a:xfrm>
            <a:off x="4135438" y="2590800"/>
            <a:ext cx="1466850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000">
                <a:latin typeface="Times" charset="0"/>
              </a:rPr>
              <a:t>. . . </a:t>
            </a:r>
          </a:p>
        </p:txBody>
      </p:sp>
    </p:spTree>
  </p:cSld>
  <p:clrMapOvr>
    <a:masterClrMapping/>
  </p:clrMapOvr>
  <p:transition/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7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6258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59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96260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6261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96262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6263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6264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6265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6266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8</a:t>
            </a:r>
          </a:p>
        </p:txBody>
      </p:sp>
      <p:sp>
        <p:nvSpPr>
          <p:cNvPr id="96267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6268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6269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6270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6271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1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7282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283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97284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97285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cxnSp>
        <p:nvCxnSpPr>
          <p:cNvPr id="97286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7287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7288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7289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97290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  <p:sp>
        <p:nvSpPr>
          <p:cNvPr id="97291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7292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7293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97294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97295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5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8306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8307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8308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8309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98310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311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312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313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8314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sp>
        <p:nvSpPr>
          <p:cNvPr id="98315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8316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317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8318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8319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2</a:t>
            </a:r>
          </a:p>
        </p:txBody>
      </p:sp>
    </p:spTree>
  </p:cSld>
  <p:clrMapOvr>
    <a:masterClrMapping/>
  </p:clrMapOvr>
  <p:transition/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9330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331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9332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9333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99334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335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336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337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9338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  <p:sp>
        <p:nvSpPr>
          <p:cNvPr id="99339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9340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341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9342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9343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2</a:t>
            </a:r>
          </a:p>
        </p:txBody>
      </p:sp>
    </p:spTree>
  </p:cSld>
  <p:clrMapOvr>
    <a:masterClrMapping/>
  </p:clrMapOvr>
  <p:transition/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3" name="TextBox 1"/>
          <p:cNvSpPr txBox="1">
            <a:spLocks noChangeArrowheads="1"/>
          </p:cNvSpPr>
          <p:nvPr/>
        </p:nvSpPr>
        <p:spPr bwMode="auto">
          <a:xfrm>
            <a:off x="4135438" y="2590800"/>
            <a:ext cx="1466850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000">
                <a:latin typeface="Times" charset="0"/>
              </a:rPr>
              <a:t>. . . </a:t>
            </a:r>
          </a:p>
        </p:txBody>
      </p:sp>
    </p:spTree>
  </p:cSld>
  <p:clrMapOvr>
    <a:masterClrMapping/>
  </p:clrMapOvr>
  <p:transition/>
</p:sld>
</file>

<file path=ppt/theme/theme1.xml><?xml version="1.0" encoding="utf-8"?>
<a:theme xmlns:a="http://schemas.openxmlformats.org/drawingml/2006/main" name="Blank">
  <a:themeElements>
    <a:clrScheme name="Blank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lnDef>
  </a:objectDefaults>
  <a:extraClrSchemeLst>
    <a:extraClrScheme>
      <a:clrScheme name="Blank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Blank">
  <a:themeElements>
    <a:clrScheme name="Blank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lnDef>
  </a:objectDefaults>
  <a:extraClrSchemeLst>
    <a:extraClrScheme>
      <a:clrScheme name="Blank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5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18494</TotalTime>
  <Words>7610</Words>
  <Application>Microsoft Macintosh PowerPoint</Application>
  <PresentationFormat>On-screen Show (4:3)</PresentationFormat>
  <Paragraphs>4664</Paragraphs>
  <Slides>210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210</vt:i4>
      </vt:variant>
    </vt:vector>
  </HeadingPairs>
  <TitlesOfParts>
    <vt:vector size="221" baseType="lpstr">
      <vt:lpstr>MS PGothic</vt:lpstr>
      <vt:lpstr>MS PGothic</vt:lpstr>
      <vt:lpstr>Arial</vt:lpstr>
      <vt:lpstr>Helvetica</vt:lpstr>
      <vt:lpstr>Times</vt:lpstr>
      <vt:lpstr>Times New Roman</vt:lpstr>
      <vt:lpstr>Times-Roman</vt:lpstr>
      <vt:lpstr>Wingdings</vt:lpstr>
      <vt:lpstr>Blank</vt:lpstr>
      <vt:lpstr>1_Default Design</vt:lpstr>
      <vt:lpstr>1_Blank</vt:lpstr>
      <vt:lpstr>PowerPoint Presentation</vt:lpstr>
      <vt:lpstr>Counters &amp; Solved Problems</vt:lpstr>
      <vt:lpstr>Administrative Stuff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Motivation</vt:lpstr>
      <vt:lpstr>PowerPoint Presentation</vt:lpstr>
      <vt:lpstr>PowerPoint Presentation</vt:lpstr>
      <vt:lpstr>PowerPoint Presentation</vt:lpstr>
      <vt:lpstr>PowerPoint Presentation</vt:lpstr>
      <vt:lpstr>Other Types of Counters (Section 5.11)</vt:lpstr>
      <vt:lpstr>A two-digit BCD counter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Ring Counter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4-bit ring counter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Ring Counter (alternative implementation)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Johnson Counter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4-Bit Johnson Counter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Timing Analysis of Flip-Flop Circuits (Section 5.15)</vt:lpstr>
      <vt:lpstr>Timing Review</vt:lpstr>
      <vt:lpstr>Timing Example</vt:lpstr>
      <vt:lpstr>PowerPoint Presentation</vt:lpstr>
      <vt:lpstr>Timing Example: 4-bit counter</vt:lpstr>
      <vt:lpstr>PowerPoint Presentation</vt:lpstr>
      <vt:lpstr>Skew Timing Example: 4-bit counter</vt:lpstr>
      <vt:lpstr>Example 5.22</vt:lpstr>
      <vt:lpstr>Faster 4-bit Counter</vt:lpstr>
      <vt:lpstr>PowerPoint Presentation</vt:lpstr>
      <vt:lpstr>Faster 4-bit Counter</vt:lpstr>
      <vt:lpstr>Reaction Timer Circuit (Section 5.14)</vt:lpstr>
      <vt:lpstr>Problem Statement</vt:lpstr>
      <vt:lpstr>Clock Divider</vt:lpstr>
      <vt:lpstr>PowerPoint Presentation</vt:lpstr>
      <vt:lpstr>Functionality of circuit</vt:lpstr>
      <vt:lpstr>PowerPoint Presentation</vt:lpstr>
      <vt:lpstr>Examples of Solved Problems (Section 5.17)</vt:lpstr>
      <vt:lpstr>Example 5.18</vt:lpstr>
      <vt:lpstr>PowerPoint Presentation</vt:lpstr>
      <vt:lpstr>Example 5.19</vt:lpstr>
      <vt:lpstr>PowerPoint Presentation</vt:lpstr>
      <vt:lpstr>PowerPoint Presentation</vt:lpstr>
      <vt:lpstr>Example 5.20</vt:lpstr>
      <vt:lpstr>Vending Machine Example</vt:lpstr>
      <vt:lpstr>PowerPoint Presentation</vt:lpstr>
      <vt:lpstr>Questions?</vt:lpstr>
      <vt:lpstr>THE END</vt:lpstr>
    </vt:vector>
  </TitlesOfParts>
  <LinksUpToDate>false</LinksUpToDate>
  <SharedDoc>false</SharedDoc>
  <HyperlinksChanged>false</HyperlinksChanged>
  <AppVersion>16.0016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Copyright 2004 Pearson Addison-Wesley</dc:creator>
  <cp:lastModifiedBy>Stoytchev, Alexander T [E CPE]</cp:lastModifiedBy>
  <cp:revision>712</cp:revision>
  <cp:lastPrinted>2017-11-06T03:22:58Z</cp:lastPrinted>
  <dcterms:created xsi:type="dcterms:W3CDTF">2003-05-23T15:49:24Z</dcterms:created>
  <dcterms:modified xsi:type="dcterms:W3CDTF">2018-10-29T21:04:36Z</dcterms:modified>
</cp:coreProperties>
</file>