
<file path=[Content_Types].xml><?xml version="1.0" encoding="utf-8"?>
<Types xmlns="http://schemas.openxmlformats.org/package/2006/content-types">
  <Default Extension="xml" ContentType="application/xml"/>
  <Default Extension="png" ContentType="image/png"/>
  <Default Extension="rels" ContentType="application/vnd.openxmlformats-package.relationships+xml"/>
  <Default Extension="wmf" ContentType="image/x-w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14"/>
  </p:notesMasterIdLst>
  <p:handoutMasterIdLst>
    <p:handoutMasterId r:id="rId215"/>
  </p:handoutMasterIdLst>
  <p:sldIdLst>
    <p:sldId id="1900" r:id="rId4"/>
    <p:sldId id="1899" r:id="rId5"/>
    <p:sldId id="1939" r:id="rId6"/>
    <p:sldId id="1986" r:id="rId7"/>
    <p:sldId id="2046" r:id="rId8"/>
    <p:sldId id="2047" r:id="rId9"/>
    <p:sldId id="2154" r:id="rId10"/>
    <p:sldId id="2049" r:id="rId11"/>
    <p:sldId id="2050" r:id="rId12"/>
    <p:sldId id="2051" r:id="rId13"/>
    <p:sldId id="2052" r:id="rId14"/>
    <p:sldId id="2053" r:id="rId15"/>
    <p:sldId id="2155" r:id="rId16"/>
    <p:sldId id="2158" r:id="rId17"/>
    <p:sldId id="2159" r:id="rId18"/>
    <p:sldId id="2160" r:id="rId19"/>
    <p:sldId id="2157" r:id="rId20"/>
    <p:sldId id="1956" r:id="rId21"/>
    <p:sldId id="1957" r:id="rId22"/>
    <p:sldId id="1958" r:id="rId23"/>
    <p:sldId id="1959" r:id="rId24"/>
    <p:sldId id="1960" r:id="rId25"/>
    <p:sldId id="2156" r:id="rId26"/>
    <p:sldId id="2162" r:id="rId27"/>
    <p:sldId id="2161" r:id="rId28"/>
    <p:sldId id="2163" r:id="rId29"/>
    <p:sldId id="2164" r:id="rId30"/>
    <p:sldId id="2165" r:id="rId31"/>
    <p:sldId id="2166" r:id="rId32"/>
    <p:sldId id="1961" r:id="rId33"/>
    <p:sldId id="1964" r:id="rId34"/>
    <p:sldId id="1965" r:id="rId35"/>
    <p:sldId id="1966" r:id="rId36"/>
    <p:sldId id="1967" r:id="rId37"/>
    <p:sldId id="1968" r:id="rId38"/>
    <p:sldId id="1969" r:id="rId39"/>
    <p:sldId id="1970" r:id="rId40"/>
    <p:sldId id="1971" r:id="rId41"/>
    <p:sldId id="2175" r:id="rId42"/>
    <p:sldId id="2176" r:id="rId43"/>
    <p:sldId id="2179" r:id="rId44"/>
    <p:sldId id="2177" r:id="rId45"/>
    <p:sldId id="2178" r:id="rId46"/>
    <p:sldId id="1972" r:id="rId47"/>
    <p:sldId id="2180" r:id="rId48"/>
    <p:sldId id="1973" r:id="rId49"/>
    <p:sldId id="1974" r:id="rId50"/>
    <p:sldId id="1975" r:id="rId51"/>
    <p:sldId id="1976" r:id="rId52"/>
    <p:sldId id="1977" r:id="rId53"/>
    <p:sldId id="2167" r:id="rId54"/>
    <p:sldId id="2169" r:id="rId55"/>
    <p:sldId id="2170" r:id="rId56"/>
    <p:sldId id="1978" r:id="rId57"/>
    <p:sldId id="1979" r:id="rId58"/>
    <p:sldId id="2171" r:id="rId59"/>
    <p:sldId id="2172" r:id="rId60"/>
    <p:sldId id="2174" r:id="rId61"/>
    <p:sldId id="1980" r:id="rId62"/>
    <p:sldId id="1981" r:id="rId63"/>
    <p:sldId id="1982" r:id="rId64"/>
    <p:sldId id="1983" r:id="rId65"/>
    <p:sldId id="1984" r:id="rId66"/>
    <p:sldId id="1985" r:id="rId67"/>
    <p:sldId id="1880" r:id="rId68"/>
    <p:sldId id="1885" r:id="rId69"/>
    <p:sldId id="1845" r:id="rId70"/>
    <p:sldId id="2013" r:id="rId71"/>
    <p:sldId id="2012" r:id="rId72"/>
    <p:sldId id="2054" r:id="rId73"/>
    <p:sldId id="2011" r:id="rId74"/>
    <p:sldId id="2055" r:id="rId75"/>
    <p:sldId id="2003" r:id="rId76"/>
    <p:sldId id="2014" r:id="rId77"/>
    <p:sldId id="2010" r:id="rId78"/>
    <p:sldId id="2008" r:id="rId79"/>
    <p:sldId id="2009" r:id="rId80"/>
    <p:sldId id="2045" r:id="rId81"/>
    <p:sldId id="2004" r:id="rId82"/>
    <p:sldId id="2016" r:id="rId83"/>
    <p:sldId id="2017" r:id="rId84"/>
    <p:sldId id="2018" r:id="rId85"/>
    <p:sldId id="2019" r:id="rId86"/>
    <p:sldId id="2020" r:id="rId87"/>
    <p:sldId id="2021" r:id="rId88"/>
    <p:sldId id="2022" r:id="rId89"/>
    <p:sldId id="2023" r:id="rId90"/>
    <p:sldId id="2024" r:id="rId91"/>
    <p:sldId id="2025" r:id="rId92"/>
    <p:sldId id="2027" r:id="rId93"/>
    <p:sldId id="2028" r:id="rId94"/>
    <p:sldId id="2029" r:id="rId95"/>
    <p:sldId id="2030" r:id="rId96"/>
    <p:sldId id="2032" r:id="rId97"/>
    <p:sldId id="2031" r:id="rId98"/>
    <p:sldId id="2036" r:id="rId99"/>
    <p:sldId id="2035" r:id="rId100"/>
    <p:sldId id="2037" r:id="rId101"/>
    <p:sldId id="2038" r:id="rId102"/>
    <p:sldId id="2039" r:id="rId103"/>
    <p:sldId id="2040" r:id="rId104"/>
    <p:sldId id="2042" r:id="rId105"/>
    <p:sldId id="2043" r:id="rId106"/>
    <p:sldId id="2044" r:id="rId107"/>
    <p:sldId id="2056" r:id="rId108"/>
    <p:sldId id="2057" r:id="rId109"/>
    <p:sldId id="2058" r:id="rId110"/>
    <p:sldId id="2071" r:id="rId111"/>
    <p:sldId id="2059" r:id="rId112"/>
    <p:sldId id="2061" r:id="rId113"/>
    <p:sldId id="2062" r:id="rId114"/>
    <p:sldId id="1886" r:id="rId115"/>
    <p:sldId id="2064" r:id="rId116"/>
    <p:sldId id="2066" r:id="rId117"/>
    <p:sldId id="2065" r:id="rId118"/>
    <p:sldId id="2068" r:id="rId119"/>
    <p:sldId id="2079" r:id="rId120"/>
    <p:sldId id="2080" r:id="rId121"/>
    <p:sldId id="2069" r:id="rId122"/>
    <p:sldId id="2072" r:id="rId123"/>
    <p:sldId id="2073" r:id="rId124"/>
    <p:sldId id="2074" r:id="rId125"/>
    <p:sldId id="2075" r:id="rId126"/>
    <p:sldId id="2076" r:id="rId127"/>
    <p:sldId id="2077" r:id="rId128"/>
    <p:sldId id="2078" r:id="rId129"/>
    <p:sldId id="2081" r:id="rId130"/>
    <p:sldId id="1846" r:id="rId131"/>
    <p:sldId id="2067" r:id="rId132"/>
    <p:sldId id="2100" r:id="rId133"/>
    <p:sldId id="2082" r:id="rId134"/>
    <p:sldId id="2102" r:id="rId135"/>
    <p:sldId id="2103" r:id="rId136"/>
    <p:sldId id="2085" r:id="rId137"/>
    <p:sldId id="2105" r:id="rId138"/>
    <p:sldId id="2089" r:id="rId139"/>
    <p:sldId id="2106" r:id="rId140"/>
    <p:sldId id="2108" r:id="rId141"/>
    <p:sldId id="2107" r:id="rId142"/>
    <p:sldId id="2109" r:id="rId143"/>
    <p:sldId id="2110" r:id="rId144"/>
    <p:sldId id="2111" r:id="rId145"/>
    <p:sldId id="2113" r:id="rId146"/>
    <p:sldId id="2112" r:id="rId147"/>
    <p:sldId id="2114" r:id="rId148"/>
    <p:sldId id="2115" r:id="rId149"/>
    <p:sldId id="2116" r:id="rId150"/>
    <p:sldId id="2117" r:id="rId151"/>
    <p:sldId id="2118" r:id="rId152"/>
    <p:sldId id="2119" r:id="rId153"/>
    <p:sldId id="2060" r:id="rId154"/>
    <p:sldId id="2120" r:id="rId155"/>
    <p:sldId id="2121" r:id="rId156"/>
    <p:sldId id="2126" r:id="rId157"/>
    <p:sldId id="2127" r:id="rId158"/>
    <p:sldId id="2128" r:id="rId159"/>
    <p:sldId id="2130" r:id="rId160"/>
    <p:sldId id="1888" r:id="rId161"/>
    <p:sldId id="2131" r:id="rId162"/>
    <p:sldId id="2132" r:id="rId163"/>
    <p:sldId id="2133" r:id="rId164"/>
    <p:sldId id="2134" r:id="rId165"/>
    <p:sldId id="2135" r:id="rId166"/>
    <p:sldId id="2136" r:id="rId167"/>
    <p:sldId id="2137" r:id="rId168"/>
    <p:sldId id="2138" r:id="rId169"/>
    <p:sldId id="2139" r:id="rId170"/>
    <p:sldId id="2140" r:id="rId171"/>
    <p:sldId id="2141" r:id="rId172"/>
    <p:sldId id="2142" r:id="rId173"/>
    <p:sldId id="2143" r:id="rId174"/>
    <p:sldId id="2144" r:id="rId175"/>
    <p:sldId id="2145" r:id="rId176"/>
    <p:sldId id="2146" r:id="rId177"/>
    <p:sldId id="2147" r:id="rId178"/>
    <p:sldId id="2148" r:id="rId179"/>
    <p:sldId id="2149" r:id="rId180"/>
    <p:sldId id="2150" r:id="rId181"/>
    <p:sldId id="2151" r:id="rId182"/>
    <p:sldId id="2152" r:id="rId183"/>
    <p:sldId id="2153" r:id="rId184"/>
    <p:sldId id="1848" r:id="rId185"/>
    <p:sldId id="1849" r:id="rId186"/>
    <p:sldId id="1892" r:id="rId187"/>
    <p:sldId id="1893" r:id="rId188"/>
    <p:sldId id="1851" r:id="rId189"/>
    <p:sldId id="1894" r:id="rId190"/>
    <p:sldId id="1852" r:id="rId191"/>
    <p:sldId id="1896" r:id="rId192"/>
    <p:sldId id="1877" r:id="rId193"/>
    <p:sldId id="1897" r:id="rId194"/>
    <p:sldId id="1859" r:id="rId195"/>
    <p:sldId id="1898" r:id="rId196"/>
    <p:sldId id="1884" r:id="rId197"/>
    <p:sldId id="1889" r:id="rId198"/>
    <p:sldId id="1890" r:id="rId199"/>
    <p:sldId id="1882" r:id="rId200"/>
    <p:sldId id="1891" r:id="rId201"/>
    <p:sldId id="1883" r:id="rId202"/>
    <p:sldId id="1881" r:id="rId203"/>
    <p:sldId id="1874" r:id="rId204"/>
    <p:sldId id="1854" r:id="rId205"/>
    <p:sldId id="1875" r:id="rId206"/>
    <p:sldId id="1855" r:id="rId207"/>
    <p:sldId id="1856" r:id="rId208"/>
    <p:sldId id="1876" r:id="rId209"/>
    <p:sldId id="1895" r:id="rId210"/>
    <p:sldId id="1857" r:id="rId211"/>
    <p:sldId id="1878" r:id="rId212"/>
    <p:sldId id="1879" r:id="rId213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00FF"/>
    <a:srgbClr val="28F3FF"/>
    <a:srgbClr val="008000"/>
    <a:srgbClr val="1EFFE7"/>
    <a:srgbClr val="0CF9FF"/>
    <a:srgbClr val="FFCC66"/>
    <a:srgbClr val="F5E985"/>
    <a:srgbClr val="DE2C28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82"/>
    <p:restoredTop sz="94671"/>
  </p:normalViewPr>
  <p:slideViewPr>
    <p:cSldViewPr>
      <p:cViewPr>
        <p:scale>
          <a:sx n="125" d="100"/>
          <a:sy n="125" d="100"/>
        </p:scale>
        <p:origin x="1472" y="928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42" Type="http://schemas.openxmlformats.org/officeDocument/2006/relationships/slide" Target="slides/slide139.xml"/><Relationship Id="rId143" Type="http://schemas.openxmlformats.org/officeDocument/2006/relationships/slide" Target="slides/slide140.xml"/><Relationship Id="rId144" Type="http://schemas.openxmlformats.org/officeDocument/2006/relationships/slide" Target="slides/slide141.xml"/><Relationship Id="rId145" Type="http://schemas.openxmlformats.org/officeDocument/2006/relationships/slide" Target="slides/slide142.xml"/><Relationship Id="rId146" Type="http://schemas.openxmlformats.org/officeDocument/2006/relationships/slide" Target="slides/slide143.xml"/><Relationship Id="rId147" Type="http://schemas.openxmlformats.org/officeDocument/2006/relationships/slide" Target="slides/slide144.xml"/><Relationship Id="rId148" Type="http://schemas.openxmlformats.org/officeDocument/2006/relationships/slide" Target="slides/slide145.xml"/><Relationship Id="rId149" Type="http://schemas.openxmlformats.org/officeDocument/2006/relationships/slide" Target="slides/slide146.xml"/><Relationship Id="rId180" Type="http://schemas.openxmlformats.org/officeDocument/2006/relationships/slide" Target="slides/slide177.xml"/><Relationship Id="rId181" Type="http://schemas.openxmlformats.org/officeDocument/2006/relationships/slide" Target="slides/slide178.xml"/><Relationship Id="rId182" Type="http://schemas.openxmlformats.org/officeDocument/2006/relationships/slide" Target="slides/slide179.xml"/><Relationship Id="rId40" Type="http://schemas.openxmlformats.org/officeDocument/2006/relationships/slide" Target="slides/slide37.xml"/><Relationship Id="rId41" Type="http://schemas.openxmlformats.org/officeDocument/2006/relationships/slide" Target="slides/slide38.xml"/><Relationship Id="rId42" Type="http://schemas.openxmlformats.org/officeDocument/2006/relationships/slide" Target="slides/slide39.xml"/><Relationship Id="rId43" Type="http://schemas.openxmlformats.org/officeDocument/2006/relationships/slide" Target="slides/slide40.xml"/><Relationship Id="rId44" Type="http://schemas.openxmlformats.org/officeDocument/2006/relationships/slide" Target="slides/slide41.xml"/><Relationship Id="rId45" Type="http://schemas.openxmlformats.org/officeDocument/2006/relationships/slide" Target="slides/slide42.xml"/><Relationship Id="rId46" Type="http://schemas.openxmlformats.org/officeDocument/2006/relationships/slide" Target="slides/slide43.xml"/><Relationship Id="rId47" Type="http://schemas.openxmlformats.org/officeDocument/2006/relationships/slide" Target="slides/slide44.xml"/><Relationship Id="rId48" Type="http://schemas.openxmlformats.org/officeDocument/2006/relationships/slide" Target="slides/slide45.xml"/><Relationship Id="rId49" Type="http://schemas.openxmlformats.org/officeDocument/2006/relationships/slide" Target="slides/slide46.xml"/><Relationship Id="rId183" Type="http://schemas.openxmlformats.org/officeDocument/2006/relationships/slide" Target="slides/slide180.xml"/><Relationship Id="rId184" Type="http://schemas.openxmlformats.org/officeDocument/2006/relationships/slide" Target="slides/slide181.xml"/><Relationship Id="rId185" Type="http://schemas.openxmlformats.org/officeDocument/2006/relationships/slide" Target="slides/slide182.xml"/><Relationship Id="rId186" Type="http://schemas.openxmlformats.org/officeDocument/2006/relationships/slide" Target="slides/slide183.xml"/><Relationship Id="rId187" Type="http://schemas.openxmlformats.org/officeDocument/2006/relationships/slide" Target="slides/slide184.xml"/><Relationship Id="rId188" Type="http://schemas.openxmlformats.org/officeDocument/2006/relationships/slide" Target="slides/slide185.xml"/><Relationship Id="rId189" Type="http://schemas.openxmlformats.org/officeDocument/2006/relationships/slide" Target="slides/slide186.xml"/><Relationship Id="rId80" Type="http://schemas.openxmlformats.org/officeDocument/2006/relationships/slide" Target="slides/slide77.xml"/><Relationship Id="rId81" Type="http://schemas.openxmlformats.org/officeDocument/2006/relationships/slide" Target="slides/slide78.xml"/><Relationship Id="rId82" Type="http://schemas.openxmlformats.org/officeDocument/2006/relationships/slide" Target="slides/slide79.xml"/><Relationship Id="rId83" Type="http://schemas.openxmlformats.org/officeDocument/2006/relationships/slide" Target="slides/slide80.xml"/><Relationship Id="rId84" Type="http://schemas.openxmlformats.org/officeDocument/2006/relationships/slide" Target="slides/slide81.xml"/><Relationship Id="rId85" Type="http://schemas.openxmlformats.org/officeDocument/2006/relationships/slide" Target="slides/slide82.xml"/><Relationship Id="rId86" Type="http://schemas.openxmlformats.org/officeDocument/2006/relationships/slide" Target="slides/slide83.xml"/><Relationship Id="rId87" Type="http://schemas.openxmlformats.org/officeDocument/2006/relationships/slide" Target="slides/slide84.xml"/><Relationship Id="rId88" Type="http://schemas.openxmlformats.org/officeDocument/2006/relationships/slide" Target="slides/slide85.xml"/><Relationship Id="rId89" Type="http://schemas.openxmlformats.org/officeDocument/2006/relationships/slide" Target="slides/slide86.xml"/><Relationship Id="rId110" Type="http://schemas.openxmlformats.org/officeDocument/2006/relationships/slide" Target="slides/slide107.xml"/><Relationship Id="rId111" Type="http://schemas.openxmlformats.org/officeDocument/2006/relationships/slide" Target="slides/slide108.xml"/><Relationship Id="rId112" Type="http://schemas.openxmlformats.org/officeDocument/2006/relationships/slide" Target="slides/slide109.xml"/><Relationship Id="rId113" Type="http://schemas.openxmlformats.org/officeDocument/2006/relationships/slide" Target="slides/slide110.xml"/><Relationship Id="rId114" Type="http://schemas.openxmlformats.org/officeDocument/2006/relationships/slide" Target="slides/slide111.xml"/><Relationship Id="rId115" Type="http://schemas.openxmlformats.org/officeDocument/2006/relationships/slide" Target="slides/slide112.xml"/><Relationship Id="rId116" Type="http://schemas.openxmlformats.org/officeDocument/2006/relationships/slide" Target="slides/slide113.xml"/><Relationship Id="rId117" Type="http://schemas.openxmlformats.org/officeDocument/2006/relationships/slide" Target="slides/slide114.xml"/><Relationship Id="rId118" Type="http://schemas.openxmlformats.org/officeDocument/2006/relationships/slide" Target="slides/slide115.xml"/><Relationship Id="rId119" Type="http://schemas.openxmlformats.org/officeDocument/2006/relationships/slide" Target="slides/slide116.xml"/><Relationship Id="rId150" Type="http://schemas.openxmlformats.org/officeDocument/2006/relationships/slide" Target="slides/slide147.xml"/><Relationship Id="rId151" Type="http://schemas.openxmlformats.org/officeDocument/2006/relationships/slide" Target="slides/slide148.xml"/><Relationship Id="rId152" Type="http://schemas.openxmlformats.org/officeDocument/2006/relationships/slide" Target="slides/slide149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Relationship Id="rId153" Type="http://schemas.openxmlformats.org/officeDocument/2006/relationships/slide" Target="slides/slide150.xml"/><Relationship Id="rId154" Type="http://schemas.openxmlformats.org/officeDocument/2006/relationships/slide" Target="slides/slide151.xml"/><Relationship Id="rId155" Type="http://schemas.openxmlformats.org/officeDocument/2006/relationships/slide" Target="slides/slide152.xml"/><Relationship Id="rId156" Type="http://schemas.openxmlformats.org/officeDocument/2006/relationships/slide" Target="slides/slide153.xml"/><Relationship Id="rId157" Type="http://schemas.openxmlformats.org/officeDocument/2006/relationships/slide" Target="slides/slide154.xml"/><Relationship Id="rId158" Type="http://schemas.openxmlformats.org/officeDocument/2006/relationships/slide" Target="slides/slide155.xml"/><Relationship Id="rId159" Type="http://schemas.openxmlformats.org/officeDocument/2006/relationships/slide" Target="slides/slide156.xml"/><Relationship Id="rId190" Type="http://schemas.openxmlformats.org/officeDocument/2006/relationships/slide" Target="slides/slide187.xml"/><Relationship Id="rId191" Type="http://schemas.openxmlformats.org/officeDocument/2006/relationships/slide" Target="slides/slide188.xml"/><Relationship Id="rId192" Type="http://schemas.openxmlformats.org/officeDocument/2006/relationships/slide" Target="slides/slide189.xml"/><Relationship Id="rId50" Type="http://schemas.openxmlformats.org/officeDocument/2006/relationships/slide" Target="slides/slide47.xml"/><Relationship Id="rId51" Type="http://schemas.openxmlformats.org/officeDocument/2006/relationships/slide" Target="slides/slide48.xml"/><Relationship Id="rId52" Type="http://schemas.openxmlformats.org/officeDocument/2006/relationships/slide" Target="slides/slide49.xml"/><Relationship Id="rId53" Type="http://schemas.openxmlformats.org/officeDocument/2006/relationships/slide" Target="slides/slide50.xml"/><Relationship Id="rId54" Type="http://schemas.openxmlformats.org/officeDocument/2006/relationships/slide" Target="slides/slide51.xml"/><Relationship Id="rId55" Type="http://schemas.openxmlformats.org/officeDocument/2006/relationships/slide" Target="slides/slide52.xml"/><Relationship Id="rId56" Type="http://schemas.openxmlformats.org/officeDocument/2006/relationships/slide" Target="slides/slide53.xml"/><Relationship Id="rId57" Type="http://schemas.openxmlformats.org/officeDocument/2006/relationships/slide" Target="slides/slide54.xml"/><Relationship Id="rId58" Type="http://schemas.openxmlformats.org/officeDocument/2006/relationships/slide" Target="slides/slide55.xml"/><Relationship Id="rId59" Type="http://schemas.openxmlformats.org/officeDocument/2006/relationships/slide" Target="slides/slide56.xml"/><Relationship Id="rId193" Type="http://schemas.openxmlformats.org/officeDocument/2006/relationships/slide" Target="slides/slide190.xml"/><Relationship Id="rId194" Type="http://schemas.openxmlformats.org/officeDocument/2006/relationships/slide" Target="slides/slide191.xml"/><Relationship Id="rId195" Type="http://schemas.openxmlformats.org/officeDocument/2006/relationships/slide" Target="slides/slide192.xml"/><Relationship Id="rId196" Type="http://schemas.openxmlformats.org/officeDocument/2006/relationships/slide" Target="slides/slide193.xml"/><Relationship Id="rId197" Type="http://schemas.openxmlformats.org/officeDocument/2006/relationships/slide" Target="slides/slide194.xml"/><Relationship Id="rId198" Type="http://schemas.openxmlformats.org/officeDocument/2006/relationships/slide" Target="slides/slide195.xml"/><Relationship Id="rId199" Type="http://schemas.openxmlformats.org/officeDocument/2006/relationships/slide" Target="slides/slide196.xml"/><Relationship Id="rId90" Type="http://schemas.openxmlformats.org/officeDocument/2006/relationships/slide" Target="slides/slide87.xml"/><Relationship Id="rId91" Type="http://schemas.openxmlformats.org/officeDocument/2006/relationships/slide" Target="slides/slide88.xml"/><Relationship Id="rId92" Type="http://schemas.openxmlformats.org/officeDocument/2006/relationships/slide" Target="slides/slide89.xml"/><Relationship Id="rId93" Type="http://schemas.openxmlformats.org/officeDocument/2006/relationships/slide" Target="slides/slide90.xml"/><Relationship Id="rId94" Type="http://schemas.openxmlformats.org/officeDocument/2006/relationships/slide" Target="slides/slide91.xml"/><Relationship Id="rId95" Type="http://schemas.openxmlformats.org/officeDocument/2006/relationships/slide" Target="slides/slide92.xml"/><Relationship Id="rId96" Type="http://schemas.openxmlformats.org/officeDocument/2006/relationships/slide" Target="slides/slide93.xml"/><Relationship Id="rId97" Type="http://schemas.openxmlformats.org/officeDocument/2006/relationships/slide" Target="slides/slide94.xml"/><Relationship Id="rId98" Type="http://schemas.openxmlformats.org/officeDocument/2006/relationships/slide" Target="slides/slide95.xml"/><Relationship Id="rId99" Type="http://schemas.openxmlformats.org/officeDocument/2006/relationships/slide" Target="slides/slide96.xml"/><Relationship Id="rId120" Type="http://schemas.openxmlformats.org/officeDocument/2006/relationships/slide" Target="slides/slide117.xml"/><Relationship Id="rId121" Type="http://schemas.openxmlformats.org/officeDocument/2006/relationships/slide" Target="slides/slide118.xml"/><Relationship Id="rId122" Type="http://schemas.openxmlformats.org/officeDocument/2006/relationships/slide" Target="slides/slide119.xml"/><Relationship Id="rId123" Type="http://schemas.openxmlformats.org/officeDocument/2006/relationships/slide" Target="slides/slide120.xml"/><Relationship Id="rId124" Type="http://schemas.openxmlformats.org/officeDocument/2006/relationships/slide" Target="slides/slide121.xml"/><Relationship Id="rId125" Type="http://schemas.openxmlformats.org/officeDocument/2006/relationships/slide" Target="slides/slide122.xml"/><Relationship Id="rId126" Type="http://schemas.openxmlformats.org/officeDocument/2006/relationships/slide" Target="slides/slide123.xml"/><Relationship Id="rId127" Type="http://schemas.openxmlformats.org/officeDocument/2006/relationships/slide" Target="slides/slide124.xml"/><Relationship Id="rId128" Type="http://schemas.openxmlformats.org/officeDocument/2006/relationships/slide" Target="slides/slide125.xml"/><Relationship Id="rId129" Type="http://schemas.openxmlformats.org/officeDocument/2006/relationships/slide" Target="slides/slide126.xml"/><Relationship Id="rId160" Type="http://schemas.openxmlformats.org/officeDocument/2006/relationships/slide" Target="slides/slide157.xml"/><Relationship Id="rId161" Type="http://schemas.openxmlformats.org/officeDocument/2006/relationships/slide" Target="slides/slide158.xml"/><Relationship Id="rId162" Type="http://schemas.openxmlformats.org/officeDocument/2006/relationships/slide" Target="slides/slide159.xml"/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slide" Target="slides/slide19.xml"/><Relationship Id="rId23" Type="http://schemas.openxmlformats.org/officeDocument/2006/relationships/slide" Target="slides/slide20.xml"/><Relationship Id="rId24" Type="http://schemas.openxmlformats.org/officeDocument/2006/relationships/slide" Target="slides/slide21.xml"/><Relationship Id="rId25" Type="http://schemas.openxmlformats.org/officeDocument/2006/relationships/slide" Target="slides/slide22.xml"/><Relationship Id="rId26" Type="http://schemas.openxmlformats.org/officeDocument/2006/relationships/slide" Target="slides/slide23.xml"/><Relationship Id="rId27" Type="http://schemas.openxmlformats.org/officeDocument/2006/relationships/slide" Target="slides/slide24.xml"/><Relationship Id="rId28" Type="http://schemas.openxmlformats.org/officeDocument/2006/relationships/slide" Target="slides/slide25.xml"/><Relationship Id="rId29" Type="http://schemas.openxmlformats.org/officeDocument/2006/relationships/slide" Target="slides/slide26.xml"/><Relationship Id="rId163" Type="http://schemas.openxmlformats.org/officeDocument/2006/relationships/slide" Target="slides/slide160.xml"/><Relationship Id="rId164" Type="http://schemas.openxmlformats.org/officeDocument/2006/relationships/slide" Target="slides/slide161.xml"/><Relationship Id="rId165" Type="http://schemas.openxmlformats.org/officeDocument/2006/relationships/slide" Target="slides/slide162.xml"/><Relationship Id="rId166" Type="http://schemas.openxmlformats.org/officeDocument/2006/relationships/slide" Target="slides/slide163.xml"/><Relationship Id="rId167" Type="http://schemas.openxmlformats.org/officeDocument/2006/relationships/slide" Target="slides/slide164.xml"/><Relationship Id="rId168" Type="http://schemas.openxmlformats.org/officeDocument/2006/relationships/slide" Target="slides/slide165.xml"/><Relationship Id="rId169" Type="http://schemas.openxmlformats.org/officeDocument/2006/relationships/slide" Target="slides/slide166.xml"/><Relationship Id="rId200" Type="http://schemas.openxmlformats.org/officeDocument/2006/relationships/slide" Target="slides/slide197.xml"/><Relationship Id="rId201" Type="http://schemas.openxmlformats.org/officeDocument/2006/relationships/slide" Target="slides/slide198.xml"/><Relationship Id="rId202" Type="http://schemas.openxmlformats.org/officeDocument/2006/relationships/slide" Target="slides/slide199.xml"/><Relationship Id="rId203" Type="http://schemas.openxmlformats.org/officeDocument/2006/relationships/slide" Target="slides/slide200.xml"/><Relationship Id="rId60" Type="http://schemas.openxmlformats.org/officeDocument/2006/relationships/slide" Target="slides/slide57.xml"/><Relationship Id="rId61" Type="http://schemas.openxmlformats.org/officeDocument/2006/relationships/slide" Target="slides/slide58.xml"/><Relationship Id="rId62" Type="http://schemas.openxmlformats.org/officeDocument/2006/relationships/slide" Target="slides/slide59.xml"/><Relationship Id="rId63" Type="http://schemas.openxmlformats.org/officeDocument/2006/relationships/slide" Target="slides/slide60.xml"/><Relationship Id="rId64" Type="http://schemas.openxmlformats.org/officeDocument/2006/relationships/slide" Target="slides/slide61.xml"/><Relationship Id="rId65" Type="http://schemas.openxmlformats.org/officeDocument/2006/relationships/slide" Target="slides/slide62.xml"/><Relationship Id="rId66" Type="http://schemas.openxmlformats.org/officeDocument/2006/relationships/slide" Target="slides/slide63.xml"/><Relationship Id="rId67" Type="http://schemas.openxmlformats.org/officeDocument/2006/relationships/slide" Target="slides/slide64.xml"/><Relationship Id="rId68" Type="http://schemas.openxmlformats.org/officeDocument/2006/relationships/slide" Target="slides/slide65.xml"/><Relationship Id="rId69" Type="http://schemas.openxmlformats.org/officeDocument/2006/relationships/slide" Target="slides/slide66.xml"/><Relationship Id="rId204" Type="http://schemas.openxmlformats.org/officeDocument/2006/relationships/slide" Target="slides/slide201.xml"/><Relationship Id="rId205" Type="http://schemas.openxmlformats.org/officeDocument/2006/relationships/slide" Target="slides/slide202.xml"/><Relationship Id="rId206" Type="http://schemas.openxmlformats.org/officeDocument/2006/relationships/slide" Target="slides/slide203.xml"/><Relationship Id="rId207" Type="http://schemas.openxmlformats.org/officeDocument/2006/relationships/slide" Target="slides/slide204.xml"/><Relationship Id="rId208" Type="http://schemas.openxmlformats.org/officeDocument/2006/relationships/slide" Target="slides/slide205.xml"/><Relationship Id="rId209" Type="http://schemas.openxmlformats.org/officeDocument/2006/relationships/slide" Target="slides/slide206.xml"/><Relationship Id="rId130" Type="http://schemas.openxmlformats.org/officeDocument/2006/relationships/slide" Target="slides/slide127.xml"/><Relationship Id="rId131" Type="http://schemas.openxmlformats.org/officeDocument/2006/relationships/slide" Target="slides/slide128.xml"/><Relationship Id="rId132" Type="http://schemas.openxmlformats.org/officeDocument/2006/relationships/slide" Target="slides/slide129.xml"/><Relationship Id="rId133" Type="http://schemas.openxmlformats.org/officeDocument/2006/relationships/slide" Target="slides/slide130.xml"/><Relationship Id="rId134" Type="http://schemas.openxmlformats.org/officeDocument/2006/relationships/slide" Target="slides/slide131.xml"/><Relationship Id="rId135" Type="http://schemas.openxmlformats.org/officeDocument/2006/relationships/slide" Target="slides/slide132.xml"/><Relationship Id="rId136" Type="http://schemas.openxmlformats.org/officeDocument/2006/relationships/slide" Target="slides/slide133.xml"/><Relationship Id="rId137" Type="http://schemas.openxmlformats.org/officeDocument/2006/relationships/slide" Target="slides/slide134.xml"/><Relationship Id="rId138" Type="http://schemas.openxmlformats.org/officeDocument/2006/relationships/slide" Target="slides/slide135.xml"/><Relationship Id="rId139" Type="http://schemas.openxmlformats.org/officeDocument/2006/relationships/slide" Target="slides/slide136.xml"/><Relationship Id="rId170" Type="http://schemas.openxmlformats.org/officeDocument/2006/relationships/slide" Target="slides/slide167.xml"/><Relationship Id="rId171" Type="http://schemas.openxmlformats.org/officeDocument/2006/relationships/slide" Target="slides/slide168.xml"/><Relationship Id="rId172" Type="http://schemas.openxmlformats.org/officeDocument/2006/relationships/slide" Target="slides/slide169.xml"/><Relationship Id="rId30" Type="http://schemas.openxmlformats.org/officeDocument/2006/relationships/slide" Target="slides/slide27.xml"/><Relationship Id="rId31" Type="http://schemas.openxmlformats.org/officeDocument/2006/relationships/slide" Target="slides/slide28.xml"/><Relationship Id="rId32" Type="http://schemas.openxmlformats.org/officeDocument/2006/relationships/slide" Target="slides/slide29.xml"/><Relationship Id="rId33" Type="http://schemas.openxmlformats.org/officeDocument/2006/relationships/slide" Target="slides/slide30.xml"/><Relationship Id="rId34" Type="http://schemas.openxmlformats.org/officeDocument/2006/relationships/slide" Target="slides/slide31.xml"/><Relationship Id="rId35" Type="http://schemas.openxmlformats.org/officeDocument/2006/relationships/slide" Target="slides/slide32.xml"/><Relationship Id="rId36" Type="http://schemas.openxmlformats.org/officeDocument/2006/relationships/slide" Target="slides/slide33.xml"/><Relationship Id="rId37" Type="http://schemas.openxmlformats.org/officeDocument/2006/relationships/slide" Target="slides/slide34.xml"/><Relationship Id="rId38" Type="http://schemas.openxmlformats.org/officeDocument/2006/relationships/slide" Target="slides/slide35.xml"/><Relationship Id="rId39" Type="http://schemas.openxmlformats.org/officeDocument/2006/relationships/slide" Target="slides/slide36.xml"/><Relationship Id="rId173" Type="http://schemas.openxmlformats.org/officeDocument/2006/relationships/slide" Target="slides/slide170.xml"/><Relationship Id="rId174" Type="http://schemas.openxmlformats.org/officeDocument/2006/relationships/slide" Target="slides/slide171.xml"/><Relationship Id="rId175" Type="http://schemas.openxmlformats.org/officeDocument/2006/relationships/slide" Target="slides/slide172.xml"/><Relationship Id="rId176" Type="http://schemas.openxmlformats.org/officeDocument/2006/relationships/slide" Target="slides/slide173.xml"/><Relationship Id="rId177" Type="http://schemas.openxmlformats.org/officeDocument/2006/relationships/slide" Target="slides/slide174.xml"/><Relationship Id="rId178" Type="http://schemas.openxmlformats.org/officeDocument/2006/relationships/slide" Target="slides/slide175.xml"/><Relationship Id="rId179" Type="http://schemas.openxmlformats.org/officeDocument/2006/relationships/slide" Target="slides/slide176.xml"/><Relationship Id="rId210" Type="http://schemas.openxmlformats.org/officeDocument/2006/relationships/slide" Target="slides/slide207.xml"/><Relationship Id="rId211" Type="http://schemas.openxmlformats.org/officeDocument/2006/relationships/slide" Target="slides/slide208.xml"/><Relationship Id="rId212" Type="http://schemas.openxmlformats.org/officeDocument/2006/relationships/slide" Target="slides/slide209.xml"/><Relationship Id="rId213" Type="http://schemas.openxmlformats.org/officeDocument/2006/relationships/slide" Target="slides/slide210.xml"/><Relationship Id="rId70" Type="http://schemas.openxmlformats.org/officeDocument/2006/relationships/slide" Target="slides/slide67.xml"/><Relationship Id="rId71" Type="http://schemas.openxmlformats.org/officeDocument/2006/relationships/slide" Target="slides/slide68.xml"/><Relationship Id="rId72" Type="http://schemas.openxmlformats.org/officeDocument/2006/relationships/slide" Target="slides/slide69.xml"/><Relationship Id="rId73" Type="http://schemas.openxmlformats.org/officeDocument/2006/relationships/slide" Target="slides/slide70.xml"/><Relationship Id="rId74" Type="http://schemas.openxmlformats.org/officeDocument/2006/relationships/slide" Target="slides/slide71.xml"/><Relationship Id="rId75" Type="http://schemas.openxmlformats.org/officeDocument/2006/relationships/slide" Target="slides/slide72.xml"/><Relationship Id="rId76" Type="http://schemas.openxmlformats.org/officeDocument/2006/relationships/slide" Target="slides/slide73.xml"/><Relationship Id="rId77" Type="http://schemas.openxmlformats.org/officeDocument/2006/relationships/slide" Target="slides/slide74.xml"/><Relationship Id="rId78" Type="http://schemas.openxmlformats.org/officeDocument/2006/relationships/slide" Target="slides/slide75.xml"/><Relationship Id="rId79" Type="http://schemas.openxmlformats.org/officeDocument/2006/relationships/slide" Target="slides/slide76.xml"/><Relationship Id="rId214" Type="http://schemas.openxmlformats.org/officeDocument/2006/relationships/notesMaster" Target="notesMasters/notesMaster1.xml"/><Relationship Id="rId215" Type="http://schemas.openxmlformats.org/officeDocument/2006/relationships/handoutMaster" Target="handoutMasters/handoutMaster1.xml"/><Relationship Id="rId216" Type="http://schemas.openxmlformats.org/officeDocument/2006/relationships/presProps" Target="presProps.xml"/><Relationship Id="rId217" Type="http://schemas.openxmlformats.org/officeDocument/2006/relationships/viewProps" Target="viewProps.xml"/><Relationship Id="rId218" Type="http://schemas.openxmlformats.org/officeDocument/2006/relationships/theme" Target="theme/theme1.xml"/><Relationship Id="rId21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100" Type="http://schemas.openxmlformats.org/officeDocument/2006/relationships/slide" Target="slides/slide97.xml"/><Relationship Id="rId101" Type="http://schemas.openxmlformats.org/officeDocument/2006/relationships/slide" Target="slides/slide98.xml"/><Relationship Id="rId102" Type="http://schemas.openxmlformats.org/officeDocument/2006/relationships/slide" Target="slides/slide99.xml"/><Relationship Id="rId103" Type="http://schemas.openxmlformats.org/officeDocument/2006/relationships/slide" Target="slides/slide100.xml"/><Relationship Id="rId104" Type="http://schemas.openxmlformats.org/officeDocument/2006/relationships/slide" Target="slides/slide101.xml"/><Relationship Id="rId105" Type="http://schemas.openxmlformats.org/officeDocument/2006/relationships/slide" Target="slides/slide102.xml"/><Relationship Id="rId106" Type="http://schemas.openxmlformats.org/officeDocument/2006/relationships/slide" Target="slides/slide103.xml"/><Relationship Id="rId107" Type="http://schemas.openxmlformats.org/officeDocument/2006/relationships/slide" Target="slides/slide104.xml"/><Relationship Id="rId108" Type="http://schemas.openxmlformats.org/officeDocument/2006/relationships/slide" Target="slides/slide105.xml"/><Relationship Id="rId109" Type="http://schemas.openxmlformats.org/officeDocument/2006/relationships/slide" Target="slides/slide106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Relationship Id="rId9" Type="http://schemas.openxmlformats.org/officeDocument/2006/relationships/slide" Target="slides/slide6.xml"/><Relationship Id="rId140" Type="http://schemas.openxmlformats.org/officeDocument/2006/relationships/slide" Target="slides/slide137.xml"/><Relationship Id="rId141" Type="http://schemas.openxmlformats.org/officeDocument/2006/relationships/slide" Target="slides/slide13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37.xml"/><Relationship Id="rId26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29.xml"/><Relationship Id="rId18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8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9.xml"/><Relationship Id="rId3" Type="http://schemas.openxmlformats.org/officeDocument/2006/relationships/slideLayout" Target="../slideLayouts/slideLayout40.xml"/><Relationship Id="rId4" Type="http://schemas.openxmlformats.org/officeDocument/2006/relationships/slideLayout" Target="../slideLayouts/slideLayout41.xml"/><Relationship Id="rId5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4.xml"/><Relationship Id="rId8" Type="http://schemas.openxmlformats.org/officeDocument/2006/relationships/slideLayout" Target="../slideLayouts/slideLayout45.xml"/><Relationship Id="rId9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png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3.png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3.png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5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.pn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.wmf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png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png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5.png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pn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png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5.png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png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png"/><Relationship Id="rId3" Type="http://schemas.openxmlformats.org/officeDocument/2006/relationships/image" Target="../media/image23.png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png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png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5.png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6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6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6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6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7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Relationship Id="rId3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8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8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9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9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9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9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10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Relationship Id="rId3" Type="http://schemas.openxmlformats.org/officeDocument/2006/relationships/image" Target="../media/image9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Relationship Id="rId3" Type="http://schemas.openxmlformats.org/officeDocument/2006/relationships/image" Target="../media/image9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smtClea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To build a </a:t>
            </a:r>
            <a:r>
              <a:rPr lang="en-US" dirty="0">
                <a:solidFill>
                  <a:srgbClr val="FF0000"/>
                </a:solidFill>
              </a:rPr>
              <a:t>r</a:t>
            </a:r>
            <a:r>
              <a:rPr lang="en-US" dirty="0" smtClean="0">
                <a:solidFill>
                  <a:srgbClr val="FF0000"/>
                </a:solidFill>
              </a:rPr>
              <a:t>ing counter we start with a shift register.   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 smtClean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 smtClean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 smtClean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 smtClean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 smtClean="0">
                <a:solidFill>
                  <a:srgbClr val="FF0000"/>
                </a:solidFill>
              </a:rPr>
              <a:t>…</a:t>
            </a:r>
            <a:r>
              <a:rPr lang="en-US" dirty="0" smtClean="0">
                <a:solidFill>
                  <a:srgbClr val="FF0000"/>
                </a:solidFill>
              </a:rPr>
              <a:t>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smtClea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... and remove the In input line.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smtClea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 smtClean="0">
                <a:solidFill>
                  <a:srgbClr val="FF0000"/>
                </a:solidFill>
              </a:rPr>
              <a:t>preset_n</a:t>
            </a:r>
            <a:r>
              <a:rPr lang="en-US" dirty="0" smtClean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the first flip=flop and to clear_n of all remaining flip-flops.   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smtClea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smtClean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Finally, extend the </a:t>
            </a:r>
            <a:r>
              <a:rPr lang="en-US" dirty="0">
                <a:solidFill>
                  <a:srgbClr val="FF0000"/>
                </a:solidFill>
              </a:rPr>
              <a:t>o</a:t>
            </a:r>
            <a:r>
              <a:rPr lang="en-US" dirty="0" smtClean="0">
                <a:solidFill>
                  <a:srgbClr val="FF0000"/>
                </a:solidFill>
              </a:rPr>
              <a:t>utput lines that form the count number.   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smtClea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This is </a:t>
            </a:r>
            <a:r>
              <a:rPr lang="en-US" smtClean="0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smtClea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>
                <a:ea typeface="MS PGothic" charset="-128"/>
              </a:rPr>
              <a:t>4-bit </a:t>
            </a:r>
            <a:r>
              <a:rPr lang="en-US" altLang="en-US" dirty="0">
                <a:ea typeface="MS PGothic" charset="-128"/>
              </a:rPr>
              <a:t>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 smtClean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 smtClean="0">
              <a:ea typeface="MS PGothic" charset="-128"/>
            </a:endParaRPr>
          </a:p>
          <a:p>
            <a:pPr lvl="1" eaLnBrk="1" hangingPunct="1"/>
            <a:r>
              <a:rPr lang="en-US" altLang="en-US" dirty="0" smtClean="0">
                <a:ea typeface="MS PGothic" charset="-128"/>
              </a:rPr>
              <a:t>The counting sequence is: 1000</a:t>
            </a:r>
            <a:r>
              <a:rPr lang="en-US" altLang="en-US" dirty="0">
                <a:ea typeface="MS PGothic" charset="-128"/>
              </a:rPr>
              <a:t>, 0100, 0010, 0001, </a:t>
            </a:r>
            <a:r>
              <a:rPr lang="en-US" altLang="en-US" dirty="0" smtClean="0">
                <a:ea typeface="MS PGothic" charset="-128"/>
              </a:rPr>
              <a:t>1000, …</a:t>
            </a:r>
            <a:endParaRPr lang="en-US" altLang="en-US" dirty="0">
              <a:ea typeface="MS PGothic" charset="-128"/>
            </a:endParaRPr>
          </a:p>
          <a:p>
            <a:pPr lvl="1" eaLnBrk="1" hangingPunct="1"/>
            <a:endParaRPr lang="en-US" altLang="en-US" dirty="0" smtClean="0">
              <a:ea typeface="MS PGothic" charset="-128"/>
            </a:endParaRPr>
          </a:p>
          <a:p>
            <a:pPr lvl="1" eaLnBrk="1" hangingPunct="1"/>
            <a:r>
              <a:rPr lang="en-US" altLang="en-US" dirty="0" smtClean="0">
                <a:ea typeface="MS PGothic" charset="-128"/>
              </a:rPr>
              <a:t>To reset the counter</a:t>
            </a:r>
            <a:endParaRPr lang="en-US" altLang="en-US" dirty="0">
              <a:ea typeface="MS PGothic" charset="-128"/>
            </a:endParaRPr>
          </a:p>
          <a:p>
            <a:pPr lvl="2" eaLnBrk="1" hangingPunct="1"/>
            <a:r>
              <a:rPr lang="en-US" altLang="en-US" dirty="0" smtClean="0">
                <a:ea typeface="MS PGothic" charset="-128"/>
              </a:rPr>
              <a:t>set </a:t>
            </a:r>
            <a:r>
              <a:rPr lang="en-US" altLang="en-US" dirty="0">
                <a:ea typeface="MS PGothic" charset="-128"/>
              </a:rPr>
              <a:t>start to </a:t>
            </a:r>
            <a:r>
              <a:rPr lang="en-US" altLang="en-US" dirty="0" smtClean="0">
                <a:ea typeface="MS PGothic" charset="-128"/>
              </a:rPr>
              <a:t>1 for a short period  of time</a:t>
            </a:r>
            <a:endParaRPr lang="en-US" altLang="en-US" dirty="0">
              <a:ea typeface="MS PGothic" charset="-128"/>
            </a:endParaRPr>
          </a:p>
          <a:p>
            <a:pPr lvl="2" eaLnBrk="1" hangingPunct="1"/>
            <a:r>
              <a:rPr lang="en-US" altLang="en-US" dirty="0" smtClean="0">
                <a:ea typeface="MS PGothic" charset="-128"/>
              </a:rPr>
              <a:t>This sets the four outputs to </a:t>
            </a:r>
            <a:r>
              <a:rPr lang="en-US" altLang="en-US" dirty="0">
                <a:ea typeface="MS PGothic" charset="-128"/>
              </a:rPr>
              <a:t>1000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mtClean="0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 smtClean="0">
                <a:solidFill>
                  <a:srgbClr val="FF0000"/>
                </a:solidFill>
              </a:rPr>
              <a:t>preset_n</a:t>
            </a:r>
            <a:r>
              <a:rPr lang="en-US" dirty="0" smtClean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the first flip-flop and to clear_n of all remaining flip-flops.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 smtClean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i.e., only the first bit is one and the rest are zeros.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 smtClean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Setting Start to 0 has no </a:t>
            </a:r>
            <a:r>
              <a:rPr lang="en-US" dirty="0">
                <a:solidFill>
                  <a:srgbClr val="FF0000"/>
                </a:solidFill>
              </a:rPr>
              <a:t>e</a:t>
            </a:r>
            <a:r>
              <a:rPr lang="en-US" dirty="0" smtClean="0">
                <a:solidFill>
                  <a:srgbClr val="FF0000"/>
                </a:solidFill>
              </a:rPr>
              <a:t>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</a:t>
            </a:r>
            <a:r>
              <a:rPr lang="en-US" dirty="0" smtClean="0">
                <a:solidFill>
                  <a:srgbClr val="FF0000"/>
                </a:solidFill>
              </a:rPr>
              <a:t>ecause both </a:t>
            </a:r>
            <a:r>
              <a:rPr lang="en-US" dirty="0" err="1" smtClean="0">
                <a:solidFill>
                  <a:srgbClr val="FF0000"/>
                </a:solidFill>
              </a:rPr>
              <a:t>preset_n</a:t>
            </a:r>
            <a:r>
              <a:rPr lang="en-US" dirty="0" smtClean="0">
                <a:solidFill>
                  <a:srgbClr val="FF0000"/>
                </a:solidFill>
              </a:rPr>
              <a:t> and clear_n are sensitive only to 0.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 smtClean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 smtClean="0">
                <a:solidFill>
                  <a:srgbClr val="FF0000"/>
                </a:solidFill>
              </a:rPr>
              <a:t>preset_n</a:t>
            </a:r>
            <a:r>
              <a:rPr lang="en-US" dirty="0" smtClean="0">
                <a:solidFill>
                  <a:srgbClr val="FF0000"/>
                </a:solidFill>
              </a:rPr>
              <a:t> and clear_n bypass the gates of the latches in the flip-flops.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 smtClean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 smtClean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That last 0 loops back to the D input of the first flip-flop.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smtClean="0">
                    <a:latin typeface="Times" charset="0"/>
                  </a:rPr>
                  <a:t>Start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4-bit ring counter: How does it work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0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smtClean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0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mtClean="0">
                <a:solidFill>
                  <a:srgbClr val="FF0000"/>
                </a:solidFill>
              </a:rPr>
              <a:t>It </a:t>
            </a:r>
            <a:r>
              <a:rPr lang="en-US" dirty="0" smtClean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which is: 1000, 0100, 0010, 0001.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</a:t>
            </a:r>
            <a:r>
              <a:rPr lang="en-US" altLang="en-US" sz="3600" dirty="0" smtClean="0"/>
              <a:t>-bit </a:t>
            </a:r>
            <a:r>
              <a:rPr lang="en-US" altLang="en-US" sz="3600" dirty="0"/>
              <a:t>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Ring Counter</a:t>
            </a:r>
            <a:br>
              <a:rPr lang="en-US" dirty="0" smtClean="0">
                <a:ea typeface="+mj-ea"/>
                <a:cs typeface="+mj-cs"/>
              </a:rPr>
            </a:br>
            <a:r>
              <a:rPr lang="en-US" dirty="0" smtClean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</a:t>
              </a:r>
              <a:r>
                <a:rPr lang="en-US" sz="1600" dirty="0" smtClean="0">
                  <a:solidFill>
                    <a:srgbClr val="1700FF"/>
                  </a:solidFill>
                </a:rPr>
                <a:t>east</a:t>
              </a:r>
            </a:p>
            <a:p>
              <a:pPr algn="ctr"/>
              <a:r>
                <a:rPr lang="en-US" sz="1600" dirty="0" smtClean="0">
                  <a:solidFill>
                    <a:srgbClr val="1700FF"/>
                  </a:solidFill>
                </a:rPr>
                <a:t>significant</a:t>
              </a:r>
              <a:endParaRPr lang="en-US" sz="1600" dirty="0">
                <a:solidFill>
                  <a:srgbClr val="1700FF"/>
                </a:solidFill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</a:t>
              </a:r>
              <a:r>
                <a:rPr lang="en-US" sz="1600" dirty="0" smtClean="0">
                  <a:solidFill>
                    <a:srgbClr val="1700FF"/>
                  </a:solidFill>
                </a:rPr>
                <a:t>ost</a:t>
              </a:r>
            </a:p>
            <a:p>
              <a:pPr algn="ctr"/>
              <a:r>
                <a:rPr lang="en-US" sz="1600" dirty="0" smtClean="0">
                  <a:solidFill>
                    <a:srgbClr val="1700FF"/>
                  </a:solidFill>
                </a:rPr>
                <a:t>significant</a:t>
              </a:r>
              <a:endParaRPr lang="en-US" sz="1600" dirty="0">
                <a:solidFill>
                  <a:srgbClr val="1700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 smtClean="0"/>
              <a:t>This implementation uses 2-bit up-counter    followed by a 2-to-4 decoder. </a:t>
            </a:r>
          </a:p>
          <a:p>
            <a:pPr>
              <a:defRPr/>
            </a:pPr>
            <a:endParaRPr lang="en-US" dirty="0" smtClean="0"/>
          </a:p>
          <a:p>
            <a:pPr>
              <a:defRPr/>
            </a:pPr>
            <a:r>
              <a:rPr lang="en-US" dirty="0" smtClean="0"/>
              <a:t>The counter cycles through 00, 01, 10, 11, 00, </a:t>
            </a:r>
            <a:r>
              <a:rPr lang="mr-IN" dirty="0" smtClean="0"/>
              <a:t>…</a:t>
            </a:r>
            <a:endParaRPr lang="en-US" dirty="0" smtClean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 smtClean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 smtClean="0"/>
          </a:p>
          <a:p>
            <a:pPr>
              <a:defRPr/>
            </a:pPr>
            <a:r>
              <a:rPr lang="en-US" dirty="0" smtClean="0"/>
              <a:t>Because the output of the counter is the input to the decoder, the outputs of the decoder cycle through: 1000, 0100, 0010, 0001, 1000, </a:t>
            </a:r>
            <a:r>
              <a:rPr lang="mr-IN" dirty="0" smtClean="0"/>
              <a:t>…</a:t>
            </a:r>
            <a:endParaRPr lang="en-US" dirty="0" smtClean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 smtClean="0"/>
              <a:t>This is the counting sequence for a ring counter.</a:t>
            </a:r>
          </a:p>
          <a:p>
            <a:pPr>
              <a:defRPr/>
            </a:pPr>
            <a:endParaRPr lang="en-US" dirty="0" smtClean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Alternative version of a 4-bit </a:t>
            </a:r>
            <a:r>
              <a:rPr lang="en-US" altLang="en-US" sz="3200" dirty="0"/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Alternative version of a 4-bit </a:t>
            </a:r>
            <a:r>
              <a:rPr lang="en-US" altLang="en-US" sz="3200" dirty="0"/>
              <a:t>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 smtClean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2-Bit </a:t>
            </a:r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</a:t>
            </a:r>
            <a:r>
              <a:rPr lang="en-US" altLang="en-US" dirty="0" smtClean="0">
                <a:latin typeface="Times" charset="0"/>
              </a:rPr>
              <a:t>4.14c </a:t>
            </a:r>
            <a:r>
              <a:rPr lang="en-US" altLang="en-US" dirty="0">
                <a:latin typeface="Times" charset="0"/>
              </a:rPr>
              <a:t>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 smtClean="0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</a:t>
            </a:r>
            <a:r>
              <a:rPr lang="en-US" altLang="en-US" dirty="0" smtClean="0">
                <a:latin typeface="Times" charset="0"/>
              </a:rPr>
              <a:t>4.14c </a:t>
            </a:r>
            <a:r>
              <a:rPr lang="en-US" altLang="en-US" dirty="0">
                <a:latin typeface="Times" charset="0"/>
              </a:rPr>
              <a:t>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To initialize </a:t>
            </a:r>
            <a:r>
              <a:rPr lang="en-US" smtClean="0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 smtClean="0">
                  <a:solidFill>
                    <a:srgbClr val="FF0000"/>
                  </a:solidFill>
                </a:rPr>
                <a:t>0</a:t>
              </a:r>
              <a:r>
                <a:rPr lang="en-US" sz="1400" dirty="0" smtClean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</a:t>
              </a:r>
              <a:r>
                <a:rPr lang="en-US" sz="1400" dirty="0" smtClean="0">
                  <a:solidFill>
                    <a:srgbClr val="FF0000"/>
                  </a:solidFill>
                </a:rPr>
                <a:t>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</a:t>
              </a:r>
              <a:r>
                <a:rPr lang="en-US" sz="1400" dirty="0" smtClean="0">
                  <a:solidFill>
                    <a:srgbClr val="FF0000"/>
                  </a:solidFill>
                </a:rPr>
                <a:t>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This sets the outputs of the </a:t>
            </a:r>
            <a:r>
              <a:rPr lang="en-US" smtClean="0">
                <a:solidFill>
                  <a:srgbClr val="FF0000"/>
                </a:solidFill>
              </a:rPr>
              <a:t>decoder to </a:t>
            </a:r>
            <a:r>
              <a:rPr lang="en-US" dirty="0" smtClean="0">
                <a:solidFill>
                  <a:srgbClr val="FF0000"/>
                </a:solidFill>
              </a:rPr>
              <a:t>the start of the counting sequence.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When Start is equal to 0, clear_n has no effect.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The counter increments the count on the positive clock edge ...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 smtClean="0">
                <a:solidFill>
                  <a:srgbClr val="FF0000"/>
                </a:solidFill>
              </a:rPr>
              <a:t>…</a:t>
            </a:r>
            <a:r>
              <a:rPr lang="en-US" dirty="0" smtClean="0">
                <a:solidFill>
                  <a:srgbClr val="FF0000"/>
                </a:solidFill>
              </a:rPr>
              <a:t> this updates the outputs of the decoder (which are one hot encoded).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r>
              <a:rPr lang="en-US" altLang="en-US" sz="2400" dirty="0" smtClean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r>
              <a:rPr lang="en-US" altLang="en-US" sz="2400" dirty="0" smtClean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smtClean="0">
                <a:solidFill>
                  <a:srgbClr val="FF0000"/>
                </a:solidFill>
              </a:rPr>
              <a:t>0</a:t>
            </a:r>
            <a:r>
              <a:rPr lang="en-US" altLang="en-US" sz="2000" b="1" smtClean="0">
                <a:solidFill>
                  <a:srgbClr val="FF0000"/>
                </a:solidFill>
              </a:rPr>
              <a:t>   </a:t>
            </a:r>
            <a:r>
              <a:rPr lang="en-US" altLang="en-US" sz="2400" b="1" smtClean="0">
                <a:solidFill>
                  <a:srgbClr val="FF0000"/>
                </a:solidFill>
              </a:rPr>
              <a:t>0</a:t>
            </a:r>
            <a:r>
              <a:rPr lang="en-US" altLang="en-US" sz="2000" b="1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r>
              <a:rPr lang="en-US" altLang="en-US" sz="2400" dirty="0" smtClean="0">
                <a:solidFill>
                  <a:srgbClr val="FF0000"/>
                </a:solidFill>
              </a:rPr>
              <a:t> 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r>
              <a:rPr lang="en-US" altLang="en-US" sz="2400" dirty="0" smtClean="0">
                <a:solidFill>
                  <a:srgbClr val="FF0000"/>
                </a:solidFill>
              </a:rPr>
              <a:t> 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smtClean="0">
                <a:solidFill>
                  <a:srgbClr val="FF0000"/>
                </a:solidFill>
              </a:rPr>
              <a:t>0</a:t>
            </a:r>
            <a:r>
              <a:rPr lang="en-US" altLang="en-US" sz="2000" b="1" smtClean="0">
                <a:solidFill>
                  <a:srgbClr val="FF0000"/>
                </a:solidFill>
              </a:rPr>
              <a:t>   </a:t>
            </a:r>
            <a:r>
              <a:rPr lang="en-US" altLang="en-US" sz="2400" b="1" smtClean="0">
                <a:solidFill>
                  <a:srgbClr val="FF0000"/>
                </a:solidFill>
              </a:rPr>
              <a:t>0</a:t>
            </a:r>
            <a:r>
              <a:rPr lang="en-US" altLang="en-US" sz="2000" b="1" smtClean="0">
                <a:solidFill>
                  <a:srgbClr val="FF0000"/>
                </a:solidFill>
              </a:rPr>
              <a:t>   </a:t>
            </a:r>
            <a:r>
              <a:rPr lang="en-US" altLang="en-US" sz="2400" b="1" smtClean="0">
                <a:solidFill>
                  <a:srgbClr val="FF0000"/>
                </a:solidFill>
              </a:rPr>
              <a:t>0</a:t>
            </a:r>
            <a:r>
              <a:rPr lang="en-US" altLang="en-US" sz="2000" b="1" smtClean="0">
                <a:solidFill>
                  <a:srgbClr val="FF0000"/>
                </a:solidFill>
              </a:rPr>
              <a:t>   </a:t>
            </a:r>
            <a:r>
              <a:rPr lang="en-US" altLang="en-US" sz="2400" b="1" smtClean="0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 smtClean="0">
                <a:solidFill>
                  <a:srgbClr val="FF0000"/>
                </a:solidFill>
              </a:rPr>
              <a:t> </a:t>
            </a:r>
            <a:r>
              <a:rPr lang="en-US" sz="1400" dirty="0" smtClean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</a:t>
            </a:r>
            <a:r>
              <a:rPr lang="en-US" sz="1400" dirty="0" smtClean="0">
                <a:solidFill>
                  <a:srgbClr val="FF0000"/>
                </a:solidFill>
              </a:rPr>
              <a:t>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</a:t>
            </a:r>
            <a:r>
              <a:rPr lang="en-US" sz="1400" dirty="0" smtClean="0">
                <a:solidFill>
                  <a:srgbClr val="FF0000"/>
                </a:solidFill>
              </a:rPr>
              <a:t>dge of Q</a:t>
            </a:r>
            <a:r>
              <a:rPr lang="en-US" sz="1400" baseline="-25000" dirty="0" smtClean="0">
                <a:solidFill>
                  <a:srgbClr val="FF0000"/>
                </a:solidFill>
              </a:rPr>
              <a:t>0</a:t>
            </a:r>
            <a:endParaRPr lang="en-US" sz="1400" baseline="-25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</a:t>
              </a:r>
              <a:r>
                <a:rPr lang="en-US" altLang="en-US" sz="1600" dirty="0" smtClean="0">
                  <a:solidFill>
                    <a:srgbClr val="1700FF"/>
                  </a:solidFill>
                  <a:latin typeface="Times-Roman" charset="0"/>
                </a:rPr>
                <a:t>lear_n</a:t>
              </a:r>
              <a:r>
                <a:rPr lang="en-US" altLang="en-US" sz="1600" dirty="0" smtClean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smtClean="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 smtClean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 smtClean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 smtClean="0"/>
              <a:t>How Does It Work?</a:t>
            </a:r>
            <a:endParaRPr lang="en-US" altLang="en-US" sz="3200" dirty="0"/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 smtClean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 smtClean="0">
                <a:solidFill>
                  <a:srgbClr val="FF0000"/>
                </a:solidFill>
              </a:rPr>
              <a:t>0</a:t>
            </a:r>
            <a:r>
              <a:rPr lang="en-US" altLang="en-US" sz="2000" b="1" dirty="0" smtClean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 smtClean="0">
                <a:solidFill>
                  <a:schemeClr val="tx1"/>
                </a:solidFill>
              </a:rPr>
              <a:t>1</a:t>
            </a:r>
            <a:endParaRPr lang="en-US" altLang="en-US" sz="2400" b="1" dirty="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which is: 1000, 0100, 0010, 0001.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 smtClean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How to build a 4-bit Johnson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To build a Johnson counter start with a shift register.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How to build a 4-bit </a:t>
            </a:r>
            <a:r>
              <a:rPr lang="en-US" altLang="en-US" kern="0" dirty="0">
                <a:ea typeface="MS PGothic" charset="-128"/>
              </a:rPr>
              <a:t>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 smtClean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 smtClean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How to build a 4-bit </a:t>
            </a:r>
            <a:r>
              <a:rPr lang="en-US" altLang="en-US" kern="0" dirty="0">
                <a:ea typeface="MS PGothic" charset="-128"/>
              </a:rPr>
              <a:t>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... and remove the In input line.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How to build a 4-bit </a:t>
            </a:r>
            <a:r>
              <a:rPr lang="en-US" altLang="en-US" kern="0" dirty="0">
                <a:ea typeface="MS PGothic" charset="-128"/>
              </a:rPr>
              <a:t>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</a:t>
            </a:r>
            <a:r>
              <a:rPr lang="en-US" dirty="0" err="1" smtClean="0">
                <a:solidFill>
                  <a:srgbClr val="FF0000"/>
                </a:solidFill>
              </a:rPr>
              <a:t>eset_n</a:t>
            </a:r>
            <a:r>
              <a:rPr lang="en-US" dirty="0" smtClean="0">
                <a:solidFill>
                  <a:srgbClr val="FF0000"/>
                </a:solidFill>
              </a:rPr>
              <a:t> line that goes to </a:t>
            </a:r>
            <a:r>
              <a:rPr lang="en-US" dirty="0" err="1" smtClean="0">
                <a:solidFill>
                  <a:srgbClr val="FF0000"/>
                </a:solidFill>
              </a:rPr>
              <a:t>clear_n</a:t>
            </a:r>
            <a:r>
              <a:rPr lang="en-US" dirty="0" smtClean="0">
                <a:solidFill>
                  <a:srgbClr val="FF0000"/>
                </a:solidFill>
              </a:rPr>
              <a:t> of all flip-flops.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 smtClean="0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How to build a 4-bit </a:t>
            </a:r>
            <a:r>
              <a:rPr lang="en-US" altLang="en-US" kern="0" dirty="0">
                <a:ea typeface="MS PGothic" charset="-128"/>
              </a:rPr>
              <a:t>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Finally, extend the </a:t>
            </a:r>
            <a:r>
              <a:rPr lang="en-US" dirty="0">
                <a:solidFill>
                  <a:srgbClr val="FF0000"/>
                </a:solidFill>
              </a:rPr>
              <a:t>o</a:t>
            </a:r>
            <a:r>
              <a:rPr lang="en-US" dirty="0" smtClean="0">
                <a:solidFill>
                  <a:srgbClr val="FF0000"/>
                </a:solidFill>
              </a:rPr>
              <a:t>utput lines that form the count number.  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 smtClean="0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How to build a 4-bit </a:t>
            </a:r>
            <a:r>
              <a:rPr lang="en-US" altLang="en-US" kern="0" dirty="0">
                <a:ea typeface="MS PGothic" charset="-128"/>
              </a:rPr>
              <a:t>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This is </a:t>
            </a:r>
            <a:r>
              <a:rPr lang="en-US" smtClean="0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 smtClean="0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>
                <a:ea typeface="MS PGothic" charset="-128"/>
              </a:rPr>
              <a:t>4-Bit Johnson </a:t>
            </a:r>
            <a:r>
              <a:rPr lang="en-US" altLang="en-US" dirty="0">
                <a:ea typeface="MS PGothic" charset="-128"/>
              </a:rPr>
              <a:t>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 smtClean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/>
              <a:t>Start </a:t>
            </a:r>
            <a:r>
              <a:rPr lang="en-US" dirty="0"/>
              <a:t>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 smtClean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>
                <a:ea typeface="+mn-ea"/>
                <a:cs typeface="+mn-cs"/>
              </a:rPr>
              <a:t>The counting sequence is:</a:t>
            </a:r>
            <a:r>
              <a:rPr lang="en-US" dirty="0">
                <a:ea typeface="+mn-ea"/>
                <a:cs typeface="+mn-cs"/>
              </a:rPr>
              <a:t>	</a:t>
            </a:r>
            <a:r>
              <a:rPr lang="en-US" dirty="0" smtClean="0">
                <a:ea typeface="+mn-ea"/>
                <a:cs typeface="+mn-cs"/>
              </a:rPr>
              <a:t>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Initialization: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 smtClean="0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Q</a:t>
            </a:r>
            <a:r>
              <a:rPr lang="en-US" sz="1400" baseline="-25000" dirty="0" smtClean="0">
                <a:solidFill>
                  <a:srgbClr val="FF0000"/>
                </a:solidFill>
              </a:rPr>
              <a:t>2</a:t>
            </a:r>
            <a:r>
              <a:rPr lang="en-US" sz="1400" dirty="0" smtClean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</a:t>
            </a:r>
            <a:r>
              <a:rPr lang="en-US" sz="1400" dirty="0" smtClean="0">
                <a:solidFill>
                  <a:srgbClr val="FF0000"/>
                </a:solidFill>
              </a:rPr>
              <a:t>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</a:t>
            </a:r>
            <a:r>
              <a:rPr lang="en-US" sz="1400" dirty="0" smtClean="0">
                <a:solidFill>
                  <a:srgbClr val="FF0000"/>
                </a:solidFill>
              </a:rPr>
              <a:t>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</a:t>
            </a:r>
            <a:r>
              <a:rPr lang="en-US" altLang="en-US" kern="0" dirty="0" smtClean="0">
                <a:ea typeface="MS PGothic" charset="-128"/>
              </a:rPr>
              <a:t>How does it work?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To initialize </a:t>
            </a:r>
            <a:r>
              <a:rPr lang="en-US" smtClean="0">
                <a:solidFill>
                  <a:srgbClr val="FF0000"/>
                </a:solidFill>
              </a:rPr>
              <a:t>the Johnson counter </a:t>
            </a:r>
            <a:r>
              <a:rPr lang="en-US" dirty="0" smtClean="0">
                <a:solidFill>
                  <a:srgbClr val="FF0000"/>
                </a:solidFill>
              </a:rPr>
              <a:t>set </a:t>
            </a:r>
            <a:r>
              <a:rPr lang="en-US" dirty="0" err="1" smtClean="0">
                <a:solidFill>
                  <a:srgbClr val="FF0000"/>
                </a:solidFill>
              </a:rPr>
              <a:t>Reset_n</a:t>
            </a:r>
            <a:r>
              <a:rPr lang="en-US" dirty="0" smtClean="0">
                <a:solidFill>
                  <a:srgbClr val="FF0000"/>
                </a:solidFill>
              </a:rPr>
              <a:t> to 0 ...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 smtClean="0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 smtClean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</a:t>
            </a:r>
            <a:r>
              <a:rPr lang="en-US" altLang="en-US" kern="0" dirty="0" smtClean="0">
                <a:ea typeface="MS PGothic" charset="-128"/>
              </a:rPr>
              <a:t>How does it work?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... this zeros the outputs of all flip-flops ...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</a:t>
            </a:r>
            <a:r>
              <a:rPr lang="en-US" altLang="en-US" kern="0" dirty="0" smtClean="0">
                <a:ea typeface="MS PGothic" charset="-128"/>
              </a:rPr>
              <a:t>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... and also sets the Q output of the last flip-flop to 1.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To start counting, </a:t>
            </a:r>
            <a:r>
              <a:rPr lang="en-US" dirty="0" err="1" smtClean="0">
                <a:solidFill>
                  <a:srgbClr val="FF0000"/>
                </a:solidFill>
              </a:rPr>
              <a:t>Reset_n</a:t>
            </a:r>
            <a:r>
              <a:rPr lang="en-US" dirty="0" smtClean="0">
                <a:solidFill>
                  <a:srgbClr val="FF0000"/>
                </a:solidFill>
              </a:rPr>
              <a:t> needs to be set to 1.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 smtClean="0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</a:t>
              </a:r>
              <a:r>
                <a:rPr lang="en-US" sz="1800" dirty="0" smtClean="0"/>
                <a:t>ime</a:t>
              </a:r>
              <a:endParaRPr lang="en-US" sz="1800" dirty="0"/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 smtClean="0">
                <a:ea typeface="MS PGothic" charset="-128"/>
              </a:rPr>
              <a:t>Counting: How does it work?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+mj-lt"/>
                </a:rPr>
                <a:t>0</a:t>
              </a:r>
              <a:endParaRPr lang="en-US" b="1" dirty="0">
                <a:solidFill>
                  <a:srgbClr val="FF0000"/>
                </a:solidFill>
                <a:latin typeface="+mj-lt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 smtClean="0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 smtClean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 smtClean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0000, 1000, 1100, 1110, 1111, 0111, 0011, 0001.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/>
              <a:t>n-bit Johnson </a:t>
            </a:r>
            <a:r>
              <a:rPr lang="en-US" altLang="en-US" sz="3600" dirty="0"/>
              <a:t>C</a:t>
            </a:r>
            <a:r>
              <a:rPr lang="en-US" altLang="en-US" sz="3600" dirty="0" smtClean="0"/>
              <a:t>ounter</a:t>
            </a:r>
            <a:endParaRPr lang="en-US" altLang="en-US" sz="3600" dirty="0"/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Timing Analysis of Flip-Flop Circuits</a:t>
            </a:r>
            <a:br>
              <a:rPr lang="en-US" dirty="0" smtClean="0">
                <a:ea typeface="+mj-ea"/>
                <a:cs typeface="+mj-cs"/>
              </a:rPr>
            </a:br>
            <a:r>
              <a:rPr lang="en-US" dirty="0" smtClean="0">
                <a:ea typeface="+mj-ea"/>
                <a:cs typeface="+mj-cs"/>
              </a:rPr>
              <a:t>(Section 5.15)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Review</a:t>
            </a:r>
          </a:p>
        </p:txBody>
      </p:sp>
      <p:sp>
        <p:nvSpPr>
          <p:cNvPr id="11366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: setup </a:t>
            </a:r>
            <a:r>
              <a:rPr lang="en-US" altLang="en-US" dirty="0" smtClean="0">
                <a:ea typeface="MS PGothic" charset="-128"/>
              </a:rPr>
              <a:t>time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h</a:t>
            </a:r>
            <a:r>
              <a:rPr lang="en-US" altLang="en-US" dirty="0">
                <a:ea typeface="MS PGothic" charset="-128"/>
              </a:rPr>
              <a:t>: hold time</a:t>
            </a:r>
          </a:p>
          <a:p>
            <a:endParaRPr lang="en-US" altLang="en-US" dirty="0" smtClean="0">
              <a:ea typeface="MS PGothic" charset="-128"/>
            </a:endParaRPr>
          </a:p>
          <a:p>
            <a:r>
              <a:rPr lang="en-US" altLang="en-US" dirty="0" err="1" smtClean="0">
                <a:ea typeface="MS PGothic" charset="-128"/>
              </a:rPr>
              <a:t>t</a:t>
            </a:r>
            <a:r>
              <a:rPr lang="en-US" altLang="en-US" baseline="-25000" dirty="0" err="1" smtClean="0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: </a:t>
            </a:r>
            <a:r>
              <a:rPr lang="en-US" altLang="en-US" dirty="0" smtClean="0">
                <a:ea typeface="MS PGothic" charset="-128"/>
              </a:rPr>
              <a:t>propagation </a:t>
            </a:r>
            <a:r>
              <a:rPr lang="en-US" altLang="en-US" dirty="0">
                <a:ea typeface="MS PGothic" charset="-128"/>
              </a:rPr>
              <a:t>delay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Example</a:t>
            </a:r>
          </a:p>
        </p:txBody>
      </p:sp>
      <p:sp>
        <p:nvSpPr>
          <p:cNvPr id="11469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: 0.6ns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h</a:t>
            </a:r>
            <a:r>
              <a:rPr lang="en-US" altLang="en-US" dirty="0">
                <a:ea typeface="MS PGothic" charset="-128"/>
              </a:rPr>
              <a:t>: 0.4ns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: 0.8ns to 1.0ns</a:t>
            </a:r>
          </a:p>
          <a:p>
            <a:pPr lvl="1"/>
            <a:r>
              <a:rPr lang="en-US" altLang="en-US" dirty="0">
                <a:ea typeface="MS PGothic" charset="-128"/>
              </a:rPr>
              <a:t>Which value to use?</a:t>
            </a:r>
          </a:p>
          <a:p>
            <a:r>
              <a:rPr lang="en-US" altLang="en-US" dirty="0">
                <a:ea typeface="MS PGothic" charset="-128"/>
              </a:rPr>
              <a:t>Logic gate delay: 1+0.1k</a:t>
            </a:r>
          </a:p>
          <a:p>
            <a:pPr lvl="1"/>
            <a:r>
              <a:rPr lang="en-US" altLang="en-US" dirty="0">
                <a:ea typeface="MS PGothic" charset="-128"/>
              </a:rPr>
              <a:t>k is equal to the number of inputs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not</a:t>
            </a:r>
            <a:r>
              <a:rPr lang="en-US" altLang="en-US" dirty="0">
                <a:ea typeface="MS PGothic" charset="-128"/>
              </a:rPr>
              <a:t> = 0.6 + 1.0 + 1.1 = 2.7ns</a:t>
            </a: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</a:t>
            </a:r>
            <a:r>
              <a:rPr lang="en-US" altLang="en-US" dirty="0" smtClean="0">
                <a:ea typeface="MS PGothic" charset="-128"/>
              </a:rPr>
              <a:t>370.37 MHz</a:t>
            </a:r>
            <a:endParaRPr lang="en-US" altLang="en-US" dirty="0">
              <a:ea typeface="MS PGothic" charset="-128"/>
            </a:endParaRP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Check for hold violations</a:t>
            </a:r>
          </a:p>
          <a:p>
            <a:pPr lvl="1"/>
            <a:r>
              <a:rPr lang="en-US" altLang="en-US" dirty="0">
                <a:ea typeface="MS PGothic" charset="-128"/>
              </a:rPr>
              <a:t>Fastest Q can change =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not</a:t>
            </a:r>
            <a:r>
              <a:rPr lang="en-US" altLang="en-US" dirty="0">
                <a:ea typeface="MS PGothic" charset="-128"/>
              </a:rPr>
              <a:t> = 0.8 + 1.1 = 1.9ns</a:t>
            </a:r>
          </a:p>
          <a:p>
            <a:pPr lvl="1"/>
            <a:r>
              <a:rPr lang="en-US" altLang="en-US" dirty="0">
                <a:ea typeface="MS PGothic" charset="-128"/>
              </a:rPr>
              <a:t>1.9ns &gt; 0.4ns therefore no hold violations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  <p:pic>
        <p:nvPicPr>
          <p:cNvPr id="11469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893763"/>
            <a:ext cx="3581400" cy="253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Timing Example: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Example: 4-bit counter</a:t>
            </a:r>
          </a:p>
        </p:txBody>
      </p:sp>
      <p:sp>
        <p:nvSpPr>
          <p:cNvPr id="11673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z="2000" dirty="0">
                <a:ea typeface="MS PGothic" charset="-128"/>
              </a:rPr>
              <a:t>Look for longest path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Q0 to Q3</a:t>
            </a:r>
          </a:p>
          <a:p>
            <a:r>
              <a:rPr lang="en-US" altLang="en-US" sz="2000" dirty="0">
                <a:ea typeface="MS PGothic" charset="-128"/>
              </a:rPr>
              <a:t>Propagation delay of Q0</a:t>
            </a:r>
          </a:p>
          <a:p>
            <a:r>
              <a:rPr lang="en-US" altLang="en-US" sz="2000" dirty="0">
                <a:ea typeface="MS PGothic" charset="-128"/>
              </a:rPr>
              <a:t>3 AND propagation delays</a:t>
            </a:r>
          </a:p>
          <a:p>
            <a:r>
              <a:rPr lang="en-US" altLang="en-US" sz="2000" dirty="0">
                <a:ea typeface="MS PGothic" charset="-128"/>
              </a:rPr>
              <a:t>1 XOR propagation delay </a:t>
            </a:r>
          </a:p>
          <a:p>
            <a:r>
              <a:rPr lang="en-US" altLang="en-US" sz="2000" dirty="0">
                <a:ea typeface="MS PGothic" charset="-128"/>
              </a:rPr>
              <a:t>Setup delay for Q3</a:t>
            </a:r>
          </a:p>
          <a:p>
            <a:endParaRPr lang="en-US" altLang="en-US" sz="2000" dirty="0">
              <a:ea typeface="MS PGothic" charset="-128"/>
            </a:endParaRPr>
          </a:p>
          <a:p>
            <a:r>
              <a:rPr lang="en-US" altLang="en-US" sz="2000" dirty="0" err="1">
                <a:ea typeface="MS PGothic" charset="-128"/>
              </a:rPr>
              <a:t>T</a:t>
            </a:r>
            <a:r>
              <a:rPr lang="en-US" altLang="en-US" sz="2000" baseline="-25000" dirty="0" err="1">
                <a:ea typeface="MS PGothic" charset="-128"/>
              </a:rPr>
              <a:t>min</a:t>
            </a:r>
            <a:r>
              <a:rPr lang="en-US" altLang="en-US" sz="2000" dirty="0">
                <a:ea typeface="MS PGothic" charset="-128"/>
              </a:rPr>
              <a:t> = 1.0 + 3(1.2) + 1.2 + 0.6 = 6.4ns</a:t>
            </a:r>
          </a:p>
          <a:p>
            <a:r>
              <a:rPr lang="en-US" altLang="en-US" sz="2000" dirty="0" err="1">
                <a:ea typeface="MS PGothic" charset="-128"/>
              </a:rPr>
              <a:t>F</a:t>
            </a:r>
            <a:r>
              <a:rPr lang="en-US" altLang="en-US" sz="2000" baseline="-25000" dirty="0" err="1">
                <a:ea typeface="MS PGothic" charset="-128"/>
              </a:rPr>
              <a:t>max</a:t>
            </a:r>
            <a:r>
              <a:rPr lang="en-US" altLang="en-US" sz="2000" dirty="0">
                <a:ea typeface="MS PGothic" charset="-128"/>
              </a:rPr>
              <a:t> = 1/6.4ns = 156.25MHz</a:t>
            </a:r>
          </a:p>
          <a:p>
            <a:endParaRPr lang="en-US" altLang="en-US" sz="2000" dirty="0">
              <a:ea typeface="MS PGothic" charset="-128"/>
            </a:endParaRPr>
          </a:p>
          <a:p>
            <a:r>
              <a:rPr lang="en-US" altLang="en-US" sz="2000" dirty="0">
                <a:ea typeface="MS PGothic" charset="-128"/>
              </a:rPr>
              <a:t>Check for hold violations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Fastest Q can change = </a:t>
            </a:r>
            <a:r>
              <a:rPr lang="en-US" altLang="en-US" sz="1800" dirty="0" err="1">
                <a:ea typeface="MS PGothic" charset="-128"/>
              </a:rPr>
              <a:t>t</a:t>
            </a:r>
            <a:r>
              <a:rPr lang="en-US" altLang="en-US" sz="1800" baseline="-25000" dirty="0" err="1">
                <a:ea typeface="MS PGothic" charset="-128"/>
              </a:rPr>
              <a:t>cQ</a:t>
            </a:r>
            <a:r>
              <a:rPr lang="en-US" altLang="en-US" sz="1800" dirty="0">
                <a:ea typeface="MS PGothic" charset="-128"/>
              </a:rPr>
              <a:t> + </a:t>
            </a:r>
            <a:r>
              <a:rPr lang="en-US" altLang="en-US" sz="1800" dirty="0" err="1">
                <a:ea typeface="MS PGothic" charset="-128"/>
              </a:rPr>
              <a:t>t</a:t>
            </a:r>
            <a:r>
              <a:rPr lang="en-US" altLang="en-US" sz="1800" baseline="-25000" dirty="0" err="1">
                <a:ea typeface="MS PGothic" charset="-128"/>
              </a:rPr>
              <a:t>XOR</a:t>
            </a:r>
            <a:r>
              <a:rPr lang="en-US" altLang="en-US" sz="1800" dirty="0">
                <a:ea typeface="MS PGothic" charset="-128"/>
              </a:rPr>
              <a:t> = 0.8 + 1.2 = 2ns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2.0ns &gt; 0.4ns therefore no hold violations</a:t>
            </a:r>
          </a:p>
          <a:p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475" y="1023938"/>
            <a:ext cx="7639050" cy="390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2"/>
          <p:cNvSpPr txBox="1">
            <a:spLocks noChangeArrowheads="1"/>
          </p:cNvSpPr>
          <p:nvPr/>
        </p:nvSpPr>
        <p:spPr bwMode="auto">
          <a:xfrm>
            <a:off x="1712913" y="5646738"/>
            <a:ext cx="665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chemeClr val="accent2"/>
                </a:solidFill>
                <a:latin typeface="Times New Roman" charset="0"/>
              </a:rPr>
              <a:t>Figure 5.68.  A general example of clock skew.</a:t>
            </a: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r>
              <a:rPr lang="en-US" sz="3600" b="1" kern="0" dirty="0">
                <a:latin typeface="+mj-lt"/>
                <a:ea typeface="MS PGothic" pitchFamily="34" charset="-128"/>
                <a:cs typeface="MS PGothic" charset="0"/>
              </a:rPr>
              <a:t>Timing Example: Clock Skew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Skew Timing Example: 4-bit counter</a:t>
            </a:r>
          </a:p>
        </p:txBody>
      </p:sp>
      <p:sp>
        <p:nvSpPr>
          <p:cNvPr id="11878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Q3 now has a clock slew delay: 1.5ns</a:t>
            </a:r>
          </a:p>
          <a:p>
            <a:pPr lvl="1"/>
            <a:r>
              <a:rPr lang="en-US" altLang="en-US" dirty="0">
                <a:ea typeface="MS PGothic" charset="-128"/>
              </a:rPr>
              <a:t>T = 1.0 + 3(1.2) + 1.2 + 0.6 - 1.5 = </a:t>
            </a:r>
            <a:r>
              <a:rPr lang="en-US" altLang="en-US" dirty="0" smtClean="0">
                <a:ea typeface="MS PGothic" charset="-128"/>
              </a:rPr>
              <a:t>4.9ns</a:t>
            </a:r>
          </a:p>
          <a:p>
            <a:pPr lvl="1"/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Now might not be the longest </a:t>
            </a:r>
            <a:r>
              <a:rPr lang="en-US" altLang="en-US" dirty="0" smtClean="0">
                <a:ea typeface="MS PGothic" charset="-128"/>
              </a:rPr>
              <a:t>path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Check Q0 to Q2</a:t>
            </a:r>
          </a:p>
          <a:p>
            <a:pPr lvl="1"/>
            <a:r>
              <a:rPr lang="en-US" altLang="en-US" dirty="0">
                <a:ea typeface="MS PGothic" charset="-128"/>
              </a:rPr>
              <a:t>T = 1.0 + 2(1.2) + 1.2 + 0.6 = 5.2ns</a:t>
            </a: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1/5.2ns = </a:t>
            </a:r>
            <a:r>
              <a:rPr lang="en-US" altLang="en-US" dirty="0" smtClean="0">
                <a:ea typeface="MS PGothic" charset="-128"/>
              </a:rPr>
              <a:t>192.31 MHz</a:t>
            </a:r>
            <a:endParaRPr lang="en-US" altLang="en-US" dirty="0">
              <a:ea typeface="MS PGothic" charset="-128"/>
            </a:endParaRPr>
          </a:p>
          <a:p>
            <a:pPr lvl="1"/>
            <a:endParaRPr lang="en-US" altLang="en-US" dirty="0">
              <a:ea typeface="MS PGothic" charset="-128"/>
            </a:endParaRPr>
          </a:p>
          <a:p>
            <a:pPr lvl="1"/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Example 5.22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</a:t>
            </a:r>
            <a:r>
              <a:rPr lang="en-US" altLang="en-US" dirty="0" smtClean="0">
                <a:ea typeface="MS PGothic" charset="-128"/>
              </a:rPr>
              <a:t>counter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</a:t>
            </a:r>
            <a:r>
              <a:rPr lang="en-US" altLang="en-US" dirty="0" smtClean="0">
                <a:ea typeface="MS PGothic" charset="-128"/>
              </a:rPr>
              <a:t>a similar </a:t>
            </a:r>
            <a:r>
              <a:rPr lang="en-US" altLang="en-US" dirty="0">
                <a:ea typeface="MS PGothic" charset="-128"/>
              </a:rPr>
              <a:t>method as </a:t>
            </a:r>
            <a:r>
              <a:rPr lang="en-US" altLang="en-US" dirty="0" smtClean="0">
                <a:ea typeface="MS PGothic" charset="-128"/>
              </a:rPr>
              <a:t>the one used </a:t>
            </a:r>
            <a:r>
              <a:rPr lang="en-US" altLang="en-US" dirty="0">
                <a:ea typeface="MS PGothic" charset="-128"/>
              </a:rPr>
              <a:t>in 4-bit </a:t>
            </a:r>
            <a:r>
              <a:rPr lang="en-US" altLang="en-US" dirty="0" smtClean="0">
                <a:ea typeface="MS PGothic" charset="-128"/>
              </a:rPr>
              <a:t>adder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smtClean="0">
                <a:ea typeface="MS PGothic" charset="-128"/>
              </a:rPr>
              <a:t>Replace the series of 2-input AND gates with 		AND gates with more input lines.</a:t>
            </a: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288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Longest path: Q0 to </a:t>
            </a:r>
            <a:r>
              <a:rPr lang="en-US" altLang="en-US" dirty="0" smtClean="0">
                <a:ea typeface="MS PGothic" charset="-128"/>
              </a:rPr>
              <a:t>Q3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</a:t>
            </a:r>
            <a:r>
              <a:rPr lang="en-US" altLang="en-US" dirty="0" smtClean="0">
                <a:ea typeface="MS PGothic" charset="-128"/>
              </a:rPr>
              <a:t> t</a:t>
            </a:r>
            <a:r>
              <a:rPr lang="en-US" altLang="en-US" baseline="-25000" dirty="0" smtClean="0">
                <a:ea typeface="MS PGothic" charset="-128"/>
              </a:rPr>
              <a:t>cQ0</a:t>
            </a:r>
            <a:r>
              <a:rPr lang="en-US" altLang="en-US" dirty="0" smtClean="0">
                <a:ea typeface="MS PGothic" charset="-128"/>
              </a:rPr>
              <a:t> </a:t>
            </a:r>
            <a:r>
              <a:rPr lang="en-US" altLang="en-US" dirty="0">
                <a:ea typeface="MS PGothic" charset="-128"/>
              </a:rPr>
              <a:t>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AND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XOR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 smtClean="0">
                <a:ea typeface="MS PGothic" charset="-128"/>
              </a:rPr>
              <a:t>t</a:t>
            </a:r>
            <a:r>
              <a:rPr lang="en-US" altLang="en-US" baseline="-25000" dirty="0" err="1" smtClean="0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	</a:t>
            </a:r>
            <a:r>
              <a:rPr lang="en-US" altLang="en-US" dirty="0" smtClean="0">
                <a:ea typeface="MS PGothic" charset="-128"/>
              </a:rPr>
              <a:t>		            	</a:t>
            </a:r>
            <a:r>
              <a:rPr lang="en-US" altLang="en-US" dirty="0">
                <a:ea typeface="MS PGothic" charset="-128"/>
              </a:rPr>
              <a:t> </a:t>
            </a:r>
            <a:r>
              <a:rPr lang="en-US" altLang="en-US" dirty="0" smtClean="0">
                <a:ea typeface="MS PGothic" charset="-128"/>
              </a:rPr>
              <a:t>= 1.0  + </a:t>
            </a:r>
            <a:r>
              <a:rPr lang="en-US" altLang="en-US" dirty="0">
                <a:ea typeface="MS PGothic" charset="-128"/>
              </a:rPr>
              <a:t>1.4 </a:t>
            </a:r>
            <a:r>
              <a:rPr lang="en-US" altLang="en-US" dirty="0" smtClean="0">
                <a:ea typeface="MS PGothic" charset="-128"/>
              </a:rPr>
              <a:t>  + </a:t>
            </a:r>
            <a:r>
              <a:rPr lang="en-US" altLang="en-US" dirty="0">
                <a:ea typeface="MS PGothic" charset="-128"/>
              </a:rPr>
              <a:t>1.2 </a:t>
            </a:r>
            <a:r>
              <a:rPr lang="en-US" altLang="en-US" dirty="0" smtClean="0">
                <a:ea typeface="MS PGothic" charset="-128"/>
              </a:rPr>
              <a:t> + </a:t>
            </a:r>
            <a:r>
              <a:rPr lang="en-US" altLang="en-US" dirty="0">
                <a:ea typeface="MS PGothic" charset="-128"/>
              </a:rPr>
              <a:t>0.6 = 4.2ns</a:t>
            </a:r>
          </a:p>
          <a:p>
            <a:endParaRPr lang="en-US" altLang="en-US" dirty="0" smtClean="0">
              <a:ea typeface="MS PGothic" charset="-128"/>
            </a:endParaRPr>
          </a:p>
          <a:p>
            <a:r>
              <a:rPr lang="en-US" altLang="en-US" dirty="0" err="1" smtClean="0">
                <a:ea typeface="MS PGothic" charset="-128"/>
              </a:rPr>
              <a:t>F</a:t>
            </a:r>
            <a:r>
              <a:rPr lang="en-US" altLang="en-US" baseline="-25000" dirty="0" err="1" smtClean="0">
                <a:ea typeface="MS PGothic" charset="-128"/>
              </a:rPr>
              <a:t>max</a:t>
            </a:r>
            <a:r>
              <a:rPr lang="en-US" altLang="en-US" dirty="0" smtClean="0">
                <a:ea typeface="MS PGothic" charset="-128"/>
              </a:rPr>
              <a:t> </a:t>
            </a:r>
            <a:r>
              <a:rPr lang="en-US" altLang="en-US" dirty="0">
                <a:ea typeface="MS PGothic" charset="-128"/>
              </a:rPr>
              <a:t>= 1/4.2ns = </a:t>
            </a:r>
            <a:r>
              <a:rPr lang="en-US" altLang="en-US" dirty="0" smtClean="0">
                <a:ea typeface="MS PGothic" charset="-128"/>
              </a:rPr>
              <a:t>238.1 MHz </a:t>
            </a:r>
            <a:r>
              <a:rPr lang="en-US" altLang="en-US" dirty="0">
                <a:ea typeface="MS PGothic" charset="-128"/>
              </a:rPr>
              <a:t>&gt; </a:t>
            </a:r>
            <a:r>
              <a:rPr lang="en-US" altLang="en-US" dirty="0" smtClean="0">
                <a:ea typeface="MS PGothic" charset="-128"/>
              </a:rPr>
              <a:t>156.25 MHz</a:t>
            </a: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Reaction Timer Circuit</a:t>
            </a:r>
            <a:br>
              <a:rPr lang="en-US" altLang="en-US">
                <a:ea typeface="MS PGothic" charset="-128"/>
              </a:rPr>
            </a:br>
            <a:r>
              <a:rPr lang="en-US" altLang="en-US">
                <a:ea typeface="MS PGothic" charset="-128"/>
              </a:rPr>
              <a:t>(Section 5.14)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Problem Statement</a:t>
            </a:r>
          </a:p>
        </p:txBody>
      </p:sp>
      <p:sp>
        <p:nvSpPr>
          <p:cNvPr id="12493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Want to design a reaction </a:t>
            </a:r>
            <a:r>
              <a:rPr lang="en-US" altLang="en-US" dirty="0" smtClean="0">
                <a:ea typeface="MS PGothic" charset="-128"/>
              </a:rPr>
              <a:t>timer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smtClean="0">
                <a:ea typeface="MS PGothic" charset="-128"/>
              </a:rPr>
              <a:t>The circuit </a:t>
            </a:r>
            <a:r>
              <a:rPr lang="en-US" altLang="en-US" dirty="0">
                <a:ea typeface="MS PGothic" charset="-128"/>
              </a:rPr>
              <a:t>turns on </a:t>
            </a:r>
            <a:r>
              <a:rPr lang="en-US" altLang="en-US" dirty="0" smtClean="0">
                <a:ea typeface="MS PGothic" charset="-128"/>
              </a:rPr>
              <a:t>a light </a:t>
            </a:r>
            <a:r>
              <a:rPr lang="en-US" altLang="en-US" dirty="0">
                <a:ea typeface="MS PGothic" charset="-128"/>
              </a:rPr>
              <a:t>(LED)</a:t>
            </a:r>
          </a:p>
          <a:p>
            <a:endParaRPr lang="en-US" altLang="en-US" dirty="0" smtClean="0">
              <a:ea typeface="MS PGothic" charset="-128"/>
            </a:endParaRPr>
          </a:p>
          <a:p>
            <a:r>
              <a:rPr lang="en-US" altLang="en-US" dirty="0" smtClean="0">
                <a:ea typeface="MS PGothic" charset="-128"/>
              </a:rPr>
              <a:t>A person </a:t>
            </a:r>
            <a:r>
              <a:rPr lang="en-US" altLang="en-US" dirty="0">
                <a:ea typeface="MS PGothic" charset="-128"/>
              </a:rPr>
              <a:t>then presses </a:t>
            </a:r>
            <a:r>
              <a:rPr lang="en-US" altLang="en-US" dirty="0" smtClean="0">
                <a:ea typeface="MS PGothic" charset="-128"/>
              </a:rPr>
              <a:t>a switch</a:t>
            </a:r>
            <a:endParaRPr lang="en-US" altLang="en-US" dirty="0">
              <a:ea typeface="MS PGothic" charset="-128"/>
            </a:endParaRPr>
          </a:p>
          <a:p>
            <a:endParaRPr lang="en-US" altLang="en-US" dirty="0" smtClean="0">
              <a:ea typeface="MS PGothic" charset="-128"/>
            </a:endParaRPr>
          </a:p>
          <a:p>
            <a:r>
              <a:rPr lang="en-US" altLang="en-US" dirty="0" smtClean="0">
                <a:ea typeface="MS PGothic" charset="-128"/>
              </a:rPr>
              <a:t>Measure the elapsed time from when the LED is turned on </a:t>
            </a:r>
            <a:r>
              <a:rPr lang="en-US" altLang="en-US" dirty="0">
                <a:ea typeface="MS PGothic" charset="-128"/>
              </a:rPr>
              <a:t>until the switch is pressed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Clock Divider</a:t>
            </a:r>
          </a:p>
        </p:txBody>
      </p:sp>
      <p:sp>
        <p:nvSpPr>
          <p:cNvPr id="125954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Input: </a:t>
            </a:r>
            <a:r>
              <a:rPr lang="en-US" altLang="en-US" dirty="0" smtClean="0">
                <a:ea typeface="MS PGothic" charset="-128"/>
              </a:rPr>
              <a:t>102.4kHz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Output: 100Hz</a:t>
            </a:r>
          </a:p>
          <a:p>
            <a:endParaRPr lang="en-US" altLang="en-US" dirty="0" smtClean="0">
              <a:ea typeface="MS PGothic" charset="-128"/>
            </a:endParaRPr>
          </a:p>
          <a:p>
            <a:r>
              <a:rPr lang="en-US" altLang="en-US" dirty="0" smtClean="0">
                <a:ea typeface="MS PGothic" charset="-128"/>
              </a:rPr>
              <a:t>10-bit </a:t>
            </a:r>
            <a:r>
              <a:rPr lang="en-US" altLang="en-US" dirty="0">
                <a:ea typeface="MS PGothic" charset="-128"/>
              </a:rPr>
              <a:t>Counter to divide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Output Frequency = 102.4k / </a:t>
            </a:r>
            <a:r>
              <a:rPr lang="en-US" altLang="en-US" dirty="0" smtClean="0">
                <a:ea typeface="MS PGothic" charset="-128"/>
              </a:rPr>
              <a:t>2</a:t>
            </a:r>
            <a:r>
              <a:rPr lang="en-US" altLang="en-US" baseline="30000" dirty="0" smtClean="0">
                <a:ea typeface="MS PGothic" charset="-128"/>
              </a:rPr>
              <a:t>10</a:t>
            </a:r>
            <a:r>
              <a:rPr lang="en-US" altLang="en-US" dirty="0" smtClean="0">
                <a:ea typeface="MS PGothic" charset="-128"/>
              </a:rPr>
              <a:t> </a:t>
            </a:r>
            <a:r>
              <a:rPr lang="en-US" altLang="en-US" dirty="0">
                <a:ea typeface="MS PGothic" charset="-128"/>
              </a:rPr>
              <a:t>= 100Hz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reaction-timer circuit</a:t>
            </a:r>
          </a:p>
        </p:txBody>
      </p:sp>
      <p:sp>
        <p:nvSpPr>
          <p:cNvPr id="1269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5.61 from the textbook ]</a:t>
            </a:r>
          </a:p>
        </p:txBody>
      </p:sp>
      <p:pic>
        <p:nvPicPr>
          <p:cNvPr id="126979" name="Picture 1" descr="Screen shot 2013-10-31 at 4.04.57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" y="1371600"/>
            <a:ext cx="9144000" cy="420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Functionality of circuit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990600"/>
            <a:ext cx="8305800" cy="5715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/>
              <a:t>Push switch</a:t>
            </a:r>
          </a:p>
          <a:p>
            <a:pPr lvl="2" eaLnBrk="1" hangingPunct="1">
              <a:defRPr/>
            </a:pPr>
            <a:r>
              <a:rPr lang="en-US" dirty="0" smtClean="0"/>
              <a:t>Nominally 1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 smtClean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/>
              <a:t>DFF to keep track of the state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 smtClean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/>
              <a:t>Two-digit BCD counter</a:t>
            </a:r>
          </a:p>
          <a:p>
            <a:pPr lvl="2" eaLnBrk="1" hangingPunct="1">
              <a:defRPr/>
            </a:pPr>
            <a:r>
              <a:rPr lang="en-US" dirty="0" smtClean="0"/>
              <a:t>Output goes to converters to a 7-segment display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 smtClean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 smtClean="0"/>
              <a:t>Start-up</a:t>
            </a:r>
          </a:p>
          <a:p>
            <a:pPr lvl="2" eaLnBrk="1" hangingPunct="1">
              <a:defRPr/>
            </a:pPr>
            <a:r>
              <a:rPr lang="en-US" dirty="0" smtClean="0"/>
              <a:t>Assert the Reset signal</a:t>
            </a:r>
          </a:p>
          <a:p>
            <a:pPr lvl="3" eaLnBrk="1" hangingPunct="1">
              <a:defRPr/>
            </a:pPr>
            <a:r>
              <a:rPr lang="en-US" dirty="0" smtClean="0"/>
              <a:t>Clears counter</a:t>
            </a:r>
          </a:p>
          <a:p>
            <a:pPr lvl="3" eaLnBrk="1" hangingPunct="1">
              <a:defRPr/>
            </a:pPr>
            <a:r>
              <a:rPr lang="en-US" dirty="0" smtClean="0"/>
              <a:t>Clears flip-flop</a:t>
            </a:r>
          </a:p>
          <a:p>
            <a:pPr lvl="2" eaLnBrk="1" hangingPunct="1">
              <a:defRPr/>
            </a:pPr>
            <a:r>
              <a:rPr lang="en-US" dirty="0" smtClean="0"/>
              <a:t>Assert w=1 for one cycle</a:t>
            </a:r>
          </a:p>
          <a:p>
            <a:pPr lvl="2" eaLnBrk="1" hangingPunct="1">
              <a:defRPr/>
            </a:pPr>
            <a:r>
              <a:rPr lang="en-US" dirty="0" smtClean="0"/>
              <a:t>Once switch is hit</a:t>
            </a:r>
          </a:p>
          <a:p>
            <a:pPr lvl="3" eaLnBrk="1" hangingPunct="1">
              <a:defRPr/>
            </a:pPr>
            <a:r>
              <a:rPr lang="en-US" dirty="0" smtClean="0"/>
              <a:t>Clears flip-flop</a:t>
            </a:r>
          </a:p>
          <a:p>
            <a:pPr lvl="3" eaLnBrk="1" hangingPunct="1">
              <a:defRPr/>
            </a:pPr>
            <a:r>
              <a:rPr lang="en-US" dirty="0" smtClean="0"/>
              <a:t>Stops counting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 smtClean="0">
              <a:ea typeface="+mn-ea"/>
              <a:cs typeface="+mn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Push-button switch, LED, and 7-segment displays</a:t>
            </a:r>
          </a:p>
        </p:txBody>
      </p:sp>
      <p:sp>
        <p:nvSpPr>
          <p:cNvPr id="12902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5.61c from the textbook ]</a:t>
            </a:r>
          </a:p>
        </p:txBody>
      </p:sp>
      <p:pic>
        <p:nvPicPr>
          <p:cNvPr id="129027" name="Picture 4" descr="Screen shot 2013-10-31 at 4.05.17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838200"/>
            <a:ext cx="672147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 smtClean="0">
                <a:solidFill>
                  <a:srgbClr val="000000"/>
                </a:solidFill>
                <a:latin typeface="+mn-lt"/>
              </a:rPr>
              <a:t>Counters &amp; Solved Problems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Examples of Solved Problems</a:t>
            </a:r>
            <a:br>
              <a:rPr lang="en-US" altLang="en-US">
                <a:ea typeface="MS PGothic" charset="-128"/>
              </a:rPr>
            </a:br>
            <a:r>
              <a:rPr lang="en-US" altLang="en-US">
                <a:ea typeface="MS PGothic" charset="-128"/>
              </a:rPr>
              <a:t>(Section 5.17)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Example 5.18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4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918" y="1009650"/>
            <a:ext cx="7172325" cy="569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18288" y="2319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 smtClean="0">
                <a:ea typeface="MS PGothic" charset="-128"/>
              </a:rPr>
              <a:t>Circuit for Example 5.18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</a:t>
            </a:r>
            <a:r>
              <a:rPr lang="en-US" altLang="en-US" sz="1400" b="0" dirty="0" smtClean="0">
                <a:latin typeface="Times" charset="0"/>
              </a:rPr>
              <a:t>5.70 </a:t>
            </a:r>
            <a:r>
              <a:rPr lang="en-US" altLang="en-US" sz="1400" b="0" dirty="0">
                <a:latin typeface="Times" charset="0"/>
              </a:rPr>
              <a:t>from the textbook 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Example 5.19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8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92125"/>
            <a:ext cx="7731125" cy="354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1" t="35417" r="47292" b="39583"/>
          <a:stretch>
            <a:fillRect/>
          </a:stretch>
        </p:blipFill>
        <p:spPr bwMode="auto">
          <a:xfrm>
            <a:off x="1450975" y="4038600"/>
            <a:ext cx="63976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</a:t>
            </a:r>
            <a:r>
              <a:rPr lang="en-US" altLang="en-US" sz="1400" b="0" dirty="0" smtClean="0">
                <a:latin typeface="Times" charset="0"/>
              </a:rPr>
              <a:t>5.71 </a:t>
            </a:r>
            <a:r>
              <a:rPr lang="en-US" altLang="en-US" sz="1400" b="0" dirty="0">
                <a:latin typeface="Times" charset="0"/>
              </a:rPr>
              <a:t>from the textbook 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18288" y="2319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 smtClean="0">
                <a:ea typeface="MS PGothic" charset="-128"/>
              </a:rPr>
              <a:t>Circuit for Example 5.19</a:t>
            </a:r>
            <a:endParaRPr lang="en-US" altLang="en-US" kern="0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6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1568450"/>
            <a:ext cx="8553450" cy="445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</a:t>
            </a:r>
            <a:r>
              <a:rPr lang="en-US" altLang="en-US" sz="1400" b="0" dirty="0" smtClean="0">
                <a:latin typeface="Times" charset="0"/>
              </a:rPr>
              <a:t>5.72 </a:t>
            </a:r>
            <a:r>
              <a:rPr lang="en-US" altLang="en-US" sz="1400" b="0" dirty="0">
                <a:latin typeface="Times" charset="0"/>
              </a:rPr>
              <a:t>from the textbook ]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 smtClean="0">
                <a:ea typeface="MS PGothic" charset="-128"/>
              </a:rPr>
              <a:t>Summary of the behavior of the circuit</a:t>
            </a:r>
            <a:endParaRPr lang="en-US" altLang="en-US" kern="0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Example 5.20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Vending </a:t>
            </a:r>
            <a:r>
              <a:rPr lang="en-US" altLang="en-US" dirty="0" smtClean="0">
                <a:ea typeface="MS PGothic" charset="-128"/>
              </a:rPr>
              <a:t>Machine </a:t>
            </a:r>
            <a:r>
              <a:rPr lang="en-US" altLang="en-US" dirty="0">
                <a:ea typeface="MS PGothic" charset="-128"/>
              </a:rPr>
              <a:t>E</a:t>
            </a:r>
            <a:r>
              <a:rPr lang="en-US" altLang="en-US" dirty="0" smtClean="0">
                <a:ea typeface="MS PGothic" charset="-128"/>
              </a:rPr>
              <a:t>xample</a:t>
            </a:r>
            <a:endParaRPr lang="en-US" altLang="en-US" dirty="0">
              <a:ea typeface="MS PGothic" charset="-128"/>
            </a:endParaRPr>
          </a:p>
        </p:txBody>
      </p:sp>
      <p:sp>
        <p:nvSpPr>
          <p:cNvPr id="13721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Inputs N, D, Q, Coin, </a:t>
            </a:r>
            <a:r>
              <a:rPr lang="en-US" altLang="en-US" dirty="0" err="1">
                <a:ea typeface="MS PGothic" charset="-128"/>
              </a:rPr>
              <a:t>Resetn</a:t>
            </a:r>
            <a:endParaRPr lang="en-US" altLang="en-US" dirty="0">
              <a:ea typeface="MS PGothic" charset="-128"/>
            </a:endParaRPr>
          </a:p>
          <a:p>
            <a:pPr lvl="1"/>
            <a:r>
              <a:rPr lang="en-US" altLang="en-US" dirty="0">
                <a:ea typeface="MS PGothic" charset="-128"/>
              </a:rPr>
              <a:t>N, D, Q: nickel, dime, quarter</a:t>
            </a:r>
          </a:p>
          <a:p>
            <a:pPr lvl="1"/>
            <a:r>
              <a:rPr lang="en-US" altLang="en-US" dirty="0">
                <a:ea typeface="MS PGothic" charset="-128"/>
              </a:rPr>
              <a:t>Coin: pulsed when a coin is entered</a:t>
            </a:r>
          </a:p>
          <a:p>
            <a:pPr lvl="2"/>
            <a:r>
              <a:rPr lang="en-US" altLang="en-US" dirty="0">
                <a:ea typeface="MS PGothic" charset="-128"/>
              </a:rPr>
              <a:t>Used to store values into register</a:t>
            </a:r>
          </a:p>
          <a:p>
            <a:pPr lvl="1"/>
            <a:r>
              <a:rPr lang="en-US" altLang="en-US" dirty="0" err="1">
                <a:ea typeface="MS PGothic" charset="-128"/>
              </a:rPr>
              <a:t>Resetn</a:t>
            </a:r>
            <a:r>
              <a:rPr lang="en-US" altLang="en-US" dirty="0">
                <a:ea typeface="MS PGothic" charset="-128"/>
              </a:rPr>
              <a:t>: resets the register value to </a:t>
            </a:r>
            <a:r>
              <a:rPr lang="en-US" altLang="en-US" dirty="0" smtClean="0">
                <a:ea typeface="MS PGothic" charset="-128"/>
              </a:rPr>
              <a:t>zero</a:t>
            </a:r>
            <a:br>
              <a:rPr lang="en-US" altLang="en-US" dirty="0" smtClean="0">
                <a:ea typeface="MS PGothic" charset="-128"/>
              </a:rPr>
            </a:br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Add up new coin with old value</a:t>
            </a:r>
          </a:p>
          <a:p>
            <a:pPr lvl="1"/>
            <a:r>
              <a:rPr lang="en-US" altLang="en-US" dirty="0">
                <a:ea typeface="MS PGothic" charset="-128"/>
              </a:rPr>
              <a:t>Store new sum into old value register</a:t>
            </a:r>
          </a:p>
          <a:p>
            <a:r>
              <a:rPr lang="en-US" altLang="en-US" dirty="0">
                <a:ea typeface="MS PGothic" charset="-128"/>
              </a:rPr>
              <a:t>See if total is above thirty </a:t>
            </a:r>
            <a:r>
              <a:rPr lang="en-US" altLang="en-US" dirty="0" smtClean="0">
                <a:ea typeface="MS PGothic" charset="-128"/>
              </a:rPr>
              <a:t>cents</a:t>
            </a:r>
          </a:p>
          <a:p>
            <a:endParaRPr lang="en-US" altLang="en-US" dirty="0">
              <a:ea typeface="MS PGothic" charset="-128"/>
            </a:endParaRPr>
          </a:p>
          <a:p>
            <a:pPr lvl="1"/>
            <a:r>
              <a:rPr lang="en-US" altLang="en-US" dirty="0">
                <a:ea typeface="MS PGothic" charset="-128"/>
              </a:rPr>
              <a:t>If so output Z goes high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8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609600"/>
            <a:ext cx="5524500" cy="624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Circuit for Example 5.20</a:t>
            </a:r>
          </a:p>
        </p:txBody>
      </p:sp>
      <p:sp>
        <p:nvSpPr>
          <p:cNvPr id="13824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5.73 from the textbook 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</a:t>
              </a:r>
              <a:r>
                <a:rPr lang="en-US" sz="1600" dirty="0" smtClean="0">
                  <a:solidFill>
                    <a:srgbClr val="1700FF"/>
                  </a:solidFill>
                </a:rPr>
                <a:t>east</a:t>
              </a:r>
            </a:p>
            <a:p>
              <a:pPr algn="ctr"/>
              <a:r>
                <a:rPr lang="en-US" sz="1600" dirty="0" smtClean="0">
                  <a:solidFill>
                    <a:srgbClr val="1700FF"/>
                  </a:solidFill>
                </a:rPr>
                <a:t>significant</a:t>
              </a:r>
              <a:endParaRPr lang="en-US" sz="1600" dirty="0">
                <a:solidFill>
                  <a:srgbClr val="1700FF"/>
                </a:solidFill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</a:t>
              </a:r>
              <a:r>
                <a:rPr lang="en-US" sz="1600" dirty="0" smtClean="0">
                  <a:solidFill>
                    <a:srgbClr val="1700FF"/>
                  </a:solidFill>
                </a:rPr>
                <a:t>ost</a:t>
              </a:r>
            </a:p>
            <a:p>
              <a:pPr algn="ctr"/>
              <a:r>
                <a:rPr lang="en-US" sz="1600" dirty="0" smtClean="0">
                  <a:solidFill>
                    <a:srgbClr val="1700FF"/>
                  </a:solidFill>
                </a:rPr>
                <a:t>significant</a:t>
              </a:r>
              <a:endParaRPr lang="en-US" sz="1600" dirty="0">
                <a:solidFill>
                  <a:srgbClr val="1700FF"/>
                </a:solidFill>
              </a:endParaRP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</a:t>
            </a:r>
            <a:r>
              <a:rPr lang="en-US" sz="1400" dirty="0" smtClean="0">
                <a:solidFill>
                  <a:srgbClr val="FF0000"/>
                </a:solidFill>
              </a:rPr>
              <a:t>s formed</a:t>
            </a:r>
          </a:p>
          <a:p>
            <a:r>
              <a:rPr lang="en-US" sz="1400" dirty="0" smtClean="0">
                <a:solidFill>
                  <a:srgbClr val="FF0000"/>
                </a:solidFill>
              </a:rPr>
              <a:t>by the Q’s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</a:t>
              </a:r>
              <a:r>
                <a:rPr lang="en-US" sz="1400" dirty="0" smtClean="0">
                  <a:solidFill>
                    <a:srgbClr val="FF0000"/>
                  </a:solidFill>
                </a:rPr>
                <a:t>s done</a:t>
              </a:r>
            </a:p>
            <a:p>
              <a:r>
                <a:rPr lang="en-US" sz="1400" dirty="0" smtClean="0">
                  <a:solidFill>
                    <a:srgbClr val="FF0000"/>
                  </a:solidFill>
                </a:rPr>
                <a:t>by the Q’s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 smtClean="0">
                  <a:solidFill>
                    <a:srgbClr val="FF0000"/>
                  </a:solidFill>
                </a:rPr>
                <a:t>0</a:t>
              </a:r>
              <a:r>
                <a:rPr lang="en-US" sz="1400" dirty="0" smtClean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</a:t>
              </a:r>
              <a:r>
                <a:rPr lang="en-US" sz="1400" dirty="0" smtClean="0">
                  <a:solidFill>
                    <a:srgbClr val="FF0000"/>
                  </a:solidFill>
                </a:rPr>
                <a:t>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</a:t>
              </a:r>
              <a:r>
                <a:rPr lang="en-US" sz="1400" dirty="0" smtClean="0">
                  <a:solidFill>
                    <a:srgbClr val="FF0000"/>
                  </a:solidFill>
                </a:rPr>
                <a:t>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 smtClean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</a:t>
              </a:r>
              <a:r>
                <a:rPr lang="en-US" sz="1400" dirty="0" smtClean="0">
                  <a:solidFill>
                    <a:srgbClr val="FF0000"/>
                  </a:solidFill>
                </a:rPr>
                <a:t>n the positive</a:t>
              </a:r>
            </a:p>
            <a:p>
              <a:r>
                <a:rPr lang="en-US" sz="1400" dirty="0" smtClean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 smtClean="0">
                  <a:solidFill>
                    <a:srgbClr val="FF0000"/>
                  </a:solidFill>
                </a:rPr>
                <a:t>0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 smtClean="0">
                  <a:solidFill>
                    <a:srgbClr val="FF0000"/>
                  </a:solidFill>
                </a:rPr>
                <a:t>2</a:t>
              </a:r>
              <a:r>
                <a:rPr lang="en-US" sz="1400" dirty="0" smtClean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</a:t>
              </a:r>
              <a:r>
                <a:rPr lang="en-US" sz="1400" dirty="0" smtClean="0">
                  <a:solidFill>
                    <a:srgbClr val="FF0000"/>
                  </a:solidFill>
                </a:rPr>
                <a:t>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</a:t>
              </a:r>
              <a:r>
                <a:rPr lang="en-US" sz="1400" dirty="0" smtClean="0">
                  <a:solidFill>
                    <a:srgbClr val="FF0000"/>
                  </a:solidFill>
                </a:rPr>
                <a:t>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smtClean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n-ea"/>
                <a:cs typeface="+mn-cs"/>
              </a:rPr>
              <a:t>Homework 9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 smtClean="0">
                <a:ea typeface="+mn-ea"/>
                <a:cs typeface="+mn-cs"/>
              </a:rPr>
              <a:t>It is due on Monday Nov 6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 smtClean="0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 smtClean="0">
                <a:solidFill>
                  <a:srgbClr val="000000"/>
                </a:solidFill>
                <a:latin typeface="Arial" charset="0"/>
              </a:rPr>
              <a:t>. Asynchronous Clear</a:t>
            </a:r>
            <a:endParaRPr lang="en-US" altLang="en-US" sz="3600" b="1" dirty="0">
              <a:solidFill>
                <a:srgbClr val="0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2-Bit </a:t>
            </a:r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Synchronous </a:t>
            </a:r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Up-Counter</a:t>
            </a:r>
          </a:p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(without clear capability)</a:t>
            </a:r>
            <a:endParaRPr lang="en-US" altLang="en-US" sz="3600" b="1" dirty="0" smtClean="0">
              <a:solidFill>
                <a:schemeClr val="tx1"/>
              </a:solidFill>
              <a:ea typeface="MS PGothic" charset="-128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 smtClean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2-Bit </a:t>
            </a:r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Synchronous </a:t>
            </a:r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Up-Counter</a:t>
            </a:r>
          </a:p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(with asynchronous clear)</a:t>
            </a:r>
            <a:endParaRPr lang="en-US" altLang="en-US" sz="3600" b="1" dirty="0">
              <a:solidFill>
                <a:schemeClr val="tx1"/>
              </a:solidFill>
              <a:ea typeface="MS PGothic" charset="-128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smtClean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 smtClean="0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 smtClean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2-Bit </a:t>
            </a:r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Synchronous </a:t>
            </a:r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Up-Counter</a:t>
            </a:r>
          </a:p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(with asynchronous clear)</a:t>
            </a:r>
            <a:endParaRPr lang="en-US" altLang="en-US" sz="3600" b="1" dirty="0">
              <a:solidFill>
                <a:schemeClr val="tx1"/>
              </a:solidFill>
              <a:ea typeface="MS PGothic" charset="-128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 smtClean="0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 smtClean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This </a:t>
            </a:r>
            <a:r>
              <a:rPr lang="en-US" smtClean="0">
                <a:solidFill>
                  <a:srgbClr val="FF0000"/>
                </a:solidFill>
              </a:rPr>
              <a:t>is the same </a:t>
            </a:r>
            <a:r>
              <a:rPr lang="en-US" dirty="0" smtClean="0">
                <a:solidFill>
                  <a:srgbClr val="FF0000"/>
                </a:solidFill>
              </a:rPr>
              <a:t>circuit but uses D Flip-Flops.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2-Bit </a:t>
            </a:r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Synchronous </a:t>
            </a:r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Up-Counter</a:t>
            </a:r>
          </a:p>
          <a:p>
            <a:pPr algn="ctr" eaLnBrk="1" hangingPunct="1"/>
            <a:r>
              <a:rPr lang="en-US" altLang="en-US" sz="3600" b="1" dirty="0" smtClean="0">
                <a:solidFill>
                  <a:schemeClr val="tx1"/>
                </a:solidFill>
                <a:ea typeface="MS PGothic" charset="-128"/>
              </a:rPr>
              <a:t>(with synchronous clear)</a:t>
            </a:r>
            <a:endParaRPr lang="en-US" altLang="en-US" sz="3600" b="1" dirty="0">
              <a:solidFill>
                <a:schemeClr val="tx1"/>
              </a:solidFill>
              <a:ea typeface="MS PGothic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 smtClean="0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 smtClean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 smtClean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This counter can be cleared only on the positive clock edge.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</a:t>
            </a:r>
            <a:r>
              <a:rPr lang="en-US" altLang="en-US" sz="4000" b="1" dirty="0" smtClean="0">
                <a:solidFill>
                  <a:srgbClr val="000000"/>
                </a:solidFill>
                <a:latin typeface="Arial" charset="0"/>
              </a:rPr>
              <a:t>Capability</a:t>
            </a:r>
            <a:endParaRPr lang="en-US" altLang="en-US" sz="4000" b="1" dirty="0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 dirty="0" smtClean="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 smtClean="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  <a:endParaRPr lang="en-US" altLang="en-US" sz="3600" b="1" dirty="0" smtClean="0">
              <a:solidFill>
                <a:srgbClr val="000000"/>
              </a:solidFill>
              <a:latin typeface="Arial" charset="0"/>
            </a:endParaRPr>
          </a:p>
          <a:p>
            <a:pPr algn="ctr" eaLnBrk="1" hangingPunct="1"/>
            <a:r>
              <a:rPr lang="en-US" altLang="en-US" sz="3600" b="1" dirty="0" smtClean="0">
                <a:solidFill>
                  <a:srgbClr val="000000"/>
                </a:solidFill>
                <a:latin typeface="Arial" charset="0"/>
              </a:rPr>
              <a:t>(with 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D </a:t>
            </a:r>
            <a:r>
              <a:rPr lang="en-US" altLang="en-US" sz="3600" b="1" dirty="0" smtClean="0">
                <a:solidFill>
                  <a:srgbClr val="000000"/>
                </a:solidFill>
                <a:latin typeface="Arial" charset="0"/>
              </a:rPr>
              <a:t>Flip-Flops)</a:t>
            </a:r>
            <a:endParaRPr lang="en-US" altLang="en-US" sz="3600" b="1" dirty="0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T Flip-Flop</a:t>
            </a:r>
            <a:br>
              <a:rPr lang="en-US" dirty="0" smtClean="0">
                <a:ea typeface="+mj-ea"/>
                <a:cs typeface="+mj-cs"/>
              </a:rPr>
            </a:br>
            <a:r>
              <a:rPr lang="en-US" sz="2800" dirty="0"/>
              <a:t>(circuit and </a:t>
            </a:r>
            <a:r>
              <a:rPr lang="en-US" sz="2800" dirty="0" smtClean="0"/>
              <a:t>graphical symbol)</a:t>
            </a:r>
            <a:endParaRPr 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</a:t>
            </a:r>
            <a:r>
              <a:rPr lang="en-US" altLang="en-US" sz="3600" dirty="0" smtClean="0">
                <a:solidFill>
                  <a:srgbClr val="000000"/>
                </a:solidFill>
              </a:rPr>
              <a:t>-bit up-counter </a:t>
            </a:r>
            <a:r>
              <a:rPr lang="en-US" altLang="en-US" sz="3600" dirty="0">
                <a:solidFill>
                  <a:srgbClr val="000000"/>
                </a:solidFill>
              </a:rPr>
              <a:t>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</a:t>
            </a:r>
            <a:r>
              <a:rPr lang="en-US" altLang="en-US" sz="3600" dirty="0" smtClean="0">
                <a:solidFill>
                  <a:srgbClr val="000000"/>
                </a:solidFill>
              </a:rPr>
              <a:t>-bit up-counter </a:t>
            </a:r>
            <a:r>
              <a:rPr lang="en-US" altLang="en-US" sz="3600" dirty="0">
                <a:solidFill>
                  <a:srgbClr val="000000"/>
                </a:solidFill>
              </a:rPr>
              <a:t>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</a:rPr>
              <a:t>Equivalent to this circuit with T flip-flops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</a:rPr>
              <a:t>Equivalent to this circuit with T flip-flops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 smtClean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 smtClean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 smtClean="0">
                <a:solidFill>
                  <a:srgbClr val="FF0000"/>
                </a:solidFill>
              </a:rPr>
              <a:t>he outputs of all flip-flops are currently 1 (maximum count value).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</a:t>
            </a:r>
            <a:r>
              <a:rPr lang="en-US" altLang="en-US" sz="3600" dirty="0" smtClean="0">
                <a:solidFill>
                  <a:srgbClr val="000000"/>
                </a:solidFill>
              </a:rPr>
              <a:t>load the initial count value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</a:t>
            </a: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(in this case 5).</a:t>
            </a:r>
            <a:endParaRPr lang="en-US" altLang="en-US" sz="1800" b="0" dirty="0">
              <a:solidFill>
                <a:srgbClr val="FF0000"/>
              </a:solidFill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</a:t>
            </a: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next positive </a:t>
            </a: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edge of </a:t>
            </a:r>
            <a:endParaRPr lang="en-US" altLang="en-US" sz="1800" b="0" dirty="0" smtClean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he clock </a:t>
            </a: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arrives, </a:t>
            </a: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the outputs</a:t>
            </a:r>
            <a:endParaRPr lang="en-US" altLang="en-US" sz="1800" b="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</a:t>
            </a:r>
            <a:r>
              <a:rPr lang="en-US" altLang="en-US" sz="1800" b="0" dirty="0" smtClean="0">
                <a:solidFill>
                  <a:srgbClr val="FF0000"/>
                </a:solidFill>
                <a:latin typeface="Times" charset="0"/>
              </a:rPr>
              <a:t>f the flip-flops are updated.</a:t>
            </a:r>
            <a:endParaRPr lang="en-US" altLang="en-US" sz="1800" b="0" dirty="0">
              <a:solidFill>
                <a:srgbClr val="FF0000"/>
              </a:solidFill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The output of the T Flip-Flop</a:t>
            </a:r>
            <a:br>
              <a:rPr lang="en-US" dirty="0" smtClean="0">
                <a:ea typeface="+mj-ea"/>
                <a:cs typeface="+mj-cs"/>
              </a:rPr>
            </a:br>
            <a:r>
              <a:rPr lang="en-US" sz="2800" dirty="0" smtClean="0"/>
              <a:t>divides the frequency of the clock by 2</a:t>
            </a:r>
            <a:endParaRPr 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990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Other Types of Counters</a:t>
            </a:r>
            <a:br>
              <a:rPr lang="en-US" dirty="0" smtClean="0">
                <a:ea typeface="+mj-ea"/>
                <a:cs typeface="+mj-cs"/>
              </a:rPr>
            </a:br>
            <a:r>
              <a:rPr lang="en-US" dirty="0" smtClean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2: Parallel-load four-bit counter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>
              <a:ea typeface="MS PGothic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ea typeface="+mj-ea"/>
                <a:cs typeface="+mj-cs"/>
              </a:rPr>
              <a:t>The output of the T Flip-Flop</a:t>
            </a:r>
            <a:br>
              <a:rPr lang="en-US" dirty="0" smtClean="0">
                <a:ea typeface="+mj-ea"/>
                <a:cs typeface="+mj-cs"/>
              </a:rPr>
            </a:br>
            <a:r>
              <a:rPr lang="en-US" sz="2800" dirty="0" smtClean="0"/>
              <a:t>divides the frequency of the clock by 2</a:t>
            </a:r>
            <a:endParaRPr lang="en-US" sz="2800" dirty="0"/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+mj-lt"/>
              </a:rPr>
              <a:t>1</a:t>
            </a:r>
            <a:endParaRPr lang="en-US" sz="2800" b="1" dirty="0">
              <a:latin typeface="+mj-lt"/>
            </a:endParaRP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 smtClean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 smtClean="0">
                <a:solidFill>
                  <a:srgbClr val="FF0000"/>
                </a:solidFill>
                <a:latin typeface="Times" charset="0"/>
              </a:rPr>
              <a:t>the z output is ignored</a:t>
            </a:r>
            <a:endParaRPr lang="en-US" altLang="en-US" sz="2000" b="0" dirty="0">
              <a:solidFill>
                <a:srgbClr val="FF0000"/>
              </a:solidFill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18494</TotalTime>
  <Words>7428</Words>
  <Application>Microsoft Macintosh PowerPoint</Application>
  <PresentationFormat>On-screen Show (4:3)</PresentationFormat>
  <Paragraphs>4664</Paragraphs>
  <Slides>210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210</vt:i4>
      </vt:variant>
    </vt:vector>
  </HeadingPairs>
  <TitlesOfParts>
    <vt:vector size="221" baseType="lpstr">
      <vt:lpstr>MS PGothic</vt:lpstr>
      <vt:lpstr>ＭＳ Ｐゴシック</vt:lpstr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Timing Analysis of Flip-Flop Circuits (Section 5.15)</vt:lpstr>
      <vt:lpstr>Timing Review</vt:lpstr>
      <vt:lpstr>Timing Example</vt:lpstr>
      <vt:lpstr>PowerPoint Presentation</vt:lpstr>
      <vt:lpstr>Timing Example: 4-bit counter</vt:lpstr>
      <vt:lpstr>PowerPoint Presentation</vt:lpstr>
      <vt:lpstr>Skew Timing Example: 4-bit counter</vt:lpstr>
      <vt:lpstr>Example 5.22</vt:lpstr>
      <vt:lpstr>Faster 4-bit Counter</vt:lpstr>
      <vt:lpstr>PowerPoint Presentation</vt:lpstr>
      <vt:lpstr>Faster 4-bit Counter</vt:lpstr>
      <vt:lpstr>Reaction Timer Circuit (Section 5.14)</vt:lpstr>
      <vt:lpstr>Problem Statement</vt:lpstr>
      <vt:lpstr>Clock Divider</vt:lpstr>
      <vt:lpstr>PowerPoint Presentation</vt:lpstr>
      <vt:lpstr>Functionality of circuit</vt:lpstr>
      <vt:lpstr>PowerPoint Presentation</vt:lpstr>
      <vt:lpstr>Examples of Solved Problems (Section 5.17)</vt:lpstr>
      <vt:lpstr>Example 5.18</vt:lpstr>
      <vt:lpstr>PowerPoint Presentation</vt:lpstr>
      <vt:lpstr>Example 5.19</vt:lpstr>
      <vt:lpstr>PowerPoint Presentation</vt:lpstr>
      <vt:lpstr>PowerPoint Presentation</vt:lpstr>
      <vt:lpstr>Example 5.20</vt:lpstr>
      <vt:lpstr>Vending Machine Example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15.0039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711</cp:revision>
  <cp:lastPrinted>2017-11-06T03:22:58Z</cp:lastPrinted>
  <dcterms:created xsi:type="dcterms:W3CDTF">2003-05-23T15:49:24Z</dcterms:created>
  <dcterms:modified xsi:type="dcterms:W3CDTF">2017-11-06T03:26:01Z</dcterms:modified>
</cp:coreProperties>
</file>