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primary data structures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1" name="Shape 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3" name="Shape 1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Helper data structures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1" name="Shape 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9" name="Shape 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5" name="Shape 1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3" name="Shape 1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4" name="Shape 18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9" name="Shape 1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4124512" x="0"/>
            <a:ext cy="949799" cx="84582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734342" x="685800"/>
            <a:ext cy="22454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457200" mar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None/>
              <a:defRPr strike="noStrike" u="none" b="1" cap="none" baseline="0" sz="72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y="4124476" x="685800"/>
            <a:ext cy="9497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190500" marL="0">
              <a:spcBef>
                <a:spcPts val="0"/>
              </a:spcBef>
              <a:buClr>
                <a:schemeClr val="lt2"/>
              </a:buClr>
              <a:buSzPct val="100000"/>
              <a:buFont typeface="Arial"/>
              <a:buNone/>
              <a:defRPr strike="noStrike" u="none" b="1" cap="none" baseline="0" sz="3000" i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1" name="Shape 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" name="Shape 12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947332" x="457200"/>
            <a:ext cy="4620299" cx="4030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y="1949211" x="4656667"/>
            <a:ext cy="4620299" cx="40302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" name="Shape 21"/>
          <p:cNvSpPr/>
          <p:nvPr/>
        </p:nvSpPr>
        <p:spPr>
          <a:xfrm>
            <a:off y="274636" x="0"/>
            <a:ext cy="15543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/>
          <p:nvPr/>
        </p:nvSpPr>
        <p:spPr>
          <a:xfrm>
            <a:off y="5875078" x="0"/>
            <a:ext cy="692700" cx="8686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1pPr>
            <a:lvl2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2pPr>
            <a:lvl3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3pPr>
            <a:lvl4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4pPr>
            <a:lvl5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5pPr>
            <a:lvl6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6pPr>
            <a:lvl7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b="1" sz="2400" i="0">
                <a:solidFill>
                  <a:schemeClr val="lt1"/>
                </a:solidFill>
              </a:defRPr>
            </a:lvl7pPr>
            <a:lvl8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b="1" sz="2400" i="0">
                <a:solidFill>
                  <a:schemeClr val="lt1"/>
                </a:solidFill>
              </a:defRPr>
            </a:lvl8pPr>
            <a:lvl9pPr algn="l" rtl="0" indent="-342900" marL="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b="1" sz="2400" i="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6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docs.opencv.org/doc/tutorials/introduction/windows_visual_studio_Opencv/windows_visual_studio_Opencv.html" Type="http://schemas.openxmlformats.org/officeDocument/2006/relationships/hyperlink" TargetMode="External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ctrTitle"/>
          </p:nvPr>
        </p:nvSpPr>
        <p:spPr>
          <a:xfrm>
            <a:off y="1734342" x="685800"/>
            <a:ext cy="22454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OpenCV API</a:t>
            </a:r>
          </a:p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y="4124476" x="685800"/>
            <a:ext cy="949799" cx="7772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1800" lang="en"/>
              <a:t>A Quick Introduction to the C Interface</a:t>
            </a:r>
          </a:p>
          <a:p>
            <a:pPr>
              <a:buNone/>
            </a:pPr>
            <a:r>
              <a:rPr sz="1800" lang="en"/>
              <a:t>By David Johnston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Install on Linux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1947332" x="457200"/>
            <a:ext cy="2531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lvl="0" indent="-419100" marL="457200">
              <a:buClr>
                <a:schemeClr val="dk2"/>
              </a:buClr>
              <a:buSzPct val="147058"/>
              <a:buFont typeface="Arial"/>
              <a:buChar char="•"/>
            </a:pPr>
            <a:r>
              <a:rPr sz="3400" lang="en"/>
              <a:t>Install via native package manager (ie. apt-get, yum, etc.)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Build on UNIX-Like System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1947332" x="306827"/>
            <a:ext cy="3723299" cx="85140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b="1" sz="3400" lang="en">
                <a:latin typeface="Courier New"/>
                <a:ea typeface="Courier New"/>
                <a:cs typeface="Courier New"/>
                <a:sym typeface="Courier New"/>
              </a:rPr>
              <a:t>cc `pkg-config --cflags --libs\</a:t>
            </a:r>
          </a:p>
          <a:p>
            <a:pPr rtl="0" lvl="0">
              <a:buNone/>
            </a:pPr>
            <a:r>
              <a:rPr b="1" sz="3400" lang="en">
                <a:latin typeface="Courier New"/>
                <a:ea typeface="Courier New"/>
                <a:cs typeface="Courier New"/>
                <a:sym typeface="Courier New"/>
              </a:rPr>
              <a:t>    opencv` -o foo foo.c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/>
        </p:nvSpPr>
        <p:spPr>
          <a:xfrm>
            <a:off y="2805600" x="363600"/>
            <a:ext cy="1246800" cx="8416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6000" lang="en"/>
              <a:t>Four Code Demos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y="1947332" x="457200"/>
            <a:ext cy="40647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lnSpc>
                <a:spcPct val="150000"/>
              </a:lnSpc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CvMat     cvMat(...)</a:t>
            </a:r>
          </a:p>
          <a:p>
            <a:pPr rtl="0" lvl="0">
              <a:lnSpc>
                <a:spcPct val="150000"/>
              </a:lnSpc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CvMat*    cvCreateMat(...)</a:t>
            </a:r>
          </a:p>
          <a:p>
            <a:pPr rtl="0" lvl="0">
              <a:lnSpc>
                <a:spcPct val="150000"/>
              </a:lnSpc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CvMat*    cvCreateMatHeader(...)</a:t>
            </a:r>
          </a:p>
          <a:p>
            <a:pPr rtl="0" lvl="0">
              <a:lnSpc>
                <a:spcPct val="150000"/>
              </a:lnSpc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IplImage* cvCreateImage(...)</a:t>
            </a:r>
          </a:p>
          <a:p>
            <a:pPr rtl="0" lvl="0">
              <a:lnSpc>
                <a:spcPct val="150000"/>
              </a:lnSpc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CvSeq*    cvCreateSeq(...)</a:t>
            </a:r>
          </a:p>
        </p:txBody>
      </p:sp>
      <p:sp>
        <p:nvSpPr>
          <p:cNvPr id="98" name="Shape 98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4200" lang="en"/>
              <a:t>Some Constructors for</a:t>
            </a:r>
          </a:p>
          <a:p>
            <a:pPr rtl="0" lvl="0">
              <a:buNone/>
            </a:pPr>
            <a:r>
              <a:rPr sz="4200" lang="en"/>
              <a:t>Important Data Structures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 1: Image Workflow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1947332" x="457200"/>
            <a:ext cy="39834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"/>
              <a:t>Loading, modifying, saving, and closing an image file.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"/>
              <a:t>See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filter.c</a:t>
            </a:r>
            <a:r>
              <a:rPr lang="en"/>
              <a:t>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Macros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y="1947332" x="457200"/>
            <a:ext cy="38051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Aft>
                <a:spcPts val="1000"/>
              </a:spcAft>
              <a:buNone/>
            </a:pPr>
            <a:r>
              <a:rPr sz="2600" lang="en"/>
              <a:t>OpenCV defines a lot of macros.</a:t>
            </a:r>
          </a:p>
          <a:p>
            <a:pPr rtl="0" lvl="0" indent="-419100" marL="457200">
              <a:spcAft>
                <a:spcPts val="1000"/>
              </a:spcAft>
              <a:buClr>
                <a:schemeClr val="dk2"/>
              </a:buClr>
              <a:buSzPct val="192307"/>
              <a:buFont typeface="Arial"/>
              <a:buChar char="•"/>
            </a:pPr>
            <a:r>
              <a:rPr sz="2600" lang="en"/>
              <a:t>Most are prefixed with CV_*</a:t>
            </a:r>
          </a:p>
          <a:p>
            <a:pPr rtl="0" lvl="0" indent="-419100" marL="457200">
              <a:spcAft>
                <a:spcPts val="1000"/>
              </a:spcAft>
              <a:buClr>
                <a:schemeClr val="dk2"/>
              </a:buClr>
              <a:buSzPct val="192307"/>
              <a:buFont typeface="Arial"/>
              <a:buChar char="•"/>
            </a:pPr>
            <a:r>
              <a:rPr sz="2600" lang="en"/>
              <a:t>Many are function-specific</a:t>
            </a:r>
          </a:p>
          <a:p>
            <a:pPr rtl="0" lvl="0" indent="-419100" marL="457200">
              <a:spcAft>
                <a:spcPts val="1000"/>
              </a:spcAft>
              <a:buClr>
                <a:schemeClr val="dk2"/>
              </a:buClr>
              <a:buSzPct val="192307"/>
              <a:buFont typeface="Arial"/>
              <a:buChar char="•"/>
            </a:pPr>
            <a:r>
              <a:rPr sz="2600" lang="en"/>
              <a:t>The online documentation is usually pretty clear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In-Place Matrix Operations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y="1947332" x="457200"/>
            <a:ext cy="32987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sz="3200" lang="en">
                <a:latin typeface="Courier New"/>
                <a:ea typeface="Courier New"/>
                <a:cs typeface="Courier New"/>
                <a:sym typeface="Courier New"/>
              </a:rPr>
              <a:t>cvNot(img, img);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sz="4400" lang="en"/>
              <a:t>Manual Memory Management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1947332" x="199685"/>
            <a:ext cy="4782900" cx="87174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0" marL="457200"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IplImage* img = cvLoadImage(...);</a:t>
            </a:r>
          </a:p>
          <a:p>
            <a:r>
              <a:t/>
            </a:r>
          </a:p>
          <a:p>
            <a:pPr rtl="0" lvl="0" indent="0" marL="457200"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/* do something worthwhile */</a:t>
            </a:r>
          </a:p>
          <a:p>
            <a:r>
              <a:t/>
            </a:r>
          </a:p>
          <a:p>
            <a:pPr rtl="0" lvl="0" indent="0" marL="457200"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cvReleaseImage(&amp;img);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4200" lang="en"/>
              <a:t>Ex 2: Basic Morphology</a:t>
            </a:r>
          </a:p>
          <a:p>
            <a:pPr>
              <a:buNone/>
            </a:pPr>
            <a:r>
              <a:rPr sz="4200" lang="en"/>
              <a:t>and Color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1947332" x="457200"/>
            <a:ext cy="46349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Creating basic structuring elements and calling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cvErode()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cvDilate()</a:t>
            </a:r>
            <a:r>
              <a:rPr lang="en"/>
              <a:t>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Using binary images (bit masks)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cvSet()</a:t>
            </a:r>
            <a:r>
              <a:rPr lang="en"/>
              <a:t> to color regions of an image.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See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noteSeg.c</a:t>
            </a:r>
            <a:r>
              <a:rPr lang="en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800" lang="en"/>
              <a:t>Constructors of Helper</a:t>
            </a:r>
          </a:p>
          <a:p>
            <a:pPr rtl="0" lvl="0">
              <a:buNone/>
            </a:pPr>
            <a:r>
              <a:rPr sz="3800" lang="en"/>
              <a:t>Data Structures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2097753" x="71450"/>
            <a:ext cy="3768599" cx="89840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" i="1"/>
              <a:t> Simple ideas wrapped inside a data type:</a:t>
            </a:r>
          </a:p>
          <a:p>
            <a:pPr rtl="0" lvl="0" indent="0" marL="457200">
              <a:lnSpc>
                <a:spcPct val="115000"/>
              </a:lnSpc>
              <a:buNone/>
            </a:pPr>
            <a:r>
              <a:rPr b="1" sz="1800" lang="en">
                <a:latin typeface="Courier New"/>
                <a:ea typeface="Courier New"/>
                <a:cs typeface="Courier New"/>
                <a:sym typeface="Courier New"/>
              </a:rPr>
              <a:t>CvPoint  cvPoint(int x, int y)</a:t>
            </a:r>
          </a:p>
          <a:p>
            <a:pPr rtl="0" lvl="0" indent="0" marL="457200">
              <a:lnSpc>
                <a:spcPct val="115000"/>
              </a:lnSpc>
              <a:buNone/>
            </a:pPr>
            <a:r>
              <a:rPr b="1" sz="1800" lang="en">
                <a:latin typeface="Courier New"/>
                <a:ea typeface="Courier New"/>
                <a:cs typeface="Courier New"/>
                <a:sym typeface="Courier New"/>
              </a:rPr>
              <a:t>CvSize   cvSize(int width, int height)</a:t>
            </a:r>
          </a:p>
          <a:p>
            <a:pPr rtl="0" lvl="0" indent="0" marL="457200">
              <a:lnSpc>
                <a:spcPct val="115000"/>
              </a:lnSpc>
              <a:buNone/>
            </a:pPr>
            <a:r>
              <a:rPr b="1" sz="1800" lang="en">
                <a:latin typeface="Courier New"/>
                <a:ea typeface="Courier New"/>
                <a:cs typeface="Courier New"/>
                <a:sym typeface="Courier New"/>
              </a:rPr>
              <a:t>CvScalar cvScalar(double d0, double d1, double d2, double d3)</a:t>
            </a:r>
          </a:p>
          <a:p>
            <a:pPr rtl="0" lvl="0" indent="0" marL="457200">
              <a:lnSpc>
                <a:spcPct val="115000"/>
              </a:lnSpc>
              <a:buNone/>
            </a:pPr>
            <a:r>
              <a:rPr b="1" sz="1800" lang="en">
                <a:latin typeface="Courier New"/>
                <a:ea typeface="Courier New"/>
                <a:cs typeface="Courier New"/>
                <a:sym typeface="Courier New"/>
              </a:rPr>
              <a:t>CvScalar cvScalarAll(double d)</a:t>
            </a:r>
          </a:p>
          <a:p>
            <a:pPr rtl="0" lvl="0" indent="0" marL="457200">
              <a:lnSpc>
                <a:spcPct val="115000"/>
              </a:lnSpc>
              <a:buNone/>
            </a:pPr>
            <a:r>
              <a:rPr b="1" sz="1800" lang="en">
                <a:latin typeface="Courier New"/>
                <a:ea typeface="Courier New"/>
                <a:cs typeface="Courier New"/>
                <a:sym typeface="Courier New"/>
              </a:rPr>
              <a:t>CvScalar cvRealScalar(double d)</a:t>
            </a:r>
          </a:p>
          <a:p>
            <a:pPr rtl="0" lvl="0" indent="0" marL="457200">
              <a:lnSpc>
                <a:spcPct val="115000"/>
              </a:lnSpc>
              <a:buNone/>
            </a:pPr>
            <a:r>
              <a:rPr b="1" sz="1800" lang="en">
                <a:latin typeface="Courier New"/>
                <a:ea typeface="Courier New"/>
                <a:cs typeface="Courier New"/>
                <a:sym typeface="Courier New"/>
              </a:rPr>
              <a:t>CvRect   cvRect(int x, int y, int width, int height)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" name="Shape 34"/>
          <p:cNvSpPr/>
          <p:nvPr/>
        </p:nvSpPr>
        <p:spPr>
          <a:xfrm>
            <a:off y="304800" x="2190750"/>
            <a:ext cy="6248400" cx="47625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4200" lang="en"/>
              <a:t>Ex 3: Horizontal and</a:t>
            </a:r>
          </a:p>
          <a:p>
            <a:pPr>
              <a:buNone/>
            </a:pPr>
            <a:r>
              <a:rPr sz="4200" lang="en"/>
              <a:t>Vertical Projections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y="1947332" x="457200"/>
            <a:ext cy="37799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Use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cvGetRow()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cvGetCol()</a:t>
            </a:r>
            <a:r>
              <a:rPr lang="en"/>
              <a:t>,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cvSum()</a:t>
            </a:r>
            <a:r>
              <a:rPr lang="en"/>
              <a:t> to perform very simple projections.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Sort of Object Oriented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1947332" x="457200"/>
            <a:ext cy="46202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The most important data structure is arguably </a:t>
            </a:r>
            <a:r>
              <a:rPr b="1" sz="2400" lang="en">
                <a:latin typeface="Courier New"/>
                <a:ea typeface="Courier New"/>
                <a:cs typeface="Courier New"/>
                <a:sym typeface="Courier New"/>
              </a:rPr>
              <a:t>IplImage</a:t>
            </a:r>
            <a:r>
              <a:rPr sz="2400" lang="en"/>
              <a:t>.</a:t>
            </a:r>
          </a:p>
        </p:txBody>
      </p:sp>
      <p:sp>
        <p:nvSpPr>
          <p:cNvPr id="147" name="Shape 147"/>
          <p:cNvSpPr/>
          <p:nvPr/>
        </p:nvSpPr>
        <p:spPr>
          <a:xfrm>
            <a:off y="2576775" x="685800"/>
            <a:ext cy="3741955" cx="760131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8" name="Shape 148"/>
          <p:cNvSpPr txBox="1"/>
          <p:nvPr/>
        </p:nvSpPr>
        <p:spPr>
          <a:xfrm>
            <a:off y="6354725" x="3706282"/>
            <a:ext cy="406499" cx="51911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r">
              <a:buNone/>
            </a:pPr>
            <a:r>
              <a:rPr lang="en"/>
              <a:t>- Page 33 of </a:t>
            </a:r>
            <a:r>
              <a:rPr lang="en" i="1"/>
              <a:t>Learning OpenCV</a:t>
            </a:r>
            <a:r>
              <a:rPr lang="en"/>
              <a:t> by Bradski and Kaehler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2" name="Shape 1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3" name="Shape 153"/>
          <p:cNvSpPr txBox="1"/>
          <p:nvPr>
            <p:ph idx="1" type="body"/>
          </p:nvPr>
        </p:nvSpPr>
        <p:spPr>
          <a:xfrm>
            <a:off y="1947332" x="457200"/>
            <a:ext cy="29763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The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IplImage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CvMat</a:t>
            </a:r>
            <a:r>
              <a:rPr lang="en"/>
              <a:t> data structures are just metadata which provide interfaces to the underlying image data.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See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projections.c</a:t>
            </a:r>
            <a:r>
              <a:rPr lang="en"/>
              <a:t>.</a:t>
            </a:r>
          </a:p>
        </p:txBody>
      </p:sp>
      <p:sp>
        <p:nvSpPr>
          <p:cNvPr id="154" name="Shape 154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lvl="0">
              <a:buClr>
                <a:srgbClr val="000000"/>
              </a:buClr>
              <a:buSzPct val="26190"/>
              <a:buFont typeface="Arial"/>
              <a:buNone/>
            </a:pPr>
            <a:r>
              <a:rPr sz="4200" lang="en"/>
              <a:t>Sort of Object Oriented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 4: Custom Morphology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1947332" x="457200"/>
            <a:ext cy="43707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Creating custom structuring elements using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cvCreateStructuringElementEx()</a:t>
            </a:r>
            <a:r>
              <a:rPr lang="en"/>
              <a:t> and an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int[]</a:t>
            </a:r>
            <a:r>
              <a:rPr lang="en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4200" lang="en" i="1"/>
              <a:t>Warning: Pointer Arithmetic</a:t>
            </a:r>
          </a:p>
          <a:p>
            <a:pPr rtl="0" lvl="0">
              <a:buNone/>
            </a:pPr>
            <a:r>
              <a:rPr sz="4200" lang="en" i="1"/>
              <a:t>is Imminent!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1947332" x="457200"/>
            <a:ext cy="39968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Aft>
                <a:spcPts val="1000"/>
              </a:spcAft>
              <a:buNone/>
            </a:pPr>
            <a:r>
              <a:rPr lang="en"/>
              <a:t>Examples and discussion can be found in the text (highly recommended reading):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cvMat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IplImage</a:t>
            </a:r>
            <a:r>
              <a:rPr lang="en"/>
              <a:t>: pp. 31 - 47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cvSeq</a:t>
            </a:r>
            <a:r>
              <a:rPr lang="en"/>
              <a:t>: pp. 222 - 234</a:t>
            </a:r>
          </a:p>
          <a:p>
            <a:r>
              <a:t/>
            </a:r>
          </a:p>
          <a:p>
            <a:pPr lvl="0">
              <a:buNone/>
            </a:pPr>
            <a:r>
              <a:rPr lang="en"/>
              <a:t>See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customStructElem.c</a:t>
            </a:r>
            <a:r>
              <a:rPr lang="en"/>
              <a:t>.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/>
        </p:nvSpPr>
        <p:spPr>
          <a:xfrm>
            <a:off y="2805600" x="363600"/>
            <a:ext cy="1246800" cx="8416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6000" lang="en"/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Example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1947332" x="457200"/>
            <a:ext cy="44711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Aft>
                <a:spcPts val="1000"/>
              </a:spcAft>
              <a:buNone/>
            </a:pPr>
            <a:r>
              <a:rPr b="1" sz="2800" lang="en">
                <a:latin typeface="Courier New"/>
                <a:ea typeface="Courier New"/>
                <a:cs typeface="Courier New"/>
                <a:sym typeface="Courier New"/>
              </a:rPr>
              <a:t>CvSize size = cvSize(600, 400);</a:t>
            </a:r>
          </a:p>
          <a:p>
            <a:pPr rtl="0" lvl="0">
              <a:spcAft>
                <a:spcPts val="1000"/>
              </a:spcAft>
              <a:buNone/>
            </a:pPr>
            <a:r>
              <a:rPr b="1" sz="2800" lang="en">
                <a:latin typeface="Courier New"/>
                <a:ea typeface="Courier New"/>
                <a:cs typeface="Courier New"/>
                <a:sym typeface="Courier New"/>
              </a:rPr>
              <a:t>IplImage* img = cvCreateImage(</a:t>
            </a:r>
          </a:p>
          <a:p>
            <a:pPr rtl="0" lvl="0">
              <a:spcAft>
                <a:spcPts val="1000"/>
              </a:spcAft>
              <a:buNone/>
            </a:pPr>
            <a:r>
              <a:rPr b="1" sz="2800" lang="en">
                <a:latin typeface="Courier New"/>
                <a:ea typeface="Courier New"/>
                <a:cs typeface="Courier New"/>
                <a:sym typeface="Courier New"/>
              </a:rPr>
              <a:t>   size, IPL_DEPTH_8U, 3</a:t>
            </a:r>
          </a:p>
          <a:p>
            <a:pPr rtl="0" lvl="0">
              <a:spcAft>
                <a:spcPts val="1000"/>
              </a:spcAft>
              <a:buNone/>
            </a:pPr>
            <a:r>
              <a:rPr b="1" sz="2800" lang="en">
                <a:latin typeface="Courier New"/>
                <a:ea typeface="Courier New"/>
                <a:cs typeface="Courier New"/>
                <a:sym typeface="Courier New"/>
              </a:rPr>
              <a:t>);</a:t>
            </a:r>
          </a:p>
          <a:p>
            <a:pPr rtl="0" lvl="0">
              <a:spcAft>
                <a:spcPts val="1000"/>
              </a:spcAft>
              <a:buNone/>
            </a:pPr>
            <a:r>
              <a:rPr b="1" sz="2800" lang="en">
                <a:latin typeface="Courier New"/>
                <a:ea typeface="Courier New"/>
                <a:cs typeface="Courier New"/>
                <a:sym typeface="Courier New"/>
              </a:rPr>
              <a:t>cvSet(img, cvScalarAll(0), NULL);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y="548023" x="457200"/>
            <a:ext cy="58671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lvl="0">
              <a:lnSpc>
                <a:spcPct val="115000"/>
              </a:lnSpc>
              <a:buNone/>
            </a:pPr>
            <a:r>
              <a:rPr sz="3400" lang="en"/>
              <a:t>Why isn't every call to these helper functions a memory leak?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600" lang="en"/>
              <a:t>Esoteric C99 Feature of the Day:</a:t>
            </a:r>
          </a:p>
          <a:p>
            <a:pPr>
              <a:buNone/>
            </a:pPr>
            <a:r>
              <a:rPr sz="3600" lang="en" i="1"/>
              <a:t>Inline Functions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y="1947332" x="457200"/>
            <a:ext cy="45930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Aft>
                <a:spcPts val="1000"/>
              </a:spcAft>
              <a:buNone/>
            </a:pPr>
            <a:r>
              <a:rPr lang="en"/>
              <a:t>"The keyword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inline</a:t>
            </a:r>
            <a:r>
              <a:rPr lang="en"/>
              <a:t> is a request to the compiler to insert a function's machine code wherever the function is called in the program."</a:t>
            </a:r>
          </a:p>
          <a:p>
            <a:pPr algn="r" rtl="0" lvl="0">
              <a:buNone/>
            </a:pPr>
            <a:r>
              <a:rPr sz="2000" lang="en"/>
              <a:t>- Page 106 of </a:t>
            </a:r>
            <a:r>
              <a:rPr sz="2000" lang="en" i="1"/>
              <a:t>C in a Nutshell</a:t>
            </a:r>
            <a:r>
              <a:rPr sz="2000" lang="en"/>
              <a:t>, by Prinz and Crawford </a:t>
            </a:r>
          </a:p>
          <a:p>
            <a:r>
              <a:t/>
            </a:r>
          </a:p>
          <a:p>
            <a:pPr algn="l">
              <a:buNone/>
            </a:pPr>
            <a:r>
              <a:rPr lang="en"/>
              <a:t>Automatic variables declared in an inline function become automatic variables in the calling function.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/>
          <p:nvPr/>
        </p:nvSpPr>
        <p:spPr>
          <a:xfrm>
            <a:off y="304800" x="2190750"/>
            <a:ext cy="6248400" cx="47625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0" name="Shape 40"/>
          <p:cNvSpPr txBox="1"/>
          <p:nvPr/>
        </p:nvSpPr>
        <p:spPr>
          <a:xfrm>
            <a:off y="5065625" x="2433009"/>
            <a:ext cy="948900" cx="4296300"/>
          </a:xfrm>
          <a:prstGeom prst="rect">
            <a:avLst/>
          </a:prstGeom>
          <a:noFill/>
        </p:spPr>
        <p:txBody>
          <a:bodyPr bIns="91425" rIns="91425" lIns="91425" tIns="91425" anchor="ctr" anchorCtr="0">
            <a:noAutofit/>
          </a:bodyPr>
          <a:lstStyle/>
          <a:p>
            <a:pPr algn="ctr">
              <a:buNone/>
            </a:pPr>
            <a:r>
              <a:rPr b="1" sz="2600" lang="en">
                <a:solidFill>
                  <a:srgbClr val="FF0000"/>
                </a:solidFill>
                <a:latin typeface="Ubuntu"/>
                <a:ea typeface="Ubuntu"/>
                <a:cs typeface="Ubuntu"/>
                <a:sym typeface="Ubuntu"/>
              </a:rPr>
              <a:t>Warning: API Version 1.x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Primary OpenCV Interfaces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947332" x="457200"/>
            <a:ext cy="31541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lnSpc>
                <a:spcPct val="115000"/>
              </a:lnSpc>
              <a:buNone/>
            </a:pPr>
            <a:r>
              <a:rPr b="1" sz="3400" lang="en"/>
              <a:t>The 1.x API is based on C.</a:t>
            </a:r>
          </a:p>
          <a:p>
            <a:pPr algn="ctr" rtl="0" lvl="0">
              <a:lnSpc>
                <a:spcPct val="115000"/>
              </a:lnSpc>
              <a:buNone/>
            </a:pPr>
            <a:r>
              <a:rPr b="1" sz="3400" lang="en"/>
              <a:t>The 2.x API is based on C++.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Goals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947332" x="271031"/>
            <a:ext cy="4309799" cx="85595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lang="en"/>
              <a:t>Very briefly outline the OpenCV installation process on Windows, OS X, and Linux.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Walk through 4 example programs which should relevant to solving homework 2.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Point out some common API patterns and idioms.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/>
        </p:nvSpPr>
        <p:spPr>
          <a:xfrm>
            <a:off y="2388450" x="363600"/>
            <a:ext cy="2081100" cx="8416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sz="6000" lang="en"/>
              <a:t>Installing OpenCV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4000" lang="en"/>
              <a:t>Windows 7 64-bit and</a:t>
            </a:r>
          </a:p>
          <a:p>
            <a:pPr rtl="0" lvl="0">
              <a:buNone/>
            </a:pPr>
            <a:r>
              <a:rPr sz="4000" lang="en"/>
              <a:t>Visual C++ 2010 Express</a:t>
            </a:r>
          </a:p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1947332" x="194840"/>
            <a:ext cy="4604400" cx="87416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78571"/>
              <a:buFont typeface="Arial"/>
              <a:buChar char="•"/>
            </a:pPr>
            <a:r>
              <a:rPr sz="2800" lang="en"/>
              <a:t>Install Visual C++ 2010 Express Edition (or some other modern Visual Studio product).</a:t>
            </a:r>
          </a:p>
          <a:p>
            <a:pPr rtl="0" lvl="0">
              <a:buNone/>
            </a:pPr>
            <a:r>
              <a:rPr sz="1600" lang="en"/>
              <a:t>  </a:t>
            </a:r>
          </a:p>
          <a:p>
            <a:pPr rtl="0" lvl="0" indent="-419100" marL="457200">
              <a:buClr>
                <a:schemeClr val="dk2"/>
              </a:buClr>
              <a:buSzPct val="178571"/>
              <a:buFont typeface="Arial"/>
              <a:buChar char="•"/>
            </a:pPr>
            <a:r>
              <a:rPr sz="2800" lang="en"/>
              <a:t>Download prebuilt binaries and extract them to some desired location.</a:t>
            </a:r>
          </a:p>
          <a:p>
            <a:pPr rtl="0" lvl="0">
              <a:buNone/>
            </a:pPr>
            <a:r>
              <a:rPr sz="1600" lang="en"/>
              <a:t>  </a:t>
            </a:r>
          </a:p>
          <a:p>
            <a:pPr rtl="0" lvl="0" indent="-419100" marL="457200">
              <a:buClr>
                <a:schemeClr val="dk2"/>
              </a:buClr>
              <a:buSzPct val="178571"/>
              <a:buFont typeface="Arial"/>
              <a:buChar char="•"/>
            </a:pPr>
            <a:r>
              <a:rPr sz="2800" lang="en"/>
              <a:t>Set the OPENCV_DIR environment variable:</a:t>
            </a:r>
          </a:p>
          <a:p>
            <a:r>
              <a:t/>
            </a:r>
          </a:p>
          <a:p>
            <a:pPr rtl="0" lvl="0">
              <a:buNone/>
            </a:pPr>
            <a:r>
              <a:rPr b="1" sz="2200" lang="en">
                <a:latin typeface="Courier New"/>
                <a:ea typeface="Courier New"/>
                <a:cs typeface="Courier New"/>
                <a:sym typeface="Courier New"/>
              </a:rPr>
              <a:t>  &gt; setx -m OPENCV_DIR C:\opencv\build\x64\vc10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4000" lang="en"/>
              <a:t>Windows 7 64-bit and</a:t>
            </a:r>
          </a:p>
          <a:p>
            <a:pPr rtl="0" lvl="0">
              <a:buNone/>
            </a:pPr>
            <a:r>
              <a:rPr sz="4000" lang="en"/>
              <a:t>Visual C++ 10.0 Express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947332" x="457200"/>
            <a:ext cy="44937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-40005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700" lang="en"/>
              <a:t>Add </a:t>
            </a:r>
            <a:r>
              <a:rPr b="1" sz="2700" lang="en">
                <a:latin typeface="Courier New"/>
                <a:ea typeface="Courier New"/>
                <a:cs typeface="Courier New"/>
                <a:sym typeface="Courier New"/>
              </a:rPr>
              <a:t>%OPENCV_DIR%\bin</a:t>
            </a:r>
            <a:r>
              <a:rPr sz="2700" lang="en"/>
              <a:t> to your system path.</a:t>
            </a:r>
          </a:p>
          <a:p>
            <a:pPr rtl="0" lvl="0">
              <a:buNone/>
            </a:pPr>
            <a:r>
              <a:rPr sz="1600" lang="en"/>
              <a:t>  </a:t>
            </a:r>
          </a:p>
          <a:p>
            <a:pPr rtl="0" lvl="0" indent="-40005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2700" lang="en"/>
              <a:t>Modify Visual Studio properties to find necessary files. The following describes this process in great detail:</a:t>
            </a:r>
          </a:p>
          <a:p>
            <a:pPr rtl="0" lvl="0">
              <a:buNone/>
            </a:pPr>
            <a:r>
              <a:rPr sz="1600" lang="en"/>
              <a:t>  </a:t>
            </a:r>
          </a:p>
          <a:p>
            <a:pPr rtl="0" lvl="0">
              <a:buNone/>
            </a:pPr>
            <a:r>
              <a:rPr u="sng" b="1" sz="1800" lang="en">
                <a:solidFill>
                  <a:schemeClr val="hlink"/>
                </a:solidFill>
                <a:latin typeface="Courier New"/>
                <a:ea typeface="Courier New"/>
                <a:cs typeface="Courier New"/>
                <a:sym typeface="Courier New"/>
                <a:hlinkClick r:id="rId3"/>
              </a:rPr>
              <a:t>docs.opencv.org/doc/tutorials/introduction/windows_visual_studio_Opencv/windows_visual_studio_Opencv.html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y="274637" x="457200"/>
            <a:ext cy="15221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Install on Mac OS X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1947332" x="457200"/>
            <a:ext cy="43007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78571"/>
              <a:buFont typeface="Arial"/>
              <a:buChar char="•"/>
            </a:pPr>
            <a:r>
              <a:rPr sz="2800" lang="en"/>
              <a:t>Install XCode or the Apple Command Line Tools. Both are available with a (free) Apple ID.</a:t>
            </a:r>
          </a:p>
          <a:p>
            <a:pPr rtl="0" lvl="0">
              <a:buNone/>
            </a:pPr>
            <a:r>
              <a:rPr sz="1600" lang="en"/>
              <a:t>  </a:t>
            </a:r>
          </a:p>
          <a:p>
            <a:pPr rtl="0" lvl="0" indent="-419100" marL="457200">
              <a:buClr>
                <a:schemeClr val="dk2"/>
              </a:buClr>
              <a:buSzPct val="178571"/>
              <a:buFont typeface="Arial"/>
              <a:buChar char="•"/>
            </a:pPr>
            <a:r>
              <a:rPr sz="2800" lang="en"/>
              <a:t>Install a package manager such as macports or homebrew.</a:t>
            </a:r>
          </a:p>
          <a:p>
            <a:pPr rtl="0" lvl="0">
              <a:buNone/>
            </a:pPr>
            <a:r>
              <a:rPr sz="1600" lang="en"/>
              <a:t>  </a:t>
            </a:r>
          </a:p>
          <a:p>
            <a:pPr lvl="0" indent="-419100" marL="457200">
              <a:buClr>
                <a:schemeClr val="dk2"/>
              </a:buClr>
              <a:buSzPct val="178571"/>
              <a:buFont typeface="Arial"/>
              <a:buChar char="•"/>
            </a:pPr>
            <a:r>
              <a:rPr sz="2800" lang="en"/>
              <a:t>Install OpenCV.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