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7" r:id="rId3"/>
    <p:sldId id="280" r:id="rId4"/>
    <p:sldId id="270" r:id="rId5"/>
    <p:sldId id="273" r:id="rId6"/>
    <p:sldId id="257" r:id="rId7"/>
    <p:sldId id="268" r:id="rId8"/>
    <p:sldId id="275" r:id="rId9"/>
    <p:sldId id="259" r:id="rId10"/>
    <p:sldId id="266" r:id="rId11"/>
    <p:sldId id="263" r:id="rId12"/>
    <p:sldId id="262" r:id="rId13"/>
    <p:sldId id="269" r:id="rId14"/>
    <p:sldId id="261" r:id="rId15"/>
    <p:sldId id="276" r:id="rId16"/>
    <p:sldId id="264" r:id="rId17"/>
    <p:sldId id="265" r:id="rId18"/>
    <p:sldId id="272" r:id="rId19"/>
    <p:sldId id="274" r:id="rId20"/>
    <p:sldId id="271" r:id="rId21"/>
    <p:sldId id="260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981" autoAdjust="0"/>
    <p:restoredTop sz="94660"/>
  </p:normalViewPr>
  <p:slideViewPr>
    <p:cSldViewPr snapToGrid="0">
      <p:cViewPr varScale="1">
        <p:scale>
          <a:sx n="98" d="100"/>
          <a:sy n="98" d="100"/>
        </p:scale>
        <p:origin x="-136" y="-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FBF6-6057-49F2-BC85-A35FCF7FD68B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5773-AFFB-41E0-9CE3-F14429B9E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1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FBF6-6057-49F2-BC85-A35FCF7FD68B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5773-AFFB-41E0-9CE3-F14429B9E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13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FBF6-6057-49F2-BC85-A35FCF7FD68B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5773-AFFB-41E0-9CE3-F14429B9E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10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6400" y="533400"/>
            <a:ext cx="4572000" cy="1143000"/>
          </a:xfrm>
        </p:spPr>
        <p:txBody>
          <a:bodyPr anchor="b"/>
          <a:lstStyle>
            <a:lvl1pPr>
              <a:defRPr sz="3200" b="0">
                <a:solidFill>
                  <a:srgbClr val="F5E985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6400" y="1828800"/>
            <a:ext cx="4572000" cy="17526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08934857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13734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9591469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219200"/>
            <a:ext cx="5181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19200"/>
            <a:ext cx="5181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10183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6889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79614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3190267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77892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FBF6-6057-49F2-BC85-A35FCF7FD68B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5773-AFFB-41E0-9CE3-F14429B9E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8814878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963596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15400" y="304800"/>
            <a:ext cx="29718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304800"/>
            <a:ext cx="8712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87425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FBF6-6057-49F2-BC85-A35FCF7FD68B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5773-AFFB-41E0-9CE3-F14429B9E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3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FBF6-6057-49F2-BC85-A35FCF7FD68B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5773-AFFB-41E0-9CE3-F14429B9E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FBF6-6057-49F2-BC85-A35FCF7FD68B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5773-AFFB-41E0-9CE3-F14429B9E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8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FBF6-6057-49F2-BC85-A35FCF7FD68B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5773-AFFB-41E0-9CE3-F14429B9E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7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FBF6-6057-49F2-BC85-A35FCF7FD68B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5773-AFFB-41E0-9CE3-F14429B9E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5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FBF6-6057-49F2-BC85-A35FCF7FD68B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5773-AFFB-41E0-9CE3-F14429B9E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3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FBF6-6057-49F2-BC85-A35FCF7FD68B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5773-AFFB-41E0-9CE3-F14429B9E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7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FBF6-6057-49F2-BC85-A35FCF7FD68B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A5773-AFFB-41E0-9CE3-F14429B9E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04800"/>
            <a:ext cx="1219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219200"/>
            <a:ext cx="10566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55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§"/>
        <a:defRPr sz="20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btm573@iastate.edu" TargetMode="External"/><Relationship Id="rId3" Type="http://schemas.openxmlformats.org/officeDocument/2006/relationships/hyperlink" Target="http://benmagstadt.weebly.com/cpre-281-verilog-tutorial.htm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2" descr="Screen shot 2013-08-28 at 12.04.3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685801"/>
            <a:ext cx="3657600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8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48200"/>
            <a:ext cx="12192000" cy="1524000"/>
          </a:xfrm>
        </p:spPr>
        <p:txBody>
          <a:bodyPr/>
          <a:lstStyle/>
          <a:p>
            <a:pPr algn="ctr"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Guest Lecture by </a:t>
            </a:r>
            <a:r>
              <a:rPr lang="en-US" dirty="0"/>
              <a:t>Ben </a:t>
            </a:r>
            <a:r>
              <a:rPr lang="en-US" dirty="0" err="1"/>
              <a:t>Magstadt</a:t>
            </a:r>
            <a:r>
              <a:rPr lang="en-US" dirty="0"/>
              <a:t> </a:t>
            </a:r>
            <a:endParaRPr lang="en-US" dirty="0" smtClean="0"/>
          </a:p>
          <a:p>
            <a:pPr algn="ctr">
              <a:buNone/>
              <a:defRPr/>
            </a:pPr>
            <a:endParaRPr lang="en-US" sz="2800" dirty="0" smtClean="0">
              <a:ea typeface="+mn-ea"/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dirty="0" smtClean="0">
                <a:ea typeface="+mn-ea"/>
                <a:cs typeface="+mn-cs"/>
              </a:rPr>
              <a:t>http://</a:t>
            </a:r>
            <a:r>
              <a:rPr lang="en-US" dirty="0" err="1" smtClean="0">
                <a:ea typeface="+mn-ea"/>
                <a:cs typeface="+mn-cs"/>
              </a:rPr>
              <a:t>www.ece.iastate.edu</a:t>
            </a:r>
            <a:r>
              <a:rPr lang="en-US" dirty="0" smtClean="0">
                <a:ea typeface="+mn-ea"/>
                <a:cs typeface="+mn-cs"/>
              </a:rPr>
              <a:t>/~</a:t>
            </a:r>
            <a:r>
              <a:rPr lang="en-US" dirty="0" err="1" smtClean="0">
                <a:ea typeface="+mn-ea"/>
                <a:cs typeface="+mn-cs"/>
              </a:rPr>
              <a:t>alexs</a:t>
            </a:r>
            <a:r>
              <a:rPr lang="en-US" dirty="0" smtClean="0">
                <a:ea typeface="+mn-ea"/>
                <a:cs typeface="+mn-cs"/>
              </a:rPr>
              <a:t>/classes/</a:t>
            </a:r>
          </a:p>
        </p:txBody>
      </p:sp>
      <p:sp>
        <p:nvSpPr>
          <p:cNvPr id="206852" name="Rectangle 4"/>
          <p:cNvSpPr>
            <a:spLocks noChangeArrowheads="1"/>
          </p:cNvSpPr>
          <p:nvPr/>
        </p:nvSpPr>
        <p:spPr bwMode="auto">
          <a:xfrm>
            <a:off x="4044951" y="877889"/>
            <a:ext cx="8144933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3600" b="1" dirty="0" err="1">
                <a:latin typeface="Arial" charset="0"/>
                <a:ea typeface="ＭＳ Ｐゴシック" charset="0"/>
                <a:cs typeface="+mn-cs"/>
              </a:rPr>
              <a:t>CprE</a:t>
            </a:r>
            <a:r>
              <a:rPr lang="en-US" sz="3600" b="1" dirty="0">
                <a:latin typeface="Arial" charset="0"/>
                <a:ea typeface="ＭＳ Ｐゴシック" charset="0"/>
                <a:cs typeface="+mn-cs"/>
              </a:rPr>
              <a:t> 281: </a:t>
            </a:r>
            <a:br>
              <a:rPr lang="en-US" sz="3600" b="1" dirty="0">
                <a:latin typeface="Arial" charset="0"/>
                <a:ea typeface="ＭＳ Ｐゴシック" charset="0"/>
                <a:cs typeface="+mn-cs"/>
              </a:rPr>
            </a:br>
            <a:r>
              <a:rPr lang="en-US" sz="3600" b="1" dirty="0">
                <a:latin typeface="Arial" charset="0"/>
                <a:ea typeface="ＭＳ Ｐゴシック" charset="0"/>
                <a:cs typeface="+mn-cs"/>
              </a:rPr>
              <a:t>Digital Logic</a:t>
            </a:r>
          </a:p>
        </p:txBody>
      </p:sp>
    </p:spTree>
    <p:extLst>
      <p:ext uri="{BB962C8B-B14F-4D97-AF65-F5344CB8AC3E}">
        <p14:creationId xmlns:p14="http://schemas.microsoft.com/office/powerpoint/2010/main" val="1339625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 – ‘initial’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define initial states of variables</a:t>
            </a:r>
          </a:p>
          <a:p>
            <a:pPr lvl="1"/>
            <a:r>
              <a:rPr lang="en-US" dirty="0" smtClean="0"/>
              <a:t>Not floating</a:t>
            </a:r>
          </a:p>
          <a:p>
            <a:r>
              <a:rPr lang="en-US" dirty="0" smtClean="0"/>
              <a:t>Can’t be used when synthesizing a circuit</a:t>
            </a:r>
          </a:p>
          <a:p>
            <a:r>
              <a:rPr lang="en-US" dirty="0" smtClean="0"/>
              <a:t>Used mostly in test benches</a:t>
            </a:r>
          </a:p>
          <a:p>
            <a:r>
              <a:rPr lang="en-US" dirty="0" smtClean="0"/>
              <a:t>Will also work when programming FPGA</a:t>
            </a:r>
          </a:p>
          <a:p>
            <a:endParaRPr lang="en-US" dirty="0" smtClean="0"/>
          </a:p>
          <a:p>
            <a:r>
              <a:rPr lang="en-US" dirty="0" smtClean="0"/>
              <a:t>Also a ‘final’ block</a:t>
            </a:r>
          </a:p>
          <a:p>
            <a:pPr lvl="1"/>
            <a:r>
              <a:rPr lang="en-US" dirty="0" smtClean="0"/>
              <a:t>Seldom used, but good for verifying the final state of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149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 – ‘always’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Used to produce an action on a variable change</a:t>
            </a:r>
          </a:p>
          <a:p>
            <a:r>
              <a:rPr lang="en-US" dirty="0" smtClean="0"/>
              <a:t>Similar to a D Flip-Flop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always @(</a:t>
            </a:r>
            <a:r>
              <a:rPr lang="en-US" dirty="0" err="1" smtClean="0"/>
              <a:t>posedge</a:t>
            </a:r>
            <a:r>
              <a:rPr lang="en-US" dirty="0" smtClean="0"/>
              <a:t> </a:t>
            </a:r>
            <a:r>
              <a:rPr lang="en-US" dirty="0" err="1" smtClean="0"/>
              <a:t>clk</a:t>
            </a:r>
            <a:r>
              <a:rPr lang="en-US" dirty="0" smtClean="0"/>
              <a:t>) begin</a:t>
            </a:r>
          </a:p>
          <a:p>
            <a:pPr lvl="1">
              <a:buNone/>
            </a:pPr>
            <a:r>
              <a:rPr lang="en-US" dirty="0" smtClean="0"/>
              <a:t>A &lt;= B;</a:t>
            </a:r>
          </a:p>
          <a:p>
            <a:pPr>
              <a:buNone/>
            </a:pPr>
            <a:r>
              <a:rPr lang="en-US" dirty="0" smtClean="0"/>
              <a:t>end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always @(B) begin</a:t>
            </a:r>
          </a:p>
          <a:p>
            <a:pPr>
              <a:buNone/>
            </a:pPr>
            <a:r>
              <a:rPr lang="en-US" dirty="0" smtClean="0"/>
              <a:t>	A &lt;= B;</a:t>
            </a:r>
          </a:p>
          <a:p>
            <a:pPr>
              <a:buNone/>
            </a:pPr>
            <a:r>
              <a:rPr lang="en-US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846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 – Other useful 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If-else</a:t>
            </a:r>
          </a:p>
          <a:p>
            <a:pPr lvl="1"/>
            <a:r>
              <a:rPr lang="en-US" dirty="0" smtClean="0"/>
              <a:t>Only inside of an ‘always’ block</a:t>
            </a:r>
          </a:p>
          <a:p>
            <a:r>
              <a:rPr lang="en-US" dirty="0" smtClean="0"/>
              <a:t>Case</a:t>
            </a:r>
          </a:p>
          <a:p>
            <a:pPr lvl="1"/>
            <a:r>
              <a:rPr lang="en-US" dirty="0" smtClean="0"/>
              <a:t>Only inside of an ‘always’ block</a:t>
            </a:r>
          </a:p>
          <a:p>
            <a:r>
              <a:rPr lang="en-US" dirty="0" smtClean="0"/>
              <a:t>For</a:t>
            </a:r>
          </a:p>
          <a:p>
            <a:pPr lvl="1"/>
            <a:r>
              <a:rPr lang="en-US" dirty="0" smtClean="0"/>
              <a:t>Only inside of an ‘always’ block</a:t>
            </a:r>
          </a:p>
          <a:p>
            <a:pPr lvl="1"/>
            <a:r>
              <a:rPr lang="en-US" dirty="0" smtClean="0"/>
              <a:t>Careful with usage – can produce synthesis errors</a:t>
            </a:r>
          </a:p>
          <a:p>
            <a:r>
              <a:rPr lang="en-US" dirty="0" smtClean="0"/>
              <a:t>Timescale</a:t>
            </a:r>
          </a:p>
          <a:p>
            <a:pPr lvl="1"/>
            <a:r>
              <a:rPr lang="en-US" dirty="0" smtClean="0"/>
              <a:t>`timescale 1ns/1ps</a:t>
            </a:r>
          </a:p>
          <a:p>
            <a:pPr lvl="1"/>
            <a:r>
              <a:rPr lang="en-US" dirty="0" smtClean="0"/>
              <a:t>reference/precision</a:t>
            </a:r>
          </a:p>
          <a:p>
            <a:r>
              <a:rPr lang="en-US" dirty="0" smtClean="0"/>
              <a:t>Wait</a:t>
            </a:r>
          </a:p>
          <a:p>
            <a:pPr lvl="1"/>
            <a:r>
              <a:rPr lang="en-US" dirty="0" smtClean="0"/>
              <a:t>#10: Wait ten time units</a:t>
            </a:r>
          </a:p>
          <a:p>
            <a:pPr lvl="1"/>
            <a:r>
              <a:rPr lang="en-US" dirty="0" smtClean="0"/>
              <a:t>Units based on timescale</a:t>
            </a:r>
          </a:p>
          <a:p>
            <a:pPr lvl="1"/>
            <a:r>
              <a:rPr lang="en-US" dirty="0" smtClean="0"/>
              <a:t>Only use in test benches and for verification purposes</a:t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568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Verilog: Blocking vs. Non-Blocking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Blocking</a:t>
            </a:r>
          </a:p>
          <a:p>
            <a:pPr lvl="1"/>
            <a:r>
              <a:rPr lang="en-US" dirty="0" smtClean="0"/>
              <a:t>Behaves like normal programming languages</a:t>
            </a:r>
          </a:p>
          <a:p>
            <a:pPr lvl="2"/>
            <a:r>
              <a:rPr lang="en-US" dirty="0" smtClean="0"/>
              <a:t>Values are instantly entered and can be used on the next line</a:t>
            </a:r>
          </a:p>
          <a:p>
            <a:pPr lvl="1"/>
            <a:r>
              <a:rPr lang="en-US" dirty="0" smtClean="0"/>
              <a:t>=</a:t>
            </a:r>
          </a:p>
          <a:p>
            <a:pPr lvl="1"/>
            <a:r>
              <a:rPr lang="en-US" dirty="0" smtClean="0"/>
              <a:t>Won’t synthesize if used in an always block</a:t>
            </a:r>
          </a:p>
          <a:p>
            <a:pPr lvl="1"/>
            <a:r>
              <a:rPr lang="en-US" dirty="0" smtClean="0"/>
              <a:t>Only for assigns</a:t>
            </a:r>
          </a:p>
          <a:p>
            <a:r>
              <a:rPr lang="en-US" dirty="0" smtClean="0"/>
              <a:t>Non-blocking</a:t>
            </a:r>
          </a:p>
          <a:p>
            <a:pPr lvl="1"/>
            <a:r>
              <a:rPr lang="en-US" dirty="0" smtClean="0"/>
              <a:t>&lt;=</a:t>
            </a:r>
          </a:p>
          <a:p>
            <a:pPr lvl="1"/>
            <a:r>
              <a:rPr lang="en-US" dirty="0" smtClean="0"/>
              <a:t>All statements are entered at the same time</a:t>
            </a:r>
          </a:p>
          <a:p>
            <a:r>
              <a:rPr lang="en-US" dirty="0" smtClean="0"/>
              <a:t>Example Simulation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74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 Simulation on Campus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Quartus</a:t>
            </a:r>
            <a:r>
              <a:rPr lang="en-US" dirty="0" smtClean="0"/>
              <a:t> to program FPGA</a:t>
            </a:r>
          </a:p>
          <a:p>
            <a:pPr lvl="1"/>
            <a:r>
              <a:rPr lang="en-US" dirty="0" smtClean="0"/>
              <a:t>Great for interactive learning</a:t>
            </a:r>
          </a:p>
          <a:p>
            <a:r>
              <a:rPr lang="en-US" dirty="0" smtClean="0"/>
              <a:t>ModelSim</a:t>
            </a:r>
          </a:p>
          <a:p>
            <a:pPr lvl="1"/>
            <a:r>
              <a:rPr lang="en-US" dirty="0" smtClean="0"/>
              <a:t>Able see internal registers</a:t>
            </a:r>
          </a:p>
          <a:p>
            <a:pPr lvl="1"/>
            <a:r>
              <a:rPr lang="en-US" dirty="0" smtClean="0"/>
              <a:t>Can see full simulation waveforms</a:t>
            </a:r>
          </a:p>
          <a:p>
            <a:pPr lvl="1"/>
            <a:r>
              <a:rPr lang="en-US" dirty="0" smtClean="0"/>
              <a:t>Access from anywhere</a:t>
            </a:r>
          </a:p>
          <a:p>
            <a:r>
              <a:rPr lang="en-US" dirty="0" smtClean="0"/>
              <a:t>Cadence &amp; Cadence tools</a:t>
            </a:r>
          </a:p>
          <a:p>
            <a:pPr lvl="1"/>
            <a:r>
              <a:rPr lang="en-US" dirty="0" smtClean="0"/>
              <a:t>Schematic</a:t>
            </a:r>
          </a:p>
          <a:p>
            <a:pPr lvl="1"/>
            <a:r>
              <a:rPr lang="en-US" dirty="0" smtClean="0"/>
              <a:t>Layout</a:t>
            </a:r>
          </a:p>
          <a:p>
            <a:pPr lvl="1"/>
            <a:r>
              <a:rPr lang="en-US" dirty="0" smtClean="0"/>
              <a:t>Timing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74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 Simulation: ModelSim Tutorial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any Linux machine or remote Linux machine on campus</a:t>
            </a:r>
          </a:p>
          <a:p>
            <a:r>
              <a:rPr lang="en-US" dirty="0" smtClean="0"/>
              <a:t>Download Model_Sim.env</a:t>
            </a:r>
          </a:p>
          <a:p>
            <a:r>
              <a:rPr lang="en-US" dirty="0" smtClean="0"/>
              <a:t>Move to a new directory</a:t>
            </a:r>
          </a:p>
          <a:p>
            <a:r>
              <a:rPr lang="en-US" dirty="0" smtClean="0"/>
              <a:t>Enter this new directory in a console</a:t>
            </a:r>
            <a:endParaRPr lang="en-US" dirty="0"/>
          </a:p>
          <a:p>
            <a:r>
              <a:rPr lang="en-US" dirty="0" smtClean="0"/>
              <a:t>Type: source ModelSim_env.txt</a:t>
            </a:r>
          </a:p>
          <a:p>
            <a:r>
              <a:rPr lang="en-US" dirty="0" smtClean="0"/>
              <a:t>Type: </a:t>
            </a:r>
            <a:r>
              <a:rPr lang="en-US" dirty="0" err="1" smtClean="0"/>
              <a:t>vsim</a:t>
            </a:r>
            <a:r>
              <a:rPr lang="en-US" dirty="0" smtClean="0"/>
              <a:t> &amp;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674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 Simulation: ModelSim Tutorial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Close IMPORTANT Information window</a:t>
            </a:r>
          </a:p>
          <a:p>
            <a:r>
              <a:rPr lang="en-US" dirty="0" smtClean="0"/>
              <a:t>File -&gt; New Project</a:t>
            </a:r>
          </a:p>
          <a:p>
            <a:r>
              <a:rPr lang="en-US" dirty="0" smtClean="0"/>
              <a:t>Make a project name</a:t>
            </a:r>
          </a:p>
          <a:p>
            <a:r>
              <a:rPr lang="en-US" dirty="0" smtClean="0"/>
              <a:t>Right Click -&gt; New File</a:t>
            </a:r>
          </a:p>
          <a:p>
            <a:r>
              <a:rPr lang="en-US" dirty="0" smtClean="0"/>
              <a:t>Make sure Add file as type is set to Verilog</a:t>
            </a:r>
          </a:p>
          <a:p>
            <a:r>
              <a:rPr lang="en-US" dirty="0" smtClean="0"/>
              <a:t>Create Verilog file</a:t>
            </a:r>
          </a:p>
          <a:p>
            <a:pPr lvl="1"/>
            <a:r>
              <a:rPr lang="en-US" dirty="0" smtClean="0"/>
              <a:t>Name is usually same as the module name (Required in </a:t>
            </a:r>
            <a:r>
              <a:rPr lang="en-US" dirty="0" err="1" smtClean="0"/>
              <a:t>Quartus</a:t>
            </a:r>
            <a:r>
              <a:rPr lang="en-US" dirty="0" smtClean="0"/>
              <a:t>)</a:t>
            </a:r>
          </a:p>
          <a:p>
            <a:r>
              <a:rPr lang="en-US" dirty="0" smtClean="0"/>
              <a:t>Create Verilog file test bench</a:t>
            </a:r>
          </a:p>
          <a:p>
            <a:r>
              <a:rPr lang="en-US" dirty="0" smtClean="0"/>
              <a:t>Double Click file to open and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036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 Simulation: ModelSim Tutorial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 -&gt; Compile All</a:t>
            </a:r>
          </a:p>
          <a:p>
            <a:r>
              <a:rPr lang="en-US" dirty="0" smtClean="0"/>
              <a:t>Green check mark for success/red X for error</a:t>
            </a:r>
          </a:p>
          <a:p>
            <a:r>
              <a:rPr lang="en-US" dirty="0" smtClean="0"/>
              <a:t>Double click red X to see explanation of error</a:t>
            </a:r>
          </a:p>
          <a:p>
            <a:r>
              <a:rPr lang="en-US" dirty="0" smtClean="0"/>
              <a:t>Simulate -&gt; Start Simulation</a:t>
            </a:r>
          </a:p>
          <a:p>
            <a:r>
              <a:rPr lang="en-US" dirty="0" smtClean="0"/>
              <a:t>Uncheck Enable Optimization</a:t>
            </a:r>
          </a:p>
          <a:p>
            <a:r>
              <a:rPr lang="en-US" dirty="0" smtClean="0"/>
              <a:t>Under the work tab, find the test bench</a:t>
            </a:r>
          </a:p>
          <a:p>
            <a:r>
              <a:rPr lang="en-US" dirty="0" smtClean="0"/>
              <a:t>Find wave tab or View -&gt; New Window -&gt; Wave</a:t>
            </a:r>
          </a:p>
          <a:p>
            <a:r>
              <a:rPr lang="en-US" dirty="0" smtClean="0"/>
              <a:t>Right click in object window, then Add -&gt; To Wave -&gt; Signals in Design</a:t>
            </a:r>
          </a:p>
        </p:txBody>
      </p:sp>
    </p:spTree>
    <p:extLst>
      <p:ext uri="{BB962C8B-B14F-4D97-AF65-F5344CB8AC3E}">
        <p14:creationId xmlns:p14="http://schemas.microsoft.com/office/powerpoint/2010/main" val="980036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 Simulation: ModelSim Tutorial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and click the run icon next to the time display</a:t>
            </a:r>
          </a:p>
          <a:p>
            <a:pPr lvl="1"/>
            <a:r>
              <a:rPr lang="en-US" dirty="0" smtClean="0"/>
              <a:t>Change the simulation time if necessary</a:t>
            </a:r>
          </a:p>
          <a:p>
            <a:endParaRPr lang="en-US" dirty="0" smtClean="0"/>
          </a:p>
          <a:p>
            <a:r>
              <a:rPr lang="en-US" dirty="0" smtClean="0"/>
              <a:t>Control + mouse scroll is zoom</a:t>
            </a:r>
          </a:p>
          <a:p>
            <a:r>
              <a:rPr lang="en-US" dirty="0" smtClean="0"/>
              <a:t>Right click on variables to switch radix from Binary, Decimal, Hex, etc.</a:t>
            </a:r>
          </a:p>
        </p:txBody>
      </p:sp>
    </p:spTree>
    <p:extLst>
      <p:ext uri="{BB962C8B-B14F-4D97-AF65-F5344CB8AC3E}">
        <p14:creationId xmlns:p14="http://schemas.microsoft.com/office/powerpoint/2010/main" val="980036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 Simulation: ModelSim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AND gate and other logic</a:t>
            </a:r>
          </a:p>
          <a:p>
            <a:pPr lvl="1"/>
            <a:r>
              <a:rPr lang="en-US" dirty="0" smtClean="0"/>
              <a:t>3 Ways</a:t>
            </a:r>
          </a:p>
          <a:p>
            <a:r>
              <a:rPr lang="en-US" dirty="0" smtClean="0"/>
              <a:t>8’bit Adder</a:t>
            </a:r>
          </a:p>
          <a:p>
            <a:pPr lvl="1"/>
            <a:r>
              <a:rPr lang="en-US" dirty="0" smtClean="0"/>
              <a:t>2 Ways</a:t>
            </a:r>
          </a:p>
          <a:p>
            <a:r>
              <a:rPr lang="en-US" dirty="0" smtClean="0"/>
              <a:t>Blocking vs. Non-blocking</a:t>
            </a:r>
          </a:p>
          <a:p>
            <a:r>
              <a:rPr lang="en-US" dirty="0" smtClean="0"/>
              <a:t>Choosing math operation</a:t>
            </a:r>
          </a:p>
          <a:p>
            <a:r>
              <a:rPr lang="en-US" dirty="0" smtClean="0"/>
              <a:t>State machine with reset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036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ChangeArrowheads="1"/>
          </p:cNvSpPr>
          <p:nvPr/>
        </p:nvSpPr>
        <p:spPr bwMode="auto">
          <a:xfrm>
            <a:off x="0" y="1905001"/>
            <a:ext cx="121920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 smtClean="0">
                <a:latin typeface="Arial" charset="0"/>
                <a:ea typeface="ＭＳ Ｐゴシック" charset="0"/>
                <a:cs typeface="+mn-cs"/>
              </a:rPr>
              <a:t>Verilog Tutorial</a:t>
            </a:r>
            <a:endParaRPr lang="en-US" sz="4400" b="1" dirty="0"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83301" name="Text Box 5"/>
          <p:cNvSpPr txBox="1">
            <a:spLocks noChangeArrowheads="1"/>
          </p:cNvSpPr>
          <p:nvPr/>
        </p:nvSpPr>
        <p:spPr bwMode="auto">
          <a:xfrm>
            <a:off x="8443627" y="5929055"/>
            <a:ext cx="3735413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>
              <a:defRPr sz="20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defRPr/>
            </a:pPr>
            <a:r>
              <a:rPr lang="en-US" sz="1800" b="0" i="1" dirty="0" err="1" smtClean="0"/>
              <a:t>CprE</a:t>
            </a:r>
            <a:r>
              <a:rPr lang="en-US" sz="1800" b="0" i="1" dirty="0" smtClean="0"/>
              <a:t> 281: Digital Logic</a:t>
            </a:r>
          </a:p>
          <a:p>
            <a:pPr eaLnBrk="1" hangingPunct="1">
              <a:defRPr/>
            </a:pPr>
            <a:r>
              <a:rPr lang="en-US" sz="1800" b="0" i="1" dirty="0" smtClean="0"/>
              <a:t>Iowa State University, Ames, IA</a:t>
            </a:r>
          </a:p>
          <a:p>
            <a:pPr eaLnBrk="1" hangingPunct="1">
              <a:defRPr/>
            </a:pPr>
            <a:r>
              <a:rPr lang="en-US" sz="1800" b="0" i="1" dirty="0" smtClean="0"/>
              <a:t>Copyright </a:t>
            </a:r>
            <a:r>
              <a:rPr lang="en-US" sz="1800" b="0" i="1" dirty="0" smtClean="0">
                <a:cs typeface="Arial" charset="0"/>
              </a:rPr>
              <a:t>© </a:t>
            </a:r>
            <a:r>
              <a:rPr lang="en-US" sz="1800" b="0" i="1" dirty="0" smtClean="0">
                <a:ea typeface="Arial" charset="0"/>
                <a:cs typeface="Arial" charset="0"/>
              </a:rPr>
              <a:t>2013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75840" y="330400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Ben </a:t>
            </a:r>
            <a:r>
              <a:rPr lang="en-US" dirty="0" err="1" smtClean="0"/>
              <a:t>Magstadt</a:t>
            </a:r>
            <a:r>
              <a:rPr lang="en-US" dirty="0" smtClean="0"/>
              <a:t> – btm573@iastate.edu</a:t>
            </a:r>
          </a:p>
          <a:p>
            <a:pPr marL="0" indent="0" algn="ctr">
              <a:buNone/>
            </a:pPr>
            <a:r>
              <a:rPr lang="en-US" dirty="0" smtClean="0"/>
              <a:t>Master’s Student</a:t>
            </a:r>
          </a:p>
          <a:p>
            <a:pPr marL="0" indent="0" algn="ctr">
              <a:buNone/>
            </a:pPr>
            <a:r>
              <a:rPr lang="en-US" dirty="0" smtClean="0"/>
              <a:t>Electrical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133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 Magstadt</a:t>
            </a:r>
          </a:p>
          <a:p>
            <a:pPr lvl="1"/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btm573@iastate.edu</a:t>
            </a:r>
            <a:endParaRPr lang="en-US" dirty="0" smtClean="0"/>
          </a:p>
          <a:p>
            <a:pPr lvl="1"/>
            <a:r>
              <a:rPr lang="en-US" dirty="0" smtClean="0"/>
              <a:t>Office: </a:t>
            </a:r>
            <a:r>
              <a:rPr lang="en-US" dirty="0" err="1" smtClean="0"/>
              <a:t>Coover</a:t>
            </a:r>
            <a:r>
              <a:rPr lang="en-US" dirty="0" smtClean="0"/>
              <a:t> 3133</a:t>
            </a:r>
          </a:p>
          <a:p>
            <a:pPr lvl="1"/>
            <a:r>
              <a:rPr lang="en-US" dirty="0" smtClean="0"/>
              <a:t>Website: </a:t>
            </a:r>
            <a:r>
              <a:rPr lang="en-US" dirty="0" smtClean="0">
                <a:hlinkClick r:id="rId3"/>
              </a:rPr>
              <a:t>http://benmagstadt.weebly.com/cpre-281-verilog-tutorial.html</a:t>
            </a:r>
            <a:endParaRPr lang="en-US" dirty="0" smtClean="0"/>
          </a:p>
          <a:p>
            <a:pPr lvl="2"/>
            <a:r>
              <a:rPr lang="en-US" dirty="0" smtClean="0"/>
              <a:t>Presentation</a:t>
            </a:r>
          </a:p>
          <a:p>
            <a:pPr lvl="2"/>
            <a:r>
              <a:rPr lang="en-US" dirty="0" smtClean="0"/>
              <a:t>Instructions</a:t>
            </a:r>
          </a:p>
          <a:p>
            <a:pPr lvl="2"/>
            <a:r>
              <a:rPr lang="en-US" dirty="0" smtClean="0"/>
              <a:t>Source file</a:t>
            </a:r>
          </a:p>
          <a:p>
            <a:pPr lvl="2"/>
            <a:r>
              <a:rPr lang="en-US" dirty="0" smtClean="0"/>
              <a:t>Examples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449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0"/>
            <a:ext cx="12192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  <a:cs typeface="+mj-cs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1604802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19400"/>
            <a:ext cx="12192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  <a:cs typeface="+mj-cs"/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405867136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Stoytchev</a:t>
            </a:r>
            <a:r>
              <a:rPr lang="en-US" dirty="0" smtClean="0"/>
              <a:t> is gone this week</a:t>
            </a:r>
          </a:p>
          <a:p>
            <a:r>
              <a:rPr lang="en-US" dirty="0" smtClean="0"/>
              <a:t>Will still have lecture all week</a:t>
            </a:r>
          </a:p>
          <a:p>
            <a:r>
              <a:rPr lang="en-US" dirty="0" smtClean="0"/>
              <a:t>Homework 3 is due now</a:t>
            </a:r>
          </a:p>
          <a:p>
            <a:r>
              <a:rPr lang="en-US" dirty="0" smtClean="0"/>
              <a:t>Homework 4 is due next Monday (9/23/2013)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574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Hardware Description Languages</a:t>
            </a:r>
          </a:p>
          <a:p>
            <a:r>
              <a:rPr lang="en-US" dirty="0" smtClean="0"/>
              <a:t>Overview of Verilog</a:t>
            </a:r>
          </a:p>
          <a:p>
            <a:r>
              <a:rPr lang="en-US" dirty="0" smtClean="0"/>
              <a:t>Simulating Verilog Examples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574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HDL – Hardware Description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mirror the behavior of hardware</a:t>
            </a:r>
          </a:p>
          <a:p>
            <a:r>
              <a:rPr lang="en-US" dirty="0" smtClean="0"/>
              <a:t>Used for</a:t>
            </a:r>
          </a:p>
          <a:p>
            <a:pPr lvl="1"/>
            <a:r>
              <a:rPr lang="en-US" dirty="0" smtClean="0"/>
              <a:t>Digital design</a:t>
            </a:r>
          </a:p>
          <a:p>
            <a:pPr lvl="2"/>
            <a:r>
              <a:rPr lang="en-US" dirty="0" smtClean="0"/>
              <a:t>Schematic</a:t>
            </a:r>
          </a:p>
          <a:p>
            <a:pPr lvl="2"/>
            <a:r>
              <a:rPr lang="en-US" dirty="0" smtClean="0"/>
              <a:t>Layout</a:t>
            </a:r>
          </a:p>
          <a:p>
            <a:pPr lvl="1"/>
            <a:r>
              <a:rPr lang="en-US" dirty="0" smtClean="0"/>
              <a:t>Digital timing</a:t>
            </a:r>
          </a:p>
          <a:p>
            <a:pPr lvl="1"/>
            <a:r>
              <a:rPr lang="en-US" dirty="0" smtClean="0"/>
              <a:t>Digital verification</a:t>
            </a:r>
          </a:p>
          <a:p>
            <a:pPr lvl="1"/>
            <a:r>
              <a:rPr lang="en-US" dirty="0" smtClean="0"/>
              <a:t>Analog verification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574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HDL – Hardware Description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Popular</a:t>
            </a:r>
          </a:p>
          <a:p>
            <a:pPr lvl="1"/>
            <a:r>
              <a:rPr lang="en-US" dirty="0" smtClean="0"/>
              <a:t>Verilog</a:t>
            </a:r>
          </a:p>
          <a:p>
            <a:pPr lvl="2"/>
            <a:r>
              <a:rPr lang="en-US" dirty="0" smtClean="0"/>
              <a:t>Used more often</a:t>
            </a:r>
          </a:p>
          <a:p>
            <a:pPr lvl="2"/>
            <a:r>
              <a:rPr lang="en-US" dirty="0" smtClean="0"/>
              <a:t>More compatible with Cadence tools</a:t>
            </a:r>
          </a:p>
          <a:p>
            <a:pPr lvl="3"/>
            <a:r>
              <a:rPr lang="en-US" dirty="0" smtClean="0"/>
              <a:t>Timing</a:t>
            </a:r>
          </a:p>
          <a:p>
            <a:pPr lvl="3"/>
            <a:r>
              <a:rPr lang="en-US" dirty="0" smtClean="0"/>
              <a:t>Simulation</a:t>
            </a:r>
          </a:p>
          <a:p>
            <a:pPr lvl="2"/>
            <a:r>
              <a:rPr lang="en-US" dirty="0" smtClean="0"/>
              <a:t>Focused on at Iowa State University</a:t>
            </a:r>
          </a:p>
          <a:p>
            <a:pPr lvl="1"/>
            <a:r>
              <a:rPr lang="en-US" dirty="0" smtClean="0"/>
              <a:t>VHDL</a:t>
            </a:r>
          </a:p>
          <a:p>
            <a:pPr lvl="2"/>
            <a:r>
              <a:rPr lang="en-US" dirty="0" smtClean="0"/>
              <a:t>Still used some in industry</a:t>
            </a:r>
          </a:p>
          <a:p>
            <a:pPr lvl="2"/>
            <a:r>
              <a:rPr lang="en-US" dirty="0" smtClean="0"/>
              <a:t>Usage is decreasing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574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 at Iowa State University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CprE281</a:t>
            </a:r>
          </a:p>
          <a:p>
            <a:pPr lvl="1"/>
            <a:r>
              <a:rPr lang="en-US" dirty="0" smtClean="0"/>
              <a:t>Lab</a:t>
            </a:r>
          </a:p>
          <a:p>
            <a:pPr lvl="1"/>
            <a:r>
              <a:rPr lang="en-US" dirty="0" smtClean="0"/>
              <a:t>Final Project</a:t>
            </a:r>
          </a:p>
          <a:p>
            <a:r>
              <a:rPr lang="en-US" dirty="0" smtClean="0"/>
              <a:t>EE330</a:t>
            </a:r>
          </a:p>
          <a:p>
            <a:pPr lvl="1"/>
            <a:r>
              <a:rPr lang="en-US" dirty="0" smtClean="0"/>
              <a:t>Homework</a:t>
            </a:r>
          </a:p>
          <a:p>
            <a:pPr lvl="1"/>
            <a:r>
              <a:rPr lang="en-US" dirty="0" smtClean="0"/>
              <a:t>Lab</a:t>
            </a:r>
          </a:p>
          <a:p>
            <a:pPr lvl="1"/>
            <a:r>
              <a:rPr lang="en-US" dirty="0" smtClean="0"/>
              <a:t>Final Project</a:t>
            </a:r>
          </a:p>
          <a:p>
            <a:r>
              <a:rPr lang="en-US" dirty="0" smtClean="0"/>
              <a:t>EE465/CprE465</a:t>
            </a:r>
          </a:p>
          <a:p>
            <a:pPr lvl="1"/>
            <a:r>
              <a:rPr lang="en-US" dirty="0" smtClean="0"/>
              <a:t>Lab</a:t>
            </a:r>
          </a:p>
          <a:p>
            <a:pPr lvl="1"/>
            <a:r>
              <a:rPr lang="en-US" dirty="0" smtClean="0"/>
              <a:t>Final Project</a:t>
            </a:r>
          </a:p>
          <a:p>
            <a:r>
              <a:rPr lang="en-US" dirty="0" smtClean="0"/>
              <a:t>Possibly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574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 – Main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Input</a:t>
            </a:r>
          </a:p>
          <a:p>
            <a:r>
              <a:rPr lang="en-US" dirty="0" smtClean="0"/>
              <a:t>Output</a:t>
            </a:r>
          </a:p>
          <a:p>
            <a:r>
              <a:rPr lang="en-US" dirty="0" err="1" smtClean="0"/>
              <a:t>Inout</a:t>
            </a:r>
            <a:r>
              <a:rPr lang="en-US" dirty="0" smtClean="0"/>
              <a:t> – Rarely Used (Tool Compatibility Issues)</a:t>
            </a:r>
          </a:p>
          <a:p>
            <a:r>
              <a:rPr lang="en-US" dirty="0" smtClean="0"/>
              <a:t>Wires: No driving strength</a:t>
            </a:r>
          </a:p>
          <a:p>
            <a:pPr lvl="1"/>
            <a:r>
              <a:rPr lang="en-US" dirty="0" smtClean="0"/>
              <a:t>Just declare for internal</a:t>
            </a:r>
          </a:p>
          <a:p>
            <a:pPr lvl="1"/>
            <a:r>
              <a:rPr lang="en-US" dirty="0" smtClean="0"/>
              <a:t>Use with assigns or from a variable being driven from other module</a:t>
            </a:r>
          </a:p>
          <a:p>
            <a:r>
              <a:rPr lang="en-US" dirty="0" smtClean="0"/>
              <a:t>Registers</a:t>
            </a:r>
          </a:p>
          <a:p>
            <a:pPr lvl="1"/>
            <a:r>
              <a:rPr lang="en-US" dirty="0" smtClean="0"/>
              <a:t>Output or just internal</a:t>
            </a:r>
          </a:p>
          <a:p>
            <a:pPr lvl="1"/>
            <a:r>
              <a:rPr lang="en-US" dirty="0" smtClean="0"/>
              <a:t>Used elsewhere when driving a variable</a:t>
            </a:r>
          </a:p>
          <a:p>
            <a:r>
              <a:rPr lang="en-US" dirty="0" smtClean="0"/>
              <a:t>More data types</a:t>
            </a:r>
          </a:p>
          <a:p>
            <a:pPr lvl="1"/>
            <a:r>
              <a:rPr lang="en-US" dirty="0" smtClean="0"/>
              <a:t>System Verilog: real</a:t>
            </a:r>
          </a:p>
          <a:p>
            <a:pPr lvl="1"/>
            <a:r>
              <a:rPr lang="en-US" dirty="0" smtClean="0"/>
              <a:t>Verilog-AMS (Analog Mixed Signal): real, </a:t>
            </a:r>
            <a:r>
              <a:rPr lang="en-US" dirty="0" err="1" smtClean="0"/>
              <a:t>wreal</a:t>
            </a:r>
            <a:r>
              <a:rPr lang="en-US" dirty="0" smtClean="0"/>
              <a:t>, electrical</a:t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568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 – Coding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Structural</a:t>
            </a:r>
          </a:p>
          <a:p>
            <a:pPr lvl="1"/>
            <a:r>
              <a:rPr lang="en-US" dirty="0" smtClean="0"/>
              <a:t>Used to represent logic primitives</a:t>
            </a:r>
          </a:p>
          <a:p>
            <a:pPr lvl="2"/>
            <a:r>
              <a:rPr lang="en-US" dirty="0" smtClean="0"/>
              <a:t>not(A, B);</a:t>
            </a:r>
          </a:p>
          <a:p>
            <a:r>
              <a:rPr lang="en-US" dirty="0" smtClean="0"/>
              <a:t>Behavioral</a:t>
            </a:r>
          </a:p>
          <a:p>
            <a:pPr lvl="1"/>
            <a:r>
              <a:rPr lang="en-US" dirty="0" smtClean="0"/>
              <a:t>Used to represent more complex logical statements easier</a:t>
            </a:r>
          </a:p>
          <a:p>
            <a:pPr lvl="2"/>
            <a:r>
              <a:rPr lang="en-US" dirty="0" smtClean="0"/>
              <a:t>A &lt;= ~A &amp; (B | C);</a:t>
            </a:r>
          </a:p>
          <a:p>
            <a:pPr lvl="3"/>
            <a:r>
              <a:rPr lang="en-US" dirty="0" smtClean="0"/>
              <a:t>Inside of an ‘always’ block</a:t>
            </a:r>
          </a:p>
          <a:p>
            <a:pPr lvl="2"/>
            <a:r>
              <a:rPr lang="en-US" dirty="0" smtClean="0"/>
              <a:t>assign A = ~A &amp; (B | C);</a:t>
            </a:r>
          </a:p>
          <a:p>
            <a:pPr lvl="3"/>
            <a:r>
              <a:rPr lang="en-US" dirty="0" smtClean="0"/>
              <a:t>Outside of an ‘always’ block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568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840</Words>
  <Application>Microsoft Macintosh PowerPoint</Application>
  <PresentationFormat>Custom</PresentationFormat>
  <Paragraphs>183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Blank</vt:lpstr>
      <vt:lpstr>PowerPoint Presentation</vt:lpstr>
      <vt:lpstr>PowerPoint Presentation</vt:lpstr>
      <vt:lpstr>Announcements</vt:lpstr>
      <vt:lpstr>Agenda</vt:lpstr>
      <vt:lpstr>HDL – Hardware Description Language</vt:lpstr>
      <vt:lpstr>HDL – Hardware Description Language</vt:lpstr>
      <vt:lpstr>Verilog at Iowa State University</vt:lpstr>
      <vt:lpstr>Verilog – Main Data types</vt:lpstr>
      <vt:lpstr>Verilog – Coding Styles</vt:lpstr>
      <vt:lpstr>Verilog – ‘initial’ Blocks</vt:lpstr>
      <vt:lpstr>Verilog – ‘always’ Blocks</vt:lpstr>
      <vt:lpstr>Verilog – Other useful functionality</vt:lpstr>
      <vt:lpstr>Verilog: Blocking vs. Non-Blocking Statements</vt:lpstr>
      <vt:lpstr>Verilog Simulation on Campus</vt:lpstr>
      <vt:lpstr>Verilog Simulation: ModelSim Tutorial </vt:lpstr>
      <vt:lpstr>Verilog Simulation: ModelSim Tutorial </vt:lpstr>
      <vt:lpstr>Verilog Simulation: ModelSim Tutorial </vt:lpstr>
      <vt:lpstr>Verilog Simulation: ModelSim Tutorial </vt:lpstr>
      <vt:lpstr>Verilog Simulation: ModelSim Example</vt:lpstr>
      <vt:lpstr>Contact Info</vt:lpstr>
      <vt:lpstr>Questions?</vt:lpstr>
      <vt:lpstr>THE END</vt:lpstr>
    </vt:vector>
  </TitlesOfParts>
  <Company>ISU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CprE 281: Verilog Tutorial</dc:title>
  <dc:creator>Magstadt, Benjamin T [E CPE]</dc:creator>
  <cp:lastModifiedBy>Alexander Stoytchev</cp:lastModifiedBy>
  <cp:revision>42</cp:revision>
  <dcterms:created xsi:type="dcterms:W3CDTF">2013-09-12T19:53:25Z</dcterms:created>
  <dcterms:modified xsi:type="dcterms:W3CDTF">2013-09-25T22:21:40Z</dcterms:modified>
</cp:coreProperties>
</file>