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38"/>
  </p:notesMasterIdLst>
  <p:handoutMasterIdLst>
    <p:handoutMasterId r:id="rId39"/>
  </p:handoutMasterIdLst>
  <p:sldIdLst>
    <p:sldId id="334" r:id="rId3"/>
    <p:sldId id="377" r:id="rId4"/>
    <p:sldId id="413" r:id="rId5"/>
    <p:sldId id="440" r:id="rId6"/>
    <p:sldId id="441" r:id="rId7"/>
    <p:sldId id="439" r:id="rId8"/>
    <p:sldId id="412" r:id="rId9"/>
    <p:sldId id="416" r:id="rId10"/>
    <p:sldId id="415" r:id="rId11"/>
    <p:sldId id="432" r:id="rId12"/>
    <p:sldId id="433" r:id="rId13"/>
    <p:sldId id="434" r:id="rId14"/>
    <p:sldId id="442" r:id="rId15"/>
    <p:sldId id="417" r:id="rId16"/>
    <p:sldId id="425" r:id="rId17"/>
    <p:sldId id="419" r:id="rId18"/>
    <p:sldId id="423" r:id="rId19"/>
    <p:sldId id="375" r:id="rId20"/>
    <p:sldId id="424" r:id="rId21"/>
    <p:sldId id="420" r:id="rId22"/>
    <p:sldId id="422" r:id="rId23"/>
    <p:sldId id="421" r:id="rId24"/>
    <p:sldId id="426" r:id="rId25"/>
    <p:sldId id="418" r:id="rId26"/>
    <p:sldId id="427" r:id="rId27"/>
    <p:sldId id="428" r:id="rId28"/>
    <p:sldId id="430" r:id="rId29"/>
    <p:sldId id="431" r:id="rId30"/>
    <p:sldId id="414" r:id="rId31"/>
    <p:sldId id="379" r:id="rId32"/>
    <p:sldId id="394" r:id="rId33"/>
    <p:sldId id="378" r:id="rId34"/>
    <p:sldId id="437" r:id="rId35"/>
    <p:sldId id="436" r:id="rId36"/>
    <p:sldId id="438" r:id="rId3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80897" autoAdjust="0"/>
  </p:normalViewPr>
  <p:slideViewPr>
    <p:cSldViewPr snapToGrid="0">
      <p:cViewPr varScale="1">
        <p:scale>
          <a:sx n="71" d="100"/>
          <a:sy n="71" d="100"/>
        </p:scale>
        <p:origin x="2390" y="58"/>
      </p:cViewPr>
      <p:guideLst>
        <p:guide orient="horz" pos="2160"/>
        <p:guide pos="2880"/>
      </p:guideLst>
    </p:cSldViewPr>
  </p:slideViewPr>
  <p:outlineViewPr>
    <p:cViewPr>
      <p:scale>
        <a:sx n="33" d="100"/>
        <a:sy n="33" d="100"/>
      </p:scale>
      <p:origin x="0" y="849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2490"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AD06CAA5-A6CE-40F7-9A13-92F9DC6A6DC9}" type="datetimeFigureOut">
              <a:rPr lang="en-US"/>
              <a:pPr>
                <a:defRPr/>
              </a:pPr>
              <a:t>9/12/2016</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FE419770-A11C-4576-B3DC-DA2A779424FC}" type="slidenum">
              <a:rPr lang="en-US"/>
              <a:pPr>
                <a:defRPr/>
              </a:pPr>
              <a:t>‹#›</a:t>
            </a:fld>
            <a:endParaRPr lang="en-US"/>
          </a:p>
        </p:txBody>
      </p:sp>
    </p:spTree>
    <p:extLst>
      <p:ext uri="{BB962C8B-B14F-4D97-AF65-F5344CB8AC3E}">
        <p14:creationId xmlns:p14="http://schemas.microsoft.com/office/powerpoint/2010/main" val="151151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E8ECB218-9B4D-498C-8495-A58153E21AF6}" type="datetimeFigureOut">
              <a:rPr lang="en-US"/>
              <a:pPr>
                <a:defRPr/>
              </a:pPr>
              <a:t>9/12/2016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B6FE24BA-1CCA-4E1D-940C-9F0E575B3214}" type="slidenum">
              <a:rPr lang="en-US"/>
              <a:pPr>
                <a:defRPr/>
              </a:pPr>
              <a:t>‹#›</a:t>
            </a:fld>
            <a:endParaRPr lang="en-US"/>
          </a:p>
        </p:txBody>
      </p:sp>
    </p:spTree>
    <p:extLst>
      <p:ext uri="{BB962C8B-B14F-4D97-AF65-F5344CB8AC3E}">
        <p14:creationId xmlns:p14="http://schemas.microsoft.com/office/powerpoint/2010/main" val="14956906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6AF179-2529-45E9-A748-830AE17A7B1F}"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C1A407-D3D9-4792-8F2E-E761BD140131}"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C1A407-D3D9-4792-8F2E-E761BD140131}"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C1A407-D3D9-4792-8F2E-E761BD140131}" type="slidenum">
              <a:rPr lang="en-US"/>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C1A407-D3D9-4792-8F2E-E761BD140131}" type="slidenum">
              <a:rPr lang="en-US"/>
              <a:pPr fontAlgn="base">
                <a:spcBef>
                  <a:spcPct val="0"/>
                </a:spcBef>
                <a:spcAft>
                  <a:spcPct val="0"/>
                </a:spcAft>
                <a:defRPr/>
              </a:pPr>
              <a:t>13</a:t>
            </a:fld>
            <a:endParaRPr lang="en-US"/>
          </a:p>
        </p:txBody>
      </p:sp>
    </p:spTree>
    <p:extLst>
      <p:ext uri="{BB962C8B-B14F-4D97-AF65-F5344CB8AC3E}">
        <p14:creationId xmlns:p14="http://schemas.microsoft.com/office/powerpoint/2010/main" val="1021809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C1A407-D3D9-4792-8F2E-E761BD140131}"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C1A407-D3D9-4792-8F2E-E761BD140131}" type="slidenum">
              <a:rPr lang="en-US"/>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C1A407-D3D9-4792-8F2E-E761BD140131}" type="slidenum">
              <a:rPr lang="en-US"/>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C1A407-D3D9-4792-8F2E-E761BD140131}" type="slidenum">
              <a:rPr lang="en-US"/>
              <a:pPr fontAlgn="base">
                <a:spcBef>
                  <a:spcPct val="0"/>
                </a:spcBef>
                <a:spcAft>
                  <a:spcPct val="0"/>
                </a:spcAft>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999B81-3C40-4988-8B64-95F6E3C96049}" type="slidenum">
              <a:rPr lang="en-US"/>
              <a:pPr fontAlgn="base">
                <a:spcBef>
                  <a:spcPct val="0"/>
                </a:spcBef>
                <a:spcAft>
                  <a:spcPct val="0"/>
                </a:spcAft>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999B81-3C40-4988-8B64-95F6E3C96049}" type="slidenum">
              <a:rPr lang="en-US"/>
              <a:pPr fontAlgn="base">
                <a:spcBef>
                  <a:spcPct val="0"/>
                </a:spcBef>
                <a:spcAft>
                  <a:spcPct val="0"/>
                </a:spcAft>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eaLnBrk="1" hangingPunct="1">
              <a:spcBef>
                <a:spcPct val="0"/>
              </a:spcBef>
            </a:pPr>
            <a:r>
              <a:rPr lang="en-US" smtClean="0"/>
              <a:t>Anemometer: Measures the wind speed and transmits wind speed data to the controller. </a:t>
            </a:r>
          </a:p>
          <a:p>
            <a:pPr eaLnBrk="1" hangingPunct="1">
              <a:spcBef>
                <a:spcPct val="0"/>
              </a:spcBef>
            </a:pPr>
            <a:endParaRPr lang="en-US" smtClean="0"/>
          </a:p>
          <a:p>
            <a:pPr eaLnBrk="1" hangingPunct="1">
              <a:spcBef>
                <a:spcPct val="0"/>
              </a:spcBef>
            </a:pPr>
            <a:r>
              <a:rPr lang="en-US" smtClean="0"/>
              <a:t>Blades: Most turbines have either two or three blades. Wind blowing over the blades causes the blades to "lift" and rotate. </a:t>
            </a:r>
          </a:p>
          <a:p>
            <a:pPr eaLnBrk="1" hangingPunct="1">
              <a:spcBef>
                <a:spcPct val="0"/>
              </a:spcBef>
            </a:pPr>
            <a:endParaRPr lang="en-US" smtClean="0"/>
          </a:p>
          <a:p>
            <a:pPr eaLnBrk="1" hangingPunct="1">
              <a:spcBef>
                <a:spcPct val="0"/>
              </a:spcBef>
            </a:pPr>
            <a:r>
              <a:rPr lang="en-US" smtClean="0"/>
              <a:t>Brake: A disc brake, which can be applied mechanically, electrically, or hydraulically to stop the rotor in emergencies. </a:t>
            </a:r>
          </a:p>
          <a:p>
            <a:pPr eaLnBrk="1" hangingPunct="1">
              <a:spcBef>
                <a:spcPct val="0"/>
              </a:spcBef>
            </a:pPr>
            <a:endParaRPr lang="en-US" smtClean="0"/>
          </a:p>
          <a:p>
            <a:pPr eaLnBrk="1" hangingPunct="1">
              <a:spcBef>
                <a:spcPct val="0"/>
              </a:spcBef>
            </a:pPr>
            <a:r>
              <a:rPr lang="en-US" smtClean="0"/>
              <a:t>Controller: The controller starts up the machine at wind speeds of about 8 to 16 miles per hour (mph) and shuts off the machine at about 55 mph. Turbines do not operate at wind speeds above about 55 mph because they might be damaged by the high winds. </a:t>
            </a:r>
          </a:p>
          <a:p>
            <a:pPr eaLnBrk="1" hangingPunct="1">
              <a:spcBef>
                <a:spcPct val="0"/>
              </a:spcBef>
            </a:pPr>
            <a:endParaRPr lang="en-US" smtClean="0"/>
          </a:p>
          <a:p>
            <a:pPr eaLnBrk="1" hangingPunct="1">
              <a:spcBef>
                <a:spcPct val="0"/>
              </a:spcBef>
            </a:pPr>
            <a:r>
              <a:rPr lang="en-US" smtClean="0"/>
              <a:t>Gear box: Gears connect the low-speed shaft to the high-speed shaft and increase the rotational speeds from about 30 to 60 rotations per minute (rpm) to about 1000 to 1800 rpm, the rotational speed required by most generators to produce electricity. The gear box is a costly (and heavy) part of the wind turbine and engineers are exploring "direct-drive" generators that operate at lower rotational speeds and don't need gear boxes. </a:t>
            </a:r>
          </a:p>
          <a:p>
            <a:pPr eaLnBrk="1" hangingPunct="1">
              <a:spcBef>
                <a:spcPct val="0"/>
              </a:spcBef>
            </a:pPr>
            <a:endParaRPr lang="en-US" smtClean="0"/>
          </a:p>
          <a:p>
            <a:pPr eaLnBrk="1" hangingPunct="1">
              <a:spcBef>
                <a:spcPct val="0"/>
              </a:spcBef>
            </a:pPr>
            <a:r>
              <a:rPr lang="en-US" smtClean="0"/>
              <a:t>Generator: Usually an off-the-shelf induction generator that produces 60-cycle AC electricity. </a:t>
            </a:r>
          </a:p>
          <a:p>
            <a:pPr eaLnBrk="1" hangingPunct="1">
              <a:spcBef>
                <a:spcPct val="0"/>
              </a:spcBef>
            </a:pPr>
            <a:endParaRPr lang="en-US" smtClean="0"/>
          </a:p>
          <a:p>
            <a:pPr eaLnBrk="1" hangingPunct="1">
              <a:spcBef>
                <a:spcPct val="0"/>
              </a:spcBef>
            </a:pPr>
            <a:r>
              <a:rPr lang="en-US" smtClean="0"/>
              <a:t>High-speed shaft: Drives the generator. Low-speed shaft: The rotor turns the low-speed shaft at about 30 to 60 rotations per minute. </a:t>
            </a:r>
          </a:p>
          <a:p>
            <a:pPr eaLnBrk="1" hangingPunct="1">
              <a:spcBef>
                <a:spcPct val="0"/>
              </a:spcBef>
            </a:pPr>
            <a:endParaRPr lang="en-US" smtClean="0"/>
          </a:p>
          <a:p>
            <a:pPr eaLnBrk="1" hangingPunct="1">
              <a:spcBef>
                <a:spcPct val="0"/>
              </a:spcBef>
            </a:pPr>
            <a:r>
              <a:rPr lang="en-US" smtClean="0"/>
              <a:t>Nacelle: The nacelle sits atop the tower and contains the gear box, low- and high-speed shafts, generator, controller, and brake. Some nacelles are large enough for a helicopter to land on. </a:t>
            </a:r>
          </a:p>
          <a:p>
            <a:pPr eaLnBrk="1" hangingPunct="1">
              <a:spcBef>
                <a:spcPct val="0"/>
              </a:spcBef>
            </a:pPr>
            <a:endParaRPr lang="en-US" smtClean="0"/>
          </a:p>
          <a:p>
            <a:pPr eaLnBrk="1" hangingPunct="1">
              <a:spcBef>
                <a:spcPct val="0"/>
              </a:spcBef>
            </a:pPr>
            <a:r>
              <a:rPr lang="en-US" smtClean="0"/>
              <a:t>Pitch: Blades are turned, or pitched, out of the wind to control the rotor speed and keep the rotor from turning in winds that are too high or too low to produce electricity. </a:t>
            </a:r>
          </a:p>
          <a:p>
            <a:pPr eaLnBrk="1" hangingPunct="1">
              <a:spcBef>
                <a:spcPct val="0"/>
              </a:spcBef>
            </a:pPr>
            <a:endParaRPr lang="en-US" smtClean="0"/>
          </a:p>
          <a:p>
            <a:pPr eaLnBrk="1" hangingPunct="1">
              <a:spcBef>
                <a:spcPct val="0"/>
              </a:spcBef>
            </a:pPr>
            <a:r>
              <a:rPr lang="en-US" smtClean="0"/>
              <a:t>Rotor: The blades and the hub together are called the rotor. Tower: Towers are made from tubular steel (shown here), concrete, or steel lattice. Because wind speed increases with height, taller towers enable turbines to capture more energy and generate more electricity. </a:t>
            </a:r>
          </a:p>
          <a:p>
            <a:pPr eaLnBrk="1" hangingPunct="1">
              <a:spcBef>
                <a:spcPct val="0"/>
              </a:spcBef>
            </a:pPr>
            <a:endParaRPr lang="en-US" smtClean="0"/>
          </a:p>
          <a:p>
            <a:pPr eaLnBrk="1" hangingPunct="1">
              <a:spcBef>
                <a:spcPct val="0"/>
              </a:spcBef>
            </a:pPr>
            <a:r>
              <a:rPr lang="en-US" smtClean="0"/>
              <a:t>Wind direction: This is an "upwind" turbine, so-called because it operates facing into the wind. Other turbines are designed to run "downwind," facing away from the wind. </a:t>
            </a:r>
          </a:p>
          <a:p>
            <a:pPr eaLnBrk="1" hangingPunct="1">
              <a:spcBef>
                <a:spcPct val="0"/>
              </a:spcBef>
            </a:pPr>
            <a:endParaRPr lang="en-US" smtClean="0"/>
          </a:p>
          <a:p>
            <a:pPr eaLnBrk="1" hangingPunct="1">
              <a:spcBef>
                <a:spcPct val="0"/>
              </a:spcBef>
            </a:pPr>
            <a:r>
              <a:rPr lang="en-US" smtClean="0"/>
              <a:t>Wind vane: Measures wind direction and communicates with the yaw drive to orient the turbine properly with respect to the wind. </a:t>
            </a:r>
          </a:p>
          <a:p>
            <a:pPr eaLnBrk="1" hangingPunct="1">
              <a:spcBef>
                <a:spcPct val="0"/>
              </a:spcBef>
            </a:pPr>
            <a:endParaRPr lang="en-US" smtClean="0"/>
          </a:p>
          <a:p>
            <a:pPr eaLnBrk="1" hangingPunct="1">
              <a:spcBef>
                <a:spcPct val="0"/>
              </a:spcBef>
            </a:pPr>
            <a:r>
              <a:rPr lang="en-US" smtClean="0"/>
              <a:t>Yaw drive: Upwind turbines face into the wind; the yaw drive is used to keep the rotor facing into the wind as the wind direction changes. Downwind turbines don't require a yaw drive, the wind blows the rotor downwind. </a:t>
            </a:r>
          </a:p>
          <a:p>
            <a:pPr eaLnBrk="1" hangingPunct="1">
              <a:spcBef>
                <a:spcPct val="0"/>
              </a:spcBef>
            </a:pPr>
            <a:endParaRPr lang="en-US" smtClean="0"/>
          </a:p>
          <a:p>
            <a:pPr eaLnBrk="1" hangingPunct="1">
              <a:spcBef>
                <a:spcPct val="0"/>
              </a:spcBef>
            </a:pPr>
            <a:r>
              <a:rPr lang="en-US" smtClean="0"/>
              <a:t>Yaw motor: Powers the yaw drive.</a:t>
            </a:r>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999B81-3C40-4988-8B64-95F6E3C96049}" type="slidenum">
              <a:rPr lang="en-US"/>
              <a:pPr fontAlgn="base">
                <a:spcBef>
                  <a:spcPct val="0"/>
                </a:spcBef>
                <a:spcAft>
                  <a:spcPct val="0"/>
                </a:spcAft>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999B81-3C40-4988-8B64-95F6E3C96049}" type="slidenum">
              <a:rPr lang="en-US"/>
              <a:pPr fontAlgn="base">
                <a:spcBef>
                  <a:spcPct val="0"/>
                </a:spcBef>
                <a:spcAft>
                  <a:spcPct val="0"/>
                </a:spcAft>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999B81-3C40-4988-8B64-95F6E3C96049}" type="slidenum">
              <a:rPr lang="en-US"/>
              <a:pPr fontAlgn="base">
                <a:spcBef>
                  <a:spcPct val="0"/>
                </a:spcBef>
                <a:spcAft>
                  <a:spcPct val="0"/>
                </a:spcAft>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999B81-3C40-4988-8B64-95F6E3C96049}" type="slidenum">
              <a:rPr lang="en-US"/>
              <a:pPr fontAlgn="base">
                <a:spcBef>
                  <a:spcPct val="0"/>
                </a:spcBef>
                <a:spcAft>
                  <a:spcPct val="0"/>
                </a:spcAft>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eaLnBrk="1" hangingPunct="1">
              <a:spcBef>
                <a:spcPct val="0"/>
              </a:spcBef>
            </a:pPr>
            <a:r>
              <a:rPr lang="en-US" dirty="0" smtClean="0"/>
              <a:t>Anemometer: Measures the wind speed and transmits wind speed data to the controller. </a:t>
            </a:r>
          </a:p>
          <a:p>
            <a:pPr eaLnBrk="1" hangingPunct="1">
              <a:spcBef>
                <a:spcPct val="0"/>
              </a:spcBef>
            </a:pPr>
            <a:endParaRPr lang="en-US" dirty="0" smtClean="0"/>
          </a:p>
          <a:p>
            <a:pPr eaLnBrk="1" hangingPunct="1">
              <a:spcBef>
                <a:spcPct val="0"/>
              </a:spcBef>
            </a:pPr>
            <a:r>
              <a:rPr lang="en-US" dirty="0" smtClean="0"/>
              <a:t>Blades: Most turbines have either two or three blades. Wind blowing over the blades causes the blades to "lift" and rotate. </a:t>
            </a:r>
          </a:p>
          <a:p>
            <a:pPr eaLnBrk="1" hangingPunct="1">
              <a:spcBef>
                <a:spcPct val="0"/>
              </a:spcBef>
            </a:pPr>
            <a:endParaRPr lang="en-US" dirty="0" smtClean="0"/>
          </a:p>
          <a:p>
            <a:pPr eaLnBrk="1" hangingPunct="1">
              <a:spcBef>
                <a:spcPct val="0"/>
              </a:spcBef>
            </a:pPr>
            <a:r>
              <a:rPr lang="en-US" dirty="0" smtClean="0"/>
              <a:t>Brake: A disc brake, which can be applied mechanically, electrically, or hydraulically to stop the rotor in emergencies. </a:t>
            </a:r>
          </a:p>
          <a:p>
            <a:pPr eaLnBrk="1" hangingPunct="1">
              <a:spcBef>
                <a:spcPct val="0"/>
              </a:spcBef>
            </a:pPr>
            <a:endParaRPr lang="en-US" dirty="0" smtClean="0"/>
          </a:p>
          <a:p>
            <a:pPr eaLnBrk="1" hangingPunct="1">
              <a:spcBef>
                <a:spcPct val="0"/>
              </a:spcBef>
            </a:pPr>
            <a:r>
              <a:rPr lang="en-US" dirty="0" smtClean="0"/>
              <a:t>Controller: The controller starts up the machine at wind speeds of about 8 to 16 miles per hour (mph) and shuts off the machine at about 55 mph. Turbines do not operate at wind speeds above about 55 mph because they might be damaged by the high winds. </a:t>
            </a:r>
          </a:p>
          <a:p>
            <a:pPr eaLnBrk="1" hangingPunct="1">
              <a:spcBef>
                <a:spcPct val="0"/>
              </a:spcBef>
            </a:pPr>
            <a:endParaRPr lang="en-US" dirty="0" smtClean="0"/>
          </a:p>
          <a:p>
            <a:pPr eaLnBrk="1" hangingPunct="1">
              <a:spcBef>
                <a:spcPct val="0"/>
              </a:spcBef>
            </a:pPr>
            <a:r>
              <a:rPr lang="en-US" dirty="0" smtClean="0"/>
              <a:t>Gear box: Gears connect the low-speed shaft to the high-speed shaft and increase the rotational speeds from about 30 to 60 rotations per minute (rpm) to about 1000 to 1800 rpm, the rotational speed required by most generators to produce electricity. The gear box is a costly (and heavy) part of the wind turbine and engineers are exploring "direct-drive" generators that operate at lower rotational speeds and don't need gear boxes. </a:t>
            </a:r>
          </a:p>
          <a:p>
            <a:pPr eaLnBrk="1" hangingPunct="1">
              <a:spcBef>
                <a:spcPct val="0"/>
              </a:spcBef>
            </a:pPr>
            <a:endParaRPr lang="en-US" dirty="0" smtClean="0"/>
          </a:p>
          <a:p>
            <a:pPr eaLnBrk="1" hangingPunct="1">
              <a:spcBef>
                <a:spcPct val="0"/>
              </a:spcBef>
            </a:pPr>
            <a:r>
              <a:rPr lang="en-US" dirty="0" smtClean="0"/>
              <a:t>Generator: Usually an off-the-shelf induction generator that produces 60-cycle AC electricity. </a:t>
            </a:r>
          </a:p>
          <a:p>
            <a:pPr eaLnBrk="1" hangingPunct="1">
              <a:spcBef>
                <a:spcPct val="0"/>
              </a:spcBef>
            </a:pPr>
            <a:endParaRPr lang="en-US" dirty="0" smtClean="0"/>
          </a:p>
          <a:p>
            <a:pPr eaLnBrk="1" hangingPunct="1">
              <a:spcBef>
                <a:spcPct val="0"/>
              </a:spcBef>
            </a:pPr>
            <a:r>
              <a:rPr lang="en-US" dirty="0" smtClean="0"/>
              <a:t>High-speed shaft: Drives the generator. Low-speed shaft: The rotor turns the low-speed shaft at about 30 to 60 rotations per minute. </a:t>
            </a:r>
          </a:p>
          <a:p>
            <a:pPr eaLnBrk="1" hangingPunct="1">
              <a:spcBef>
                <a:spcPct val="0"/>
              </a:spcBef>
            </a:pPr>
            <a:endParaRPr lang="en-US" dirty="0" smtClean="0"/>
          </a:p>
          <a:p>
            <a:pPr eaLnBrk="1" hangingPunct="1">
              <a:spcBef>
                <a:spcPct val="0"/>
              </a:spcBef>
            </a:pPr>
            <a:r>
              <a:rPr lang="en-US" dirty="0" smtClean="0"/>
              <a:t>Nacelle: The nacelle sits atop the tower and contains the gear box, low- and high-speed shafts, generator, controller, and brake. Some nacelles are large enough for a helicopter to land on. </a:t>
            </a:r>
          </a:p>
          <a:p>
            <a:pPr eaLnBrk="1" hangingPunct="1">
              <a:spcBef>
                <a:spcPct val="0"/>
              </a:spcBef>
            </a:pPr>
            <a:endParaRPr lang="en-US" dirty="0" smtClean="0"/>
          </a:p>
          <a:p>
            <a:pPr eaLnBrk="1" hangingPunct="1">
              <a:spcBef>
                <a:spcPct val="0"/>
              </a:spcBef>
            </a:pPr>
            <a:r>
              <a:rPr lang="en-US" dirty="0" smtClean="0"/>
              <a:t>Pitch: Blades are turned, or pitched, out of the wind to control the rotor speed and keep the rotor from turning in winds that are too high or too low to produce electricity. </a:t>
            </a:r>
          </a:p>
          <a:p>
            <a:pPr eaLnBrk="1" hangingPunct="1">
              <a:spcBef>
                <a:spcPct val="0"/>
              </a:spcBef>
            </a:pPr>
            <a:endParaRPr lang="en-US" dirty="0" smtClean="0"/>
          </a:p>
          <a:p>
            <a:pPr eaLnBrk="1" hangingPunct="1">
              <a:spcBef>
                <a:spcPct val="0"/>
              </a:spcBef>
            </a:pPr>
            <a:r>
              <a:rPr lang="en-US" dirty="0" smtClean="0"/>
              <a:t>Rotor: The blades and the hub together are called the rotor. Tower: Towers are made from tubular steel (shown here), concrete, or steel lattice. Because wind speed increases with height, taller towers enable turbines to capture more energy and generate more electricity. </a:t>
            </a:r>
          </a:p>
          <a:p>
            <a:pPr eaLnBrk="1" hangingPunct="1">
              <a:spcBef>
                <a:spcPct val="0"/>
              </a:spcBef>
            </a:pPr>
            <a:endParaRPr lang="en-US" dirty="0" smtClean="0"/>
          </a:p>
          <a:p>
            <a:pPr eaLnBrk="1" hangingPunct="1">
              <a:spcBef>
                <a:spcPct val="0"/>
              </a:spcBef>
            </a:pPr>
            <a:r>
              <a:rPr lang="en-US" dirty="0" smtClean="0"/>
              <a:t>Wind direction: This is an "upwind" turbine, so-called because it operates facing into the wind. Other turbines are designed to run "downwind," facing away from the wind. </a:t>
            </a:r>
          </a:p>
          <a:p>
            <a:pPr eaLnBrk="1" hangingPunct="1">
              <a:spcBef>
                <a:spcPct val="0"/>
              </a:spcBef>
            </a:pPr>
            <a:endParaRPr lang="en-US" dirty="0" smtClean="0"/>
          </a:p>
          <a:p>
            <a:pPr eaLnBrk="1" hangingPunct="1">
              <a:spcBef>
                <a:spcPct val="0"/>
              </a:spcBef>
            </a:pPr>
            <a:r>
              <a:rPr lang="en-US" dirty="0" smtClean="0"/>
              <a:t>Wind vane: Measures wind direction and communicates with the yaw drive to orient the turbine properly with respect to the wind. </a:t>
            </a:r>
          </a:p>
          <a:p>
            <a:pPr eaLnBrk="1" hangingPunct="1">
              <a:spcBef>
                <a:spcPct val="0"/>
              </a:spcBef>
            </a:pPr>
            <a:endParaRPr lang="en-US" dirty="0" smtClean="0"/>
          </a:p>
          <a:p>
            <a:pPr eaLnBrk="1" hangingPunct="1">
              <a:spcBef>
                <a:spcPct val="0"/>
              </a:spcBef>
            </a:pPr>
            <a:r>
              <a:rPr lang="en-US" dirty="0" smtClean="0"/>
              <a:t>Yaw drive: Upwind turbines face into the wind; the yaw drive is used to keep the rotor facing into the wind as the wind direction changes. Downwind turbines don't require a yaw drive, the wind blows the rotor downwind. </a:t>
            </a:r>
          </a:p>
          <a:p>
            <a:pPr eaLnBrk="1" hangingPunct="1">
              <a:spcBef>
                <a:spcPct val="0"/>
              </a:spcBef>
            </a:pPr>
            <a:endParaRPr lang="en-US" dirty="0" smtClean="0"/>
          </a:p>
          <a:p>
            <a:pPr eaLnBrk="1" hangingPunct="1">
              <a:spcBef>
                <a:spcPct val="0"/>
              </a:spcBef>
            </a:pPr>
            <a:r>
              <a:rPr lang="en-US" dirty="0" smtClean="0"/>
              <a:t>Yaw motor: Powers the yaw drive.</a:t>
            </a:r>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C1A407-D3D9-4792-8F2E-E761BD140131}" type="slidenum">
              <a:rPr lang="en-US"/>
              <a:pPr fontAlgn="base">
                <a:spcBef>
                  <a:spcPct val="0"/>
                </a:spcBef>
                <a:spcAft>
                  <a:spcPct val="0"/>
                </a:spcAft>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eaLnBrk="1" hangingPunct="1">
              <a:spcBef>
                <a:spcPct val="0"/>
              </a:spcBef>
            </a:pPr>
            <a:r>
              <a:rPr lang="en-US" smtClean="0"/>
              <a:t>Anemometer: Measures the wind speed and transmits wind speed data to the controller. </a:t>
            </a:r>
          </a:p>
          <a:p>
            <a:pPr eaLnBrk="1" hangingPunct="1">
              <a:spcBef>
                <a:spcPct val="0"/>
              </a:spcBef>
            </a:pPr>
            <a:endParaRPr lang="en-US" smtClean="0"/>
          </a:p>
          <a:p>
            <a:pPr eaLnBrk="1" hangingPunct="1">
              <a:spcBef>
                <a:spcPct val="0"/>
              </a:spcBef>
            </a:pPr>
            <a:r>
              <a:rPr lang="en-US" smtClean="0"/>
              <a:t>Blades: Most turbines have either two or three blades. Wind blowing over the blades causes the blades to "lift" and rotate. </a:t>
            </a:r>
          </a:p>
          <a:p>
            <a:pPr eaLnBrk="1" hangingPunct="1">
              <a:spcBef>
                <a:spcPct val="0"/>
              </a:spcBef>
            </a:pPr>
            <a:endParaRPr lang="en-US" smtClean="0"/>
          </a:p>
          <a:p>
            <a:pPr eaLnBrk="1" hangingPunct="1">
              <a:spcBef>
                <a:spcPct val="0"/>
              </a:spcBef>
            </a:pPr>
            <a:r>
              <a:rPr lang="en-US" smtClean="0"/>
              <a:t>Brake: A disc brake, which can be applied mechanically, electrically, or hydraulically to stop the rotor in emergencies. </a:t>
            </a:r>
          </a:p>
          <a:p>
            <a:pPr eaLnBrk="1" hangingPunct="1">
              <a:spcBef>
                <a:spcPct val="0"/>
              </a:spcBef>
            </a:pPr>
            <a:endParaRPr lang="en-US" smtClean="0"/>
          </a:p>
          <a:p>
            <a:pPr eaLnBrk="1" hangingPunct="1">
              <a:spcBef>
                <a:spcPct val="0"/>
              </a:spcBef>
            </a:pPr>
            <a:r>
              <a:rPr lang="en-US" smtClean="0"/>
              <a:t>Controller: The controller starts up the machine at wind speeds of about 8 to 16 miles per hour (mph) and shuts off the machine at about 55 mph. Turbines do not operate at wind speeds above about 55 mph because they might be damaged by the high winds. </a:t>
            </a:r>
          </a:p>
          <a:p>
            <a:pPr eaLnBrk="1" hangingPunct="1">
              <a:spcBef>
                <a:spcPct val="0"/>
              </a:spcBef>
            </a:pPr>
            <a:endParaRPr lang="en-US" smtClean="0"/>
          </a:p>
          <a:p>
            <a:pPr eaLnBrk="1" hangingPunct="1">
              <a:spcBef>
                <a:spcPct val="0"/>
              </a:spcBef>
            </a:pPr>
            <a:r>
              <a:rPr lang="en-US" smtClean="0"/>
              <a:t>Gear box: Gears connect the low-speed shaft to the high-speed shaft and increase the rotational speeds from about 30 to 60 rotations per minute (rpm) to about 1000 to 1800 rpm, the rotational speed required by most generators to produce electricity. The gear box is a costly (and heavy) part of the wind turbine and engineers are exploring "direct-drive" generators that operate at lower rotational speeds and don't need gear boxes. </a:t>
            </a:r>
          </a:p>
          <a:p>
            <a:pPr eaLnBrk="1" hangingPunct="1">
              <a:spcBef>
                <a:spcPct val="0"/>
              </a:spcBef>
            </a:pPr>
            <a:endParaRPr lang="en-US" smtClean="0"/>
          </a:p>
          <a:p>
            <a:pPr eaLnBrk="1" hangingPunct="1">
              <a:spcBef>
                <a:spcPct val="0"/>
              </a:spcBef>
            </a:pPr>
            <a:r>
              <a:rPr lang="en-US" smtClean="0"/>
              <a:t>Generator: Usually an off-the-shelf induction generator that produces 60-cycle AC electricity. </a:t>
            </a:r>
          </a:p>
          <a:p>
            <a:pPr eaLnBrk="1" hangingPunct="1">
              <a:spcBef>
                <a:spcPct val="0"/>
              </a:spcBef>
            </a:pPr>
            <a:endParaRPr lang="en-US" smtClean="0"/>
          </a:p>
          <a:p>
            <a:pPr eaLnBrk="1" hangingPunct="1">
              <a:spcBef>
                <a:spcPct val="0"/>
              </a:spcBef>
            </a:pPr>
            <a:r>
              <a:rPr lang="en-US" smtClean="0"/>
              <a:t>High-speed shaft: Drives the generator. Low-speed shaft: The rotor turns the low-speed shaft at about 30 to 60 rotations per minute. </a:t>
            </a:r>
          </a:p>
          <a:p>
            <a:pPr eaLnBrk="1" hangingPunct="1">
              <a:spcBef>
                <a:spcPct val="0"/>
              </a:spcBef>
            </a:pPr>
            <a:endParaRPr lang="en-US" smtClean="0"/>
          </a:p>
          <a:p>
            <a:pPr eaLnBrk="1" hangingPunct="1">
              <a:spcBef>
                <a:spcPct val="0"/>
              </a:spcBef>
            </a:pPr>
            <a:r>
              <a:rPr lang="en-US" smtClean="0"/>
              <a:t>Nacelle: The nacelle sits atop the tower and contains the gear box, low- and high-speed shafts, generator, controller, and brake. Some nacelles are large enough for a helicopter to land on. </a:t>
            </a:r>
          </a:p>
          <a:p>
            <a:pPr eaLnBrk="1" hangingPunct="1">
              <a:spcBef>
                <a:spcPct val="0"/>
              </a:spcBef>
            </a:pPr>
            <a:endParaRPr lang="en-US" smtClean="0"/>
          </a:p>
          <a:p>
            <a:pPr eaLnBrk="1" hangingPunct="1">
              <a:spcBef>
                <a:spcPct val="0"/>
              </a:spcBef>
            </a:pPr>
            <a:r>
              <a:rPr lang="en-US" smtClean="0"/>
              <a:t>Pitch: Blades are turned, or pitched, out of the wind to control the rotor speed and keep the rotor from turning in winds that are too high or too low to produce electricity. </a:t>
            </a:r>
          </a:p>
          <a:p>
            <a:pPr eaLnBrk="1" hangingPunct="1">
              <a:spcBef>
                <a:spcPct val="0"/>
              </a:spcBef>
            </a:pPr>
            <a:endParaRPr lang="en-US" smtClean="0"/>
          </a:p>
          <a:p>
            <a:pPr eaLnBrk="1" hangingPunct="1">
              <a:spcBef>
                <a:spcPct val="0"/>
              </a:spcBef>
            </a:pPr>
            <a:r>
              <a:rPr lang="en-US" smtClean="0"/>
              <a:t>Rotor: The blades and the hub together are called the rotor. Tower: Towers are made from tubular steel (shown here), concrete, or steel lattice. Because wind speed increases with height, taller towers enable turbines to capture more energy and generate more electricity. </a:t>
            </a:r>
          </a:p>
          <a:p>
            <a:pPr eaLnBrk="1" hangingPunct="1">
              <a:spcBef>
                <a:spcPct val="0"/>
              </a:spcBef>
            </a:pPr>
            <a:endParaRPr lang="en-US" smtClean="0"/>
          </a:p>
          <a:p>
            <a:pPr eaLnBrk="1" hangingPunct="1">
              <a:spcBef>
                <a:spcPct val="0"/>
              </a:spcBef>
            </a:pPr>
            <a:r>
              <a:rPr lang="en-US" smtClean="0"/>
              <a:t>Wind direction: This is an "upwind" turbine, so-called because it operates facing into the wind. Other turbines are designed to run "downwind," facing away from the wind. </a:t>
            </a:r>
          </a:p>
          <a:p>
            <a:pPr eaLnBrk="1" hangingPunct="1">
              <a:spcBef>
                <a:spcPct val="0"/>
              </a:spcBef>
            </a:pPr>
            <a:endParaRPr lang="en-US" smtClean="0"/>
          </a:p>
          <a:p>
            <a:pPr eaLnBrk="1" hangingPunct="1">
              <a:spcBef>
                <a:spcPct val="0"/>
              </a:spcBef>
            </a:pPr>
            <a:r>
              <a:rPr lang="en-US" smtClean="0"/>
              <a:t>Wind vane: Measures wind direction and communicates with the yaw drive to orient the turbine properly with respect to the wind. </a:t>
            </a:r>
          </a:p>
          <a:p>
            <a:pPr eaLnBrk="1" hangingPunct="1">
              <a:spcBef>
                <a:spcPct val="0"/>
              </a:spcBef>
            </a:pPr>
            <a:endParaRPr lang="en-US" smtClean="0"/>
          </a:p>
          <a:p>
            <a:pPr eaLnBrk="1" hangingPunct="1">
              <a:spcBef>
                <a:spcPct val="0"/>
              </a:spcBef>
            </a:pPr>
            <a:r>
              <a:rPr lang="en-US" smtClean="0"/>
              <a:t>Yaw drive: Upwind turbines face into the wind; the yaw drive is used to keep the rotor facing into the wind as the wind direction changes. Downwind turbines don't require a yaw drive, the wind blows the rotor downwind. </a:t>
            </a:r>
          </a:p>
          <a:p>
            <a:pPr eaLnBrk="1" hangingPunct="1">
              <a:spcBef>
                <a:spcPct val="0"/>
              </a:spcBef>
            </a:pPr>
            <a:endParaRPr lang="en-US" smtClean="0"/>
          </a:p>
          <a:p>
            <a:pPr eaLnBrk="1" hangingPunct="1">
              <a:spcBef>
                <a:spcPct val="0"/>
              </a:spcBef>
            </a:pPr>
            <a:r>
              <a:rPr lang="en-US" smtClean="0"/>
              <a:t>Yaw motor: Powers the yaw drive.</a:t>
            </a:r>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B4CE1D-5FF9-40B8-A5F7-436A995D2C52}" type="slidenum">
              <a:rPr lang="en-US"/>
              <a:pPr fontAlgn="base">
                <a:spcBef>
                  <a:spcPct val="0"/>
                </a:spcBef>
                <a:spcAft>
                  <a:spcPct val="0"/>
                </a:spcAft>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70B2A5-57D9-4028-AA35-572022CB65C0}" type="slidenum">
              <a:rPr lang="en-US"/>
              <a:pPr fontAlgn="base">
                <a:spcBef>
                  <a:spcPct val="0"/>
                </a:spcBef>
                <a:spcAft>
                  <a:spcPct val="0"/>
                </a:spcAft>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D926BE-FE8F-4312-90E1-3A43A4A0967F}" type="slidenum">
              <a:rPr lang="en-US"/>
              <a:pPr fontAlgn="base">
                <a:spcBef>
                  <a:spcPct val="0"/>
                </a:spcBef>
                <a:spcAft>
                  <a:spcPct val="0"/>
                </a:spcAft>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D926BE-FE8F-4312-90E1-3A43A4A0967F}" type="slidenum">
              <a:rPr lang="en-US"/>
              <a:pPr fontAlgn="base">
                <a:spcBef>
                  <a:spcPct val="0"/>
                </a:spcBef>
                <a:spcAft>
                  <a:spcPct val="0"/>
                </a:spcAft>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D926BE-FE8F-4312-90E1-3A43A4A0967F}" type="slidenum">
              <a:rPr lang="en-US"/>
              <a:pPr fontAlgn="base">
                <a:spcBef>
                  <a:spcPct val="0"/>
                </a:spcBef>
                <a:spcAft>
                  <a:spcPct val="0"/>
                </a:spcAft>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D926BE-FE8F-4312-90E1-3A43A4A0967F}" type="slidenum">
              <a:rPr lang="en-US"/>
              <a:pPr fontAlgn="base">
                <a:spcBef>
                  <a:spcPct val="0"/>
                </a:spcBef>
                <a:spcAft>
                  <a:spcPct val="0"/>
                </a:spcAft>
                <a:defRPr/>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eaLnBrk="1" hangingPunct="1">
              <a:spcBef>
                <a:spcPct val="0"/>
              </a:spcBef>
            </a:pPr>
            <a:r>
              <a:rPr lang="en-US" smtClean="0"/>
              <a:t>Anemometer: Measures the wind speed and transmits wind speed data to the controller. </a:t>
            </a:r>
          </a:p>
          <a:p>
            <a:pPr eaLnBrk="1" hangingPunct="1">
              <a:spcBef>
                <a:spcPct val="0"/>
              </a:spcBef>
            </a:pPr>
            <a:endParaRPr lang="en-US" smtClean="0"/>
          </a:p>
          <a:p>
            <a:pPr eaLnBrk="1" hangingPunct="1">
              <a:spcBef>
                <a:spcPct val="0"/>
              </a:spcBef>
            </a:pPr>
            <a:r>
              <a:rPr lang="en-US" smtClean="0"/>
              <a:t>Blades: Most turbines have either two or three blades. Wind blowing over the blades causes the blades to "lift" and rotate. </a:t>
            </a:r>
          </a:p>
          <a:p>
            <a:pPr eaLnBrk="1" hangingPunct="1">
              <a:spcBef>
                <a:spcPct val="0"/>
              </a:spcBef>
            </a:pPr>
            <a:endParaRPr lang="en-US" smtClean="0"/>
          </a:p>
          <a:p>
            <a:pPr eaLnBrk="1" hangingPunct="1">
              <a:spcBef>
                <a:spcPct val="0"/>
              </a:spcBef>
            </a:pPr>
            <a:r>
              <a:rPr lang="en-US" smtClean="0"/>
              <a:t>Brake: A disc brake, which can be applied mechanically, electrically, or hydraulically to stop the rotor in emergencies. </a:t>
            </a:r>
          </a:p>
          <a:p>
            <a:pPr eaLnBrk="1" hangingPunct="1">
              <a:spcBef>
                <a:spcPct val="0"/>
              </a:spcBef>
            </a:pPr>
            <a:endParaRPr lang="en-US" smtClean="0"/>
          </a:p>
          <a:p>
            <a:pPr eaLnBrk="1" hangingPunct="1">
              <a:spcBef>
                <a:spcPct val="0"/>
              </a:spcBef>
            </a:pPr>
            <a:r>
              <a:rPr lang="en-US" smtClean="0"/>
              <a:t>Controller: The controller starts up the machine at wind speeds of about 8 to 16 miles per hour (mph) and shuts off the machine at about 55 mph. Turbines do not operate at wind speeds above about 55 mph because they might be damaged by the high winds. </a:t>
            </a:r>
          </a:p>
          <a:p>
            <a:pPr eaLnBrk="1" hangingPunct="1">
              <a:spcBef>
                <a:spcPct val="0"/>
              </a:spcBef>
            </a:pPr>
            <a:endParaRPr lang="en-US" smtClean="0"/>
          </a:p>
          <a:p>
            <a:pPr eaLnBrk="1" hangingPunct="1">
              <a:spcBef>
                <a:spcPct val="0"/>
              </a:spcBef>
            </a:pPr>
            <a:r>
              <a:rPr lang="en-US" smtClean="0"/>
              <a:t>Gear box: Gears connect the low-speed shaft to the high-speed shaft and increase the rotational speeds from about 30 to 60 rotations per minute (rpm) to about 1000 to 1800 rpm, the rotational speed required by most generators to produce electricity. The gear box is a costly (and heavy) part of the wind turbine and engineers are exploring "direct-drive" generators that operate at lower rotational speeds and don't need gear boxes. </a:t>
            </a:r>
          </a:p>
          <a:p>
            <a:pPr eaLnBrk="1" hangingPunct="1">
              <a:spcBef>
                <a:spcPct val="0"/>
              </a:spcBef>
            </a:pPr>
            <a:endParaRPr lang="en-US" smtClean="0"/>
          </a:p>
          <a:p>
            <a:pPr eaLnBrk="1" hangingPunct="1">
              <a:spcBef>
                <a:spcPct val="0"/>
              </a:spcBef>
            </a:pPr>
            <a:r>
              <a:rPr lang="en-US" smtClean="0"/>
              <a:t>Generator: Usually an off-the-shelf induction generator that produces 60-cycle AC electricity. </a:t>
            </a:r>
          </a:p>
          <a:p>
            <a:pPr eaLnBrk="1" hangingPunct="1">
              <a:spcBef>
                <a:spcPct val="0"/>
              </a:spcBef>
            </a:pPr>
            <a:endParaRPr lang="en-US" smtClean="0"/>
          </a:p>
          <a:p>
            <a:pPr eaLnBrk="1" hangingPunct="1">
              <a:spcBef>
                <a:spcPct val="0"/>
              </a:spcBef>
            </a:pPr>
            <a:r>
              <a:rPr lang="en-US" smtClean="0"/>
              <a:t>High-speed shaft: Drives the generator. Low-speed shaft: The rotor turns the low-speed shaft at about 30 to 60 rotations per minute. </a:t>
            </a:r>
          </a:p>
          <a:p>
            <a:pPr eaLnBrk="1" hangingPunct="1">
              <a:spcBef>
                <a:spcPct val="0"/>
              </a:spcBef>
            </a:pPr>
            <a:endParaRPr lang="en-US" smtClean="0"/>
          </a:p>
          <a:p>
            <a:pPr eaLnBrk="1" hangingPunct="1">
              <a:spcBef>
                <a:spcPct val="0"/>
              </a:spcBef>
            </a:pPr>
            <a:r>
              <a:rPr lang="en-US" smtClean="0"/>
              <a:t>Nacelle: The nacelle sits atop the tower and contains the gear box, low- and high-speed shafts, generator, controller, and brake. Some nacelles are large enough for a helicopter to land on. </a:t>
            </a:r>
          </a:p>
          <a:p>
            <a:pPr eaLnBrk="1" hangingPunct="1">
              <a:spcBef>
                <a:spcPct val="0"/>
              </a:spcBef>
            </a:pPr>
            <a:endParaRPr lang="en-US" smtClean="0"/>
          </a:p>
          <a:p>
            <a:pPr eaLnBrk="1" hangingPunct="1">
              <a:spcBef>
                <a:spcPct val="0"/>
              </a:spcBef>
            </a:pPr>
            <a:r>
              <a:rPr lang="en-US" smtClean="0"/>
              <a:t>Pitch: Blades are turned, or pitched, out of the wind to control the rotor speed and keep the rotor from turning in winds that are too high or too low to produce electricity. </a:t>
            </a:r>
          </a:p>
          <a:p>
            <a:pPr eaLnBrk="1" hangingPunct="1">
              <a:spcBef>
                <a:spcPct val="0"/>
              </a:spcBef>
            </a:pPr>
            <a:endParaRPr lang="en-US" smtClean="0"/>
          </a:p>
          <a:p>
            <a:pPr eaLnBrk="1" hangingPunct="1">
              <a:spcBef>
                <a:spcPct val="0"/>
              </a:spcBef>
            </a:pPr>
            <a:r>
              <a:rPr lang="en-US" smtClean="0"/>
              <a:t>Rotor: The blades and the hub together are called the rotor. Tower: Towers are made from tubular steel (shown here), concrete, or steel lattice. Because wind speed increases with height, taller towers enable turbines to capture more energy and generate more electricity. </a:t>
            </a:r>
          </a:p>
          <a:p>
            <a:pPr eaLnBrk="1" hangingPunct="1">
              <a:spcBef>
                <a:spcPct val="0"/>
              </a:spcBef>
            </a:pPr>
            <a:endParaRPr lang="en-US" smtClean="0"/>
          </a:p>
          <a:p>
            <a:pPr eaLnBrk="1" hangingPunct="1">
              <a:spcBef>
                <a:spcPct val="0"/>
              </a:spcBef>
            </a:pPr>
            <a:r>
              <a:rPr lang="en-US" smtClean="0"/>
              <a:t>Wind direction: This is an "upwind" turbine, so-called because it operates facing into the wind. Other turbines are designed to run "downwind," facing away from the wind. </a:t>
            </a:r>
          </a:p>
          <a:p>
            <a:pPr eaLnBrk="1" hangingPunct="1">
              <a:spcBef>
                <a:spcPct val="0"/>
              </a:spcBef>
            </a:pPr>
            <a:endParaRPr lang="en-US" smtClean="0"/>
          </a:p>
          <a:p>
            <a:pPr eaLnBrk="1" hangingPunct="1">
              <a:spcBef>
                <a:spcPct val="0"/>
              </a:spcBef>
            </a:pPr>
            <a:r>
              <a:rPr lang="en-US" smtClean="0"/>
              <a:t>Wind vane: Measures wind direction and communicates with the yaw drive to orient the turbine properly with respect to the wind. </a:t>
            </a:r>
          </a:p>
          <a:p>
            <a:pPr eaLnBrk="1" hangingPunct="1">
              <a:spcBef>
                <a:spcPct val="0"/>
              </a:spcBef>
            </a:pPr>
            <a:endParaRPr lang="en-US" smtClean="0"/>
          </a:p>
          <a:p>
            <a:pPr eaLnBrk="1" hangingPunct="1">
              <a:spcBef>
                <a:spcPct val="0"/>
              </a:spcBef>
            </a:pPr>
            <a:r>
              <a:rPr lang="en-US" smtClean="0"/>
              <a:t>Yaw drive: Upwind turbines face into the wind; the yaw drive is used to keep the rotor facing into the wind as the wind direction changes. Downwind turbines don't require a yaw drive, the wind blows the rotor downwind. </a:t>
            </a:r>
          </a:p>
          <a:p>
            <a:pPr eaLnBrk="1" hangingPunct="1">
              <a:spcBef>
                <a:spcPct val="0"/>
              </a:spcBef>
            </a:pPr>
            <a:endParaRPr lang="en-US" smtClean="0"/>
          </a:p>
          <a:p>
            <a:pPr eaLnBrk="1" hangingPunct="1">
              <a:spcBef>
                <a:spcPct val="0"/>
              </a:spcBef>
            </a:pPr>
            <a:r>
              <a:rPr lang="en-US" smtClean="0"/>
              <a:t>Yaw motor: Powers the yaw drive.</a:t>
            </a:r>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eaLnBrk="1" hangingPunct="1">
              <a:spcBef>
                <a:spcPct val="0"/>
              </a:spcBef>
            </a:pPr>
            <a:r>
              <a:rPr lang="en-US" smtClean="0"/>
              <a:t>Anemometer: Measures the wind speed and transmits wind speed data to the controller. </a:t>
            </a:r>
          </a:p>
          <a:p>
            <a:pPr eaLnBrk="1" hangingPunct="1">
              <a:spcBef>
                <a:spcPct val="0"/>
              </a:spcBef>
            </a:pPr>
            <a:endParaRPr lang="en-US" smtClean="0"/>
          </a:p>
          <a:p>
            <a:pPr eaLnBrk="1" hangingPunct="1">
              <a:spcBef>
                <a:spcPct val="0"/>
              </a:spcBef>
            </a:pPr>
            <a:r>
              <a:rPr lang="en-US" smtClean="0"/>
              <a:t>Blades: Most turbines have either two or three blades. Wind blowing over the blades causes the blades to "lift" and rotate. </a:t>
            </a:r>
          </a:p>
          <a:p>
            <a:pPr eaLnBrk="1" hangingPunct="1">
              <a:spcBef>
                <a:spcPct val="0"/>
              </a:spcBef>
            </a:pPr>
            <a:endParaRPr lang="en-US" smtClean="0"/>
          </a:p>
          <a:p>
            <a:pPr eaLnBrk="1" hangingPunct="1">
              <a:spcBef>
                <a:spcPct val="0"/>
              </a:spcBef>
            </a:pPr>
            <a:r>
              <a:rPr lang="en-US" smtClean="0"/>
              <a:t>Brake: A disc brake, which can be applied mechanically, electrically, or hydraulically to stop the rotor in emergencies. </a:t>
            </a:r>
          </a:p>
          <a:p>
            <a:pPr eaLnBrk="1" hangingPunct="1">
              <a:spcBef>
                <a:spcPct val="0"/>
              </a:spcBef>
            </a:pPr>
            <a:endParaRPr lang="en-US" smtClean="0"/>
          </a:p>
          <a:p>
            <a:pPr eaLnBrk="1" hangingPunct="1">
              <a:spcBef>
                <a:spcPct val="0"/>
              </a:spcBef>
            </a:pPr>
            <a:r>
              <a:rPr lang="en-US" smtClean="0"/>
              <a:t>Controller: The controller starts up the machine at wind speeds of about 8 to 16 miles per hour (mph) and shuts off the machine at about 55 mph. Turbines do not operate at wind speeds above about 55 mph because they might be damaged by the high winds. </a:t>
            </a:r>
          </a:p>
          <a:p>
            <a:pPr eaLnBrk="1" hangingPunct="1">
              <a:spcBef>
                <a:spcPct val="0"/>
              </a:spcBef>
            </a:pPr>
            <a:endParaRPr lang="en-US" smtClean="0"/>
          </a:p>
          <a:p>
            <a:pPr eaLnBrk="1" hangingPunct="1">
              <a:spcBef>
                <a:spcPct val="0"/>
              </a:spcBef>
            </a:pPr>
            <a:r>
              <a:rPr lang="en-US" smtClean="0"/>
              <a:t>Gear box: Gears connect the low-speed shaft to the high-speed shaft and increase the rotational speeds from about 30 to 60 rotations per minute (rpm) to about 1000 to 1800 rpm, the rotational speed required by most generators to produce electricity. The gear box is a costly (and heavy) part of the wind turbine and engineers are exploring "direct-drive" generators that operate at lower rotational speeds and don't need gear boxes. </a:t>
            </a:r>
          </a:p>
          <a:p>
            <a:pPr eaLnBrk="1" hangingPunct="1">
              <a:spcBef>
                <a:spcPct val="0"/>
              </a:spcBef>
            </a:pPr>
            <a:endParaRPr lang="en-US" smtClean="0"/>
          </a:p>
          <a:p>
            <a:pPr eaLnBrk="1" hangingPunct="1">
              <a:spcBef>
                <a:spcPct val="0"/>
              </a:spcBef>
            </a:pPr>
            <a:r>
              <a:rPr lang="en-US" smtClean="0"/>
              <a:t>Generator: Usually an off-the-shelf induction generator that produces 60-cycle AC electricity. </a:t>
            </a:r>
          </a:p>
          <a:p>
            <a:pPr eaLnBrk="1" hangingPunct="1">
              <a:spcBef>
                <a:spcPct val="0"/>
              </a:spcBef>
            </a:pPr>
            <a:endParaRPr lang="en-US" smtClean="0"/>
          </a:p>
          <a:p>
            <a:pPr eaLnBrk="1" hangingPunct="1">
              <a:spcBef>
                <a:spcPct val="0"/>
              </a:spcBef>
            </a:pPr>
            <a:r>
              <a:rPr lang="en-US" smtClean="0"/>
              <a:t>High-speed shaft: Drives the generator. Low-speed shaft: The rotor turns the low-speed shaft at about 30 to 60 rotations per minute. </a:t>
            </a:r>
          </a:p>
          <a:p>
            <a:pPr eaLnBrk="1" hangingPunct="1">
              <a:spcBef>
                <a:spcPct val="0"/>
              </a:spcBef>
            </a:pPr>
            <a:endParaRPr lang="en-US" smtClean="0"/>
          </a:p>
          <a:p>
            <a:pPr eaLnBrk="1" hangingPunct="1">
              <a:spcBef>
                <a:spcPct val="0"/>
              </a:spcBef>
            </a:pPr>
            <a:r>
              <a:rPr lang="en-US" smtClean="0"/>
              <a:t>Nacelle: The nacelle sits atop the tower and contains the gear box, low- and high-speed shafts, generator, controller, and brake. Some nacelles are large enough for a helicopter to land on. </a:t>
            </a:r>
          </a:p>
          <a:p>
            <a:pPr eaLnBrk="1" hangingPunct="1">
              <a:spcBef>
                <a:spcPct val="0"/>
              </a:spcBef>
            </a:pPr>
            <a:endParaRPr lang="en-US" smtClean="0"/>
          </a:p>
          <a:p>
            <a:pPr eaLnBrk="1" hangingPunct="1">
              <a:spcBef>
                <a:spcPct val="0"/>
              </a:spcBef>
            </a:pPr>
            <a:r>
              <a:rPr lang="en-US" smtClean="0"/>
              <a:t>Pitch: Blades are turned, or pitched, out of the wind to control the rotor speed and keep the rotor from turning in winds that are too high or too low to produce electricity. </a:t>
            </a:r>
          </a:p>
          <a:p>
            <a:pPr eaLnBrk="1" hangingPunct="1">
              <a:spcBef>
                <a:spcPct val="0"/>
              </a:spcBef>
            </a:pPr>
            <a:endParaRPr lang="en-US" smtClean="0"/>
          </a:p>
          <a:p>
            <a:pPr eaLnBrk="1" hangingPunct="1">
              <a:spcBef>
                <a:spcPct val="0"/>
              </a:spcBef>
            </a:pPr>
            <a:r>
              <a:rPr lang="en-US" smtClean="0"/>
              <a:t>Rotor: The blades and the hub together are called the rotor. Tower: Towers are made from tubular steel (shown here), concrete, or steel lattice. Because wind speed increases with height, taller towers enable turbines to capture more energy and generate more electricity. </a:t>
            </a:r>
          </a:p>
          <a:p>
            <a:pPr eaLnBrk="1" hangingPunct="1">
              <a:spcBef>
                <a:spcPct val="0"/>
              </a:spcBef>
            </a:pPr>
            <a:endParaRPr lang="en-US" smtClean="0"/>
          </a:p>
          <a:p>
            <a:pPr eaLnBrk="1" hangingPunct="1">
              <a:spcBef>
                <a:spcPct val="0"/>
              </a:spcBef>
            </a:pPr>
            <a:r>
              <a:rPr lang="en-US" smtClean="0"/>
              <a:t>Wind direction: This is an "upwind" turbine, so-called because it operates facing into the wind. Other turbines are designed to run "downwind," facing away from the wind. </a:t>
            </a:r>
          </a:p>
          <a:p>
            <a:pPr eaLnBrk="1" hangingPunct="1">
              <a:spcBef>
                <a:spcPct val="0"/>
              </a:spcBef>
            </a:pPr>
            <a:endParaRPr lang="en-US" smtClean="0"/>
          </a:p>
          <a:p>
            <a:pPr eaLnBrk="1" hangingPunct="1">
              <a:spcBef>
                <a:spcPct val="0"/>
              </a:spcBef>
            </a:pPr>
            <a:r>
              <a:rPr lang="en-US" smtClean="0"/>
              <a:t>Wind vane: Measures wind direction and communicates with the yaw drive to orient the turbine properly with respect to the wind. </a:t>
            </a:r>
          </a:p>
          <a:p>
            <a:pPr eaLnBrk="1" hangingPunct="1">
              <a:spcBef>
                <a:spcPct val="0"/>
              </a:spcBef>
            </a:pPr>
            <a:endParaRPr lang="en-US" smtClean="0"/>
          </a:p>
          <a:p>
            <a:pPr eaLnBrk="1" hangingPunct="1">
              <a:spcBef>
                <a:spcPct val="0"/>
              </a:spcBef>
            </a:pPr>
            <a:r>
              <a:rPr lang="en-US" smtClean="0"/>
              <a:t>Yaw drive: Upwind turbines face into the wind; the yaw drive is used to keep the rotor facing into the wind as the wind direction changes. Downwind turbines don't require a yaw drive, the wind blows the rotor downwind. </a:t>
            </a:r>
          </a:p>
          <a:p>
            <a:pPr eaLnBrk="1" hangingPunct="1">
              <a:spcBef>
                <a:spcPct val="0"/>
              </a:spcBef>
            </a:pPr>
            <a:endParaRPr lang="en-US" smtClean="0"/>
          </a:p>
          <a:p>
            <a:pPr eaLnBrk="1" hangingPunct="1">
              <a:spcBef>
                <a:spcPct val="0"/>
              </a:spcBef>
            </a:pPr>
            <a:r>
              <a:rPr lang="en-US" smtClean="0"/>
              <a:t>Yaw motor: Powers the yaw drive.</a:t>
            </a:r>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eaLnBrk="1" hangingPunct="1">
              <a:spcBef>
                <a:spcPct val="0"/>
              </a:spcBef>
            </a:pPr>
            <a:r>
              <a:rPr lang="en-US" smtClean="0"/>
              <a:t>Anemometer: Measures the wind speed and transmits wind speed data to the controller. </a:t>
            </a:r>
          </a:p>
          <a:p>
            <a:pPr eaLnBrk="1" hangingPunct="1">
              <a:spcBef>
                <a:spcPct val="0"/>
              </a:spcBef>
            </a:pPr>
            <a:endParaRPr lang="en-US" smtClean="0"/>
          </a:p>
          <a:p>
            <a:pPr eaLnBrk="1" hangingPunct="1">
              <a:spcBef>
                <a:spcPct val="0"/>
              </a:spcBef>
            </a:pPr>
            <a:r>
              <a:rPr lang="en-US" smtClean="0"/>
              <a:t>Blades: Most turbines have either two or three blades. Wind blowing over the blades causes the blades to "lift" and rotate. </a:t>
            </a:r>
          </a:p>
          <a:p>
            <a:pPr eaLnBrk="1" hangingPunct="1">
              <a:spcBef>
                <a:spcPct val="0"/>
              </a:spcBef>
            </a:pPr>
            <a:endParaRPr lang="en-US" smtClean="0"/>
          </a:p>
          <a:p>
            <a:pPr eaLnBrk="1" hangingPunct="1">
              <a:spcBef>
                <a:spcPct val="0"/>
              </a:spcBef>
            </a:pPr>
            <a:r>
              <a:rPr lang="en-US" smtClean="0"/>
              <a:t>Brake: A disc brake, which can be applied mechanically, electrically, or hydraulically to stop the rotor in emergencies. </a:t>
            </a:r>
          </a:p>
          <a:p>
            <a:pPr eaLnBrk="1" hangingPunct="1">
              <a:spcBef>
                <a:spcPct val="0"/>
              </a:spcBef>
            </a:pPr>
            <a:endParaRPr lang="en-US" smtClean="0"/>
          </a:p>
          <a:p>
            <a:pPr eaLnBrk="1" hangingPunct="1">
              <a:spcBef>
                <a:spcPct val="0"/>
              </a:spcBef>
            </a:pPr>
            <a:r>
              <a:rPr lang="en-US" smtClean="0"/>
              <a:t>Controller: The controller starts up the machine at wind speeds of about 8 to 16 miles per hour (mph) and shuts off the machine at about 55 mph. Turbines do not operate at wind speeds above about 55 mph because they might be damaged by the high winds. </a:t>
            </a:r>
          </a:p>
          <a:p>
            <a:pPr eaLnBrk="1" hangingPunct="1">
              <a:spcBef>
                <a:spcPct val="0"/>
              </a:spcBef>
            </a:pPr>
            <a:endParaRPr lang="en-US" smtClean="0"/>
          </a:p>
          <a:p>
            <a:pPr eaLnBrk="1" hangingPunct="1">
              <a:spcBef>
                <a:spcPct val="0"/>
              </a:spcBef>
            </a:pPr>
            <a:r>
              <a:rPr lang="en-US" smtClean="0"/>
              <a:t>Gear box: Gears connect the low-speed shaft to the high-speed shaft and increase the rotational speeds from about 30 to 60 rotations per minute (rpm) to about 1000 to 1800 rpm, the rotational speed required by most generators to produce electricity. The gear box is a costly (and heavy) part of the wind turbine and engineers are exploring "direct-drive" generators that operate at lower rotational speeds and don't need gear boxes. </a:t>
            </a:r>
          </a:p>
          <a:p>
            <a:pPr eaLnBrk="1" hangingPunct="1">
              <a:spcBef>
                <a:spcPct val="0"/>
              </a:spcBef>
            </a:pPr>
            <a:endParaRPr lang="en-US" smtClean="0"/>
          </a:p>
          <a:p>
            <a:pPr eaLnBrk="1" hangingPunct="1">
              <a:spcBef>
                <a:spcPct val="0"/>
              </a:spcBef>
            </a:pPr>
            <a:r>
              <a:rPr lang="en-US" smtClean="0"/>
              <a:t>Generator: Usually an off-the-shelf induction generator that produces 60-cycle AC electricity. </a:t>
            </a:r>
          </a:p>
          <a:p>
            <a:pPr eaLnBrk="1" hangingPunct="1">
              <a:spcBef>
                <a:spcPct val="0"/>
              </a:spcBef>
            </a:pPr>
            <a:endParaRPr lang="en-US" smtClean="0"/>
          </a:p>
          <a:p>
            <a:pPr eaLnBrk="1" hangingPunct="1">
              <a:spcBef>
                <a:spcPct val="0"/>
              </a:spcBef>
            </a:pPr>
            <a:r>
              <a:rPr lang="en-US" smtClean="0"/>
              <a:t>High-speed shaft: Drives the generator. Low-speed shaft: The rotor turns the low-speed shaft at about 30 to 60 rotations per minute. </a:t>
            </a:r>
          </a:p>
          <a:p>
            <a:pPr eaLnBrk="1" hangingPunct="1">
              <a:spcBef>
                <a:spcPct val="0"/>
              </a:spcBef>
            </a:pPr>
            <a:endParaRPr lang="en-US" smtClean="0"/>
          </a:p>
          <a:p>
            <a:pPr eaLnBrk="1" hangingPunct="1">
              <a:spcBef>
                <a:spcPct val="0"/>
              </a:spcBef>
            </a:pPr>
            <a:r>
              <a:rPr lang="en-US" smtClean="0"/>
              <a:t>Nacelle: The nacelle sits atop the tower and contains the gear box, low- and high-speed shafts, generator, controller, and brake. Some nacelles are large enough for a helicopter to land on. </a:t>
            </a:r>
          </a:p>
          <a:p>
            <a:pPr eaLnBrk="1" hangingPunct="1">
              <a:spcBef>
                <a:spcPct val="0"/>
              </a:spcBef>
            </a:pPr>
            <a:endParaRPr lang="en-US" smtClean="0"/>
          </a:p>
          <a:p>
            <a:pPr eaLnBrk="1" hangingPunct="1">
              <a:spcBef>
                <a:spcPct val="0"/>
              </a:spcBef>
            </a:pPr>
            <a:r>
              <a:rPr lang="en-US" smtClean="0"/>
              <a:t>Pitch: Blades are turned, or pitched, out of the wind to control the rotor speed and keep the rotor from turning in winds that are too high or too low to produce electricity. </a:t>
            </a:r>
          </a:p>
          <a:p>
            <a:pPr eaLnBrk="1" hangingPunct="1">
              <a:spcBef>
                <a:spcPct val="0"/>
              </a:spcBef>
            </a:pPr>
            <a:endParaRPr lang="en-US" smtClean="0"/>
          </a:p>
          <a:p>
            <a:pPr eaLnBrk="1" hangingPunct="1">
              <a:spcBef>
                <a:spcPct val="0"/>
              </a:spcBef>
            </a:pPr>
            <a:r>
              <a:rPr lang="en-US" smtClean="0"/>
              <a:t>Rotor: The blades and the hub together are called the rotor. Tower: Towers are made from tubular steel (shown here), concrete, or steel lattice. Because wind speed increases with height, taller towers enable turbines to capture more energy and generate more electricity. </a:t>
            </a:r>
          </a:p>
          <a:p>
            <a:pPr eaLnBrk="1" hangingPunct="1">
              <a:spcBef>
                <a:spcPct val="0"/>
              </a:spcBef>
            </a:pPr>
            <a:endParaRPr lang="en-US" smtClean="0"/>
          </a:p>
          <a:p>
            <a:pPr eaLnBrk="1" hangingPunct="1">
              <a:spcBef>
                <a:spcPct val="0"/>
              </a:spcBef>
            </a:pPr>
            <a:r>
              <a:rPr lang="en-US" smtClean="0"/>
              <a:t>Wind direction: This is an "upwind" turbine, so-called because it operates facing into the wind. Other turbines are designed to run "downwind," facing away from the wind. </a:t>
            </a:r>
          </a:p>
          <a:p>
            <a:pPr eaLnBrk="1" hangingPunct="1">
              <a:spcBef>
                <a:spcPct val="0"/>
              </a:spcBef>
            </a:pPr>
            <a:endParaRPr lang="en-US" smtClean="0"/>
          </a:p>
          <a:p>
            <a:pPr eaLnBrk="1" hangingPunct="1">
              <a:spcBef>
                <a:spcPct val="0"/>
              </a:spcBef>
            </a:pPr>
            <a:r>
              <a:rPr lang="en-US" smtClean="0"/>
              <a:t>Wind vane: Measures wind direction and communicates with the yaw drive to orient the turbine properly with respect to the wind. </a:t>
            </a:r>
          </a:p>
          <a:p>
            <a:pPr eaLnBrk="1" hangingPunct="1">
              <a:spcBef>
                <a:spcPct val="0"/>
              </a:spcBef>
            </a:pPr>
            <a:endParaRPr lang="en-US" smtClean="0"/>
          </a:p>
          <a:p>
            <a:pPr eaLnBrk="1" hangingPunct="1">
              <a:spcBef>
                <a:spcPct val="0"/>
              </a:spcBef>
            </a:pPr>
            <a:r>
              <a:rPr lang="en-US" smtClean="0"/>
              <a:t>Yaw drive: Upwind turbines face into the wind; the yaw drive is used to keep the rotor facing into the wind as the wind direction changes. Downwind turbines don't require a yaw drive, the wind blows the rotor downwind. </a:t>
            </a:r>
          </a:p>
          <a:p>
            <a:pPr eaLnBrk="1" hangingPunct="1">
              <a:spcBef>
                <a:spcPct val="0"/>
              </a:spcBef>
            </a:pPr>
            <a:endParaRPr lang="en-US" smtClean="0"/>
          </a:p>
          <a:p>
            <a:pPr eaLnBrk="1" hangingPunct="1">
              <a:spcBef>
                <a:spcPct val="0"/>
              </a:spcBef>
            </a:pPr>
            <a:r>
              <a:rPr lang="en-US" smtClean="0"/>
              <a:t>Yaw motor: Powers the yaw drive.</a:t>
            </a:r>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C1A407-D3D9-4792-8F2E-E761BD140131}"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8418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53995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9CAEFF81-649B-4A67-9C3E-E92BE43BE2E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03AB366-7FDD-42F4-B554-BE886271F282}" type="datetime1">
              <a:rPr lang="en-US"/>
              <a:pPr>
                <a:defRPr/>
              </a:pPr>
              <a:t>9/12/2016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2E12116-A165-47E7-BE3B-7C634DE8AFF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7247728-601F-40B7-82CB-63092CB4C2CB}" type="datetime1">
              <a:rPr lang="en-US"/>
              <a:pPr>
                <a:defRPr/>
              </a:pPr>
              <a:t>9/12/2016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61324B-DE4B-479D-8783-6FDF6A990D7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F9608AF-3A20-4BAE-AA85-1CB2CDB3EE42}" type="datetime1">
              <a:rPr lang="en-US"/>
              <a:pPr>
                <a:defRPr/>
              </a:pPr>
              <a:t>9/12/2016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A90AA5-B403-401D-9187-E2C7F2DF48A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0F96C2-936D-40F3-8585-DE24F33675CC}" type="datetimeFigureOut">
              <a:rPr lang="en-US"/>
              <a:pPr>
                <a:defRPr/>
              </a:pPr>
              <a:t>9/12/2016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7A467C-B1A8-4489-91BB-E4E200E67EE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3659F5-15B0-4C6F-9A5D-3027B600E216}" type="datetimeFigureOut">
              <a:rPr lang="en-US"/>
              <a:pPr>
                <a:defRPr/>
              </a:pPr>
              <a:t>9/12/2016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276544-4468-4F8C-A234-AEA6B308E6F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BC4125-7844-48FF-98AE-5B672814AE08}" type="datetimeFigureOut">
              <a:rPr lang="en-US"/>
              <a:pPr>
                <a:defRPr/>
              </a:pPr>
              <a:t>9/12/2016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C6A7B3-6A40-43F0-89E0-FE4FC7D5174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5D1AEB5-9DD6-41F6-A94E-18FFF246E686}" type="datetimeFigureOut">
              <a:rPr lang="en-US"/>
              <a:pPr>
                <a:defRPr/>
              </a:pPr>
              <a:t>9/12/2016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476D94-133D-4350-929C-5BD8427B254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C7471BC-CE8C-42FC-9566-DE2373DB4E8D}" type="datetimeFigureOut">
              <a:rPr lang="en-US"/>
              <a:pPr>
                <a:defRPr/>
              </a:pPr>
              <a:t>9/12/2016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6F78EE2-0929-4FA5-9E12-4C49CAF0D91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D1876F-4FAE-43DC-8115-DC55A96199BE}" type="datetimeFigureOut">
              <a:rPr lang="en-US"/>
              <a:pPr>
                <a:defRPr/>
              </a:pPr>
              <a:t>9/12/2016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708464E-78DA-4D16-9198-8FB643C1F7B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AB63D7-F7D0-4FE9-88D6-B46F4607AEA5}" type="datetimeFigureOut">
              <a:rPr lang="en-US"/>
              <a:pPr>
                <a:defRPr/>
              </a:pPr>
              <a:t>9/12/2016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E93EE63-B3B4-4A27-81F5-43B9E65410D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flipV="1">
            <a:off x="130175" y="1144588"/>
            <a:ext cx="8931275" cy="238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3886"/>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16242"/>
            <a:ext cx="8229600" cy="49004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D2EF374-8E00-4102-B62F-C1DD46F5CD24}" type="datetime1">
              <a:rPr lang="en-US"/>
              <a:pPr>
                <a:defRPr/>
              </a:pPr>
              <a:t>9/12/2016</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2A14E0-7B6F-4C74-A486-D8202FE948F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84419C-9E6C-4B21-9390-BD84A3D98D66}" type="datetimeFigureOut">
              <a:rPr lang="en-US"/>
              <a:pPr>
                <a:defRPr/>
              </a:pPr>
              <a:t>9/12/2016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AECBC1-09AE-4ED9-B8AA-66787C74A06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457DD2-A819-4D99-A37C-779D6D76D16E}" type="datetimeFigureOut">
              <a:rPr lang="en-US"/>
              <a:pPr>
                <a:defRPr/>
              </a:pPr>
              <a:t>9/12/2016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299B42-4C24-4325-AEB2-703C1E35A05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7B13BB-EC25-41F8-8DF2-D581BC1C0F70}" type="datetimeFigureOut">
              <a:rPr lang="en-US"/>
              <a:pPr>
                <a:defRPr/>
              </a:pPr>
              <a:t>9/12/2016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16732-7656-4B8B-98DB-069B7EDF81B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6194CB-5BA7-4EA2-9AE6-245EAE36F36B}" type="datetimeFigureOut">
              <a:rPr lang="en-US"/>
              <a:pPr>
                <a:defRPr/>
              </a:pPr>
              <a:t>9/12/2016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FA2C29-B97E-496F-8F8D-4CD96750011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7385525-7B95-4520-B9D2-0B9497F82664}" type="datetime1">
              <a:rPr lang="en-US"/>
              <a:pPr>
                <a:defRPr/>
              </a:pPr>
              <a:t>9/12/2016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382377-9572-45ED-92F2-76EACC40EFF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flipV="1">
            <a:off x="130175" y="1144588"/>
            <a:ext cx="8931275" cy="238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3886"/>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87262"/>
            <a:ext cx="4038600" cy="48389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87262"/>
            <a:ext cx="4038600" cy="48389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31F0CF8-A7CD-4373-848C-DC2CD6C346D9}" type="datetime1">
              <a:rPr lang="en-US"/>
              <a:pPr>
                <a:defRPr/>
              </a:pPr>
              <a:t>9/12/2016</a:t>
            </a:fld>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02C8CAB-38F0-4930-82D5-975A53EBCD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flipV="1">
            <a:off x="130175" y="1403350"/>
            <a:ext cx="8931275" cy="222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34714"/>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45219BC-9D27-4A85-B125-3C64BE5E8F6C}" type="datetime1">
              <a:rPr lang="en-US"/>
              <a:pPr>
                <a:defRPr/>
              </a:pPr>
              <a:t>9/12/2016</a:t>
            </a:fld>
            <a:endParaRPr lang="en-US"/>
          </a:p>
        </p:txBody>
      </p:sp>
      <p:sp>
        <p:nvSpPr>
          <p:cNvPr id="9"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DDA7122-4731-4EB1-823C-6C4D5F1A58D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flipV="1">
            <a:off x="130175" y="1144588"/>
            <a:ext cx="8931275" cy="238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74956" y="0"/>
            <a:ext cx="8229600" cy="1143000"/>
          </a:xfrm>
        </p:spPr>
        <p:txBody>
          <a:bodyPr/>
          <a:lstStyle/>
          <a:p>
            <a:r>
              <a:rPr lang="en-US" smtClean="0"/>
              <a:t>Click to edit Master title style</a:t>
            </a:r>
            <a:endParaRPr lang="en-US"/>
          </a:p>
        </p:txBody>
      </p:sp>
      <p:sp>
        <p:nvSpPr>
          <p:cNvPr id="4"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AFB6D53-2568-478A-9D13-FC88949D6852}" type="datetime1">
              <a:rPr lang="en-US"/>
              <a:pPr>
                <a:defRPr/>
              </a:pPr>
              <a:t>9/12/2016</a:t>
            </a:fld>
            <a:endParaRPr lang="en-US"/>
          </a:p>
        </p:txBody>
      </p:sp>
      <p:sp>
        <p:nvSpPr>
          <p:cNvPr id="5"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95668CBA-0322-4ADB-9312-12B7C258D0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2" name="Straight Connector 1"/>
          <p:cNvCxnSpPr/>
          <p:nvPr userDrawn="1"/>
        </p:nvCxnSpPr>
        <p:spPr>
          <a:xfrm flipV="1">
            <a:off x="130175" y="1068388"/>
            <a:ext cx="8931275" cy="238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Slide Number Placeholder 4"/>
          <p:cNvSpPr>
            <a:spLocks noGrp="1"/>
          </p:cNvSpPr>
          <p:nvPr>
            <p:ph type="sldNum" sz="quarter" idx="10"/>
          </p:nvPr>
        </p:nvSpPr>
        <p:spPr/>
        <p:txBody>
          <a:bodyPr/>
          <a:lstStyle>
            <a:lvl1pPr>
              <a:defRPr/>
            </a:lvl1pPr>
          </a:lstStyle>
          <a:p>
            <a:pPr>
              <a:defRPr/>
            </a:pPr>
            <a:fld id="{6F25C4B7-FA89-4232-9438-E2BBEBDDE6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F7D183C-00B8-45CB-B80D-F1DD21B32D2B}" type="datetime1">
              <a:rPr lang="en-US"/>
              <a:pPr>
                <a:defRPr/>
              </a:pPr>
              <a:t>9/12/2016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42C66C7-423C-4A07-A5EC-A77E1CAC33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75F0FED-1B3E-4152-8FD0-FC24948E4FB6}" type="datetime1">
              <a:rPr lang="en-US"/>
              <a:pPr>
                <a:defRPr/>
              </a:pPr>
              <a:t>9/12/2016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B070B8F-E386-4267-9B74-F58E451E961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7493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2292350"/>
            <a:ext cx="8229600" cy="3336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4192588" y="6297613"/>
            <a:ext cx="788987"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DAE60EB-AB5C-4B01-93A9-A8A8DBEC814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24"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A7B6794-570B-4B19-AF0D-9A03D1C60E55}" type="datetimeFigureOut">
              <a:rPr lang="en-US"/>
              <a:pPr>
                <a:defRPr/>
              </a:pPr>
              <a:t>9/12/2016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3C39345-96B8-4D01-A0BA-3CC85D0635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arcgis.com/home/item.html?id=cb13354183dd46ff969dc794f8d7961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upload.wikimedia.org/wikipedia/commons/c/c9/Wind_turbine_nacelle_passing_through_Tow_Law_on_A68_-_geograph.org.uk_-_1150867.jpg" TargetMode="External"/><Relationship Id="rId5" Type="http://schemas.openxmlformats.org/officeDocument/2006/relationships/image" Target="../media/image35.gif"/><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44.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http://www.nke.at/typo3temp/pics/5ea7eeb9e0.jpg" TargetMode="External"/><Relationship Id="rId5" Type="http://schemas.openxmlformats.org/officeDocument/2006/relationships/image" Target="../media/image43.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45.gif"/><Relationship Id="rId7" Type="http://schemas.openxmlformats.org/officeDocument/2006/relationships/image" Target="../media/image49.gif"/><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8.gif"/><Relationship Id="rId5" Type="http://schemas.openxmlformats.org/officeDocument/2006/relationships/image" Target="../media/image47.gif"/><Relationship Id="rId4" Type="http://schemas.openxmlformats.org/officeDocument/2006/relationships/image" Target="../media/image46.gif"/></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eather.missouri.edu/rains/Thesis-final.pdf"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http://z.about.com/d/geography/1/0/9/H/usa3.jpg"/>
          <p:cNvPicPr>
            <a:picLocks noChangeAspect="1" noChangeArrowheads="1"/>
          </p:cNvPicPr>
          <p:nvPr/>
        </p:nvPicPr>
        <p:blipFill>
          <a:blip r:embed="rId3" cstate="print">
            <a:lum bright="40000"/>
          </a:blip>
          <a:srcRect/>
          <a:stretch>
            <a:fillRect/>
          </a:stretch>
        </p:blipFill>
        <p:spPr bwMode="auto">
          <a:xfrm>
            <a:off x="0" y="15875"/>
            <a:ext cx="9104313" cy="6859588"/>
          </a:xfrm>
          <a:prstGeom prst="rect">
            <a:avLst/>
          </a:prstGeom>
          <a:noFill/>
          <a:ln w="9525">
            <a:noFill/>
            <a:miter lim="800000"/>
            <a:headEnd/>
            <a:tailEnd/>
          </a:ln>
        </p:spPr>
      </p:pic>
      <p:sp>
        <p:nvSpPr>
          <p:cNvPr id="22532" name="Subtitle 2"/>
          <p:cNvSpPr>
            <a:spLocks noGrp="1"/>
          </p:cNvSpPr>
          <p:nvPr>
            <p:ph type="subTitle" idx="1"/>
          </p:nvPr>
        </p:nvSpPr>
        <p:spPr>
          <a:xfrm>
            <a:off x="0" y="2238829"/>
            <a:ext cx="9144000" cy="933450"/>
          </a:xfrm>
        </p:spPr>
        <p:txBody>
          <a:bodyPr/>
          <a:lstStyle/>
          <a:p>
            <a:pPr eaLnBrk="1" hangingPunct="1"/>
            <a:r>
              <a:rPr lang="en-US" sz="4800" b="1" dirty="0" smtClean="0">
                <a:solidFill>
                  <a:schemeClr val="tx1"/>
                </a:solidFill>
              </a:rPr>
              <a:t>Wind Technology</a:t>
            </a:r>
          </a:p>
          <a:p>
            <a:pPr eaLnBrk="1" hangingPunct="1"/>
            <a:r>
              <a:rPr lang="en-US" sz="4800" b="1" dirty="0" smtClean="0">
                <a:solidFill>
                  <a:schemeClr val="tx1"/>
                </a:solidFill>
              </a:rPr>
              <a:t>J. McCalley</a:t>
            </a:r>
          </a:p>
        </p:txBody>
      </p:sp>
      <p:pic>
        <p:nvPicPr>
          <p:cNvPr id="22534" name="Picture 5" descr="http://www.energy.iastate.edu/renewable/wind/wem/images/wem-07_fig01.gif"/>
          <p:cNvPicPr>
            <a:picLocks noChangeAspect="1" noChangeArrowheads="1"/>
          </p:cNvPicPr>
          <p:nvPr/>
        </p:nvPicPr>
        <p:blipFill>
          <a:blip r:embed="rId4" cstate="print"/>
          <a:srcRect/>
          <a:stretch>
            <a:fillRect/>
          </a:stretch>
        </p:blipFill>
        <p:spPr bwMode="auto">
          <a:xfrm>
            <a:off x="5905500" y="4543425"/>
            <a:ext cx="3238500" cy="2314575"/>
          </a:xfrm>
          <a:prstGeom prst="rect">
            <a:avLst/>
          </a:prstGeom>
          <a:noFill/>
          <a:ln w="9525">
            <a:noFill/>
            <a:miter lim="800000"/>
            <a:headEnd/>
            <a:tailEnd/>
          </a:ln>
        </p:spPr>
      </p:pic>
      <p:pic>
        <p:nvPicPr>
          <p:cNvPr id="22535" name="Picture 8"/>
          <p:cNvPicPr>
            <a:picLocks noChangeAspect="1" noChangeArrowheads="1"/>
          </p:cNvPicPr>
          <p:nvPr/>
        </p:nvPicPr>
        <p:blipFill>
          <a:blip r:embed="rId5" cstate="print"/>
          <a:srcRect/>
          <a:stretch>
            <a:fillRect/>
          </a:stretch>
        </p:blipFill>
        <p:spPr bwMode="auto">
          <a:xfrm>
            <a:off x="57150" y="4762500"/>
            <a:ext cx="2427288"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769828" y="246948"/>
            <a:ext cx="7491303" cy="707886"/>
          </a:xfrm>
          <a:prstGeom prst="rect">
            <a:avLst/>
          </a:prstGeom>
          <a:noFill/>
          <a:ln w="9525">
            <a:noFill/>
            <a:miter lim="800000"/>
            <a:headEnd/>
            <a:tailEnd/>
          </a:ln>
        </p:spPr>
        <p:txBody>
          <a:bodyPr wrap="square">
            <a:spAutoFit/>
          </a:bodyPr>
          <a:lstStyle/>
          <a:p>
            <a:pPr algn="ctr"/>
            <a:r>
              <a:rPr lang="en-US" sz="4000" b="1" dirty="0" smtClean="0">
                <a:latin typeface="Calibri" pitchFamily="34" charset="0"/>
              </a:rPr>
              <a:t>Wind speed and tower height</a:t>
            </a:r>
            <a:endParaRPr lang="en-US" sz="4000" b="1" dirty="0">
              <a:latin typeface="Calibri" pitchFamily="34" charset="0"/>
            </a:endParaRPr>
          </a:p>
        </p:txBody>
      </p:sp>
      <p:sp>
        <p:nvSpPr>
          <p:cNvPr id="8"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10</a:t>
            </a:fld>
            <a:endParaRPr lang="en-US" b="1"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684" y="1166648"/>
            <a:ext cx="7335447" cy="4903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73421" y="6542202"/>
            <a:ext cx="5344510" cy="276999"/>
          </a:xfrm>
          <a:prstGeom prst="rect">
            <a:avLst/>
          </a:prstGeom>
          <a:noFill/>
        </p:spPr>
        <p:txBody>
          <a:bodyPr wrap="square" rtlCol="0">
            <a:spAutoFit/>
          </a:bodyPr>
          <a:lstStyle/>
          <a:p>
            <a:r>
              <a:rPr lang="en-US" sz="1200" dirty="0" smtClean="0"/>
              <a:t>Source: ISU REU program summer 2011, slides by Eugene Takle</a:t>
            </a:r>
            <a:endParaRPr lang="en-US" sz="1200" dirty="0"/>
          </a:p>
        </p:txBody>
      </p:sp>
    </p:spTree>
    <p:extLst>
      <p:ext uri="{BB962C8B-B14F-4D97-AF65-F5344CB8AC3E}">
        <p14:creationId xmlns:p14="http://schemas.microsoft.com/office/powerpoint/2010/main" val="2633584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769828" y="246948"/>
            <a:ext cx="7491303" cy="707886"/>
          </a:xfrm>
          <a:prstGeom prst="rect">
            <a:avLst/>
          </a:prstGeom>
          <a:noFill/>
          <a:ln w="9525">
            <a:noFill/>
            <a:miter lim="800000"/>
            <a:headEnd/>
            <a:tailEnd/>
          </a:ln>
        </p:spPr>
        <p:txBody>
          <a:bodyPr wrap="square">
            <a:spAutoFit/>
          </a:bodyPr>
          <a:lstStyle/>
          <a:p>
            <a:pPr algn="ctr"/>
            <a:r>
              <a:rPr lang="en-US" sz="4000" b="1" dirty="0" smtClean="0">
                <a:latin typeface="Calibri" pitchFamily="34" charset="0"/>
              </a:rPr>
              <a:t>Wind speed and tower height</a:t>
            </a:r>
            <a:endParaRPr lang="en-US" sz="4000" b="1" dirty="0">
              <a:latin typeface="Calibri" pitchFamily="34" charset="0"/>
            </a:endParaRPr>
          </a:p>
        </p:txBody>
      </p:sp>
      <p:sp>
        <p:nvSpPr>
          <p:cNvPr id="8"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11</a:t>
            </a:fld>
            <a:endParaRPr lang="en-US" b="1" dirty="0"/>
          </a:p>
        </p:txBody>
      </p:sp>
      <p:sp>
        <p:nvSpPr>
          <p:cNvPr id="9" name="TextBox 8"/>
          <p:cNvSpPr txBox="1"/>
          <p:nvPr/>
        </p:nvSpPr>
        <p:spPr>
          <a:xfrm>
            <a:off x="173421" y="6542202"/>
            <a:ext cx="5344510" cy="276999"/>
          </a:xfrm>
          <a:prstGeom prst="rect">
            <a:avLst/>
          </a:prstGeom>
          <a:noFill/>
        </p:spPr>
        <p:txBody>
          <a:bodyPr wrap="square" rtlCol="0">
            <a:spAutoFit/>
          </a:bodyPr>
          <a:lstStyle/>
          <a:p>
            <a:r>
              <a:rPr lang="en-US" sz="1200" dirty="0" smtClean="0"/>
              <a:t>Source: ISU REU program summer 2011, slides by Eugene Takle</a:t>
            </a:r>
            <a:endParaRPr lang="en-US" sz="1200" dirty="0"/>
          </a:p>
        </p:txBody>
      </p:sp>
      <p:cxnSp>
        <p:nvCxnSpPr>
          <p:cNvPr id="6" name="Straight Connector 5"/>
          <p:cNvCxnSpPr/>
          <p:nvPr/>
        </p:nvCxnSpPr>
        <p:spPr>
          <a:xfrm rot="16200000" flipH="1">
            <a:off x="381000" y="3700463"/>
            <a:ext cx="3843337" cy="3333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319338" y="5638800"/>
            <a:ext cx="242252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1930401" y="4300537"/>
            <a:ext cx="1727200" cy="949325"/>
          </a:xfrm>
          <a:prstGeom prst="line">
            <a:avLst/>
          </a:prstGeom>
        </p:spPr>
        <p:style>
          <a:lnRef idx="2">
            <a:schemeClr val="accent1"/>
          </a:lnRef>
          <a:fillRef idx="0">
            <a:schemeClr val="accent1"/>
          </a:fillRef>
          <a:effectRef idx="1">
            <a:schemeClr val="accent1"/>
          </a:effectRef>
          <a:fontRef idx="minor">
            <a:schemeClr val="tx1"/>
          </a:fontRef>
        </p:style>
      </p:cxnSp>
      <p:sp>
        <p:nvSpPr>
          <p:cNvPr id="11" name="Arc 10"/>
          <p:cNvSpPr/>
          <p:nvPr/>
        </p:nvSpPr>
        <p:spPr>
          <a:xfrm rot="2643250">
            <a:off x="2474913" y="3143250"/>
            <a:ext cx="914400" cy="914400"/>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12" name="Straight Connector 11"/>
          <p:cNvCxnSpPr>
            <a:stCxn id="11" idx="0"/>
          </p:cNvCxnSpPr>
          <p:nvPr/>
        </p:nvCxnSpPr>
        <p:spPr>
          <a:xfrm rot="10800000">
            <a:off x="2982913" y="2693988"/>
            <a:ext cx="266700" cy="57785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0"/>
          <p:cNvSpPr txBox="1">
            <a:spLocks noChangeArrowheads="1"/>
          </p:cNvSpPr>
          <p:nvPr/>
        </p:nvSpPr>
        <p:spPr bwMode="auto">
          <a:xfrm rot="16200000">
            <a:off x="-987425" y="3041650"/>
            <a:ext cx="3914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b="1" dirty="0"/>
              <a:t>Height above ground</a:t>
            </a:r>
          </a:p>
        </p:txBody>
      </p:sp>
      <p:sp>
        <p:nvSpPr>
          <p:cNvPr id="14" name="TextBox 11"/>
          <p:cNvSpPr txBox="1">
            <a:spLocks noChangeArrowheads="1"/>
          </p:cNvSpPr>
          <p:nvPr/>
        </p:nvSpPr>
        <p:spPr bwMode="auto">
          <a:xfrm>
            <a:off x="2319338" y="5819775"/>
            <a:ext cx="4021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b="1"/>
              <a:t>Horizontal wind speed</a:t>
            </a:r>
          </a:p>
        </p:txBody>
      </p:sp>
      <p:cxnSp>
        <p:nvCxnSpPr>
          <p:cNvPr id="15" name="Straight Arrow Connector 14"/>
          <p:cNvCxnSpPr/>
          <p:nvPr/>
        </p:nvCxnSpPr>
        <p:spPr>
          <a:xfrm>
            <a:off x="2286000" y="3636963"/>
            <a:ext cx="1114425"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319338" y="4244975"/>
            <a:ext cx="76358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319338" y="4867275"/>
            <a:ext cx="41751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286000" y="2954338"/>
            <a:ext cx="796925"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29"/>
          <p:cNvSpPr txBox="1">
            <a:spLocks noChangeArrowheads="1"/>
          </p:cNvSpPr>
          <p:nvPr/>
        </p:nvSpPr>
        <p:spPr bwMode="auto">
          <a:xfrm>
            <a:off x="3578225" y="3406775"/>
            <a:ext cx="49373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b="1" dirty="0"/>
              <a:t>Great Plains Low-Level Jet Maximum </a:t>
            </a:r>
          </a:p>
          <a:p>
            <a:r>
              <a:rPr lang="en-US" sz="2400" b="1" dirty="0"/>
              <a:t>(~1,000 m above </a:t>
            </a:r>
            <a:r>
              <a:rPr lang="en-US" sz="2400" b="1" dirty="0" smtClean="0"/>
              <a:t>ground)</a:t>
            </a:r>
            <a:endParaRPr lang="en-US" sz="2400" b="1" dirty="0"/>
          </a:p>
        </p:txBody>
      </p:sp>
      <p:sp>
        <p:nvSpPr>
          <p:cNvPr id="20" name="TextBox 1"/>
          <p:cNvSpPr txBox="1">
            <a:spLocks noChangeArrowheads="1"/>
          </p:cNvSpPr>
          <p:nvPr/>
        </p:nvSpPr>
        <p:spPr bwMode="auto">
          <a:xfrm>
            <a:off x="1366838" y="3454400"/>
            <a:ext cx="766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b="1"/>
              <a:t>~1 km</a:t>
            </a:r>
          </a:p>
        </p:txBody>
      </p:sp>
    </p:spTree>
    <p:extLst>
      <p:ext uri="{BB962C8B-B14F-4D97-AF65-F5344CB8AC3E}">
        <p14:creationId xmlns:p14="http://schemas.microsoft.com/office/powerpoint/2010/main" val="3083655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769828" y="246948"/>
            <a:ext cx="7491303" cy="707886"/>
          </a:xfrm>
          <a:prstGeom prst="rect">
            <a:avLst/>
          </a:prstGeom>
          <a:noFill/>
          <a:ln w="9525">
            <a:noFill/>
            <a:miter lim="800000"/>
            <a:headEnd/>
            <a:tailEnd/>
          </a:ln>
        </p:spPr>
        <p:txBody>
          <a:bodyPr wrap="square">
            <a:spAutoFit/>
          </a:bodyPr>
          <a:lstStyle/>
          <a:p>
            <a:pPr algn="ctr"/>
            <a:r>
              <a:rPr lang="en-US" sz="4000" b="1" dirty="0">
                <a:latin typeface="Calibri" pitchFamily="34" charset="0"/>
              </a:rPr>
              <a:t>W</a:t>
            </a:r>
            <a:r>
              <a:rPr lang="en-US" sz="4000" b="1" dirty="0" smtClean="0">
                <a:latin typeface="Calibri" pitchFamily="34" charset="0"/>
              </a:rPr>
              <a:t>ind speed/class (new) info</a:t>
            </a:r>
            <a:endParaRPr lang="en-US" sz="4000" b="1" dirty="0">
              <a:latin typeface="Calibri" pitchFamily="34" charset="0"/>
            </a:endParaRPr>
          </a:p>
        </p:txBody>
      </p:sp>
      <p:sp>
        <p:nvSpPr>
          <p:cNvPr id="8" name="Slide Number Placeholder 7"/>
          <p:cNvSpPr>
            <a:spLocks noGrp="1"/>
          </p:cNvSpPr>
          <p:nvPr>
            <p:ph type="sldNum" sz="quarter" idx="10"/>
          </p:nvPr>
        </p:nvSpPr>
        <p:spPr>
          <a:xfrm>
            <a:off x="311260" y="6524898"/>
            <a:ext cx="458568" cy="333102"/>
          </a:xfrm>
        </p:spPr>
        <p:txBody>
          <a:bodyPr/>
          <a:lstStyle/>
          <a:p>
            <a:pPr>
              <a:defRPr/>
            </a:pPr>
            <a:fld id="{02FCDE40-6964-416A-9A4E-27EE96A382D7}" type="slidenum">
              <a:rPr lang="en-US" b="1"/>
              <a:pPr>
                <a:defRPr/>
              </a:pPr>
              <a:t>12</a:t>
            </a:fld>
            <a:endParaRPr lang="en-US" b="1" dirty="0"/>
          </a:p>
        </p:txBody>
      </p:sp>
      <p:pic>
        <p:nvPicPr>
          <p:cNvPr id="2" name="Picture 1"/>
          <p:cNvPicPr>
            <a:picLocks noChangeAspect="1"/>
          </p:cNvPicPr>
          <p:nvPr/>
        </p:nvPicPr>
        <p:blipFill>
          <a:blip r:embed="rId3"/>
          <a:stretch>
            <a:fillRect/>
          </a:stretch>
        </p:blipFill>
        <p:spPr>
          <a:xfrm>
            <a:off x="2033196" y="1455699"/>
            <a:ext cx="4328010" cy="4752450"/>
          </a:xfrm>
          <a:prstGeom prst="rect">
            <a:avLst/>
          </a:prstGeom>
        </p:spPr>
      </p:pic>
      <p:sp>
        <p:nvSpPr>
          <p:cNvPr id="5" name="Rectangle 4"/>
          <p:cNvSpPr/>
          <p:nvPr/>
        </p:nvSpPr>
        <p:spPr>
          <a:xfrm>
            <a:off x="1403872" y="6386398"/>
            <a:ext cx="5975873" cy="276999"/>
          </a:xfrm>
          <a:prstGeom prst="rect">
            <a:avLst/>
          </a:prstGeom>
        </p:spPr>
        <p:txBody>
          <a:bodyPr wrap="square">
            <a:spAutoFit/>
          </a:bodyPr>
          <a:lstStyle/>
          <a:p>
            <a:r>
              <a:rPr lang="en-US" sz="1200" dirty="0">
                <a:solidFill>
                  <a:srgbClr val="000000"/>
                </a:solidFill>
                <a:latin typeface="Segoe UI" panose="020B0502040204020203" pitchFamily="34" charset="0"/>
                <a:hlinkClick r:id="rId4"/>
              </a:rPr>
              <a:t>https://</a:t>
            </a:r>
            <a:r>
              <a:rPr lang="en-US" sz="1200" dirty="0" smtClean="0">
                <a:solidFill>
                  <a:srgbClr val="000000"/>
                </a:solidFill>
                <a:latin typeface="Segoe UI" panose="020B0502040204020203" pitchFamily="34" charset="0"/>
                <a:hlinkClick r:id="rId4"/>
              </a:rPr>
              <a:t>www.arcgis.com/home/item.html?id=cb13354183dd46ff969dc794f8d7961f</a:t>
            </a:r>
            <a:r>
              <a:rPr lang="en-US" sz="1200" dirty="0" smtClean="0">
                <a:solidFill>
                  <a:srgbClr val="000000"/>
                </a:solidFill>
                <a:latin typeface="Segoe UI" panose="020B0502040204020203" pitchFamily="34" charset="0"/>
              </a:rPr>
              <a:t> </a:t>
            </a:r>
            <a:endParaRPr lang="en-US" sz="1200" dirty="0"/>
          </a:p>
        </p:txBody>
      </p:sp>
    </p:spTree>
    <p:extLst>
      <p:ext uri="{BB962C8B-B14F-4D97-AF65-F5344CB8AC3E}">
        <p14:creationId xmlns:p14="http://schemas.microsoft.com/office/powerpoint/2010/main" val="2192853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769828" y="246948"/>
            <a:ext cx="7491303" cy="1323439"/>
          </a:xfrm>
          <a:prstGeom prst="rect">
            <a:avLst/>
          </a:prstGeom>
          <a:noFill/>
          <a:ln w="9525">
            <a:noFill/>
            <a:miter lim="800000"/>
            <a:headEnd/>
            <a:tailEnd/>
          </a:ln>
        </p:spPr>
        <p:txBody>
          <a:bodyPr wrap="square">
            <a:spAutoFit/>
          </a:bodyPr>
          <a:lstStyle/>
          <a:p>
            <a:pPr algn="ctr"/>
            <a:r>
              <a:rPr lang="en-US" sz="4000" b="1" dirty="0" smtClean="0">
                <a:latin typeface="Calibri" pitchFamily="34" charset="0"/>
              </a:rPr>
              <a:t>Wind </a:t>
            </a:r>
            <a:r>
              <a:rPr lang="en-US" sz="4000" b="1" dirty="0" smtClean="0">
                <a:latin typeface="Calibri" pitchFamily="34" charset="0"/>
              </a:rPr>
              <a:t>speed/clas</a:t>
            </a:r>
            <a:r>
              <a:rPr lang="en-US" sz="4000" b="1" dirty="0" smtClean="0">
                <a:latin typeface="Calibri" pitchFamily="34" charset="0"/>
              </a:rPr>
              <a:t>s (old)</a:t>
            </a:r>
            <a:r>
              <a:rPr lang="en-US" sz="4000" b="1" dirty="0" smtClean="0">
                <a:latin typeface="Calibri" pitchFamily="34" charset="0"/>
              </a:rPr>
              <a:t> </a:t>
            </a:r>
            <a:r>
              <a:rPr lang="en-US" sz="4000" b="1" dirty="0" smtClean="0">
                <a:latin typeface="Calibri" pitchFamily="34" charset="0"/>
              </a:rPr>
              <a:t>and tower height</a:t>
            </a:r>
            <a:endParaRPr lang="en-US" sz="4000" b="1" dirty="0">
              <a:latin typeface="Calibri" pitchFamily="34" charset="0"/>
            </a:endParaRPr>
          </a:p>
        </p:txBody>
      </p:sp>
      <p:sp>
        <p:nvSpPr>
          <p:cNvPr id="8" name="Slide Number Placeholder 7"/>
          <p:cNvSpPr>
            <a:spLocks noGrp="1"/>
          </p:cNvSpPr>
          <p:nvPr>
            <p:ph type="sldNum" sz="quarter" idx="10"/>
          </p:nvPr>
        </p:nvSpPr>
        <p:spPr>
          <a:xfrm>
            <a:off x="311260" y="6524898"/>
            <a:ext cx="458568" cy="333102"/>
          </a:xfrm>
        </p:spPr>
        <p:txBody>
          <a:bodyPr/>
          <a:lstStyle/>
          <a:p>
            <a:pPr>
              <a:defRPr/>
            </a:pPr>
            <a:fld id="{02FCDE40-6964-416A-9A4E-27EE96A382D7}" type="slidenum">
              <a:rPr lang="en-US" b="1"/>
              <a:pPr>
                <a:defRPr/>
              </a:pPr>
              <a:t>13</a:t>
            </a:fld>
            <a:endParaRPr lang="en-US" b="1" dirty="0"/>
          </a:p>
        </p:txBody>
      </p:sp>
      <p:pic>
        <p:nvPicPr>
          <p:cNvPr id="2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304" y="846621"/>
            <a:ext cx="6500813"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4010967" y="4461644"/>
            <a:ext cx="2584618" cy="3626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324288" y="5827989"/>
            <a:ext cx="2686679" cy="3626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627117" y="1434662"/>
            <a:ext cx="2516883" cy="4832092"/>
          </a:xfrm>
          <a:prstGeom prst="rect">
            <a:avLst/>
          </a:prstGeom>
          <a:noFill/>
        </p:spPr>
        <p:txBody>
          <a:bodyPr wrap="square" rtlCol="0">
            <a:spAutoFit/>
          </a:bodyPr>
          <a:lstStyle/>
          <a:p>
            <a:r>
              <a:rPr lang="en-US" sz="2800" dirty="0" smtClean="0"/>
              <a:t>To get more economically attractive wind energy investments, either move to a class 3 or above location, or… go up in tower height.</a:t>
            </a:r>
            <a:endParaRPr lang="en-US" sz="2800" dirty="0"/>
          </a:p>
        </p:txBody>
      </p:sp>
    </p:spTree>
    <p:extLst>
      <p:ext uri="{BB962C8B-B14F-4D97-AF65-F5344CB8AC3E}">
        <p14:creationId xmlns:p14="http://schemas.microsoft.com/office/powerpoint/2010/main" val="1012570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296863" y="-100013"/>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Towers</a:t>
            </a:r>
            <a:endParaRPr lang="en-US" sz="4000" b="1" dirty="0">
              <a:latin typeface="Calibri" pitchFamily="34" charset="0"/>
            </a:endParaRPr>
          </a:p>
        </p:txBody>
      </p:sp>
      <p:pic>
        <p:nvPicPr>
          <p:cNvPr id="7" name="Picture 6" descr="100_0447"/>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063" y="536117"/>
            <a:ext cx="4568578" cy="30442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3601" y="3603821"/>
            <a:ext cx="2735124" cy="314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80" y="209550"/>
            <a:ext cx="218122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725" y="3429000"/>
            <a:ext cx="5114925"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2980" y="205041"/>
            <a:ext cx="2181225" cy="369332"/>
          </a:xfrm>
          <a:prstGeom prst="rect">
            <a:avLst/>
          </a:prstGeom>
          <a:noFill/>
        </p:spPr>
        <p:txBody>
          <a:bodyPr wrap="square" rtlCol="0">
            <a:spAutoFit/>
          </a:bodyPr>
          <a:lstStyle/>
          <a:p>
            <a:pPr algn="ctr"/>
            <a:r>
              <a:rPr lang="en-US" dirty="0" smtClean="0"/>
              <a:t>Lattice tower</a:t>
            </a:r>
            <a:endParaRPr lang="en-US" dirty="0"/>
          </a:p>
        </p:txBody>
      </p:sp>
      <p:sp>
        <p:nvSpPr>
          <p:cNvPr id="9" name="TextBox 8"/>
          <p:cNvSpPr txBox="1"/>
          <p:nvPr/>
        </p:nvSpPr>
        <p:spPr>
          <a:xfrm>
            <a:off x="6390550" y="3602426"/>
            <a:ext cx="2312016" cy="369332"/>
          </a:xfrm>
          <a:prstGeom prst="rect">
            <a:avLst/>
          </a:prstGeom>
          <a:noFill/>
        </p:spPr>
        <p:txBody>
          <a:bodyPr wrap="square" rtlCol="0">
            <a:spAutoFit/>
          </a:bodyPr>
          <a:lstStyle/>
          <a:p>
            <a:pPr algn="ctr"/>
            <a:r>
              <a:rPr lang="en-US" dirty="0" smtClean="0"/>
              <a:t>Steel-tubular tower</a:t>
            </a:r>
            <a:endParaRPr lang="en-US" dirty="0"/>
          </a:p>
        </p:txBody>
      </p:sp>
      <p:sp>
        <p:nvSpPr>
          <p:cNvPr id="10" name="TextBox 9"/>
          <p:cNvSpPr txBox="1"/>
          <p:nvPr/>
        </p:nvSpPr>
        <p:spPr>
          <a:xfrm>
            <a:off x="6721625" y="607873"/>
            <a:ext cx="2312016" cy="369332"/>
          </a:xfrm>
          <a:prstGeom prst="rect">
            <a:avLst/>
          </a:prstGeom>
          <a:noFill/>
        </p:spPr>
        <p:txBody>
          <a:bodyPr wrap="square" rtlCol="0">
            <a:spAutoFit/>
          </a:bodyPr>
          <a:lstStyle/>
          <a:p>
            <a:pPr algn="ctr"/>
            <a:r>
              <a:rPr lang="en-US" dirty="0" smtClean="0"/>
              <a:t>Steel-tubular tower</a:t>
            </a:r>
            <a:endParaRPr lang="en-US" dirty="0"/>
          </a:p>
        </p:txBody>
      </p:sp>
      <p:sp>
        <p:nvSpPr>
          <p:cNvPr id="11" name="TextBox 10"/>
          <p:cNvSpPr txBox="1"/>
          <p:nvPr/>
        </p:nvSpPr>
        <p:spPr>
          <a:xfrm>
            <a:off x="3416786" y="3445404"/>
            <a:ext cx="2312016" cy="369332"/>
          </a:xfrm>
          <a:prstGeom prst="rect">
            <a:avLst/>
          </a:prstGeom>
          <a:noFill/>
        </p:spPr>
        <p:txBody>
          <a:bodyPr wrap="square" rtlCol="0">
            <a:spAutoFit/>
          </a:bodyPr>
          <a:lstStyle/>
          <a:p>
            <a:pPr algn="ctr"/>
            <a:r>
              <a:rPr lang="en-US" dirty="0" smtClean="0"/>
              <a:t>Concrete tower</a:t>
            </a:r>
            <a:endParaRPr lang="en-US" dirty="0"/>
          </a:p>
        </p:txBody>
      </p:sp>
      <p:sp>
        <p:nvSpPr>
          <p:cNvPr id="12"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14</a:t>
            </a:fld>
            <a:endParaRPr lang="en-US" b="1" dirty="0"/>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6782" y="1613995"/>
            <a:ext cx="2420007" cy="1815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760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296863" y="262713"/>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Towers</a:t>
            </a:r>
            <a:endParaRPr lang="en-US" sz="4000" b="1" dirty="0">
              <a:latin typeface="Calibri" pitchFamily="34" charset="0"/>
            </a:endParaRPr>
          </a:p>
        </p:txBody>
      </p:sp>
      <p:sp>
        <p:nvSpPr>
          <p:cNvPr id="3" name="TextBox 2"/>
          <p:cNvSpPr txBox="1"/>
          <p:nvPr/>
        </p:nvSpPr>
        <p:spPr>
          <a:xfrm>
            <a:off x="110359" y="1119341"/>
            <a:ext cx="9033641" cy="5693866"/>
          </a:xfrm>
          <a:prstGeom prst="rect">
            <a:avLst/>
          </a:prstGeom>
          <a:noFill/>
        </p:spPr>
        <p:txBody>
          <a:bodyPr wrap="square" rtlCol="0">
            <a:spAutoFit/>
          </a:bodyPr>
          <a:lstStyle/>
          <a:p>
            <a:r>
              <a:rPr lang="en-US" sz="2800" dirty="0" smtClean="0"/>
              <a:t>Conical tubular pole towers:</a:t>
            </a:r>
          </a:p>
          <a:p>
            <a:pPr marL="342900" indent="-342900">
              <a:buFont typeface="Arial" pitchFamily="34" charset="0"/>
              <a:buChar char="•"/>
            </a:pPr>
            <a:r>
              <a:rPr lang="en-US" sz="2300" dirty="0" smtClean="0"/>
              <a:t>Steel: </a:t>
            </a:r>
            <a:r>
              <a:rPr lang="en-US" sz="2300" dirty="0"/>
              <a:t>S</a:t>
            </a:r>
            <a:r>
              <a:rPr lang="en-US" sz="2300" dirty="0" smtClean="0"/>
              <a:t>hort on-site assembly &amp; erection time; cheap steel.</a:t>
            </a:r>
          </a:p>
          <a:p>
            <a:pPr marL="342900" indent="-342900">
              <a:buFont typeface="Arial" pitchFamily="34" charset="0"/>
              <a:buChar char="•"/>
            </a:pPr>
            <a:r>
              <a:rPr lang="en-US" sz="2300" dirty="0" smtClean="0"/>
              <a:t>Concrete: less flexible so does not transmit/amplify sound; can be built on-site (no need to transport) or pre-fabricated.</a:t>
            </a:r>
          </a:p>
          <a:p>
            <a:pPr marL="342900" indent="-342900">
              <a:buFont typeface="Arial" pitchFamily="34" charset="0"/>
              <a:buChar char="•"/>
            </a:pPr>
            <a:r>
              <a:rPr lang="en-US" sz="2300" dirty="0" smtClean="0"/>
              <a:t>Hybrid: Concrete base, steel top sections; no buckling/corrosion</a:t>
            </a:r>
          </a:p>
          <a:p>
            <a:r>
              <a:rPr lang="en-US" sz="2800" dirty="0" smtClean="0"/>
              <a:t>Lattice truss towers: </a:t>
            </a:r>
          </a:p>
          <a:p>
            <a:pPr marL="914400" lvl="1" indent="-457200">
              <a:buFont typeface="Arial" pitchFamily="34" charset="0"/>
              <a:buChar char="•"/>
            </a:pPr>
            <a:r>
              <a:rPr lang="en-US" sz="2400" dirty="0" smtClean="0"/>
              <a:t>Half the steel for same stiffness and height, resulting in cost and transportation advantage</a:t>
            </a:r>
          </a:p>
          <a:p>
            <a:pPr marL="914400" lvl="1" indent="-457200">
              <a:buFont typeface="Arial" pitchFamily="34" charset="0"/>
              <a:buChar char="•"/>
            </a:pPr>
            <a:r>
              <a:rPr lang="en-US" sz="2400" dirty="0" smtClean="0"/>
              <a:t>Less resistance to wind flow</a:t>
            </a:r>
          </a:p>
          <a:p>
            <a:pPr marL="914400" lvl="1" indent="-457200">
              <a:buFont typeface="Arial" pitchFamily="34" charset="0"/>
              <a:buChar char="•"/>
            </a:pPr>
            <a:r>
              <a:rPr lang="en-US" sz="2400" dirty="0" smtClean="0"/>
              <a:t>Spread structure’s loads over wider area therefore less volume in the foundation</a:t>
            </a:r>
          </a:p>
          <a:p>
            <a:pPr marL="914400" lvl="1" indent="-457200">
              <a:buFont typeface="Arial" pitchFamily="34" charset="0"/>
              <a:buChar char="•"/>
            </a:pPr>
            <a:r>
              <a:rPr lang="en-US" sz="2400" dirty="0" smtClean="0"/>
              <a:t>Less tower shadow</a:t>
            </a:r>
          </a:p>
          <a:p>
            <a:pPr marL="914400" lvl="1" indent="-457200">
              <a:buFont typeface="Arial" pitchFamily="34" charset="0"/>
              <a:buChar char="•"/>
            </a:pPr>
            <a:r>
              <a:rPr lang="en-US" sz="2400" dirty="0" smtClean="0"/>
              <a:t>Lower visual/aesthetic appeal</a:t>
            </a:r>
          </a:p>
          <a:p>
            <a:pPr marL="914400" lvl="1" indent="-457200">
              <a:buFont typeface="Arial" pitchFamily="34" charset="0"/>
              <a:buChar char="•"/>
            </a:pPr>
            <a:r>
              <a:rPr lang="en-US" sz="2400" dirty="0" smtClean="0"/>
              <a:t>Longer assembly time on-site</a:t>
            </a:r>
          </a:p>
          <a:p>
            <a:pPr marL="914400" lvl="1" indent="-457200">
              <a:buFont typeface="Arial" pitchFamily="34" charset="0"/>
              <a:buChar char="•"/>
            </a:pPr>
            <a:r>
              <a:rPr lang="en-US" sz="2400" dirty="0" smtClean="0"/>
              <a:t>Higher maintenance costs</a:t>
            </a:r>
            <a:endParaRPr lang="en-US" sz="2400" dirty="0"/>
          </a:p>
        </p:txBody>
      </p:sp>
      <p:sp>
        <p:nvSpPr>
          <p:cNvPr id="12"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15</a:t>
            </a:fld>
            <a:endParaRPr lang="en-US" b="1" dirty="0"/>
          </a:p>
        </p:txBody>
      </p:sp>
    </p:spTree>
    <p:extLst>
      <p:ext uri="{BB962C8B-B14F-4D97-AF65-F5344CB8AC3E}">
        <p14:creationId xmlns:p14="http://schemas.microsoft.com/office/powerpoint/2010/main" val="1759262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296863" y="-100013"/>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Foundations</a:t>
            </a:r>
            <a:endParaRPr lang="en-US" sz="4000" b="1" dirty="0">
              <a:latin typeface="Calibri" pitchFamily="34" charset="0"/>
            </a:endParaRPr>
          </a:p>
        </p:txBody>
      </p:sp>
      <p:pic>
        <p:nvPicPr>
          <p:cNvPr id="9" name="Picture 8" descr="Wall Lake concrete pou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64" y="0"/>
            <a:ext cx="2938243" cy="22040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P719000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30" y="2459421"/>
            <a:ext cx="4169220" cy="26861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94" y="5145579"/>
            <a:ext cx="9144000" cy="1508105"/>
          </a:xfrm>
          <a:prstGeom prst="rect">
            <a:avLst/>
          </a:prstGeom>
          <a:noFill/>
        </p:spPr>
        <p:txBody>
          <a:bodyPr wrap="square" rtlCol="0">
            <a:spAutoFit/>
          </a:bodyPr>
          <a:lstStyle/>
          <a:p>
            <a:r>
              <a:rPr lang="en-US" sz="2300" dirty="0" smtClean="0"/>
              <a:t>Above foundations are </a:t>
            </a:r>
            <a:r>
              <a:rPr lang="en-US" sz="2300" i="1" dirty="0" smtClean="0"/>
              <a:t>slab</a:t>
            </a:r>
            <a:r>
              <a:rPr lang="en-US" sz="2300" dirty="0" smtClean="0"/>
              <a:t>, the most common. Formwork is set up in foundation pit, rebar is installed before concrete is poured. Foundations may also be </a:t>
            </a:r>
            <a:r>
              <a:rPr lang="en-US" sz="2300" i="1" dirty="0" smtClean="0"/>
              <a:t>pile</a:t>
            </a:r>
            <a:r>
              <a:rPr lang="en-US" sz="2300" dirty="0" smtClean="0"/>
              <a:t>, if soil is weak, requiring a bedplate to rest atop 20 or more pole-shaped piles, extending into the earth.</a:t>
            </a:r>
            <a:endParaRPr lang="en-US" sz="23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3996" y="607873"/>
            <a:ext cx="4720397" cy="3506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7"/>
          <p:cNvSpPr>
            <a:spLocks noGrp="1"/>
          </p:cNvSpPr>
          <p:nvPr>
            <p:ph type="sldNum" sz="quarter" idx="10"/>
          </p:nvPr>
        </p:nvSpPr>
        <p:spPr>
          <a:xfrm>
            <a:off x="63051" y="6456092"/>
            <a:ext cx="458568" cy="333102"/>
          </a:xfrm>
        </p:spPr>
        <p:txBody>
          <a:bodyPr/>
          <a:lstStyle/>
          <a:p>
            <a:pPr>
              <a:defRPr/>
            </a:pPr>
            <a:fld id="{02FCDE40-6964-416A-9A4E-27EE96A382D7}" type="slidenum">
              <a:rPr lang="en-US" b="1"/>
              <a:pPr>
                <a:defRPr/>
              </a:pPr>
              <a:t>16</a:t>
            </a:fld>
            <a:endParaRPr lang="en-US" b="1" dirty="0"/>
          </a:p>
        </p:txBody>
      </p:sp>
    </p:spTree>
    <p:extLst>
      <p:ext uri="{BB962C8B-B14F-4D97-AF65-F5344CB8AC3E}">
        <p14:creationId xmlns:p14="http://schemas.microsoft.com/office/powerpoint/2010/main" val="1875144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296863" y="-100013"/>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Foundations</a:t>
            </a:r>
            <a:endParaRPr lang="en-US" sz="4000" b="1" dirty="0">
              <a:latin typeface="Calibri"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3048" y="601389"/>
            <a:ext cx="5421746" cy="215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3421" y="1450428"/>
            <a:ext cx="3549627" cy="3108543"/>
          </a:xfrm>
          <a:prstGeom prst="rect">
            <a:avLst/>
          </a:prstGeom>
          <a:noFill/>
        </p:spPr>
        <p:txBody>
          <a:bodyPr wrap="square" rtlCol="0">
            <a:spAutoFit/>
          </a:bodyPr>
          <a:lstStyle/>
          <a:p>
            <a:r>
              <a:rPr lang="en-US" sz="2800" dirty="0"/>
              <a:t>Typical dimensions: </a:t>
            </a:r>
          </a:p>
          <a:p>
            <a:r>
              <a:rPr lang="en-US" sz="2800" dirty="0" smtClean="0">
                <a:sym typeface="Wingdings" pitchFamily="2" charset="2"/>
              </a:rPr>
              <a:t></a:t>
            </a:r>
            <a:r>
              <a:rPr lang="en-US" sz="2800" dirty="0" smtClean="0"/>
              <a:t>Footing </a:t>
            </a:r>
            <a:endParaRPr lang="en-US" sz="2800" dirty="0"/>
          </a:p>
          <a:p>
            <a:r>
              <a:rPr lang="en-US" sz="2800" dirty="0"/>
              <a:t>•width: 50-65 </a:t>
            </a:r>
            <a:r>
              <a:rPr lang="en-US" sz="2800" dirty="0" err="1"/>
              <a:t>ft</a:t>
            </a:r>
            <a:r>
              <a:rPr lang="en-US" sz="2800" dirty="0"/>
              <a:t> </a:t>
            </a:r>
          </a:p>
          <a:p>
            <a:r>
              <a:rPr lang="en-US" sz="2800" dirty="0"/>
              <a:t>•avg. depth: 4-6 </a:t>
            </a:r>
            <a:r>
              <a:rPr lang="en-US" sz="2800" dirty="0" err="1"/>
              <a:t>ft</a:t>
            </a:r>
            <a:r>
              <a:rPr lang="en-US" sz="2800" dirty="0"/>
              <a:t> </a:t>
            </a:r>
          </a:p>
          <a:p>
            <a:r>
              <a:rPr lang="en-US" sz="2800" dirty="0" smtClean="0">
                <a:sym typeface="Wingdings" pitchFamily="2" charset="2"/>
              </a:rPr>
              <a:t></a:t>
            </a:r>
            <a:r>
              <a:rPr lang="en-US" sz="2800" dirty="0" smtClean="0"/>
              <a:t>Pedestal </a:t>
            </a:r>
            <a:endParaRPr lang="en-US" sz="2800" dirty="0"/>
          </a:p>
          <a:p>
            <a:r>
              <a:rPr lang="en-US" sz="2800" dirty="0"/>
              <a:t>•diameter: 18-20 </a:t>
            </a:r>
            <a:r>
              <a:rPr lang="en-US" sz="2800" dirty="0" err="1"/>
              <a:t>ft</a:t>
            </a:r>
            <a:r>
              <a:rPr lang="en-US" sz="2800" dirty="0"/>
              <a:t> </a:t>
            </a:r>
          </a:p>
          <a:p>
            <a:r>
              <a:rPr lang="en-US" sz="2800" dirty="0"/>
              <a:t>•height: 8-9 </a:t>
            </a:r>
            <a:r>
              <a:rPr lang="en-US" sz="2800" dirty="0" err="1"/>
              <a:t>ft</a:t>
            </a:r>
            <a:r>
              <a:rPr lang="en-US" sz="2800" dirty="0"/>
              <a:t> </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794" y="2985595"/>
            <a:ext cx="267652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5961" y="5644549"/>
            <a:ext cx="36671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3421" y="6542202"/>
            <a:ext cx="5344510" cy="276999"/>
          </a:xfrm>
          <a:prstGeom prst="rect">
            <a:avLst/>
          </a:prstGeom>
          <a:noFill/>
        </p:spPr>
        <p:txBody>
          <a:bodyPr wrap="square" rtlCol="0">
            <a:spAutoFit/>
          </a:bodyPr>
          <a:lstStyle/>
          <a:p>
            <a:r>
              <a:rPr lang="en-US" sz="1200" dirty="0" smtClean="0"/>
              <a:t>Source: ENGR 340 slides by Jeremy Ashlock</a:t>
            </a:r>
            <a:endParaRPr lang="en-US" sz="1200" dirty="0"/>
          </a:p>
        </p:txBody>
      </p:sp>
      <p:sp>
        <p:nvSpPr>
          <p:cNvPr id="12"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17</a:t>
            </a:fld>
            <a:endParaRPr lang="en-US" b="1" dirty="0"/>
          </a:p>
        </p:txBody>
      </p:sp>
    </p:spTree>
    <p:extLst>
      <p:ext uri="{BB962C8B-B14F-4D97-AF65-F5344CB8AC3E}">
        <p14:creationId xmlns:p14="http://schemas.microsoft.com/office/powerpoint/2010/main" val="1330501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all lake blades"/>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67" y="3499945"/>
            <a:ext cx="4488602" cy="32247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4"/>
          <p:cNvSpPr txBox="1">
            <a:spLocks noChangeArrowheads="1"/>
          </p:cNvSpPr>
          <p:nvPr/>
        </p:nvSpPr>
        <p:spPr bwMode="auto">
          <a:xfrm>
            <a:off x="0" y="33338"/>
            <a:ext cx="9144000" cy="708025"/>
          </a:xfrm>
          <a:prstGeom prst="rect">
            <a:avLst/>
          </a:prstGeom>
          <a:noFill/>
          <a:ln w="9525">
            <a:noFill/>
            <a:miter lim="800000"/>
            <a:headEnd/>
            <a:tailEnd/>
          </a:ln>
        </p:spPr>
        <p:txBody>
          <a:bodyPr>
            <a:spAutoFit/>
          </a:bodyPr>
          <a:lstStyle/>
          <a:p>
            <a:pPr algn="ctr"/>
            <a:r>
              <a:rPr lang="en-US" sz="4000" b="1" dirty="0" smtClean="0">
                <a:latin typeface="Calibri" pitchFamily="34" charset="0"/>
              </a:rPr>
              <a:t>Blades</a:t>
            </a:r>
            <a:endParaRPr lang="en-US" sz="4000" b="1" dirty="0">
              <a:latin typeface="Calibri" pitchFamily="34" charset="0"/>
            </a:endParaRPr>
          </a:p>
        </p:txBody>
      </p:sp>
      <p:sp>
        <p:nvSpPr>
          <p:cNvPr id="5"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18</a:t>
            </a:fld>
            <a:endParaRPr lang="en-US" b="1" dirty="0"/>
          </a:p>
        </p:txBody>
      </p:sp>
      <p:sp>
        <p:nvSpPr>
          <p:cNvPr id="2" name="TextBox 1"/>
          <p:cNvSpPr txBox="1"/>
          <p:nvPr/>
        </p:nvSpPr>
        <p:spPr>
          <a:xfrm>
            <a:off x="189186" y="599060"/>
            <a:ext cx="8954813" cy="3662541"/>
          </a:xfrm>
          <a:prstGeom prst="rect">
            <a:avLst/>
          </a:prstGeom>
          <a:solidFill>
            <a:schemeClr val="bg1"/>
          </a:solidFill>
        </p:spPr>
        <p:txBody>
          <a:bodyPr wrap="square" rtlCol="0">
            <a:spAutoFit/>
          </a:bodyPr>
          <a:lstStyle/>
          <a:p>
            <a:pPr marL="457200" indent="-457200">
              <a:buFont typeface="Arial" pitchFamily="34" charset="0"/>
              <a:buChar char="•"/>
            </a:pPr>
            <a:r>
              <a:rPr lang="en-US" sz="2800" dirty="0" smtClean="0"/>
              <a:t>Materials: aluminum, fiberglass, or carbon-fiber composites to provide strength-to-weight ratio, fatigue life, and stiffness while minimizing weight.</a:t>
            </a:r>
          </a:p>
          <a:p>
            <a:pPr marL="457200" indent="-457200">
              <a:buFont typeface="Arial" pitchFamily="34" charset="0"/>
              <a:buChar char="•"/>
            </a:pPr>
            <a:r>
              <a:rPr lang="en-US" sz="2800" dirty="0" smtClean="0"/>
              <a:t>Three blade design is standard. </a:t>
            </a:r>
          </a:p>
          <a:p>
            <a:pPr marL="914400" lvl="1" indent="-457200">
              <a:buFont typeface="Arial" pitchFamily="34" charset="0"/>
              <a:buChar char="•"/>
            </a:pPr>
            <a:r>
              <a:rPr lang="en-US" sz="2400" dirty="0" smtClean="0"/>
              <a:t>Fewer blades cost less (less materials &amp; operate at higher rotational speeds - lower gearing ratio); but acoustic noise, proportional to (blade speed), is too high.</a:t>
            </a:r>
          </a:p>
          <a:p>
            <a:pPr marL="914400" lvl="1" indent="-457200">
              <a:buFont typeface="Arial" pitchFamily="34" charset="0"/>
              <a:buChar char="•"/>
            </a:pPr>
            <a:r>
              <a:rPr lang="en-US" sz="2400" dirty="0" smtClean="0"/>
              <a:t>More than 3 requires more materials, more cost, with only incremental increase in aerodynamic efficiency.</a:t>
            </a:r>
          </a:p>
        </p:txBody>
      </p:sp>
      <p:pic>
        <p:nvPicPr>
          <p:cNvPr id="9" name="Picture 8" descr="IMG_1276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8741" y="4315839"/>
            <a:ext cx="3704895" cy="233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p:cNvSpPr txBox="1">
            <a:spLocks noChangeArrowheads="1"/>
          </p:cNvSpPr>
          <p:nvPr/>
        </p:nvSpPr>
        <p:spPr bwMode="auto">
          <a:xfrm>
            <a:off x="0" y="33338"/>
            <a:ext cx="9144000" cy="708025"/>
          </a:xfrm>
          <a:prstGeom prst="rect">
            <a:avLst/>
          </a:prstGeom>
          <a:noFill/>
          <a:ln w="9525">
            <a:noFill/>
            <a:miter lim="800000"/>
            <a:headEnd/>
            <a:tailEnd/>
          </a:ln>
        </p:spPr>
        <p:txBody>
          <a:bodyPr>
            <a:spAutoFit/>
          </a:bodyPr>
          <a:lstStyle/>
          <a:p>
            <a:pPr algn="ctr"/>
            <a:r>
              <a:rPr lang="en-US" sz="4000" b="1" dirty="0" smtClean="0">
                <a:latin typeface="Calibri" pitchFamily="34" charset="0"/>
              </a:rPr>
              <a:t>Blades</a:t>
            </a:r>
            <a:endParaRPr lang="en-US" sz="4000" b="1" dirty="0">
              <a:latin typeface="Calibri" pitchFamily="34" charset="0"/>
            </a:endParaRPr>
          </a:p>
        </p:txBody>
      </p:sp>
      <p:sp>
        <p:nvSpPr>
          <p:cNvPr id="5"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19</a:t>
            </a:fld>
            <a:endParaRPr lang="en-US" b="1" dirty="0"/>
          </a:p>
        </p:txBody>
      </p:sp>
      <p:sp>
        <p:nvSpPr>
          <p:cNvPr id="2" name="TextBox 1"/>
          <p:cNvSpPr txBox="1"/>
          <p:nvPr/>
        </p:nvSpPr>
        <p:spPr>
          <a:xfrm>
            <a:off x="189187" y="599060"/>
            <a:ext cx="3468414" cy="3816429"/>
          </a:xfrm>
          <a:prstGeom prst="rect">
            <a:avLst/>
          </a:prstGeom>
          <a:solidFill>
            <a:schemeClr val="bg1"/>
          </a:solidFill>
        </p:spPr>
        <p:txBody>
          <a:bodyPr wrap="square" rtlCol="0">
            <a:spAutoFit/>
          </a:bodyPr>
          <a:lstStyle/>
          <a:p>
            <a:r>
              <a:rPr lang="en-US" sz="2200" u="sng" dirty="0"/>
              <a:t>High material stiffness </a:t>
            </a:r>
            <a:r>
              <a:rPr lang="en-US" sz="2200" dirty="0"/>
              <a:t>is needed to maintain optimal aerodynamic performance,</a:t>
            </a:r>
          </a:p>
          <a:p>
            <a:r>
              <a:rPr lang="en-US" sz="2200" u="sng" dirty="0"/>
              <a:t>Low density </a:t>
            </a:r>
            <a:r>
              <a:rPr lang="en-US" sz="2200" dirty="0"/>
              <a:t>is needed to reduce gravity forces and improve efficiency,</a:t>
            </a:r>
          </a:p>
          <a:p>
            <a:r>
              <a:rPr lang="en-US" sz="2200" u="sng" dirty="0"/>
              <a:t>Long-fatigue life </a:t>
            </a:r>
            <a:r>
              <a:rPr lang="en-US" sz="2200" dirty="0"/>
              <a:t>is needed to reduce material degradation – 20 year life = 10</a:t>
            </a:r>
            <a:r>
              <a:rPr lang="en-US" sz="2200" baseline="30000" dirty="0"/>
              <a:t>8</a:t>
            </a:r>
            <a:r>
              <a:rPr lang="en-US" sz="2200" dirty="0"/>
              <a:t>-10</a:t>
            </a:r>
            <a:r>
              <a:rPr lang="en-US" sz="2200" baseline="30000" dirty="0"/>
              <a:t>9</a:t>
            </a:r>
            <a:r>
              <a:rPr lang="en-US" sz="2200" dirty="0"/>
              <a:t> cycles.</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570189"/>
            <a:ext cx="5476164" cy="528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9"/>
          <p:cNvSpPr/>
          <p:nvPr/>
        </p:nvSpPr>
        <p:spPr>
          <a:xfrm>
            <a:off x="4299045" y="1746913"/>
            <a:ext cx="3698543" cy="1678675"/>
          </a:xfrm>
          <a:custGeom>
            <a:avLst/>
            <a:gdLst>
              <a:gd name="connsiteX0" fmla="*/ 0 w 3698543"/>
              <a:gd name="connsiteY0" fmla="*/ 0 h 1678675"/>
              <a:gd name="connsiteX1" fmla="*/ 0 w 3698543"/>
              <a:gd name="connsiteY1" fmla="*/ 1665027 h 1678675"/>
              <a:gd name="connsiteX2" fmla="*/ 1951630 w 3698543"/>
              <a:gd name="connsiteY2" fmla="*/ 1678675 h 1678675"/>
              <a:gd name="connsiteX3" fmla="*/ 3698543 w 3698543"/>
              <a:gd name="connsiteY3" fmla="*/ 0 h 1678675"/>
              <a:gd name="connsiteX4" fmla="*/ 0 w 3698543"/>
              <a:gd name="connsiteY4" fmla="*/ 0 h 167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543" h="1678675">
                <a:moveTo>
                  <a:pt x="0" y="0"/>
                </a:moveTo>
                <a:lnTo>
                  <a:pt x="0" y="1665027"/>
                </a:lnTo>
                <a:lnTo>
                  <a:pt x="1951630" y="1678675"/>
                </a:lnTo>
                <a:lnTo>
                  <a:pt x="3698543" y="0"/>
                </a:lnTo>
                <a:lnTo>
                  <a:pt x="0" y="0"/>
                </a:ln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3421" y="6542202"/>
            <a:ext cx="5344510" cy="276999"/>
          </a:xfrm>
          <a:prstGeom prst="rect">
            <a:avLst/>
          </a:prstGeom>
          <a:noFill/>
        </p:spPr>
        <p:txBody>
          <a:bodyPr wrap="square" rtlCol="0">
            <a:spAutoFit/>
          </a:bodyPr>
          <a:lstStyle/>
          <a:p>
            <a:r>
              <a:rPr lang="en-US" sz="1200" dirty="0" smtClean="0"/>
              <a:t>Source: ENGR 340 slides by Mike Kessler</a:t>
            </a:r>
            <a:endParaRPr lang="en-US" sz="1200" dirty="0"/>
          </a:p>
        </p:txBody>
      </p:sp>
      <p:sp>
        <p:nvSpPr>
          <p:cNvPr id="12" name="TextBox 11"/>
          <p:cNvSpPr txBox="1"/>
          <p:nvPr/>
        </p:nvSpPr>
        <p:spPr>
          <a:xfrm>
            <a:off x="3657600" y="1491995"/>
            <a:ext cx="5486399" cy="276999"/>
          </a:xfrm>
          <a:prstGeom prst="rect">
            <a:avLst/>
          </a:prstGeom>
          <a:noFill/>
        </p:spPr>
        <p:txBody>
          <a:bodyPr wrap="square" rtlCol="0">
            <a:spAutoFit/>
          </a:bodyPr>
          <a:lstStyle/>
          <a:p>
            <a:r>
              <a:rPr lang="en-US" sz="1200" dirty="0" smtClean="0"/>
              <a:t>CFRP: Carbon-fiber reinforced polymer; GFRP: Glass-fiber reinforced polymer</a:t>
            </a:r>
            <a:endParaRPr lang="en-US" sz="1200" dirty="0"/>
          </a:p>
        </p:txBody>
      </p:sp>
      <p:sp>
        <p:nvSpPr>
          <p:cNvPr id="3" name="TextBox 2"/>
          <p:cNvSpPr txBox="1"/>
          <p:nvPr/>
        </p:nvSpPr>
        <p:spPr>
          <a:xfrm>
            <a:off x="0" y="4918841"/>
            <a:ext cx="3657599" cy="1477328"/>
          </a:xfrm>
          <a:prstGeom prst="rect">
            <a:avLst/>
          </a:prstGeom>
          <a:noFill/>
        </p:spPr>
        <p:txBody>
          <a:bodyPr wrap="square" rtlCol="0">
            <a:spAutoFit/>
          </a:bodyPr>
          <a:lstStyle/>
          <a:p>
            <a:r>
              <a:rPr lang="en-US" dirty="0" smtClean="0"/>
              <a:t>Young’s modulus: a measure of the stiffness of an elastic material.</a:t>
            </a:r>
          </a:p>
          <a:p>
            <a:r>
              <a:rPr lang="en-US" dirty="0" err="1" smtClean="0"/>
              <a:t>GPa</a:t>
            </a:r>
            <a:r>
              <a:rPr lang="en-US" dirty="0" smtClean="0"/>
              <a:t> are “</a:t>
            </a:r>
            <a:r>
              <a:rPr lang="en-US" dirty="0" err="1" smtClean="0"/>
              <a:t>giga-pascals</a:t>
            </a:r>
            <a:r>
              <a:rPr lang="en-US" dirty="0" smtClean="0"/>
              <a:t>” where a </a:t>
            </a:r>
            <a:r>
              <a:rPr lang="en-US" dirty="0" err="1" smtClean="0"/>
              <a:t>pascal</a:t>
            </a:r>
            <a:r>
              <a:rPr lang="en-US" dirty="0" smtClean="0"/>
              <a:t> is a unit of pressure or stress.</a:t>
            </a:r>
            <a:endParaRPr lang="en-US" dirty="0"/>
          </a:p>
        </p:txBody>
      </p:sp>
    </p:spTree>
    <p:extLst>
      <p:ext uri="{BB962C8B-B14F-4D97-AF65-F5344CB8AC3E}">
        <p14:creationId xmlns:p14="http://schemas.microsoft.com/office/powerpoint/2010/main" val="80253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237689"/>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Horizontal vs. Vertical-Axis</a:t>
            </a:r>
            <a:endParaRPr lang="en-US" sz="4000" b="1" dirty="0">
              <a:latin typeface="Calibri" pitchFamily="34" charset="0"/>
            </a:endParaRPr>
          </a:p>
        </p:txBody>
      </p:sp>
      <p:pic>
        <p:nvPicPr>
          <p:cNvPr id="9218" name="Picture 2" descr="Horizontal and Vertical axis turb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72" y="1551441"/>
            <a:ext cx="6419394" cy="419729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Vertical Axis Wind Turb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174" y="1156124"/>
            <a:ext cx="2299948" cy="172496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Giromi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8444" y="3098799"/>
            <a:ext cx="1210129" cy="18151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2</a:t>
            </a:fld>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p:cNvSpPr txBox="1">
            <a:spLocks noChangeArrowheads="1"/>
          </p:cNvSpPr>
          <p:nvPr/>
        </p:nvSpPr>
        <p:spPr bwMode="auto">
          <a:xfrm>
            <a:off x="0" y="33338"/>
            <a:ext cx="9144000" cy="708025"/>
          </a:xfrm>
          <a:prstGeom prst="rect">
            <a:avLst/>
          </a:prstGeom>
          <a:noFill/>
          <a:ln w="9525">
            <a:noFill/>
            <a:miter lim="800000"/>
            <a:headEnd/>
            <a:tailEnd/>
          </a:ln>
        </p:spPr>
        <p:txBody>
          <a:bodyPr>
            <a:spAutoFit/>
          </a:bodyPr>
          <a:lstStyle/>
          <a:p>
            <a:pPr algn="ctr"/>
            <a:r>
              <a:rPr lang="en-US" sz="4000" b="1" dirty="0" smtClean="0">
                <a:latin typeface="Calibri" pitchFamily="34" charset="0"/>
              </a:rPr>
              <a:t>Rotor: blades and hub</a:t>
            </a:r>
            <a:endParaRPr lang="en-US" sz="4000" b="1" dirty="0">
              <a:latin typeface="Calibri" pitchFamily="34" charset="0"/>
            </a:endParaRPr>
          </a:p>
        </p:txBody>
      </p:sp>
      <p:sp>
        <p:nvSpPr>
          <p:cNvPr id="5"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20</a:t>
            </a:fld>
            <a:endParaRPr lang="en-US" b="1" dirty="0"/>
          </a:p>
        </p:txBody>
      </p:sp>
      <p:pic>
        <p:nvPicPr>
          <p:cNvPr id="8" name="Picture 7" descr="Rotor on ground"/>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22" y="741363"/>
            <a:ext cx="4225628" cy="3169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MG_14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8936" y="614855"/>
            <a:ext cx="4635064" cy="309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100_046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3906" y="3800499"/>
            <a:ext cx="2787029" cy="2947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etting Hub"/>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3394" y="3977786"/>
            <a:ext cx="3471878" cy="2592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000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p:cNvSpPr txBox="1">
            <a:spLocks noChangeArrowheads="1"/>
          </p:cNvSpPr>
          <p:nvPr/>
        </p:nvSpPr>
        <p:spPr bwMode="auto">
          <a:xfrm>
            <a:off x="0" y="33338"/>
            <a:ext cx="9144000" cy="708025"/>
          </a:xfrm>
          <a:prstGeom prst="rect">
            <a:avLst/>
          </a:prstGeom>
          <a:noFill/>
          <a:ln w="9525">
            <a:noFill/>
            <a:miter lim="800000"/>
            <a:headEnd/>
            <a:tailEnd/>
          </a:ln>
        </p:spPr>
        <p:txBody>
          <a:bodyPr>
            <a:spAutoFit/>
          </a:bodyPr>
          <a:lstStyle/>
          <a:p>
            <a:pPr algn="ctr"/>
            <a:r>
              <a:rPr lang="en-US" sz="4000" b="1" dirty="0" smtClean="0">
                <a:latin typeface="Calibri" pitchFamily="34" charset="0"/>
              </a:rPr>
              <a:t>Rotor</a:t>
            </a:r>
            <a:endParaRPr lang="en-US" sz="4000" b="1" dirty="0">
              <a:latin typeface="Calibri" pitchFamily="34" charset="0"/>
            </a:endParaRPr>
          </a:p>
        </p:txBody>
      </p:sp>
      <p:sp>
        <p:nvSpPr>
          <p:cNvPr id="5"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21</a:t>
            </a:fld>
            <a:endParaRPr lang="en-US" b="1"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766763"/>
            <a:ext cx="760095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793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602" name="TextBox 4"/>
          <p:cNvSpPr txBox="1">
            <a:spLocks noChangeArrowheads="1"/>
          </p:cNvSpPr>
          <p:nvPr/>
        </p:nvSpPr>
        <p:spPr bwMode="auto">
          <a:xfrm>
            <a:off x="0" y="33338"/>
            <a:ext cx="9144000" cy="708025"/>
          </a:xfrm>
          <a:prstGeom prst="rect">
            <a:avLst/>
          </a:prstGeom>
          <a:noFill/>
          <a:ln w="9525">
            <a:noFill/>
            <a:miter lim="800000"/>
            <a:headEnd/>
            <a:tailEnd/>
          </a:ln>
        </p:spPr>
        <p:txBody>
          <a:bodyPr>
            <a:spAutoFit/>
          </a:bodyPr>
          <a:lstStyle/>
          <a:p>
            <a:pPr algn="ctr"/>
            <a:r>
              <a:rPr lang="en-US" sz="4000" b="1" dirty="0" smtClean="0">
                <a:latin typeface="Calibri" pitchFamily="34" charset="0"/>
              </a:rPr>
              <a:t>Nacelle (French ~small boat)</a:t>
            </a:r>
            <a:endParaRPr lang="en-US" sz="4000" b="1" dirty="0">
              <a:latin typeface="Calibri" pitchFamily="34" charset="0"/>
            </a:endParaRPr>
          </a:p>
        </p:txBody>
      </p:sp>
      <p:sp>
        <p:nvSpPr>
          <p:cNvPr id="5"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22</a:t>
            </a:fld>
            <a:endParaRPr lang="en-US" b="1" dirty="0"/>
          </a:p>
        </p:txBody>
      </p:sp>
      <p:pic>
        <p:nvPicPr>
          <p:cNvPr id="9" name="Content Placeholder 4" descr="IMG_0442.JPG"/>
          <p:cNvPicPr>
            <a:picLocks noGrp="1"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226" y="623395"/>
            <a:ext cx="5473590" cy="36490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Lifting Nacell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829" y="4218741"/>
            <a:ext cx="4038967" cy="26265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592815" y="625545"/>
            <a:ext cx="3551183" cy="1200329"/>
          </a:xfrm>
          <a:prstGeom prst="rect">
            <a:avLst/>
          </a:prstGeom>
          <a:solidFill>
            <a:schemeClr val="bg1"/>
          </a:solidFill>
        </p:spPr>
        <p:txBody>
          <a:bodyPr wrap="square" rtlCol="0">
            <a:spAutoFit/>
          </a:bodyPr>
          <a:lstStyle/>
          <a:p>
            <a:r>
              <a:rPr lang="en-US" dirty="0" smtClean="0"/>
              <a:t>Houses mechanical drive-train (rotor hub, low-speed shaft, gear box, high-speed shaft, generator) controls, yawing system.</a:t>
            </a:r>
            <a:endParaRPr lang="en-US" dirty="0"/>
          </a:p>
        </p:txBody>
      </p:sp>
      <p:pic>
        <p:nvPicPr>
          <p:cNvPr id="5123" name="Picture 3" descr="NACELLEDESCRIP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014" y="4369978"/>
            <a:ext cx="3810000" cy="2324101"/>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File:Wind turbine nacelle passing through Tow Law on A68 - geograph.org.uk - 1150867.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4406" y="1825874"/>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004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p:cNvSpPr txBox="1">
            <a:spLocks noChangeArrowheads="1"/>
          </p:cNvSpPr>
          <p:nvPr/>
        </p:nvSpPr>
        <p:spPr bwMode="auto">
          <a:xfrm>
            <a:off x="0" y="33338"/>
            <a:ext cx="9144000" cy="708025"/>
          </a:xfrm>
          <a:prstGeom prst="rect">
            <a:avLst/>
          </a:prstGeom>
          <a:noFill/>
          <a:ln w="9525">
            <a:noFill/>
            <a:miter lim="800000"/>
            <a:headEnd/>
            <a:tailEnd/>
          </a:ln>
        </p:spPr>
        <p:txBody>
          <a:bodyPr>
            <a:spAutoFit/>
          </a:bodyPr>
          <a:lstStyle/>
          <a:p>
            <a:pPr algn="ctr"/>
            <a:r>
              <a:rPr lang="en-US" sz="4000" b="1" dirty="0" smtClean="0">
                <a:latin typeface="Calibri" pitchFamily="34" charset="0"/>
              </a:rPr>
              <a:t>Nacelle</a:t>
            </a:r>
            <a:endParaRPr lang="en-US" sz="4000" b="1" dirty="0">
              <a:latin typeface="Calibri" pitchFamily="34" charset="0"/>
            </a:endParaRPr>
          </a:p>
        </p:txBody>
      </p:sp>
      <p:sp>
        <p:nvSpPr>
          <p:cNvPr id="5"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23</a:t>
            </a:fld>
            <a:endParaRPr lang="en-US"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175" y="624528"/>
            <a:ext cx="5581650"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175" y="5129853"/>
            <a:ext cx="54483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3536" y="6168078"/>
            <a:ext cx="28670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83315" y="6570758"/>
            <a:ext cx="7740869" cy="276999"/>
          </a:xfrm>
          <a:prstGeom prst="rect">
            <a:avLst/>
          </a:prstGeom>
          <a:noFill/>
        </p:spPr>
        <p:txBody>
          <a:bodyPr wrap="square" rtlCol="0">
            <a:spAutoFit/>
          </a:bodyPr>
          <a:lstStyle/>
          <a:p>
            <a:r>
              <a:rPr lang="en-US" sz="1200" dirty="0" smtClean="0"/>
              <a:t>Source: E. </a:t>
            </a:r>
            <a:r>
              <a:rPr lang="en-US" sz="1200" dirty="0" err="1" smtClean="0"/>
              <a:t>Hau</a:t>
            </a:r>
            <a:r>
              <a:rPr lang="en-US" sz="1200" dirty="0" smtClean="0"/>
              <a:t>, “Wind turbines: fundamentals, technologies, application, economics, 2</a:t>
            </a:r>
            <a:r>
              <a:rPr lang="en-US" sz="1200" baseline="30000" dirty="0" smtClean="0"/>
              <a:t>nd</a:t>
            </a:r>
            <a:r>
              <a:rPr lang="en-US" sz="1200" dirty="0" smtClean="0"/>
              <a:t> edition, Springer 2006.</a:t>
            </a:r>
            <a:endParaRPr lang="en-US" sz="1200" dirty="0"/>
          </a:p>
        </p:txBody>
      </p:sp>
    </p:spTree>
    <p:extLst>
      <p:ext uri="{BB962C8B-B14F-4D97-AF65-F5344CB8AC3E}">
        <p14:creationId xmlns:p14="http://schemas.microsoft.com/office/powerpoint/2010/main" val="2825620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334169" y="231182"/>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Nacelle</a:t>
            </a:r>
            <a:endParaRPr lang="en-US" sz="4000" b="1" dirty="0">
              <a:latin typeface="Calibri" pitchFamily="34" charset="0"/>
            </a:endParaRPr>
          </a:p>
        </p:txBody>
      </p:sp>
      <p:pic>
        <p:nvPicPr>
          <p:cNvPr id="24579" name="Picture 2" descr="Turbine Technical Drawing Enlarged"/>
          <p:cNvPicPr>
            <a:picLocks noChangeAspect="1" noChangeArrowheads="1"/>
          </p:cNvPicPr>
          <p:nvPr/>
        </p:nvPicPr>
        <p:blipFill>
          <a:blip r:embed="rId3" cstate="print"/>
          <a:srcRect/>
          <a:stretch>
            <a:fillRect/>
          </a:stretch>
        </p:blipFill>
        <p:spPr bwMode="auto">
          <a:xfrm>
            <a:off x="1047750" y="1162050"/>
            <a:ext cx="7124700" cy="5711825"/>
          </a:xfrm>
          <a:prstGeom prst="rect">
            <a:avLst/>
          </a:prstGeom>
          <a:noFill/>
          <a:ln w="9525">
            <a:noFill/>
            <a:miter lim="800000"/>
            <a:headEnd/>
            <a:tailEnd/>
          </a:ln>
        </p:spPr>
      </p:pic>
      <p:sp>
        <p:nvSpPr>
          <p:cNvPr id="4"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24</a:t>
            </a:fld>
            <a:endParaRPr lang="en-US" b="1" dirty="0"/>
          </a:p>
        </p:txBody>
      </p:sp>
    </p:spTree>
    <p:extLst>
      <p:ext uri="{BB962C8B-B14F-4D97-AF65-F5344CB8AC3E}">
        <p14:creationId xmlns:p14="http://schemas.microsoft.com/office/powerpoint/2010/main" val="3040916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334169" y="231182"/>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Rotor Hub</a:t>
            </a:r>
            <a:endParaRPr lang="en-US" sz="4000" b="1" dirty="0">
              <a:latin typeface="Calibri" pitchFamily="34" charset="0"/>
            </a:endParaRPr>
          </a:p>
        </p:txBody>
      </p:sp>
      <p:sp>
        <p:nvSpPr>
          <p:cNvPr id="4"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25</a:t>
            </a:fld>
            <a:endParaRPr lang="en-US" b="1" dirty="0"/>
          </a:p>
        </p:txBody>
      </p:sp>
      <p:pic>
        <p:nvPicPr>
          <p:cNvPr id="7170" name="Picture 2" descr="http://www.leonardo-energy.org/files/imagecache/node/files/root/Photoblog/Node1406_WKA-Na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710" y="3673366"/>
            <a:ext cx="3793686" cy="284901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ens-newswire.com/ens/jun2008/20080604_turbinework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69" y="1416597"/>
            <a:ext cx="2857500" cy="27432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05352" y="1416597"/>
            <a:ext cx="5456320" cy="1384995"/>
          </a:xfrm>
          <a:prstGeom prst="rect">
            <a:avLst/>
          </a:prstGeom>
          <a:noFill/>
        </p:spPr>
        <p:txBody>
          <a:bodyPr wrap="square" rtlCol="0">
            <a:spAutoFit/>
          </a:bodyPr>
          <a:lstStyle/>
          <a:p>
            <a:r>
              <a:rPr lang="en-US" sz="2800" dirty="0" smtClean="0"/>
              <a:t>The interface between the rotor and the mechanical drive train. Includes blade pitch mechanism.</a:t>
            </a:r>
            <a:endParaRPr lang="en-US" sz="2800" dirty="0"/>
          </a:p>
        </p:txBody>
      </p:sp>
      <p:sp>
        <p:nvSpPr>
          <p:cNvPr id="8" name="TextBox 7"/>
          <p:cNvSpPr txBox="1"/>
          <p:nvPr/>
        </p:nvSpPr>
        <p:spPr>
          <a:xfrm>
            <a:off x="0" y="4405375"/>
            <a:ext cx="5288709" cy="1292662"/>
          </a:xfrm>
          <a:prstGeom prst="rect">
            <a:avLst/>
          </a:prstGeom>
          <a:noFill/>
        </p:spPr>
        <p:txBody>
          <a:bodyPr wrap="square" rtlCol="0">
            <a:spAutoFit/>
          </a:bodyPr>
          <a:lstStyle/>
          <a:p>
            <a:r>
              <a:rPr lang="en-US" sz="2600" dirty="0" smtClean="0"/>
              <a:t>Most highly stressed components, as all rotor stresses and moments are concentrated here.</a:t>
            </a:r>
          </a:p>
        </p:txBody>
      </p:sp>
    </p:spTree>
    <p:extLst>
      <p:ext uri="{BB962C8B-B14F-4D97-AF65-F5344CB8AC3E}">
        <p14:creationId xmlns:p14="http://schemas.microsoft.com/office/powerpoint/2010/main" val="3645853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334169" y="231182"/>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Gearbox</a:t>
            </a:r>
            <a:endParaRPr lang="en-US" sz="4000" b="1" dirty="0">
              <a:latin typeface="Calibri" pitchFamily="34" charset="0"/>
            </a:endParaRPr>
          </a:p>
        </p:txBody>
      </p:sp>
      <p:sp>
        <p:nvSpPr>
          <p:cNvPr id="4"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26</a:t>
            </a:fld>
            <a:endParaRPr lang="en-US" b="1" dirty="0"/>
          </a:p>
        </p:txBody>
      </p:sp>
      <p:sp>
        <p:nvSpPr>
          <p:cNvPr id="2" name="TextBox 1"/>
          <p:cNvSpPr txBox="1"/>
          <p:nvPr/>
        </p:nvSpPr>
        <p:spPr>
          <a:xfrm>
            <a:off x="126124" y="1132809"/>
            <a:ext cx="8956272" cy="1815882"/>
          </a:xfrm>
          <a:prstGeom prst="rect">
            <a:avLst/>
          </a:prstGeom>
          <a:noFill/>
        </p:spPr>
        <p:txBody>
          <a:bodyPr wrap="square" rtlCol="0">
            <a:spAutoFit/>
          </a:bodyPr>
          <a:lstStyle/>
          <a:p>
            <a:r>
              <a:rPr lang="en-US" sz="2800" dirty="0" smtClean="0"/>
              <a:t>Rotor speed of 6</a:t>
            </a:r>
            <a:r>
              <a:rPr lang="en-US" sz="2800" dirty="0" smtClean="0">
                <a:sym typeface="Wingdings" pitchFamily="2" charset="2"/>
              </a:rPr>
              <a:t></a:t>
            </a:r>
            <a:r>
              <a:rPr lang="en-US" sz="2800" dirty="0" smtClean="0"/>
              <a:t>20 rpm. For 60 Hz machine, wind generator synchronous speed n</a:t>
            </a:r>
            <a:r>
              <a:rPr lang="en-US" sz="2800" baseline="-25000" dirty="0" smtClean="0"/>
              <a:t>s</a:t>
            </a:r>
            <a:r>
              <a:rPr lang="en-US" sz="2800" dirty="0" smtClean="0"/>
              <a:t>=120f/p; </a:t>
            </a:r>
          </a:p>
          <a:p>
            <a:r>
              <a:rPr lang="en-US" sz="2800" dirty="0" smtClean="0"/>
              <a:t>f is frequency, p is # of poles: </a:t>
            </a:r>
          </a:p>
          <a:p>
            <a:r>
              <a:rPr lang="en-US" sz="2800" dirty="0" smtClean="0">
                <a:sym typeface="Wingdings" pitchFamily="2" charset="2"/>
              </a:rPr>
              <a:t>n</a:t>
            </a:r>
            <a:r>
              <a:rPr lang="en-US" sz="2800" baseline="-25000" dirty="0" smtClean="0">
                <a:sym typeface="Wingdings" pitchFamily="2" charset="2"/>
              </a:rPr>
              <a:t>s</a:t>
            </a:r>
            <a:r>
              <a:rPr lang="en-US" sz="2800" dirty="0" smtClean="0">
                <a:sym typeface="Wingdings" pitchFamily="2" charset="2"/>
              </a:rPr>
              <a:t>=</a:t>
            </a:r>
            <a:r>
              <a:rPr lang="en-US" sz="2800" dirty="0" smtClean="0"/>
              <a:t>1800 rpm (4 pole), 1200 (6 pole)</a:t>
            </a:r>
            <a:endParaRPr lang="en-US" sz="2800" dirty="0"/>
          </a:p>
        </p:txBody>
      </p:sp>
      <p:sp>
        <p:nvSpPr>
          <p:cNvPr id="8" name="TextBox 7"/>
          <p:cNvSpPr txBox="1"/>
          <p:nvPr/>
        </p:nvSpPr>
        <p:spPr>
          <a:xfrm>
            <a:off x="-1" y="2939137"/>
            <a:ext cx="5770179" cy="1692771"/>
          </a:xfrm>
          <a:prstGeom prst="rect">
            <a:avLst/>
          </a:prstGeom>
          <a:noFill/>
        </p:spPr>
        <p:txBody>
          <a:bodyPr wrap="square" rtlCol="0">
            <a:spAutoFit/>
          </a:bodyPr>
          <a:lstStyle/>
          <a:p>
            <a:r>
              <a:rPr lang="en-US" sz="2600" dirty="0"/>
              <a:t>I</a:t>
            </a:r>
            <a:r>
              <a:rPr lang="en-US" sz="2600" dirty="0" smtClean="0"/>
              <a:t>f generator is an induction generator, then gen speed is n</a:t>
            </a:r>
            <a:r>
              <a:rPr lang="en-US" sz="2600" baseline="-25000" dirty="0" smtClean="0"/>
              <a:t>m</a:t>
            </a:r>
            <a:r>
              <a:rPr lang="en-US" sz="2600" dirty="0" smtClean="0"/>
              <a:t>=(1-s)n</a:t>
            </a:r>
            <a:r>
              <a:rPr lang="en-US" sz="2600" baseline="-25000" dirty="0" smtClean="0"/>
              <a:t>s</a:t>
            </a:r>
            <a:r>
              <a:rPr lang="en-US" sz="2600" dirty="0" smtClean="0"/>
              <a:t>. Defining </a:t>
            </a:r>
            <a:r>
              <a:rPr lang="en-US" sz="2600" dirty="0" err="1" smtClean="0"/>
              <a:t>n</a:t>
            </a:r>
            <a:r>
              <a:rPr lang="en-US" sz="2600" baseline="-25000" dirty="0" err="1" smtClean="0"/>
              <a:t>M</a:t>
            </a:r>
            <a:r>
              <a:rPr lang="en-US" sz="2600" dirty="0" smtClean="0"/>
              <a:t> as rotor rated speed, the gear ratio is:</a:t>
            </a:r>
          </a:p>
        </p:txBody>
      </p:sp>
      <p:graphicFrame>
        <p:nvGraphicFramePr>
          <p:cNvPr id="3" name="Object 2"/>
          <p:cNvGraphicFramePr>
            <a:graphicFrameLocks noChangeAspect="1"/>
          </p:cNvGraphicFramePr>
          <p:nvPr>
            <p:extLst>
              <p:ext uri="{D42A27DB-BD31-4B8C-83A1-F6EECF244321}">
                <p14:modId xmlns:p14="http://schemas.microsoft.com/office/powerpoint/2010/main" val="2294084640"/>
              </p:ext>
            </p:extLst>
          </p:nvPr>
        </p:nvGraphicFramePr>
        <p:xfrm>
          <a:off x="402431" y="4619019"/>
          <a:ext cx="4624422" cy="914673"/>
        </p:xfrm>
        <a:graphic>
          <a:graphicData uri="http://schemas.openxmlformats.org/presentationml/2006/ole">
            <mc:AlternateContent xmlns:mc="http://schemas.openxmlformats.org/markup-compatibility/2006">
              <mc:Choice xmlns:v="urn:schemas-microsoft-com:vml" Requires="v">
                <p:oleObj spid="_x0000_s8219" name="Equation" r:id="rId4" imgW="2184120" imgH="431640" progId="Equation.3">
                  <p:embed/>
                </p:oleObj>
              </mc:Choice>
              <mc:Fallback>
                <p:oleObj name="Equation" r:id="rId4" imgW="2184120" imgH="431640" progId="Equation.3">
                  <p:embed/>
                  <p:pic>
                    <p:nvPicPr>
                      <p:cNvPr id="0" name="Object 40"/>
                      <p:cNvPicPr>
                        <a:picLocks noChangeAspect="1" noChangeArrowheads="1"/>
                      </p:cNvPicPr>
                      <p:nvPr/>
                    </p:nvPicPr>
                    <p:blipFill>
                      <a:blip r:embed="rId5"/>
                      <a:srcRect/>
                      <a:stretch>
                        <a:fillRect/>
                      </a:stretch>
                    </p:blipFill>
                    <p:spPr bwMode="auto">
                      <a:xfrm>
                        <a:off x="402431" y="4619019"/>
                        <a:ext cx="4624422" cy="914673"/>
                      </a:xfrm>
                      <a:prstGeom prst="rect">
                        <a:avLst/>
                      </a:prstGeom>
                      <a:noFill/>
                      <a:ln>
                        <a:noFill/>
                      </a:ln>
                      <a:effectLst/>
                    </p:spPr>
                  </p:pic>
                </p:oleObj>
              </mc:Fallback>
            </mc:AlternateContent>
          </a:graphicData>
        </a:graphic>
      </p:graphicFrame>
      <p:pic>
        <p:nvPicPr>
          <p:cNvPr id="8196" name="Picture 4" descr="Model shown at the NKE stand on the 2009 MDA trade fair in Hannover: Planetary bearing supports for a 1.5 MW wind turbine gearbox with one planetary gear stage.">
            <a:hlinkClick r:id="rId6" tooltip="Model shown at the NKE stand on the 2009 MDA trade fair in Hannover: Planetary bearing supports for a 1.5 MW wind turbine gearbox with one planetary gear stag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4492" y="3398891"/>
            <a:ext cx="3477641" cy="24343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17931" y="5770172"/>
            <a:ext cx="3626069" cy="523220"/>
          </a:xfrm>
          <a:prstGeom prst="rect">
            <a:avLst/>
          </a:prstGeom>
          <a:noFill/>
        </p:spPr>
        <p:txBody>
          <a:bodyPr wrap="square" rtlCol="0">
            <a:spAutoFit/>
          </a:bodyPr>
          <a:lstStyle/>
          <a:p>
            <a:r>
              <a:rPr lang="en-US" sz="1400" dirty="0"/>
              <a:t>Planetary </a:t>
            </a:r>
            <a:r>
              <a:rPr lang="en-US" sz="1400" dirty="0" smtClean="0"/>
              <a:t>bearing for </a:t>
            </a:r>
            <a:r>
              <a:rPr lang="en-US" sz="1400" dirty="0"/>
              <a:t>a </a:t>
            </a:r>
            <a:r>
              <a:rPr lang="en-US" sz="1400" dirty="0" smtClean="0"/>
              <a:t>1.5MW </a:t>
            </a:r>
            <a:r>
              <a:rPr lang="en-US" sz="1400" dirty="0"/>
              <a:t>wind turbine gearbox with one planetary gear stage</a:t>
            </a:r>
          </a:p>
        </p:txBody>
      </p:sp>
      <p:sp>
        <p:nvSpPr>
          <p:cNvPr id="11" name="TextBox 10"/>
          <p:cNvSpPr txBox="1"/>
          <p:nvPr/>
        </p:nvSpPr>
        <p:spPr>
          <a:xfrm>
            <a:off x="126124" y="5487904"/>
            <a:ext cx="5770179" cy="1292662"/>
          </a:xfrm>
          <a:prstGeom prst="rect">
            <a:avLst/>
          </a:prstGeom>
          <a:noFill/>
        </p:spPr>
        <p:txBody>
          <a:bodyPr wrap="square" rtlCol="0">
            <a:spAutoFit/>
          </a:bodyPr>
          <a:lstStyle/>
          <a:p>
            <a:r>
              <a:rPr lang="en-US" sz="2600" dirty="0" smtClean="0"/>
              <a:t>With s=-.01, p=4, </a:t>
            </a:r>
            <a:r>
              <a:rPr lang="en-US" sz="2600" dirty="0" err="1" smtClean="0"/>
              <a:t>n</a:t>
            </a:r>
            <a:r>
              <a:rPr lang="en-US" sz="2600" baseline="-25000" dirty="0" err="1" smtClean="0"/>
              <a:t>M</a:t>
            </a:r>
            <a:r>
              <a:rPr lang="en-US" sz="2600" dirty="0" smtClean="0"/>
              <a:t>=15, then</a:t>
            </a:r>
          </a:p>
          <a:p>
            <a:r>
              <a:rPr lang="en-US" sz="2600" dirty="0" err="1" smtClean="0"/>
              <a:t>r</a:t>
            </a:r>
            <a:r>
              <a:rPr lang="en-US" sz="2600" baseline="-25000" dirty="0" err="1" smtClean="0"/>
              <a:t>gb</a:t>
            </a:r>
            <a:r>
              <a:rPr lang="en-US" sz="2600" dirty="0" smtClean="0"/>
              <a:t>=121.2. Gear ratios range</a:t>
            </a:r>
          </a:p>
          <a:p>
            <a:r>
              <a:rPr lang="en-US" sz="2600" dirty="0"/>
              <a:t> </a:t>
            </a:r>
            <a:r>
              <a:rPr lang="en-US" sz="2600" dirty="0" smtClean="0"/>
              <a:t>    from 50</a:t>
            </a:r>
            <a:r>
              <a:rPr lang="en-US" sz="2600" dirty="0" smtClean="0">
                <a:sym typeface="Wingdings" pitchFamily="2" charset="2"/>
              </a:rPr>
              <a:t>300.</a:t>
            </a:r>
            <a:endParaRPr lang="en-US" sz="2600" dirty="0" smtClean="0"/>
          </a:p>
        </p:txBody>
      </p:sp>
    </p:spTree>
    <p:extLst>
      <p:ext uri="{BB962C8B-B14F-4D97-AF65-F5344CB8AC3E}">
        <p14:creationId xmlns:p14="http://schemas.microsoft.com/office/powerpoint/2010/main" val="3019401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334169" y="231182"/>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Gearing designs</a:t>
            </a:r>
            <a:endParaRPr lang="en-US" sz="4000" b="1" dirty="0">
              <a:latin typeface="Calibri" pitchFamily="34" charset="0"/>
            </a:endParaRPr>
          </a:p>
        </p:txBody>
      </p:sp>
      <p:sp>
        <p:nvSpPr>
          <p:cNvPr id="4"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27</a:t>
            </a:fld>
            <a:endParaRPr lang="en-US" b="1" dirty="0"/>
          </a:p>
        </p:txBody>
      </p:sp>
      <p:pic>
        <p:nvPicPr>
          <p:cNvPr id="9218" name="Picture 2" descr="http://www.cs.cmu.edu/~rapidproto/mechanisms/figures/gears.spu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42" y="1452731"/>
            <a:ext cx="1190625" cy="15906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cs.cmu.edu/~rapidproto/mechanisms/figures/gears.spur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422" y="1452730"/>
            <a:ext cx="1564164" cy="15906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2273" y="3043406"/>
            <a:ext cx="1190625" cy="923330"/>
          </a:xfrm>
          <a:prstGeom prst="rect">
            <a:avLst/>
          </a:prstGeom>
          <a:noFill/>
        </p:spPr>
        <p:txBody>
          <a:bodyPr wrap="square" rtlCol="0">
            <a:spAutoFit/>
          </a:bodyPr>
          <a:lstStyle/>
          <a:p>
            <a:r>
              <a:rPr lang="en-US" dirty="0" smtClean="0"/>
              <a:t>Spur </a:t>
            </a:r>
          </a:p>
          <a:p>
            <a:r>
              <a:rPr lang="en-US" dirty="0" smtClean="0"/>
              <a:t>(external </a:t>
            </a:r>
          </a:p>
          <a:p>
            <a:r>
              <a:rPr lang="en-US" dirty="0" smtClean="0"/>
              <a:t>contact)</a:t>
            </a:r>
            <a:endParaRPr lang="en-US" dirty="0"/>
          </a:p>
        </p:txBody>
      </p:sp>
      <p:sp>
        <p:nvSpPr>
          <p:cNvPr id="14" name="TextBox 13"/>
          <p:cNvSpPr txBox="1"/>
          <p:nvPr/>
        </p:nvSpPr>
        <p:spPr>
          <a:xfrm>
            <a:off x="1665953" y="3053912"/>
            <a:ext cx="1190625" cy="923330"/>
          </a:xfrm>
          <a:prstGeom prst="rect">
            <a:avLst/>
          </a:prstGeom>
          <a:noFill/>
        </p:spPr>
        <p:txBody>
          <a:bodyPr wrap="square" rtlCol="0">
            <a:spAutoFit/>
          </a:bodyPr>
          <a:lstStyle/>
          <a:p>
            <a:r>
              <a:rPr lang="en-US" dirty="0" smtClean="0"/>
              <a:t>Spur </a:t>
            </a:r>
          </a:p>
          <a:p>
            <a:r>
              <a:rPr lang="en-US" dirty="0" smtClean="0"/>
              <a:t>(internal </a:t>
            </a:r>
          </a:p>
          <a:p>
            <a:r>
              <a:rPr lang="en-US" dirty="0" smtClean="0"/>
              <a:t>contact)</a:t>
            </a:r>
            <a:endParaRPr lang="en-US" dirty="0"/>
          </a:p>
        </p:txBody>
      </p:sp>
      <p:pic>
        <p:nvPicPr>
          <p:cNvPr id="9222" name="Picture 6" descr="http://www.cs.cmu.edu/~rapidproto/mechanisms/figures/gears.helica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4881" y="1358461"/>
            <a:ext cx="1352550" cy="169545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338910" y="2958398"/>
            <a:ext cx="1190625" cy="369332"/>
          </a:xfrm>
          <a:prstGeom prst="rect">
            <a:avLst/>
          </a:prstGeom>
          <a:noFill/>
        </p:spPr>
        <p:txBody>
          <a:bodyPr wrap="square" rtlCol="0">
            <a:spAutoFit/>
          </a:bodyPr>
          <a:lstStyle/>
          <a:p>
            <a:r>
              <a:rPr lang="en-US" dirty="0" smtClean="0"/>
              <a:t>Helical</a:t>
            </a:r>
            <a:endParaRPr lang="en-US" dirty="0"/>
          </a:p>
        </p:txBody>
      </p:sp>
      <p:pic>
        <p:nvPicPr>
          <p:cNvPr id="9224" name="Picture 8" descr="http://www.cs.cmu.edu/~rapidproto/mechanisms/figures/gear.planet.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6247" y="1405106"/>
            <a:ext cx="2209800" cy="154305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077123" y="2948157"/>
            <a:ext cx="1190625" cy="369332"/>
          </a:xfrm>
          <a:prstGeom prst="rect">
            <a:avLst/>
          </a:prstGeom>
          <a:noFill/>
        </p:spPr>
        <p:txBody>
          <a:bodyPr wrap="square" rtlCol="0">
            <a:spAutoFit/>
          </a:bodyPr>
          <a:lstStyle/>
          <a:p>
            <a:r>
              <a:rPr lang="en-US" dirty="0" smtClean="0"/>
              <a:t>Planetary</a:t>
            </a:r>
            <a:endParaRPr lang="en-US" dirty="0"/>
          </a:p>
        </p:txBody>
      </p:sp>
      <p:pic>
        <p:nvPicPr>
          <p:cNvPr id="9226" name="Picture 10" descr="http://www.cs.cmu.edu/~rapidproto/mechanisms/figures/gears.worm.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9850" y="1328906"/>
            <a:ext cx="1381125" cy="161925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689850" y="2967546"/>
            <a:ext cx="1190625" cy="369332"/>
          </a:xfrm>
          <a:prstGeom prst="rect">
            <a:avLst/>
          </a:prstGeom>
          <a:noFill/>
        </p:spPr>
        <p:txBody>
          <a:bodyPr wrap="square" rtlCol="0">
            <a:spAutoFit/>
          </a:bodyPr>
          <a:lstStyle/>
          <a:p>
            <a:r>
              <a:rPr lang="en-US" dirty="0" smtClean="0"/>
              <a:t>Worm</a:t>
            </a:r>
            <a:endParaRPr lang="en-US" dirty="0"/>
          </a:p>
        </p:txBody>
      </p:sp>
      <p:sp>
        <p:nvSpPr>
          <p:cNvPr id="12" name="TextBox 11"/>
          <p:cNvSpPr txBox="1"/>
          <p:nvPr/>
        </p:nvSpPr>
        <p:spPr>
          <a:xfrm>
            <a:off x="673261" y="1173795"/>
            <a:ext cx="1780322" cy="369332"/>
          </a:xfrm>
          <a:prstGeom prst="rect">
            <a:avLst/>
          </a:prstGeom>
          <a:noFill/>
        </p:spPr>
        <p:txBody>
          <a:bodyPr wrap="square" rtlCol="0">
            <a:spAutoFit/>
          </a:bodyPr>
          <a:lstStyle/>
          <a:p>
            <a:r>
              <a:rPr lang="en-US" dirty="0" smtClean="0"/>
              <a:t>“parallel shaft”</a:t>
            </a:r>
            <a:endParaRPr lang="en-US" dirty="0"/>
          </a:p>
        </p:txBody>
      </p:sp>
      <p:sp>
        <p:nvSpPr>
          <p:cNvPr id="13" name="TextBox 12"/>
          <p:cNvSpPr txBox="1"/>
          <p:nvPr/>
        </p:nvSpPr>
        <p:spPr>
          <a:xfrm>
            <a:off x="246142" y="4240924"/>
            <a:ext cx="8639889" cy="1384995"/>
          </a:xfrm>
          <a:prstGeom prst="rect">
            <a:avLst/>
          </a:prstGeom>
          <a:noFill/>
        </p:spPr>
        <p:txBody>
          <a:bodyPr wrap="square" rtlCol="0">
            <a:spAutoFit/>
          </a:bodyPr>
          <a:lstStyle/>
          <a:p>
            <a:r>
              <a:rPr lang="en-US" sz="2800" dirty="0" smtClean="0"/>
              <a:t>Parallel (spur) gears can achieve gear ratios of 1:5.</a:t>
            </a:r>
          </a:p>
          <a:p>
            <a:r>
              <a:rPr lang="en-US" sz="2800" dirty="0" smtClean="0"/>
              <a:t>Planetary gears can achieve gear ratios of 1:12.</a:t>
            </a:r>
          </a:p>
          <a:p>
            <a:r>
              <a:rPr lang="en-US" sz="2800" dirty="0" smtClean="0"/>
              <a:t>Wind turbines almost always require 2-3 stages.</a:t>
            </a:r>
            <a:endParaRPr lang="en-US" sz="2800" dirty="0"/>
          </a:p>
        </p:txBody>
      </p:sp>
    </p:spTree>
    <p:extLst>
      <p:ext uri="{BB962C8B-B14F-4D97-AF65-F5344CB8AC3E}">
        <p14:creationId xmlns:p14="http://schemas.microsoft.com/office/powerpoint/2010/main" val="3699851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334169" y="231182"/>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Gearing designs</a:t>
            </a:r>
            <a:endParaRPr lang="en-US" sz="4000" b="1" dirty="0">
              <a:latin typeface="Calibri" pitchFamily="34" charset="0"/>
            </a:endParaRPr>
          </a:p>
        </p:txBody>
      </p:sp>
      <p:sp>
        <p:nvSpPr>
          <p:cNvPr id="4"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28</a:t>
            </a:fld>
            <a:endParaRPr lang="en-US" b="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467" y="977458"/>
            <a:ext cx="4308564" cy="5565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83315" y="6570758"/>
            <a:ext cx="7740869" cy="276999"/>
          </a:xfrm>
          <a:prstGeom prst="rect">
            <a:avLst/>
          </a:prstGeom>
          <a:noFill/>
        </p:spPr>
        <p:txBody>
          <a:bodyPr wrap="square" rtlCol="0">
            <a:spAutoFit/>
          </a:bodyPr>
          <a:lstStyle/>
          <a:p>
            <a:r>
              <a:rPr lang="en-US" sz="1200" dirty="0" smtClean="0"/>
              <a:t>Source: E. </a:t>
            </a:r>
            <a:r>
              <a:rPr lang="en-US" sz="1200" dirty="0" err="1" smtClean="0"/>
              <a:t>Hau</a:t>
            </a:r>
            <a:r>
              <a:rPr lang="en-US" sz="1200" dirty="0" smtClean="0"/>
              <a:t>, “Wind turbines: fundamentals, technologies, application, economics, 2</a:t>
            </a:r>
            <a:r>
              <a:rPr lang="en-US" sz="1200" baseline="30000" dirty="0" smtClean="0"/>
              <a:t>nd</a:t>
            </a:r>
            <a:r>
              <a:rPr lang="en-US" sz="1200" dirty="0" smtClean="0"/>
              <a:t> edition, Springer 2006.</a:t>
            </a:r>
            <a:endParaRPr lang="en-US" sz="1200" dirty="0"/>
          </a:p>
        </p:txBody>
      </p:sp>
      <p:sp>
        <p:nvSpPr>
          <p:cNvPr id="2" name="TextBox 1"/>
          <p:cNvSpPr txBox="1"/>
          <p:nvPr/>
        </p:nvSpPr>
        <p:spPr>
          <a:xfrm>
            <a:off x="220717" y="1545021"/>
            <a:ext cx="3957145" cy="954107"/>
          </a:xfrm>
          <a:prstGeom prst="rect">
            <a:avLst/>
          </a:prstGeom>
          <a:noFill/>
        </p:spPr>
        <p:txBody>
          <a:bodyPr wrap="square" rtlCol="0">
            <a:spAutoFit/>
          </a:bodyPr>
          <a:lstStyle/>
          <a:p>
            <a:r>
              <a:rPr lang="en-US" sz="2800" dirty="0" smtClean="0"/>
              <a:t>Tradeoffs between size, mass, and relative cost.</a:t>
            </a:r>
            <a:endParaRPr lang="en-US" sz="2800" dirty="0"/>
          </a:p>
        </p:txBody>
      </p:sp>
    </p:spTree>
    <p:extLst>
      <p:ext uri="{BB962C8B-B14F-4D97-AF65-F5344CB8AC3E}">
        <p14:creationId xmlns:p14="http://schemas.microsoft.com/office/powerpoint/2010/main" val="4280593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296863" y="-100013"/>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Electric Generators</a:t>
            </a:r>
            <a:endParaRPr lang="en-US" sz="4000" b="1" dirty="0">
              <a:latin typeface="Calibri" pitchFamily="34" charset="0"/>
            </a:endParaRPr>
          </a:p>
        </p:txBody>
      </p:sp>
      <p:pic>
        <p:nvPicPr>
          <p:cNvPr id="27652" name="Picture 5" descr="http://www.energy.iastate.edu/renewable/wind/wem/images/wem-07_fig01.gif"/>
          <p:cNvPicPr>
            <a:picLocks noChangeAspect="1" noChangeArrowheads="1"/>
          </p:cNvPicPr>
          <p:nvPr/>
        </p:nvPicPr>
        <p:blipFill>
          <a:blip r:embed="rId3" cstate="print"/>
          <a:srcRect/>
          <a:stretch>
            <a:fillRect/>
          </a:stretch>
        </p:blipFill>
        <p:spPr bwMode="auto">
          <a:xfrm>
            <a:off x="95250" y="2492375"/>
            <a:ext cx="3238500" cy="2314575"/>
          </a:xfrm>
          <a:prstGeom prst="rect">
            <a:avLst/>
          </a:prstGeom>
          <a:noFill/>
          <a:ln w="9525">
            <a:noFill/>
            <a:miter lim="800000"/>
            <a:headEnd/>
            <a:tailEnd/>
          </a:ln>
        </p:spPr>
      </p:pic>
      <p:sp>
        <p:nvSpPr>
          <p:cNvPr id="27653" name="Rectangle 5"/>
          <p:cNvSpPr>
            <a:spLocks noChangeArrowheads="1"/>
          </p:cNvSpPr>
          <p:nvPr/>
        </p:nvSpPr>
        <p:spPr bwMode="auto">
          <a:xfrm>
            <a:off x="6638925" y="5992813"/>
            <a:ext cx="257175" cy="133350"/>
          </a:xfrm>
          <a:prstGeom prst="rect">
            <a:avLst/>
          </a:prstGeom>
          <a:noFill/>
          <a:ln w="0">
            <a:solidFill>
              <a:srgbClr val="25221E"/>
            </a:solidFill>
            <a:miter lim="800000"/>
            <a:headEnd/>
            <a:tailEnd/>
          </a:ln>
        </p:spPr>
        <p:txBody>
          <a:bodyPr/>
          <a:lstStyle/>
          <a:p>
            <a:endParaRPr lang="en-US"/>
          </a:p>
        </p:txBody>
      </p:sp>
      <p:sp>
        <p:nvSpPr>
          <p:cNvPr id="27654" name="Oval 6"/>
          <p:cNvSpPr>
            <a:spLocks noChangeArrowheads="1"/>
          </p:cNvSpPr>
          <p:nvPr/>
        </p:nvSpPr>
        <p:spPr bwMode="auto">
          <a:xfrm>
            <a:off x="6696075" y="5734050"/>
            <a:ext cx="66675" cy="258763"/>
          </a:xfrm>
          <a:prstGeom prst="ellipse">
            <a:avLst/>
          </a:prstGeom>
          <a:solidFill>
            <a:srgbClr val="FFFFFF"/>
          </a:solidFill>
          <a:ln w="0">
            <a:solidFill>
              <a:srgbClr val="25221E"/>
            </a:solidFill>
            <a:round/>
            <a:headEnd/>
            <a:tailEnd/>
          </a:ln>
        </p:spPr>
        <p:txBody>
          <a:bodyPr/>
          <a:lstStyle/>
          <a:p>
            <a:endParaRPr lang="en-US"/>
          </a:p>
        </p:txBody>
      </p:sp>
      <p:sp>
        <p:nvSpPr>
          <p:cNvPr id="27655" name="Oval 7"/>
          <p:cNvSpPr>
            <a:spLocks noChangeArrowheads="1"/>
          </p:cNvSpPr>
          <p:nvPr/>
        </p:nvSpPr>
        <p:spPr bwMode="auto">
          <a:xfrm>
            <a:off x="6696075" y="6126163"/>
            <a:ext cx="66675" cy="249237"/>
          </a:xfrm>
          <a:prstGeom prst="ellipse">
            <a:avLst/>
          </a:prstGeom>
          <a:solidFill>
            <a:srgbClr val="FFFFFF"/>
          </a:solidFill>
          <a:ln w="0">
            <a:solidFill>
              <a:srgbClr val="25221E"/>
            </a:solidFill>
            <a:round/>
            <a:headEnd/>
            <a:tailEnd/>
          </a:ln>
        </p:spPr>
        <p:txBody>
          <a:bodyPr/>
          <a:lstStyle/>
          <a:p>
            <a:endParaRPr lang="en-US"/>
          </a:p>
        </p:txBody>
      </p:sp>
      <p:sp>
        <p:nvSpPr>
          <p:cNvPr id="27656" name="Line 8"/>
          <p:cNvSpPr>
            <a:spLocks noChangeShapeType="1"/>
          </p:cNvSpPr>
          <p:nvPr/>
        </p:nvSpPr>
        <p:spPr bwMode="auto">
          <a:xfrm>
            <a:off x="7400925" y="5973763"/>
            <a:ext cx="982663" cy="1587"/>
          </a:xfrm>
          <a:prstGeom prst="line">
            <a:avLst/>
          </a:prstGeom>
          <a:noFill/>
          <a:ln w="0">
            <a:solidFill>
              <a:srgbClr val="25221E"/>
            </a:solidFill>
            <a:round/>
            <a:headEnd/>
            <a:tailEnd/>
          </a:ln>
        </p:spPr>
        <p:txBody>
          <a:bodyPr/>
          <a:lstStyle/>
          <a:p>
            <a:endParaRPr lang="en-US"/>
          </a:p>
        </p:txBody>
      </p:sp>
      <p:sp>
        <p:nvSpPr>
          <p:cNvPr id="27657" name="Line 9"/>
          <p:cNvSpPr>
            <a:spLocks noChangeShapeType="1"/>
          </p:cNvSpPr>
          <p:nvPr/>
        </p:nvSpPr>
        <p:spPr bwMode="auto">
          <a:xfrm>
            <a:off x="7400925" y="6059488"/>
            <a:ext cx="982663" cy="1587"/>
          </a:xfrm>
          <a:prstGeom prst="line">
            <a:avLst/>
          </a:prstGeom>
          <a:noFill/>
          <a:ln w="0">
            <a:solidFill>
              <a:srgbClr val="25221E"/>
            </a:solidFill>
            <a:round/>
            <a:headEnd/>
            <a:tailEnd/>
          </a:ln>
        </p:spPr>
        <p:txBody>
          <a:bodyPr/>
          <a:lstStyle/>
          <a:p>
            <a:endParaRPr lang="en-US"/>
          </a:p>
        </p:txBody>
      </p:sp>
      <p:sp>
        <p:nvSpPr>
          <p:cNvPr id="27658" name="Line 10"/>
          <p:cNvSpPr>
            <a:spLocks noChangeShapeType="1"/>
          </p:cNvSpPr>
          <p:nvPr/>
        </p:nvSpPr>
        <p:spPr bwMode="auto">
          <a:xfrm>
            <a:off x="7400925" y="6135688"/>
            <a:ext cx="982663" cy="1587"/>
          </a:xfrm>
          <a:prstGeom prst="line">
            <a:avLst/>
          </a:prstGeom>
          <a:noFill/>
          <a:ln w="0">
            <a:solidFill>
              <a:srgbClr val="25221E"/>
            </a:solidFill>
            <a:round/>
            <a:headEnd/>
            <a:tailEnd/>
          </a:ln>
        </p:spPr>
        <p:txBody>
          <a:bodyPr/>
          <a:lstStyle/>
          <a:p>
            <a:endParaRPr lang="en-US"/>
          </a:p>
        </p:txBody>
      </p:sp>
      <p:sp>
        <p:nvSpPr>
          <p:cNvPr id="27659" name="Freeform 11"/>
          <p:cNvSpPr>
            <a:spLocks/>
          </p:cNvSpPr>
          <p:nvPr/>
        </p:nvSpPr>
        <p:spPr bwMode="auto">
          <a:xfrm>
            <a:off x="8212138" y="5907088"/>
            <a:ext cx="28575" cy="315912"/>
          </a:xfrm>
          <a:custGeom>
            <a:avLst/>
            <a:gdLst>
              <a:gd name="T0" fmla="*/ 2147483647 w 18"/>
              <a:gd name="T1" fmla="*/ 2147483647 h 199"/>
              <a:gd name="T2" fmla="*/ 2147483647 w 18"/>
              <a:gd name="T3" fmla="*/ 2147483647 h 199"/>
              <a:gd name="T4" fmla="*/ 2147483647 w 18"/>
              <a:gd name="T5" fmla="*/ 0 h 199"/>
              <a:gd name="T6" fmla="*/ 0 w 18"/>
              <a:gd name="T7" fmla="*/ 0 h 199"/>
              <a:gd name="T8" fmla="*/ 0 w 18"/>
              <a:gd name="T9" fmla="*/ 2147483647 h 199"/>
              <a:gd name="T10" fmla="*/ 2147483647 w 18"/>
              <a:gd name="T11" fmla="*/ 2147483647 h 199"/>
              <a:gd name="T12" fmla="*/ 0 60000 65536"/>
              <a:gd name="T13" fmla="*/ 0 60000 65536"/>
              <a:gd name="T14" fmla="*/ 0 60000 65536"/>
              <a:gd name="T15" fmla="*/ 0 60000 65536"/>
              <a:gd name="T16" fmla="*/ 0 60000 65536"/>
              <a:gd name="T17" fmla="*/ 0 60000 65536"/>
              <a:gd name="T18" fmla="*/ 0 w 18"/>
              <a:gd name="T19" fmla="*/ 0 h 199"/>
              <a:gd name="T20" fmla="*/ 18 w 18"/>
              <a:gd name="T21" fmla="*/ 199 h 199"/>
            </a:gdLst>
            <a:ahLst/>
            <a:cxnLst>
              <a:cxn ang="T12">
                <a:pos x="T0" y="T1"/>
              </a:cxn>
              <a:cxn ang="T13">
                <a:pos x="T2" y="T3"/>
              </a:cxn>
              <a:cxn ang="T14">
                <a:pos x="T4" y="T5"/>
              </a:cxn>
              <a:cxn ang="T15">
                <a:pos x="T6" y="T7"/>
              </a:cxn>
              <a:cxn ang="T16">
                <a:pos x="T8" y="T9"/>
              </a:cxn>
              <a:cxn ang="T17">
                <a:pos x="T10" y="T11"/>
              </a:cxn>
            </a:cxnLst>
            <a:rect l="T18" t="T19" r="T20" b="T21"/>
            <a:pathLst>
              <a:path w="18" h="199">
                <a:moveTo>
                  <a:pt x="12" y="199"/>
                </a:moveTo>
                <a:lnTo>
                  <a:pt x="18" y="199"/>
                </a:lnTo>
                <a:lnTo>
                  <a:pt x="18" y="0"/>
                </a:lnTo>
                <a:lnTo>
                  <a:pt x="0" y="0"/>
                </a:lnTo>
                <a:lnTo>
                  <a:pt x="0" y="199"/>
                </a:lnTo>
                <a:lnTo>
                  <a:pt x="12" y="199"/>
                </a:lnTo>
                <a:close/>
              </a:path>
            </a:pathLst>
          </a:custGeom>
          <a:solidFill>
            <a:srgbClr val="25221E"/>
          </a:solidFill>
          <a:ln w="9525">
            <a:noFill/>
            <a:round/>
            <a:headEnd/>
            <a:tailEnd/>
          </a:ln>
        </p:spPr>
        <p:txBody>
          <a:bodyPr/>
          <a:lstStyle/>
          <a:p>
            <a:endParaRPr lang="en-US"/>
          </a:p>
        </p:txBody>
      </p:sp>
      <p:sp>
        <p:nvSpPr>
          <p:cNvPr id="27660" name="Rectangle 12"/>
          <p:cNvSpPr>
            <a:spLocks noChangeArrowheads="1"/>
          </p:cNvSpPr>
          <p:nvPr/>
        </p:nvSpPr>
        <p:spPr bwMode="auto">
          <a:xfrm>
            <a:off x="6886575" y="5897563"/>
            <a:ext cx="542925" cy="325437"/>
          </a:xfrm>
          <a:prstGeom prst="rect">
            <a:avLst/>
          </a:prstGeom>
          <a:solidFill>
            <a:srgbClr val="FFFFFF"/>
          </a:solidFill>
          <a:ln w="0">
            <a:solidFill>
              <a:srgbClr val="25221E"/>
            </a:solidFill>
            <a:miter lim="800000"/>
            <a:headEnd/>
            <a:tailEnd/>
          </a:ln>
        </p:spPr>
        <p:txBody>
          <a:bodyPr/>
          <a:lstStyle/>
          <a:p>
            <a:endParaRPr lang="en-US"/>
          </a:p>
        </p:txBody>
      </p:sp>
      <p:sp>
        <p:nvSpPr>
          <p:cNvPr id="27661" name="Rectangle 13"/>
          <p:cNvSpPr>
            <a:spLocks noChangeArrowheads="1"/>
          </p:cNvSpPr>
          <p:nvPr/>
        </p:nvSpPr>
        <p:spPr bwMode="auto">
          <a:xfrm>
            <a:off x="6953250" y="5980113"/>
            <a:ext cx="431800" cy="136525"/>
          </a:xfrm>
          <a:prstGeom prst="rect">
            <a:avLst/>
          </a:prstGeom>
          <a:noFill/>
          <a:ln w="9525">
            <a:noFill/>
            <a:miter lim="800000"/>
            <a:headEnd/>
            <a:tailEnd/>
          </a:ln>
        </p:spPr>
        <p:txBody>
          <a:bodyPr wrap="none" lIns="0" tIns="0" rIns="0" bIns="0">
            <a:spAutoFit/>
          </a:bodyPr>
          <a:lstStyle/>
          <a:p>
            <a:r>
              <a:rPr lang="en-US" sz="900">
                <a:solidFill>
                  <a:srgbClr val="25221E"/>
                </a:solidFill>
                <a:latin typeface="Times New Roman" pitchFamily="18" charset="0"/>
                <a:cs typeface="Times New Roman" pitchFamily="18" charset="0"/>
              </a:rPr>
              <a:t>generator</a:t>
            </a:r>
            <a:endParaRPr lang="en-US" sz="2800" b="1" i="1">
              <a:latin typeface="Times New Roman" pitchFamily="18" charset="0"/>
              <a:cs typeface="Times New Roman" pitchFamily="18" charset="0"/>
            </a:endParaRPr>
          </a:p>
        </p:txBody>
      </p:sp>
      <p:sp>
        <p:nvSpPr>
          <p:cNvPr id="27662" name="Rectangle 14"/>
          <p:cNvSpPr>
            <a:spLocks noChangeArrowheads="1"/>
          </p:cNvSpPr>
          <p:nvPr/>
        </p:nvSpPr>
        <p:spPr bwMode="auto">
          <a:xfrm>
            <a:off x="7631113" y="6573838"/>
            <a:ext cx="473075" cy="136525"/>
          </a:xfrm>
          <a:prstGeom prst="rect">
            <a:avLst/>
          </a:prstGeom>
          <a:noFill/>
          <a:ln w="9525">
            <a:noFill/>
            <a:miter lim="800000"/>
            <a:headEnd/>
            <a:tailEnd/>
          </a:ln>
        </p:spPr>
        <p:txBody>
          <a:bodyPr wrap="none" lIns="0" tIns="0" rIns="0" bIns="0">
            <a:spAutoFit/>
          </a:bodyPr>
          <a:lstStyle/>
          <a:p>
            <a:r>
              <a:rPr lang="en-US" sz="900">
                <a:solidFill>
                  <a:srgbClr val="25221E"/>
                </a:solidFill>
                <a:latin typeface="Times New Roman" pitchFamily="18" charset="0"/>
                <a:cs typeface="Times New Roman" pitchFamily="18" charset="0"/>
              </a:rPr>
              <a:t>full power</a:t>
            </a:r>
            <a:endParaRPr lang="en-US" sz="2800" b="1" i="1">
              <a:latin typeface="Times New Roman" pitchFamily="18" charset="0"/>
              <a:cs typeface="Times New Roman" pitchFamily="18" charset="0"/>
            </a:endParaRPr>
          </a:p>
        </p:txBody>
      </p:sp>
      <p:sp>
        <p:nvSpPr>
          <p:cNvPr id="27663" name="Rectangle 15"/>
          <p:cNvSpPr>
            <a:spLocks noChangeArrowheads="1"/>
          </p:cNvSpPr>
          <p:nvPr/>
        </p:nvSpPr>
        <p:spPr bwMode="auto">
          <a:xfrm>
            <a:off x="8299450" y="5667375"/>
            <a:ext cx="234950" cy="136525"/>
          </a:xfrm>
          <a:prstGeom prst="rect">
            <a:avLst/>
          </a:prstGeom>
          <a:noFill/>
          <a:ln w="9525">
            <a:noFill/>
            <a:miter lim="800000"/>
            <a:headEnd/>
            <a:tailEnd/>
          </a:ln>
        </p:spPr>
        <p:txBody>
          <a:bodyPr wrap="none" lIns="0" tIns="0" rIns="0" bIns="0">
            <a:spAutoFit/>
          </a:bodyPr>
          <a:lstStyle/>
          <a:p>
            <a:r>
              <a:rPr lang="en-US" sz="900">
                <a:solidFill>
                  <a:srgbClr val="25221E"/>
                </a:solidFill>
                <a:latin typeface="Times New Roman" pitchFamily="18" charset="0"/>
                <a:cs typeface="Times New Roman" pitchFamily="18" charset="0"/>
              </a:rPr>
              <a:t>Plant</a:t>
            </a:r>
            <a:endParaRPr lang="en-US" sz="2800" b="1" i="1">
              <a:latin typeface="Times New Roman" pitchFamily="18" charset="0"/>
              <a:cs typeface="Times New Roman" pitchFamily="18" charset="0"/>
            </a:endParaRPr>
          </a:p>
        </p:txBody>
      </p:sp>
      <p:sp>
        <p:nvSpPr>
          <p:cNvPr id="27664" name="Rectangle 16"/>
          <p:cNvSpPr>
            <a:spLocks noChangeArrowheads="1"/>
          </p:cNvSpPr>
          <p:nvPr/>
        </p:nvSpPr>
        <p:spPr bwMode="auto">
          <a:xfrm>
            <a:off x="8240713" y="5794375"/>
            <a:ext cx="355600" cy="136525"/>
          </a:xfrm>
          <a:prstGeom prst="rect">
            <a:avLst/>
          </a:prstGeom>
          <a:noFill/>
          <a:ln w="9525">
            <a:noFill/>
            <a:miter lim="800000"/>
            <a:headEnd/>
            <a:tailEnd/>
          </a:ln>
        </p:spPr>
        <p:txBody>
          <a:bodyPr wrap="none" lIns="0" tIns="0" rIns="0" bIns="0">
            <a:spAutoFit/>
          </a:bodyPr>
          <a:lstStyle/>
          <a:p>
            <a:r>
              <a:rPr lang="en-US" sz="900">
                <a:solidFill>
                  <a:srgbClr val="25221E"/>
                </a:solidFill>
                <a:latin typeface="Times New Roman" pitchFamily="18" charset="0"/>
                <a:cs typeface="Times New Roman" pitchFamily="18" charset="0"/>
              </a:rPr>
              <a:t>Feeders</a:t>
            </a:r>
            <a:endParaRPr lang="en-US" sz="2800" b="1" i="1">
              <a:latin typeface="Times New Roman" pitchFamily="18" charset="0"/>
              <a:cs typeface="Times New Roman" pitchFamily="18" charset="0"/>
            </a:endParaRPr>
          </a:p>
        </p:txBody>
      </p:sp>
      <p:sp>
        <p:nvSpPr>
          <p:cNvPr id="27665" name="Rectangle 17"/>
          <p:cNvSpPr>
            <a:spLocks noChangeArrowheads="1"/>
          </p:cNvSpPr>
          <p:nvPr/>
        </p:nvSpPr>
        <p:spPr bwMode="auto">
          <a:xfrm>
            <a:off x="7553325" y="5800725"/>
            <a:ext cx="209550" cy="546100"/>
          </a:xfrm>
          <a:prstGeom prst="rect">
            <a:avLst/>
          </a:prstGeom>
          <a:solidFill>
            <a:srgbClr val="FFFFFF"/>
          </a:solidFill>
          <a:ln w="0">
            <a:solidFill>
              <a:srgbClr val="25221E"/>
            </a:solidFill>
            <a:miter lim="800000"/>
            <a:headEnd/>
            <a:tailEnd/>
          </a:ln>
        </p:spPr>
        <p:txBody>
          <a:bodyPr/>
          <a:lstStyle/>
          <a:p>
            <a:endParaRPr lang="en-US"/>
          </a:p>
        </p:txBody>
      </p:sp>
      <p:sp>
        <p:nvSpPr>
          <p:cNvPr id="27666" name="Rectangle 18"/>
          <p:cNvSpPr>
            <a:spLocks noChangeArrowheads="1"/>
          </p:cNvSpPr>
          <p:nvPr/>
        </p:nvSpPr>
        <p:spPr bwMode="auto">
          <a:xfrm>
            <a:off x="7886700" y="5800725"/>
            <a:ext cx="211138" cy="555625"/>
          </a:xfrm>
          <a:prstGeom prst="rect">
            <a:avLst/>
          </a:prstGeom>
          <a:solidFill>
            <a:srgbClr val="FFFFFF"/>
          </a:solidFill>
          <a:ln w="0">
            <a:solidFill>
              <a:srgbClr val="25221E"/>
            </a:solidFill>
            <a:miter lim="800000"/>
            <a:headEnd/>
            <a:tailEnd/>
          </a:ln>
        </p:spPr>
        <p:txBody>
          <a:bodyPr/>
          <a:lstStyle/>
          <a:p>
            <a:endParaRPr lang="en-US"/>
          </a:p>
        </p:txBody>
      </p:sp>
      <p:sp>
        <p:nvSpPr>
          <p:cNvPr id="27667" name="Rectangle 19"/>
          <p:cNvSpPr>
            <a:spLocks noChangeArrowheads="1"/>
          </p:cNvSpPr>
          <p:nvPr/>
        </p:nvSpPr>
        <p:spPr bwMode="auto">
          <a:xfrm>
            <a:off x="7610475" y="5900738"/>
            <a:ext cx="101600" cy="136525"/>
          </a:xfrm>
          <a:prstGeom prst="rect">
            <a:avLst/>
          </a:prstGeom>
          <a:noFill/>
          <a:ln w="9525">
            <a:noFill/>
            <a:miter lim="800000"/>
            <a:headEnd/>
            <a:tailEnd/>
          </a:ln>
        </p:spPr>
        <p:txBody>
          <a:bodyPr wrap="none" lIns="0" tIns="0" rIns="0" bIns="0">
            <a:spAutoFit/>
          </a:bodyPr>
          <a:lstStyle/>
          <a:p>
            <a:r>
              <a:rPr lang="en-US" sz="900">
                <a:solidFill>
                  <a:srgbClr val="25221E"/>
                </a:solidFill>
                <a:latin typeface="Times New Roman" pitchFamily="18" charset="0"/>
                <a:cs typeface="Times New Roman" pitchFamily="18" charset="0"/>
              </a:rPr>
              <a:t>ac</a:t>
            </a:r>
            <a:endParaRPr lang="en-US" sz="2800" b="1" i="1">
              <a:latin typeface="Times New Roman" pitchFamily="18" charset="0"/>
              <a:cs typeface="Times New Roman" pitchFamily="18" charset="0"/>
            </a:endParaRPr>
          </a:p>
        </p:txBody>
      </p:sp>
      <p:sp>
        <p:nvSpPr>
          <p:cNvPr id="27668" name="Rectangle 20"/>
          <p:cNvSpPr>
            <a:spLocks noChangeArrowheads="1"/>
          </p:cNvSpPr>
          <p:nvPr/>
        </p:nvSpPr>
        <p:spPr bwMode="auto">
          <a:xfrm>
            <a:off x="7620000" y="6027738"/>
            <a:ext cx="88900" cy="136525"/>
          </a:xfrm>
          <a:prstGeom prst="rect">
            <a:avLst/>
          </a:prstGeom>
          <a:noFill/>
          <a:ln w="9525">
            <a:noFill/>
            <a:miter lim="800000"/>
            <a:headEnd/>
            <a:tailEnd/>
          </a:ln>
        </p:spPr>
        <p:txBody>
          <a:bodyPr wrap="none" lIns="0" tIns="0" rIns="0" bIns="0">
            <a:spAutoFit/>
          </a:bodyPr>
          <a:lstStyle/>
          <a:p>
            <a:r>
              <a:rPr lang="en-US" sz="900">
                <a:solidFill>
                  <a:srgbClr val="25221E"/>
                </a:solidFill>
                <a:latin typeface="Times New Roman" pitchFamily="18" charset="0"/>
                <a:cs typeface="Times New Roman" pitchFamily="18" charset="0"/>
              </a:rPr>
              <a:t>to</a:t>
            </a:r>
            <a:endParaRPr lang="en-US" sz="2800" b="1" i="1">
              <a:latin typeface="Times New Roman" pitchFamily="18" charset="0"/>
              <a:cs typeface="Times New Roman" pitchFamily="18" charset="0"/>
            </a:endParaRPr>
          </a:p>
        </p:txBody>
      </p:sp>
      <p:sp>
        <p:nvSpPr>
          <p:cNvPr id="27669" name="Rectangle 21"/>
          <p:cNvSpPr>
            <a:spLocks noChangeArrowheads="1"/>
          </p:cNvSpPr>
          <p:nvPr/>
        </p:nvSpPr>
        <p:spPr bwMode="auto">
          <a:xfrm>
            <a:off x="7610475" y="6164263"/>
            <a:ext cx="107950" cy="136525"/>
          </a:xfrm>
          <a:prstGeom prst="rect">
            <a:avLst/>
          </a:prstGeom>
          <a:noFill/>
          <a:ln w="9525">
            <a:noFill/>
            <a:miter lim="800000"/>
            <a:headEnd/>
            <a:tailEnd/>
          </a:ln>
        </p:spPr>
        <p:txBody>
          <a:bodyPr wrap="none" lIns="0" tIns="0" rIns="0" bIns="0">
            <a:spAutoFit/>
          </a:bodyPr>
          <a:lstStyle/>
          <a:p>
            <a:r>
              <a:rPr lang="en-US" sz="900">
                <a:solidFill>
                  <a:srgbClr val="25221E"/>
                </a:solidFill>
                <a:latin typeface="Times New Roman" pitchFamily="18" charset="0"/>
                <a:cs typeface="Times New Roman" pitchFamily="18" charset="0"/>
              </a:rPr>
              <a:t>dc</a:t>
            </a:r>
            <a:endParaRPr lang="en-US" sz="2800" b="1" i="1">
              <a:latin typeface="Times New Roman" pitchFamily="18" charset="0"/>
              <a:cs typeface="Times New Roman" pitchFamily="18" charset="0"/>
            </a:endParaRPr>
          </a:p>
        </p:txBody>
      </p:sp>
      <p:sp>
        <p:nvSpPr>
          <p:cNvPr id="27670" name="Rectangle 22"/>
          <p:cNvSpPr>
            <a:spLocks noChangeArrowheads="1"/>
          </p:cNvSpPr>
          <p:nvPr/>
        </p:nvSpPr>
        <p:spPr bwMode="auto">
          <a:xfrm>
            <a:off x="7943850" y="5900738"/>
            <a:ext cx="107950" cy="136525"/>
          </a:xfrm>
          <a:prstGeom prst="rect">
            <a:avLst/>
          </a:prstGeom>
          <a:noFill/>
          <a:ln w="9525">
            <a:noFill/>
            <a:miter lim="800000"/>
            <a:headEnd/>
            <a:tailEnd/>
          </a:ln>
        </p:spPr>
        <p:txBody>
          <a:bodyPr wrap="none" lIns="0" tIns="0" rIns="0" bIns="0">
            <a:spAutoFit/>
          </a:bodyPr>
          <a:lstStyle/>
          <a:p>
            <a:r>
              <a:rPr lang="en-US" sz="900">
                <a:solidFill>
                  <a:srgbClr val="25221E"/>
                </a:solidFill>
                <a:latin typeface="Times New Roman" pitchFamily="18" charset="0"/>
                <a:cs typeface="Times New Roman" pitchFamily="18" charset="0"/>
              </a:rPr>
              <a:t>dc</a:t>
            </a:r>
            <a:endParaRPr lang="en-US" sz="2800" b="1" i="1">
              <a:latin typeface="Times New Roman" pitchFamily="18" charset="0"/>
              <a:cs typeface="Times New Roman" pitchFamily="18" charset="0"/>
            </a:endParaRPr>
          </a:p>
        </p:txBody>
      </p:sp>
      <p:sp>
        <p:nvSpPr>
          <p:cNvPr id="27671" name="Rectangle 23"/>
          <p:cNvSpPr>
            <a:spLocks noChangeArrowheads="1"/>
          </p:cNvSpPr>
          <p:nvPr/>
        </p:nvSpPr>
        <p:spPr bwMode="auto">
          <a:xfrm>
            <a:off x="7953375" y="6027738"/>
            <a:ext cx="88900" cy="136525"/>
          </a:xfrm>
          <a:prstGeom prst="rect">
            <a:avLst/>
          </a:prstGeom>
          <a:noFill/>
          <a:ln w="9525">
            <a:noFill/>
            <a:miter lim="800000"/>
            <a:headEnd/>
            <a:tailEnd/>
          </a:ln>
        </p:spPr>
        <p:txBody>
          <a:bodyPr wrap="none" lIns="0" tIns="0" rIns="0" bIns="0">
            <a:spAutoFit/>
          </a:bodyPr>
          <a:lstStyle/>
          <a:p>
            <a:r>
              <a:rPr lang="en-US" sz="900">
                <a:solidFill>
                  <a:srgbClr val="25221E"/>
                </a:solidFill>
                <a:latin typeface="Times New Roman" pitchFamily="18" charset="0"/>
                <a:cs typeface="Times New Roman" pitchFamily="18" charset="0"/>
              </a:rPr>
              <a:t>to</a:t>
            </a:r>
            <a:endParaRPr lang="en-US" sz="2800" b="1" i="1">
              <a:latin typeface="Times New Roman" pitchFamily="18" charset="0"/>
              <a:cs typeface="Times New Roman" pitchFamily="18" charset="0"/>
            </a:endParaRPr>
          </a:p>
        </p:txBody>
      </p:sp>
      <p:sp>
        <p:nvSpPr>
          <p:cNvPr id="27672" name="Rectangle 24"/>
          <p:cNvSpPr>
            <a:spLocks noChangeArrowheads="1"/>
          </p:cNvSpPr>
          <p:nvPr/>
        </p:nvSpPr>
        <p:spPr bwMode="auto">
          <a:xfrm>
            <a:off x="7943850" y="6164263"/>
            <a:ext cx="101600" cy="136525"/>
          </a:xfrm>
          <a:prstGeom prst="rect">
            <a:avLst/>
          </a:prstGeom>
          <a:noFill/>
          <a:ln w="9525">
            <a:noFill/>
            <a:miter lim="800000"/>
            <a:headEnd/>
            <a:tailEnd/>
          </a:ln>
        </p:spPr>
        <p:txBody>
          <a:bodyPr wrap="none" lIns="0" tIns="0" rIns="0" bIns="0">
            <a:spAutoFit/>
          </a:bodyPr>
          <a:lstStyle/>
          <a:p>
            <a:r>
              <a:rPr lang="en-US" sz="900">
                <a:solidFill>
                  <a:srgbClr val="25221E"/>
                </a:solidFill>
                <a:latin typeface="Times New Roman" pitchFamily="18" charset="0"/>
                <a:cs typeface="Times New Roman" pitchFamily="18" charset="0"/>
              </a:rPr>
              <a:t>ac</a:t>
            </a:r>
            <a:endParaRPr lang="en-US" sz="2800" b="1" i="1">
              <a:latin typeface="Times New Roman" pitchFamily="18" charset="0"/>
              <a:cs typeface="Times New Roman" pitchFamily="18" charset="0"/>
            </a:endParaRPr>
          </a:p>
        </p:txBody>
      </p:sp>
      <p:sp>
        <p:nvSpPr>
          <p:cNvPr id="27673" name="Freeform 25"/>
          <p:cNvSpPr>
            <a:spLocks/>
          </p:cNvSpPr>
          <p:nvPr/>
        </p:nvSpPr>
        <p:spPr bwMode="auto">
          <a:xfrm>
            <a:off x="7629525" y="6461125"/>
            <a:ext cx="420688" cy="28575"/>
          </a:xfrm>
          <a:custGeom>
            <a:avLst/>
            <a:gdLst>
              <a:gd name="T0" fmla="*/ 2147483647 w 265"/>
              <a:gd name="T1" fmla="*/ 2147483647 h 18"/>
              <a:gd name="T2" fmla="*/ 2147483647 w 265"/>
              <a:gd name="T3" fmla="*/ 0 h 18"/>
              <a:gd name="T4" fmla="*/ 0 w 265"/>
              <a:gd name="T5" fmla="*/ 0 h 18"/>
              <a:gd name="T6" fmla="*/ 0 w 265"/>
              <a:gd name="T7" fmla="*/ 2147483647 h 18"/>
              <a:gd name="T8" fmla="*/ 2147483647 w 265"/>
              <a:gd name="T9" fmla="*/ 2147483647 h 18"/>
              <a:gd name="T10" fmla="*/ 2147483647 w 265"/>
              <a:gd name="T11" fmla="*/ 2147483647 h 18"/>
              <a:gd name="T12" fmla="*/ 0 60000 65536"/>
              <a:gd name="T13" fmla="*/ 0 60000 65536"/>
              <a:gd name="T14" fmla="*/ 0 60000 65536"/>
              <a:gd name="T15" fmla="*/ 0 60000 65536"/>
              <a:gd name="T16" fmla="*/ 0 60000 65536"/>
              <a:gd name="T17" fmla="*/ 0 60000 65536"/>
              <a:gd name="T18" fmla="*/ 0 w 265"/>
              <a:gd name="T19" fmla="*/ 0 h 18"/>
              <a:gd name="T20" fmla="*/ 265 w 26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65" h="18">
                <a:moveTo>
                  <a:pt x="265" y="6"/>
                </a:moveTo>
                <a:lnTo>
                  <a:pt x="265" y="0"/>
                </a:lnTo>
                <a:lnTo>
                  <a:pt x="0" y="0"/>
                </a:lnTo>
                <a:lnTo>
                  <a:pt x="0" y="18"/>
                </a:lnTo>
                <a:lnTo>
                  <a:pt x="265" y="18"/>
                </a:lnTo>
                <a:lnTo>
                  <a:pt x="265" y="6"/>
                </a:lnTo>
                <a:close/>
              </a:path>
            </a:pathLst>
          </a:custGeom>
          <a:solidFill>
            <a:srgbClr val="25221E"/>
          </a:solidFill>
          <a:ln w="9525">
            <a:noFill/>
            <a:round/>
            <a:headEnd/>
            <a:tailEnd/>
          </a:ln>
        </p:spPr>
        <p:txBody>
          <a:bodyPr/>
          <a:lstStyle/>
          <a:p>
            <a:endParaRPr lang="en-US"/>
          </a:p>
        </p:txBody>
      </p:sp>
      <p:sp>
        <p:nvSpPr>
          <p:cNvPr id="27674" name="Freeform 26"/>
          <p:cNvSpPr>
            <a:spLocks/>
          </p:cNvSpPr>
          <p:nvPr/>
        </p:nvSpPr>
        <p:spPr bwMode="auto">
          <a:xfrm>
            <a:off x="8012113" y="6403975"/>
            <a:ext cx="85725" cy="133350"/>
          </a:xfrm>
          <a:custGeom>
            <a:avLst/>
            <a:gdLst>
              <a:gd name="T0" fmla="*/ 0 w 9"/>
              <a:gd name="T1" fmla="*/ 0 h 14"/>
              <a:gd name="T2" fmla="*/ 2147483647 w 9"/>
              <a:gd name="T3" fmla="*/ 2147483647 h 14"/>
              <a:gd name="T4" fmla="*/ 0 w 9"/>
              <a:gd name="T5" fmla="*/ 2147483647 h 14"/>
              <a:gd name="T6" fmla="*/ 0 w 9"/>
              <a:gd name="T7" fmla="*/ 0 h 14"/>
              <a:gd name="T8" fmla="*/ 0 60000 65536"/>
              <a:gd name="T9" fmla="*/ 0 60000 65536"/>
              <a:gd name="T10" fmla="*/ 0 60000 65536"/>
              <a:gd name="T11" fmla="*/ 0 60000 65536"/>
              <a:gd name="T12" fmla="*/ 0 w 9"/>
              <a:gd name="T13" fmla="*/ 0 h 14"/>
              <a:gd name="T14" fmla="*/ 9 w 9"/>
              <a:gd name="T15" fmla="*/ 14 h 14"/>
            </a:gdLst>
            <a:ahLst/>
            <a:cxnLst>
              <a:cxn ang="T8">
                <a:pos x="T0" y="T1"/>
              </a:cxn>
              <a:cxn ang="T9">
                <a:pos x="T2" y="T3"/>
              </a:cxn>
              <a:cxn ang="T10">
                <a:pos x="T4" y="T5"/>
              </a:cxn>
              <a:cxn ang="T11">
                <a:pos x="T6" y="T7"/>
              </a:cxn>
            </a:cxnLst>
            <a:rect l="T12" t="T13" r="T14" b="T15"/>
            <a:pathLst>
              <a:path w="9" h="14">
                <a:moveTo>
                  <a:pt x="0" y="0"/>
                </a:moveTo>
                <a:lnTo>
                  <a:pt x="9" y="7"/>
                </a:lnTo>
                <a:lnTo>
                  <a:pt x="0" y="14"/>
                </a:lnTo>
                <a:lnTo>
                  <a:pt x="0" y="0"/>
                </a:lnTo>
              </a:path>
            </a:pathLst>
          </a:custGeom>
          <a:solidFill>
            <a:srgbClr val="25221E"/>
          </a:solidFill>
          <a:ln w="9525">
            <a:noFill/>
            <a:round/>
            <a:headEnd/>
            <a:tailEnd/>
          </a:ln>
        </p:spPr>
        <p:txBody>
          <a:bodyPr/>
          <a:lstStyle/>
          <a:p>
            <a:endParaRPr lang="en-US"/>
          </a:p>
        </p:txBody>
      </p:sp>
      <p:pic>
        <p:nvPicPr>
          <p:cNvPr id="27675" name="Picture 27"/>
          <p:cNvPicPr>
            <a:picLocks noChangeAspect="1" noChangeArrowheads="1"/>
          </p:cNvPicPr>
          <p:nvPr/>
        </p:nvPicPr>
        <p:blipFill>
          <a:blip r:embed="rId4" cstate="print"/>
          <a:srcRect/>
          <a:stretch>
            <a:fillRect/>
          </a:stretch>
        </p:blipFill>
        <p:spPr bwMode="auto">
          <a:xfrm>
            <a:off x="6581775" y="3981450"/>
            <a:ext cx="2162175" cy="1466850"/>
          </a:xfrm>
          <a:prstGeom prst="rect">
            <a:avLst/>
          </a:prstGeom>
          <a:noFill/>
          <a:ln w="9525">
            <a:noFill/>
            <a:miter lim="800000"/>
            <a:headEnd/>
            <a:tailEnd/>
          </a:ln>
        </p:spPr>
      </p:pic>
      <p:pic>
        <p:nvPicPr>
          <p:cNvPr id="27676" name="Picture 28"/>
          <p:cNvPicPr>
            <a:picLocks noChangeAspect="1" noChangeArrowheads="1"/>
          </p:cNvPicPr>
          <p:nvPr/>
        </p:nvPicPr>
        <p:blipFill>
          <a:blip r:embed="rId5" cstate="print"/>
          <a:srcRect/>
          <a:stretch>
            <a:fillRect/>
          </a:stretch>
        </p:blipFill>
        <p:spPr bwMode="auto">
          <a:xfrm>
            <a:off x="6513513" y="2508250"/>
            <a:ext cx="2133600" cy="1343025"/>
          </a:xfrm>
          <a:prstGeom prst="rect">
            <a:avLst/>
          </a:prstGeom>
          <a:noFill/>
          <a:ln w="9525">
            <a:noFill/>
            <a:miter lim="800000"/>
            <a:headEnd/>
            <a:tailEnd/>
          </a:ln>
        </p:spPr>
      </p:pic>
      <p:pic>
        <p:nvPicPr>
          <p:cNvPr id="27677" name="Picture 29"/>
          <p:cNvPicPr>
            <a:picLocks noChangeAspect="1" noChangeArrowheads="1"/>
          </p:cNvPicPr>
          <p:nvPr/>
        </p:nvPicPr>
        <p:blipFill>
          <a:blip r:embed="rId6" cstate="print"/>
          <a:srcRect/>
          <a:stretch>
            <a:fillRect/>
          </a:stretch>
        </p:blipFill>
        <p:spPr bwMode="auto">
          <a:xfrm>
            <a:off x="6480175" y="1397000"/>
            <a:ext cx="1695450" cy="866775"/>
          </a:xfrm>
          <a:prstGeom prst="rect">
            <a:avLst/>
          </a:prstGeom>
          <a:noFill/>
          <a:ln w="9525">
            <a:noFill/>
            <a:miter lim="800000"/>
            <a:headEnd/>
            <a:tailEnd/>
          </a:ln>
        </p:spPr>
      </p:pic>
      <p:sp>
        <p:nvSpPr>
          <p:cNvPr id="27678" name="TextBox 6"/>
          <p:cNvSpPr txBox="1">
            <a:spLocks noChangeArrowheads="1"/>
          </p:cNvSpPr>
          <p:nvPr/>
        </p:nvSpPr>
        <p:spPr bwMode="auto">
          <a:xfrm>
            <a:off x="3448050" y="1231900"/>
            <a:ext cx="2727325" cy="1016000"/>
          </a:xfrm>
          <a:prstGeom prst="rect">
            <a:avLst/>
          </a:prstGeom>
          <a:noFill/>
          <a:ln w="9525">
            <a:noFill/>
            <a:miter lim="800000"/>
            <a:headEnd/>
            <a:tailEnd/>
          </a:ln>
        </p:spPr>
        <p:txBody>
          <a:bodyPr>
            <a:spAutoFit/>
          </a:bodyPr>
          <a:lstStyle/>
          <a:p>
            <a:pPr algn="ctr"/>
            <a:r>
              <a:rPr lang="en-US" sz="2000" b="1">
                <a:latin typeface="Calibri" pitchFamily="34" charset="0"/>
              </a:rPr>
              <a:t>Type 1</a:t>
            </a:r>
          </a:p>
          <a:p>
            <a:pPr algn="ctr"/>
            <a:r>
              <a:rPr lang="en-US" sz="2000" b="1">
                <a:latin typeface="Calibri" pitchFamily="34" charset="0"/>
              </a:rPr>
              <a:t>Conventional Induction </a:t>
            </a:r>
          </a:p>
          <a:p>
            <a:pPr algn="ctr"/>
            <a:r>
              <a:rPr lang="en-US" sz="2000" b="1">
                <a:latin typeface="Calibri" pitchFamily="34" charset="0"/>
              </a:rPr>
              <a:t>Generator (fixed speed)</a:t>
            </a:r>
          </a:p>
        </p:txBody>
      </p:sp>
      <p:sp>
        <p:nvSpPr>
          <p:cNvPr id="27679" name="TextBox 6"/>
          <p:cNvSpPr txBox="1">
            <a:spLocks noChangeArrowheads="1"/>
          </p:cNvSpPr>
          <p:nvPr/>
        </p:nvSpPr>
        <p:spPr bwMode="auto">
          <a:xfrm>
            <a:off x="3357563" y="2374900"/>
            <a:ext cx="3181350" cy="1322388"/>
          </a:xfrm>
          <a:prstGeom prst="rect">
            <a:avLst/>
          </a:prstGeom>
          <a:noFill/>
          <a:ln w="9525">
            <a:noFill/>
            <a:miter lim="800000"/>
            <a:headEnd/>
            <a:tailEnd/>
          </a:ln>
        </p:spPr>
        <p:txBody>
          <a:bodyPr>
            <a:spAutoFit/>
          </a:bodyPr>
          <a:lstStyle/>
          <a:p>
            <a:pPr algn="ctr"/>
            <a:r>
              <a:rPr lang="en-US" sz="2000" b="1">
                <a:latin typeface="Calibri" pitchFamily="34" charset="0"/>
              </a:rPr>
              <a:t>Type 2</a:t>
            </a:r>
          </a:p>
          <a:p>
            <a:pPr algn="ctr"/>
            <a:r>
              <a:rPr lang="en-US" sz="2000" b="1">
                <a:latin typeface="Calibri" pitchFamily="34" charset="0"/>
              </a:rPr>
              <a:t>Wound-rotor Induction </a:t>
            </a:r>
          </a:p>
          <a:p>
            <a:pPr algn="ctr"/>
            <a:r>
              <a:rPr lang="en-US" sz="2000" b="1">
                <a:latin typeface="Calibri" pitchFamily="34" charset="0"/>
              </a:rPr>
              <a:t>Generator w/variable rotor resistance</a:t>
            </a:r>
          </a:p>
        </p:txBody>
      </p:sp>
      <p:sp>
        <p:nvSpPr>
          <p:cNvPr id="27680" name="TextBox 6"/>
          <p:cNvSpPr txBox="1">
            <a:spLocks noChangeArrowheads="1"/>
          </p:cNvSpPr>
          <p:nvPr/>
        </p:nvSpPr>
        <p:spPr bwMode="auto">
          <a:xfrm>
            <a:off x="3375025" y="3921125"/>
            <a:ext cx="3181350" cy="1014413"/>
          </a:xfrm>
          <a:prstGeom prst="rect">
            <a:avLst/>
          </a:prstGeom>
          <a:noFill/>
          <a:ln w="9525">
            <a:noFill/>
            <a:miter lim="800000"/>
            <a:headEnd/>
            <a:tailEnd/>
          </a:ln>
        </p:spPr>
        <p:txBody>
          <a:bodyPr>
            <a:spAutoFit/>
          </a:bodyPr>
          <a:lstStyle/>
          <a:p>
            <a:pPr algn="ctr"/>
            <a:r>
              <a:rPr lang="en-US" sz="2000" b="1">
                <a:latin typeface="Calibri" pitchFamily="34" charset="0"/>
              </a:rPr>
              <a:t>Type 3</a:t>
            </a:r>
          </a:p>
          <a:p>
            <a:pPr algn="ctr"/>
            <a:r>
              <a:rPr lang="en-US" sz="2000" b="1">
                <a:latin typeface="Calibri" pitchFamily="34" charset="0"/>
              </a:rPr>
              <a:t>Doubly-Fed Induction </a:t>
            </a:r>
          </a:p>
          <a:p>
            <a:pPr algn="ctr"/>
            <a:r>
              <a:rPr lang="en-US" sz="2000" b="1">
                <a:latin typeface="Calibri" pitchFamily="34" charset="0"/>
              </a:rPr>
              <a:t>Generator (variable speed)</a:t>
            </a:r>
          </a:p>
        </p:txBody>
      </p:sp>
      <p:sp>
        <p:nvSpPr>
          <p:cNvPr id="27681" name="TextBox 6"/>
          <p:cNvSpPr txBox="1">
            <a:spLocks noChangeArrowheads="1"/>
          </p:cNvSpPr>
          <p:nvPr/>
        </p:nvSpPr>
        <p:spPr bwMode="auto">
          <a:xfrm>
            <a:off x="3378200" y="5511800"/>
            <a:ext cx="3179763" cy="708025"/>
          </a:xfrm>
          <a:prstGeom prst="rect">
            <a:avLst/>
          </a:prstGeom>
          <a:noFill/>
          <a:ln w="9525">
            <a:noFill/>
            <a:miter lim="800000"/>
            <a:headEnd/>
            <a:tailEnd/>
          </a:ln>
        </p:spPr>
        <p:txBody>
          <a:bodyPr>
            <a:spAutoFit/>
          </a:bodyPr>
          <a:lstStyle/>
          <a:p>
            <a:pPr algn="ctr"/>
            <a:r>
              <a:rPr lang="en-US" sz="2000" b="1">
                <a:latin typeface="Calibri" pitchFamily="34" charset="0"/>
              </a:rPr>
              <a:t>Type 4</a:t>
            </a:r>
          </a:p>
          <a:p>
            <a:pPr algn="ctr"/>
            <a:r>
              <a:rPr lang="en-US" sz="2000" b="1">
                <a:latin typeface="Calibri" pitchFamily="34" charset="0"/>
              </a:rPr>
              <a:t>Full-converter interface</a:t>
            </a:r>
          </a:p>
        </p:txBody>
      </p:sp>
      <p:sp>
        <p:nvSpPr>
          <p:cNvPr id="59" name="Oval 58"/>
          <p:cNvSpPr/>
          <p:nvPr/>
        </p:nvSpPr>
        <p:spPr>
          <a:xfrm>
            <a:off x="2054225" y="3148013"/>
            <a:ext cx="944563" cy="974725"/>
          </a:xfrm>
          <a:prstGeom prst="ellipse">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29</a:t>
            </a:fld>
            <a:endParaRPr lang="en-US" b="1" dirty="0"/>
          </a:p>
        </p:txBody>
      </p:sp>
    </p:spTree>
    <p:extLst>
      <p:ext uri="{BB962C8B-B14F-4D97-AF65-F5344CB8AC3E}">
        <p14:creationId xmlns:p14="http://schemas.microsoft.com/office/powerpoint/2010/main" val="1806082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237689"/>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Horizontal vs. Vertical-Axis</a:t>
            </a:r>
            <a:endParaRPr lang="en-US" sz="4000" b="1" dirty="0">
              <a:latin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91835136"/>
              </p:ext>
            </p:extLst>
          </p:nvPr>
        </p:nvGraphicFramePr>
        <p:xfrm>
          <a:off x="188687" y="1179290"/>
          <a:ext cx="8844970" cy="4668520"/>
        </p:xfrm>
        <a:graphic>
          <a:graphicData uri="http://schemas.openxmlformats.org/drawingml/2006/table">
            <a:tbl>
              <a:tblPr firstRow="1" bandRow="1">
                <a:tableStyleId>{5C22544A-7EE6-4342-B048-85BDC9FD1C3A}</a:tableStyleId>
              </a:tblPr>
              <a:tblGrid>
                <a:gridCol w="1595254">
                  <a:extLst>
                    <a:ext uri="{9D8B030D-6E8A-4147-A177-3AD203B41FA5}">
                      <a16:colId xmlns:a16="http://schemas.microsoft.com/office/drawing/2014/main" val="20000"/>
                    </a:ext>
                  </a:extLst>
                </a:gridCol>
                <a:gridCol w="3790701">
                  <a:extLst>
                    <a:ext uri="{9D8B030D-6E8A-4147-A177-3AD203B41FA5}">
                      <a16:colId xmlns:a16="http://schemas.microsoft.com/office/drawing/2014/main" val="20001"/>
                    </a:ext>
                  </a:extLst>
                </a:gridCol>
                <a:gridCol w="3459015">
                  <a:extLst>
                    <a:ext uri="{9D8B030D-6E8A-4147-A177-3AD203B41FA5}">
                      <a16:colId xmlns:a16="http://schemas.microsoft.com/office/drawing/2014/main" val="20002"/>
                    </a:ext>
                  </a:extLst>
                </a:gridCol>
              </a:tblGrid>
              <a:tr h="370840">
                <a:tc>
                  <a:txBody>
                    <a:bodyPr/>
                    <a:lstStyle/>
                    <a:p>
                      <a:r>
                        <a:rPr lang="en-US" dirty="0" smtClean="0"/>
                        <a:t>Turbine type</a:t>
                      </a:r>
                      <a:endParaRPr lang="en-US" dirty="0"/>
                    </a:p>
                  </a:txBody>
                  <a:tcPr/>
                </a:tc>
                <a:tc>
                  <a:txBody>
                    <a:bodyPr/>
                    <a:lstStyle/>
                    <a:p>
                      <a:r>
                        <a:rPr lang="en-US" dirty="0" smtClean="0"/>
                        <a:t>Advantages</a:t>
                      </a:r>
                      <a:endParaRPr lang="en-US" dirty="0"/>
                    </a:p>
                  </a:txBody>
                  <a:tcPr/>
                </a:tc>
                <a:tc>
                  <a:txBody>
                    <a:bodyPr/>
                    <a:lstStyle/>
                    <a:p>
                      <a:r>
                        <a:rPr lang="en-US" dirty="0" smtClean="0"/>
                        <a:t>Disadvantages</a:t>
                      </a:r>
                      <a:endParaRPr lang="en-US" dirty="0"/>
                    </a:p>
                  </a:txBody>
                  <a:tcPr/>
                </a:tc>
                <a:extLst>
                  <a:ext uri="{0D108BD9-81ED-4DB2-BD59-A6C34878D82A}">
                    <a16:rowId xmlns:a16="http://schemas.microsoft.com/office/drawing/2014/main" val="10000"/>
                  </a:ext>
                </a:extLst>
              </a:tr>
              <a:tr h="370840">
                <a:tc>
                  <a:txBody>
                    <a:bodyPr/>
                    <a:lstStyle/>
                    <a:p>
                      <a:r>
                        <a:rPr lang="en-US" dirty="0" smtClean="0"/>
                        <a:t>HAWT</a:t>
                      </a:r>
                      <a:endParaRPr lang="en-US" dirty="0"/>
                    </a:p>
                  </a:txBody>
                  <a:tcPr/>
                </a:tc>
                <a:tc>
                  <a:txBody>
                    <a:bodyPr/>
                    <a:lstStyle/>
                    <a:p>
                      <a:pPr marL="285750" indent="-285750">
                        <a:buFont typeface="Arial" pitchFamily="34" charset="0"/>
                        <a:buChar char="•"/>
                      </a:pPr>
                      <a:r>
                        <a:rPr lang="en-US" dirty="0" smtClean="0"/>
                        <a:t>Higher wind energy conversion efficiency</a:t>
                      </a:r>
                    </a:p>
                    <a:p>
                      <a:pPr marL="285750" indent="-285750">
                        <a:buFont typeface="Arial" pitchFamily="34" charset="0"/>
                        <a:buChar char="•"/>
                      </a:pPr>
                      <a:r>
                        <a:rPr lang="en-US" dirty="0" smtClean="0"/>
                        <a:t>Access to stronger wind due to tower height</a:t>
                      </a:r>
                    </a:p>
                    <a:p>
                      <a:pPr marL="285750" indent="-285750">
                        <a:buFont typeface="Arial" pitchFamily="34" charset="0"/>
                        <a:buChar char="•"/>
                      </a:pPr>
                      <a:r>
                        <a:rPr lang="en-US" dirty="0" smtClean="0"/>
                        <a:t>Power regulation by stall and</a:t>
                      </a:r>
                      <a:r>
                        <a:rPr lang="en-US" baseline="0" dirty="0" smtClean="0"/>
                        <a:t> </a:t>
                      </a:r>
                      <a:r>
                        <a:rPr lang="en-US" dirty="0" smtClean="0"/>
                        <a:t>pitch angle control at high wind speeds</a:t>
                      </a:r>
                      <a:endParaRPr lang="en-US" dirty="0"/>
                    </a:p>
                  </a:txBody>
                  <a:tcPr/>
                </a:tc>
                <a:tc>
                  <a:txBody>
                    <a:bodyPr/>
                    <a:lstStyle/>
                    <a:p>
                      <a:pPr marL="285750" indent="-285750">
                        <a:buFont typeface="Arial" pitchFamily="34" charset="0"/>
                        <a:buChar char="•"/>
                      </a:pPr>
                      <a:r>
                        <a:rPr lang="en-US" dirty="0" smtClean="0"/>
                        <a:t>Higher installation cost, stronger tower</a:t>
                      </a:r>
                      <a:r>
                        <a:rPr lang="en-US" baseline="0" dirty="0" smtClean="0"/>
                        <a:t> to support heavy weight of nacelle</a:t>
                      </a:r>
                    </a:p>
                    <a:p>
                      <a:pPr marL="285750" indent="-285750">
                        <a:buFont typeface="Arial" pitchFamily="34" charset="0"/>
                        <a:buChar char="•"/>
                      </a:pPr>
                      <a:r>
                        <a:rPr lang="en-US" baseline="0" dirty="0" smtClean="0"/>
                        <a:t>Longer cable from top of tower to ground</a:t>
                      </a:r>
                    </a:p>
                    <a:p>
                      <a:pPr marL="285750" indent="-285750">
                        <a:buFont typeface="Arial" pitchFamily="34" charset="0"/>
                        <a:buChar char="•"/>
                      </a:pPr>
                      <a:r>
                        <a:rPr lang="en-US" baseline="0" dirty="0" smtClean="0"/>
                        <a:t>Yaw control required</a:t>
                      </a:r>
                      <a:endParaRPr lang="en-US" dirty="0"/>
                    </a:p>
                  </a:txBody>
                  <a:tcPr/>
                </a:tc>
                <a:extLst>
                  <a:ext uri="{0D108BD9-81ED-4DB2-BD59-A6C34878D82A}">
                    <a16:rowId xmlns:a16="http://schemas.microsoft.com/office/drawing/2014/main" val="10001"/>
                  </a:ext>
                </a:extLst>
              </a:tr>
              <a:tr h="370840">
                <a:tc>
                  <a:txBody>
                    <a:bodyPr/>
                    <a:lstStyle/>
                    <a:p>
                      <a:r>
                        <a:rPr lang="en-US" dirty="0" smtClean="0"/>
                        <a:t>VAWT</a:t>
                      </a:r>
                      <a:endParaRPr lang="en-US" dirty="0"/>
                    </a:p>
                  </a:txBody>
                  <a:tcPr/>
                </a:tc>
                <a:tc>
                  <a:txBody>
                    <a:bodyPr/>
                    <a:lstStyle/>
                    <a:p>
                      <a:pPr marL="285750" indent="-285750">
                        <a:buFont typeface="Arial" pitchFamily="34" charset="0"/>
                        <a:buChar char="•"/>
                      </a:pPr>
                      <a:r>
                        <a:rPr lang="en-US" dirty="0" smtClean="0"/>
                        <a:t>Lower installation cost and easier maintenance due to ground-level gearbox and generator</a:t>
                      </a:r>
                    </a:p>
                    <a:p>
                      <a:pPr marL="285750" indent="-285750">
                        <a:buFont typeface="Arial" pitchFamily="34" charset="0"/>
                        <a:buChar char="•"/>
                      </a:pPr>
                      <a:r>
                        <a:rPr lang="en-US" dirty="0" smtClean="0"/>
                        <a:t>Operation independent of wind direction</a:t>
                      </a:r>
                    </a:p>
                    <a:p>
                      <a:pPr marL="285750" indent="-285750">
                        <a:buFont typeface="Arial" pitchFamily="34" charset="0"/>
                        <a:buChar char="•"/>
                      </a:pPr>
                      <a:r>
                        <a:rPr lang="en-US" dirty="0" smtClean="0"/>
                        <a:t>More</a:t>
                      </a:r>
                      <a:r>
                        <a:rPr lang="en-US" baseline="0" dirty="0" smtClean="0"/>
                        <a:t> suitable for rooftops where strong winds are available without tower height</a:t>
                      </a:r>
                      <a:endParaRPr lang="en-US" dirty="0"/>
                    </a:p>
                  </a:txBody>
                  <a:tcPr/>
                </a:tc>
                <a:tc>
                  <a:txBody>
                    <a:bodyPr/>
                    <a:lstStyle/>
                    <a:p>
                      <a:pPr marL="285750" indent="-285750">
                        <a:buFont typeface="Arial" pitchFamily="34" charset="0"/>
                        <a:buChar char="•"/>
                      </a:pPr>
                      <a:r>
                        <a:rPr lang="en-US" dirty="0" smtClean="0"/>
                        <a:t>Lower wind energy conversion</a:t>
                      </a:r>
                      <a:r>
                        <a:rPr lang="en-US" baseline="0" dirty="0" smtClean="0"/>
                        <a:t> efficiency (weaker wind on lower portion of blades &amp; limited aerodynamic performance of blades)</a:t>
                      </a:r>
                    </a:p>
                    <a:p>
                      <a:pPr marL="285750" indent="-285750">
                        <a:buFont typeface="Arial" pitchFamily="34" charset="0"/>
                        <a:buChar char="•"/>
                      </a:pPr>
                      <a:r>
                        <a:rPr lang="en-US" baseline="0" dirty="0" smtClean="0"/>
                        <a:t>Higher torque fluctuations and prone to mechanical vibrations</a:t>
                      </a:r>
                    </a:p>
                    <a:p>
                      <a:pPr marL="285750" indent="-285750">
                        <a:buFont typeface="Arial" pitchFamily="34" charset="0"/>
                        <a:buChar char="•"/>
                      </a:pPr>
                      <a:r>
                        <a:rPr lang="en-US" baseline="0" dirty="0" smtClean="0"/>
                        <a:t>Limited options for power regulation at high wind speeds.</a:t>
                      </a:r>
                      <a:endParaRPr lang="en-US" dirty="0"/>
                    </a:p>
                  </a:txBody>
                  <a:tcPr/>
                </a:tc>
                <a:extLst>
                  <a:ext uri="{0D108BD9-81ED-4DB2-BD59-A6C34878D82A}">
                    <a16:rowId xmlns:a16="http://schemas.microsoft.com/office/drawing/2014/main" val="10002"/>
                  </a:ext>
                </a:extLst>
              </a:tr>
            </a:tbl>
          </a:graphicData>
        </a:graphic>
      </p:graphicFrame>
      <p:sp>
        <p:nvSpPr>
          <p:cNvPr id="4" name="TextBox 3"/>
          <p:cNvSpPr txBox="1"/>
          <p:nvPr/>
        </p:nvSpPr>
        <p:spPr>
          <a:xfrm>
            <a:off x="638884" y="6531935"/>
            <a:ext cx="8394773" cy="276999"/>
          </a:xfrm>
          <a:prstGeom prst="rect">
            <a:avLst/>
          </a:prstGeom>
          <a:noFill/>
        </p:spPr>
        <p:txBody>
          <a:bodyPr wrap="square" rtlCol="0">
            <a:spAutoFit/>
          </a:bodyPr>
          <a:lstStyle/>
          <a:p>
            <a:r>
              <a:rPr lang="en-US" sz="1200" dirty="0" smtClean="0"/>
              <a:t>Source: B. Wu, Y. Lang, N. </a:t>
            </a:r>
            <a:r>
              <a:rPr lang="en-US" sz="1200" dirty="0" err="1" smtClean="0"/>
              <a:t>Zargari</a:t>
            </a:r>
            <a:r>
              <a:rPr lang="en-US" sz="1200" dirty="0" smtClean="0"/>
              <a:t>, and S. </a:t>
            </a:r>
            <a:r>
              <a:rPr lang="en-US" sz="1200" dirty="0" err="1" smtClean="0"/>
              <a:t>Kouro</a:t>
            </a:r>
            <a:r>
              <a:rPr lang="en-US" sz="1200" dirty="0" smtClean="0"/>
              <a:t>, “Power conversion and control of wind energy systems,” Wiley, 2011.</a:t>
            </a:r>
            <a:endParaRPr lang="en-US" sz="1200" dirty="0"/>
          </a:p>
        </p:txBody>
      </p:sp>
      <p:sp>
        <p:nvSpPr>
          <p:cNvPr id="9"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3</a:t>
            </a:fld>
            <a:endParaRPr lang="en-US" b="1" dirty="0"/>
          </a:p>
        </p:txBody>
      </p:sp>
    </p:spTree>
    <p:extLst>
      <p:ext uri="{BB962C8B-B14F-4D97-AF65-F5344CB8AC3E}">
        <p14:creationId xmlns:p14="http://schemas.microsoft.com/office/powerpoint/2010/main" val="4001917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4"/>
          <p:cNvSpPr txBox="1">
            <a:spLocks noChangeArrowheads="1"/>
          </p:cNvSpPr>
          <p:nvPr/>
        </p:nvSpPr>
        <p:spPr bwMode="auto">
          <a:xfrm>
            <a:off x="312629" y="136477"/>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Type </a:t>
            </a:r>
            <a:r>
              <a:rPr lang="en-US" sz="4000" b="1" dirty="0">
                <a:latin typeface="Calibri" pitchFamily="34" charset="0"/>
              </a:rPr>
              <a:t>3 Doubly Fed Induction Generator</a:t>
            </a:r>
          </a:p>
        </p:txBody>
      </p:sp>
      <p:pic>
        <p:nvPicPr>
          <p:cNvPr id="28676" name="Picture 27"/>
          <p:cNvPicPr>
            <a:picLocks noChangeAspect="1" noChangeArrowheads="1"/>
          </p:cNvPicPr>
          <p:nvPr/>
        </p:nvPicPr>
        <p:blipFill>
          <a:blip r:embed="rId3" cstate="print"/>
          <a:srcRect/>
          <a:stretch>
            <a:fillRect/>
          </a:stretch>
        </p:blipFill>
        <p:spPr bwMode="auto">
          <a:xfrm>
            <a:off x="5549900" y="4419600"/>
            <a:ext cx="3594100" cy="2438400"/>
          </a:xfrm>
          <a:prstGeom prst="rect">
            <a:avLst/>
          </a:prstGeom>
          <a:noFill/>
          <a:ln w="9525">
            <a:noFill/>
            <a:miter lim="800000"/>
            <a:headEnd/>
            <a:tailEnd/>
          </a:ln>
        </p:spPr>
      </p:pic>
      <p:sp>
        <p:nvSpPr>
          <p:cNvPr id="28677" name="TextBox 6"/>
          <p:cNvSpPr txBox="1">
            <a:spLocks noChangeArrowheads="1"/>
          </p:cNvSpPr>
          <p:nvPr/>
        </p:nvSpPr>
        <p:spPr bwMode="auto">
          <a:xfrm>
            <a:off x="57150" y="1401763"/>
            <a:ext cx="9086850" cy="3416300"/>
          </a:xfrm>
          <a:prstGeom prst="rect">
            <a:avLst/>
          </a:prstGeom>
          <a:noFill/>
          <a:ln w="9525">
            <a:noFill/>
            <a:miter lim="800000"/>
            <a:headEnd/>
            <a:tailEnd/>
          </a:ln>
        </p:spPr>
        <p:txBody>
          <a:bodyPr>
            <a:spAutoFit/>
          </a:bodyPr>
          <a:lstStyle/>
          <a:p>
            <a:pPr>
              <a:buFont typeface="Calibri" pitchFamily="34" charset="0"/>
              <a:buChar char="•"/>
            </a:pPr>
            <a:r>
              <a:rPr lang="en-US" sz="3600" b="1">
                <a:latin typeface="Calibri" pitchFamily="34" charset="0"/>
              </a:rPr>
              <a:t> Most common technology today</a:t>
            </a:r>
          </a:p>
          <a:p>
            <a:pPr>
              <a:buFont typeface="Calibri" pitchFamily="34" charset="0"/>
              <a:buChar char="•"/>
            </a:pPr>
            <a:r>
              <a:rPr lang="en-US" sz="3600" b="1">
                <a:latin typeface="Calibri" pitchFamily="34" charset="0"/>
              </a:rPr>
              <a:t> Provides variable speed via rotor freq control</a:t>
            </a:r>
          </a:p>
          <a:p>
            <a:pPr>
              <a:buFont typeface="Calibri" pitchFamily="34" charset="0"/>
              <a:buChar char="•"/>
            </a:pPr>
            <a:r>
              <a:rPr lang="en-US" sz="3600" b="1">
                <a:latin typeface="Calibri" pitchFamily="34" charset="0"/>
              </a:rPr>
              <a:t> Converter rating only 1/3 of full power rating</a:t>
            </a:r>
          </a:p>
          <a:p>
            <a:pPr>
              <a:buFont typeface="Calibri" pitchFamily="34" charset="0"/>
              <a:buChar char="•"/>
            </a:pPr>
            <a:r>
              <a:rPr lang="en-US" sz="3600" b="1">
                <a:latin typeface="Calibri" pitchFamily="34" charset="0"/>
              </a:rPr>
              <a:t> Eliminates wind gust-induced power spikes</a:t>
            </a:r>
          </a:p>
          <a:p>
            <a:pPr>
              <a:buFont typeface="Calibri" pitchFamily="34" charset="0"/>
              <a:buChar char="•"/>
            </a:pPr>
            <a:r>
              <a:rPr lang="en-US" sz="3600" b="1">
                <a:latin typeface="Calibri" pitchFamily="34" charset="0"/>
              </a:rPr>
              <a:t> More efficient over wide wind speed</a:t>
            </a:r>
          </a:p>
          <a:p>
            <a:pPr>
              <a:buFont typeface="Calibri" pitchFamily="34" charset="0"/>
              <a:buChar char="•"/>
            </a:pPr>
            <a:r>
              <a:rPr lang="en-US" sz="3600" b="1">
                <a:latin typeface="Calibri" pitchFamily="34" charset="0"/>
              </a:rPr>
              <a:t> Provides voltage control </a:t>
            </a:r>
          </a:p>
        </p:txBody>
      </p:sp>
      <p:sp>
        <p:nvSpPr>
          <p:cNvPr id="6"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30</a:t>
            </a:fld>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4"/>
          <p:cNvSpPr txBox="1">
            <a:spLocks noChangeArrowheads="1"/>
          </p:cNvSpPr>
          <p:nvPr/>
        </p:nvSpPr>
        <p:spPr bwMode="auto">
          <a:xfrm>
            <a:off x="0" y="-42863"/>
            <a:ext cx="9144000" cy="554038"/>
          </a:xfrm>
          <a:prstGeom prst="rect">
            <a:avLst/>
          </a:prstGeom>
          <a:noFill/>
          <a:ln w="9525">
            <a:noFill/>
            <a:miter lim="800000"/>
            <a:headEnd/>
            <a:tailEnd/>
          </a:ln>
        </p:spPr>
        <p:txBody>
          <a:bodyPr>
            <a:spAutoFit/>
          </a:bodyPr>
          <a:lstStyle/>
          <a:p>
            <a:pPr algn="ctr"/>
            <a:r>
              <a:rPr lang="en-US" sz="3000" b="1" dirty="0">
                <a:latin typeface="Calibri" pitchFamily="34" charset="0"/>
              </a:rPr>
              <a:t>1. What is a wind plant? Towers, </a:t>
            </a:r>
            <a:r>
              <a:rPr lang="en-US" sz="3000" b="1" dirty="0" smtClean="0">
                <a:latin typeface="Calibri" pitchFamily="34" charset="0"/>
              </a:rPr>
              <a:t>Gens</a:t>
            </a:r>
            <a:r>
              <a:rPr lang="en-US" sz="3000" b="1" dirty="0">
                <a:latin typeface="Calibri" pitchFamily="34" charset="0"/>
              </a:rPr>
              <a:t>, Blades</a:t>
            </a:r>
          </a:p>
        </p:txBody>
      </p:sp>
      <p:graphicFrame>
        <p:nvGraphicFramePr>
          <p:cNvPr id="5" name="Table 4"/>
          <p:cNvGraphicFramePr>
            <a:graphicFrameLocks noGrp="1"/>
          </p:cNvGraphicFramePr>
          <p:nvPr/>
        </p:nvGraphicFramePr>
        <p:xfrm>
          <a:off x="0" y="571500"/>
          <a:ext cx="9144000" cy="6329688"/>
        </p:xfrm>
        <a:graphic>
          <a:graphicData uri="http://schemas.openxmlformats.org/drawingml/2006/table">
            <a:tbl>
              <a:tblPr/>
              <a:tblGrid>
                <a:gridCol w="1158875">
                  <a:extLst>
                    <a:ext uri="{9D8B030D-6E8A-4147-A177-3AD203B41FA5}">
                      <a16:colId xmlns:a16="http://schemas.microsoft.com/office/drawing/2014/main" val="20000"/>
                    </a:ext>
                  </a:extLst>
                </a:gridCol>
                <a:gridCol w="1222375">
                  <a:extLst>
                    <a:ext uri="{9D8B030D-6E8A-4147-A177-3AD203B41FA5}">
                      <a16:colId xmlns:a16="http://schemas.microsoft.com/office/drawing/2014/main" val="20001"/>
                    </a:ext>
                  </a:extLst>
                </a:gridCol>
                <a:gridCol w="1319213">
                  <a:extLst>
                    <a:ext uri="{9D8B030D-6E8A-4147-A177-3AD203B41FA5}">
                      <a16:colId xmlns:a16="http://schemas.microsoft.com/office/drawing/2014/main" val="20002"/>
                    </a:ext>
                  </a:extLst>
                </a:gridCol>
                <a:gridCol w="1360487">
                  <a:extLst>
                    <a:ext uri="{9D8B030D-6E8A-4147-A177-3AD203B41FA5}">
                      <a16:colId xmlns:a16="http://schemas.microsoft.com/office/drawing/2014/main" val="20003"/>
                    </a:ext>
                  </a:extLst>
                </a:gridCol>
                <a:gridCol w="1360488">
                  <a:extLst>
                    <a:ext uri="{9D8B030D-6E8A-4147-A177-3AD203B41FA5}">
                      <a16:colId xmlns:a16="http://schemas.microsoft.com/office/drawing/2014/main" val="20004"/>
                    </a:ext>
                  </a:extLst>
                </a:gridCol>
                <a:gridCol w="912812">
                  <a:extLst>
                    <a:ext uri="{9D8B030D-6E8A-4147-A177-3AD203B41FA5}">
                      <a16:colId xmlns:a16="http://schemas.microsoft.com/office/drawing/2014/main" val="20005"/>
                    </a:ext>
                  </a:extLst>
                </a:gridCol>
                <a:gridCol w="717929">
                  <a:extLst>
                    <a:ext uri="{9D8B030D-6E8A-4147-A177-3AD203B41FA5}">
                      <a16:colId xmlns:a16="http://schemas.microsoft.com/office/drawing/2014/main" val="20006"/>
                    </a:ext>
                  </a:extLst>
                </a:gridCol>
                <a:gridCol w="1091821">
                  <a:extLst>
                    <a:ext uri="{9D8B030D-6E8A-4147-A177-3AD203B41FA5}">
                      <a16:colId xmlns:a16="http://schemas.microsoft.com/office/drawing/2014/main" val="20007"/>
                    </a:ext>
                  </a:extLst>
                </a:gridCol>
              </a:tblGrid>
              <a:tr h="3349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FFFFFF"/>
                          </a:solidFill>
                          <a:effectLst/>
                          <a:latin typeface="Calibri" pitchFamily="34" charset="0"/>
                        </a:rPr>
                        <a:t>Manu-</a:t>
                      </a:r>
                      <a:r>
                        <a:rPr kumimoji="0" lang="en-US" sz="1900" b="1" i="0" u="none" strike="noStrike" cap="none" normalizeH="0" baseline="0" dirty="0" err="1" smtClean="0">
                          <a:ln>
                            <a:noFill/>
                          </a:ln>
                          <a:solidFill>
                            <a:srgbClr val="FFFFFF"/>
                          </a:solidFill>
                          <a:effectLst/>
                          <a:latin typeface="Calibri" pitchFamily="34" charset="0"/>
                        </a:rPr>
                        <a:t>facturer</a:t>
                      </a:r>
                      <a:endParaRPr kumimoji="0" lang="en-US" sz="1900" b="1"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smtClean="0">
                          <a:ln>
                            <a:noFill/>
                          </a:ln>
                          <a:solidFill>
                            <a:srgbClr val="FFFFFF"/>
                          </a:solidFill>
                          <a:effectLst/>
                          <a:latin typeface="Calibri" pitchFamily="34" charset="0"/>
                        </a:rPr>
                        <a:t>Capacity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smtClean="0">
                          <a:ln>
                            <a:noFill/>
                          </a:ln>
                          <a:solidFill>
                            <a:srgbClr val="FFFFFF"/>
                          </a:solidFill>
                          <a:effectLst/>
                          <a:latin typeface="Calibri" pitchFamily="34" charset="0"/>
                        </a:rPr>
                        <a:t>Hub Height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smtClean="0">
                          <a:ln>
                            <a:noFill/>
                          </a:ln>
                          <a:solidFill>
                            <a:srgbClr val="FFFFFF"/>
                          </a:solidFill>
                          <a:effectLst/>
                          <a:latin typeface="Calibri" pitchFamily="34" charset="0"/>
                        </a:rPr>
                        <a:t>Rotor Diameter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smtClean="0">
                          <a:ln>
                            <a:noFill/>
                          </a:ln>
                          <a:solidFill>
                            <a:srgbClr val="FFFFFF"/>
                          </a:solidFill>
                          <a:effectLst/>
                          <a:latin typeface="Calibri" pitchFamily="34" charset="0"/>
                        </a:rPr>
                        <a:t>Gen type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smtClean="0">
                          <a:ln>
                            <a:noFill/>
                          </a:ln>
                          <a:solidFill>
                            <a:srgbClr val="FFFFFF"/>
                          </a:solidFill>
                          <a:effectLst/>
                          <a:latin typeface="Calibri" pitchFamily="34" charset="0"/>
                        </a:rPr>
                        <a:t>Weight (s-tons)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496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Nacelle</a:t>
                      </a:r>
                    </a:p>
                  </a:txBody>
                  <a:tcP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Rotor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Tower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0.5 MW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50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40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Calibri" pitchFamily="34" charset="0"/>
                        </a:rPr>
                        <a:t>Vestas</a:t>
                      </a:r>
                      <a:endParaRPr kumimoji="0" lang="en-US" sz="1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0.85 MW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44 m, 49 m, 55 m, 65 m, 74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52m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DFIG/</a:t>
                      </a:r>
                      <a:r>
                        <a:rPr kumimoji="0" lang="en-US" sz="1000" b="0" i="0" u="none" strike="noStrike" cap="none" normalizeH="0" baseline="0" dirty="0" err="1" smtClean="0">
                          <a:ln>
                            <a:noFill/>
                          </a:ln>
                          <a:solidFill>
                            <a:schemeClr val="tx1"/>
                          </a:solidFill>
                          <a:effectLst/>
                          <a:latin typeface="Calibri" pitchFamily="34" charset="0"/>
                        </a:rPr>
                        <a:t>Asynch</a:t>
                      </a:r>
                      <a:endParaRPr kumimoji="0" lang="en-US" sz="1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45/50/60/75/95, </a:t>
                      </a:r>
                      <a:r>
                        <a:rPr kumimoji="0" lang="en-US" sz="1000" b="0" i="0" u="none" strike="noStrike" cap="none" normalizeH="0" baseline="0" dirty="0" err="1" smtClean="0">
                          <a:ln>
                            <a:noFill/>
                          </a:ln>
                          <a:solidFill>
                            <a:schemeClr val="tx1"/>
                          </a:solidFill>
                          <a:effectLst/>
                          <a:latin typeface="Calibri" pitchFamily="34" charset="0"/>
                        </a:rPr>
                        <a:t>wrt</a:t>
                      </a:r>
                      <a:r>
                        <a:rPr kumimoji="0" lang="en-US" sz="1000" b="0" i="0" u="none" strike="noStrike" cap="none" normalizeH="0" baseline="0" dirty="0" smtClean="0">
                          <a:ln>
                            <a:noFill/>
                          </a:ln>
                          <a:solidFill>
                            <a:schemeClr val="tx1"/>
                          </a:solidFill>
                          <a:effectLst/>
                          <a:latin typeface="Calibri" pitchFamily="34" charset="0"/>
                        </a:rPr>
                        <a:t> to hub </a:t>
                      </a:r>
                      <a:r>
                        <a:rPr kumimoji="0" lang="en-US" sz="1000" b="0" i="0" u="none" strike="noStrike" cap="none" normalizeH="0" baseline="0" dirty="0" err="1" smtClean="0">
                          <a:ln>
                            <a:noFill/>
                          </a:ln>
                          <a:solidFill>
                            <a:schemeClr val="tx1"/>
                          </a:solidFill>
                          <a:effectLst/>
                          <a:latin typeface="Calibri" pitchFamily="34" charset="0"/>
                        </a:rPr>
                        <a:t>hgt</a:t>
                      </a:r>
                      <a:endParaRPr kumimoji="0" lang="en-US" sz="1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GE  (1.5sle)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1.5 MW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61-100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70.5-77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DFIG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31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Vestas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1.65 MW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70,80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82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Asynch water cooled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57(52)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47 (43)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138 (105/125)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Calibri" pitchFamily="34" charset="0"/>
                        </a:rPr>
                        <a:t>Vestas</a:t>
                      </a:r>
                      <a:endParaRPr kumimoji="0" lang="en-US" sz="1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1.8-2.0 MW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80m, 95,105m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90m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DFIG/ Asynch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68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38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150/200/225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Enercon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2.0 MW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82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Synchronous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66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43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232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Calibri" pitchFamily="34" charset="0"/>
                        </a:rPr>
                        <a:t>Gamesa</a:t>
                      </a:r>
                      <a:r>
                        <a:rPr kumimoji="0" lang="en-US" sz="1000" b="0" i="0" u="none" strike="noStrike" cap="none" normalizeH="0" baseline="0" dirty="0" smtClean="0">
                          <a:ln>
                            <a:noFill/>
                          </a:ln>
                          <a:solidFill>
                            <a:schemeClr val="tx1"/>
                          </a:solidFill>
                          <a:effectLst/>
                          <a:latin typeface="Calibri" pitchFamily="34" charset="0"/>
                        </a:rPr>
                        <a:t> (G90)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2.0 MW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67-100m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89.6m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DFIG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65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48.9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153-286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Suzlon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2.1 MW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79m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88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Asynch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Siemens (82-VS)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2.3 MW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70, 80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101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Calibri" pitchFamily="34" charset="0"/>
                        </a:rPr>
                        <a:t>Asynch</a:t>
                      </a:r>
                      <a:endParaRPr kumimoji="0" lang="en-US" sz="1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82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82-282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Clipper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2.5 MW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80m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89-100m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4xPMSG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113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209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GE (2.5xl)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2.5 MW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75-100m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100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PMSG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85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52.4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241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2"/>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Vestas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3.0 MW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80, 105m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90m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DFIG/</a:t>
                      </a:r>
                      <a:r>
                        <a:rPr kumimoji="0" lang="en-US" sz="1000" b="0" i="0" u="none" strike="noStrike" cap="none" normalizeH="0" baseline="0" dirty="0" err="1" smtClean="0">
                          <a:ln>
                            <a:noFill/>
                          </a:ln>
                          <a:solidFill>
                            <a:schemeClr val="tx1"/>
                          </a:solidFill>
                          <a:effectLst/>
                          <a:latin typeface="Calibri" pitchFamily="34" charset="0"/>
                        </a:rPr>
                        <a:t>Asynch</a:t>
                      </a:r>
                      <a:endParaRPr kumimoji="0" lang="en-US" sz="1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41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160/285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3"/>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Acciona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3.0 MW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100-120m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100-116m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DFIG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118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66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850/1150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4"/>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GE (3.6sl)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3.6 MW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Site specific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104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DFIG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185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83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5"/>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Siemens (107-vs)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3.6 MW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80-90m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107m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Calibri" pitchFamily="34" charset="0"/>
                        </a:rPr>
                        <a:t>Asynch</a:t>
                      </a:r>
                      <a:endParaRPr kumimoji="0" lang="en-US" sz="1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255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6"/>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Gamesa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4.5 MW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128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7"/>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Calibri" pitchFamily="34" charset="0"/>
                        </a:rPr>
                        <a:t>REpower</a:t>
                      </a:r>
                      <a:r>
                        <a:rPr kumimoji="0" lang="en-US" sz="1000" b="0" i="0" u="none" strike="noStrike" cap="none" normalizeH="0" baseline="0" dirty="0" smtClean="0">
                          <a:ln>
                            <a:noFill/>
                          </a:ln>
                          <a:solidFill>
                            <a:schemeClr val="tx1"/>
                          </a:solidFill>
                          <a:effectLst/>
                          <a:latin typeface="Calibri" pitchFamily="34" charset="0"/>
                        </a:rPr>
                        <a:t> (</a:t>
                      </a:r>
                      <a:r>
                        <a:rPr kumimoji="0" lang="en-US" sz="1000" b="0" i="0" u="none" strike="noStrike" cap="none" normalizeH="0" baseline="0" dirty="0" err="1" smtClean="0">
                          <a:ln>
                            <a:noFill/>
                          </a:ln>
                          <a:solidFill>
                            <a:schemeClr val="tx1"/>
                          </a:solidFill>
                          <a:effectLst/>
                          <a:latin typeface="Calibri" pitchFamily="34" charset="0"/>
                        </a:rPr>
                        <a:t>Suzlon</a:t>
                      </a:r>
                      <a:r>
                        <a:rPr kumimoji="0" lang="en-US" sz="1000" b="0" i="0" u="none" strike="noStrike" cap="none" normalizeH="0" baseline="0" dirty="0" smtClean="0">
                          <a:ln>
                            <a:noFill/>
                          </a:ln>
                          <a:solidFill>
                            <a:schemeClr val="tx1"/>
                          </a:solidFill>
                          <a:effectLst/>
                          <a:latin typeface="Calibri"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5.0 MW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100–120 m Onshore</a:t>
                      </a:r>
                      <a:br>
                        <a:rPr kumimoji="0" lang="en-US" sz="1000" b="0" i="0" u="none" strike="noStrike" cap="none" normalizeH="0" baseline="0" smtClean="0">
                          <a:ln>
                            <a:noFill/>
                          </a:ln>
                          <a:solidFill>
                            <a:schemeClr val="tx1"/>
                          </a:solidFill>
                          <a:effectLst/>
                          <a:latin typeface="Calibri" pitchFamily="34" charset="0"/>
                        </a:rPr>
                      </a:br>
                      <a:r>
                        <a:rPr kumimoji="0" lang="en-US" sz="1000" b="0" i="0" u="none" strike="noStrike" cap="none" normalizeH="0" baseline="0" smtClean="0">
                          <a:ln>
                            <a:noFill/>
                          </a:ln>
                          <a:solidFill>
                            <a:schemeClr val="tx1"/>
                          </a:solidFill>
                          <a:effectLst/>
                          <a:latin typeface="Calibri" pitchFamily="34" charset="0"/>
                        </a:rPr>
                        <a:t>90–100 m Offshore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126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DFIG/</a:t>
                      </a:r>
                      <a:r>
                        <a:rPr kumimoji="0" lang="en-US" sz="1000" b="0" i="0" u="none" strike="noStrike" cap="none" normalizeH="0" baseline="0" dirty="0" err="1" smtClean="0">
                          <a:ln>
                            <a:noFill/>
                          </a:ln>
                          <a:solidFill>
                            <a:schemeClr val="tx1"/>
                          </a:solidFill>
                          <a:effectLst/>
                          <a:latin typeface="Calibri" pitchFamily="34" charset="0"/>
                        </a:rPr>
                        <a:t>Asynch</a:t>
                      </a:r>
                      <a:endParaRPr kumimoji="0" lang="en-US" sz="1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290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120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8"/>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Enercon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6.0 MW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135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126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Calibri" pitchFamily="34" charset="0"/>
                        </a:rPr>
                        <a:t>Electrical excited SG</a:t>
                      </a:r>
                      <a:endParaRPr kumimoji="0" lang="zh-CN" altLang="zh-CN" sz="1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Calibri" pitchFamily="34" charset="0"/>
                        </a:rPr>
                        <a:t>329</a:t>
                      </a:r>
                      <a:endParaRPr kumimoji="0" lang="zh-CN" altLang="zh-CN" sz="1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Calibri" pitchFamily="34" charset="0"/>
                        </a:rPr>
                        <a:t>176</a:t>
                      </a:r>
                      <a:endParaRPr kumimoji="0" lang="zh-CN" altLang="zh-CN" sz="1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Calibri" pitchFamily="34" charset="0"/>
                        </a:rPr>
                        <a:t>2500</a:t>
                      </a:r>
                      <a:endParaRPr kumimoji="0" lang="zh-CN" altLang="zh-CN" sz="1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9"/>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Clipper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7.5 MW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rPr>
                        <a:t>120m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150m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20"/>
                  </a:ext>
                </a:extLst>
              </a:tr>
            </a:tbl>
          </a:graphicData>
        </a:graphic>
      </p:graphicFrame>
      <p:sp>
        <p:nvSpPr>
          <p:cNvPr id="6" name="Rectangle 5"/>
          <p:cNvSpPr/>
          <p:nvPr/>
        </p:nvSpPr>
        <p:spPr>
          <a:xfrm>
            <a:off x="6400800" y="4833938"/>
            <a:ext cx="2743200" cy="3190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392863" y="4027488"/>
            <a:ext cx="2743200" cy="25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6400800" y="2960688"/>
            <a:ext cx="928688" cy="2619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4"/>
          <p:cNvSpPr txBox="1">
            <a:spLocks noChangeArrowheads="1"/>
          </p:cNvSpPr>
          <p:nvPr/>
        </p:nvSpPr>
        <p:spPr bwMode="auto">
          <a:xfrm>
            <a:off x="296863" y="-5417"/>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Collector </a:t>
            </a:r>
            <a:r>
              <a:rPr lang="en-US" sz="4000" b="1" dirty="0">
                <a:latin typeface="Calibri" pitchFamily="34" charset="0"/>
              </a:rPr>
              <a:t>Circuit</a:t>
            </a:r>
          </a:p>
        </p:txBody>
      </p:sp>
      <p:sp>
        <p:nvSpPr>
          <p:cNvPr id="29699" name="TextBox 6"/>
          <p:cNvSpPr txBox="1">
            <a:spLocks noChangeArrowheads="1"/>
          </p:cNvSpPr>
          <p:nvPr/>
        </p:nvSpPr>
        <p:spPr bwMode="auto">
          <a:xfrm>
            <a:off x="50579" y="1570750"/>
            <a:ext cx="4742136" cy="477054"/>
          </a:xfrm>
          <a:prstGeom prst="rect">
            <a:avLst/>
          </a:prstGeom>
          <a:noFill/>
          <a:ln w="9525">
            <a:noFill/>
            <a:miter lim="800000"/>
            <a:headEnd/>
            <a:tailEnd/>
          </a:ln>
        </p:spPr>
        <p:txBody>
          <a:bodyPr wrap="square">
            <a:spAutoFit/>
          </a:bodyPr>
          <a:lstStyle/>
          <a:p>
            <a:r>
              <a:rPr lang="en-US" sz="2500" b="1" dirty="0" smtClean="0">
                <a:latin typeface="Calibri" pitchFamily="34" charset="0"/>
              </a:rPr>
              <a:t>Distribution </a:t>
            </a:r>
            <a:r>
              <a:rPr lang="en-US" sz="2500" b="1" dirty="0">
                <a:latin typeface="Calibri" pitchFamily="34" charset="0"/>
              </a:rPr>
              <a:t>system, often </a:t>
            </a:r>
            <a:r>
              <a:rPr lang="en-US" sz="2500" b="1" dirty="0" smtClean="0">
                <a:latin typeface="Calibri" pitchFamily="34" charset="0"/>
              </a:rPr>
              <a:t>34.5 kV</a:t>
            </a:r>
            <a:endParaRPr lang="en-US" sz="2500" b="1" dirty="0">
              <a:latin typeface="Calibri" pitchFamily="34" charset="0"/>
            </a:endParaRPr>
          </a:p>
        </p:txBody>
      </p:sp>
      <p:pic>
        <p:nvPicPr>
          <p:cNvPr id="29701" name="Picture 50"/>
          <p:cNvPicPr>
            <a:picLocks noChangeAspect="1" noChangeArrowheads="1"/>
          </p:cNvPicPr>
          <p:nvPr/>
        </p:nvPicPr>
        <p:blipFill>
          <a:blip r:embed="rId3" cstate="print"/>
          <a:srcRect/>
          <a:stretch>
            <a:fillRect/>
          </a:stretch>
        </p:blipFill>
        <p:spPr bwMode="auto">
          <a:xfrm>
            <a:off x="4638675" y="3048000"/>
            <a:ext cx="4456113" cy="3702050"/>
          </a:xfrm>
          <a:prstGeom prst="rect">
            <a:avLst/>
          </a:prstGeom>
          <a:noFill/>
          <a:ln w="9525">
            <a:noFill/>
            <a:miter lim="800000"/>
            <a:headEnd/>
            <a:tailEnd/>
          </a:ln>
        </p:spPr>
      </p:pic>
      <p:pic>
        <p:nvPicPr>
          <p:cNvPr id="29702" name="Picture 5"/>
          <p:cNvPicPr>
            <a:picLocks noChangeAspect="1" noChangeArrowheads="1"/>
          </p:cNvPicPr>
          <p:nvPr/>
        </p:nvPicPr>
        <p:blipFill>
          <a:blip r:embed="rId4" cstate="print"/>
          <a:srcRect/>
          <a:stretch>
            <a:fillRect/>
          </a:stretch>
        </p:blipFill>
        <p:spPr bwMode="auto">
          <a:xfrm>
            <a:off x="0" y="2157413"/>
            <a:ext cx="4519613" cy="3714750"/>
          </a:xfrm>
          <a:prstGeom prst="rect">
            <a:avLst/>
          </a:prstGeom>
          <a:noFill/>
          <a:ln w="9525">
            <a:noFill/>
            <a:miter lim="800000"/>
            <a:headEnd/>
            <a:tailEnd/>
          </a:ln>
        </p:spPr>
      </p:pic>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32</a:t>
            </a:fld>
            <a:endParaRPr lang="en-US" b="1" dirty="0"/>
          </a:p>
        </p:txBody>
      </p:sp>
      <p:pic>
        <p:nvPicPr>
          <p:cNvPr id="9" name="Picture 8" descr="P813012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193" y="702469"/>
            <a:ext cx="2931306" cy="20700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4"/>
          <p:cNvSpPr txBox="1">
            <a:spLocks noChangeArrowheads="1"/>
          </p:cNvSpPr>
          <p:nvPr/>
        </p:nvSpPr>
        <p:spPr bwMode="auto">
          <a:xfrm>
            <a:off x="296863" y="-5417"/>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Atmospheric Regions</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33</a:t>
            </a:fld>
            <a:endParaRPr lang="en-US" b="1" dirty="0"/>
          </a:p>
        </p:txBody>
      </p:sp>
      <p:sp>
        <p:nvSpPr>
          <p:cNvPr id="10" name="TextBox 9"/>
          <p:cNvSpPr txBox="1"/>
          <p:nvPr/>
        </p:nvSpPr>
        <p:spPr>
          <a:xfrm>
            <a:off x="504507" y="6384542"/>
            <a:ext cx="3673365" cy="461665"/>
          </a:xfrm>
          <a:prstGeom prst="rect">
            <a:avLst/>
          </a:prstGeom>
          <a:noFill/>
        </p:spPr>
        <p:txBody>
          <a:bodyPr wrap="square" rtlCol="0">
            <a:spAutoFit/>
          </a:bodyPr>
          <a:lstStyle/>
          <a:p>
            <a:r>
              <a:rPr lang="en-US" sz="1200" dirty="0" smtClean="0"/>
              <a:t>Source: ISU REU program summer 2011, slides by Eugene Takle</a:t>
            </a:r>
            <a:endParaRPr lang="en-US" sz="1200" dirty="0"/>
          </a:p>
        </p:txBody>
      </p:sp>
      <p:pic>
        <p:nvPicPr>
          <p:cNvPr id="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7350" y="1116901"/>
            <a:ext cx="4651375"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41447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4"/>
          <p:cNvSpPr txBox="1">
            <a:spLocks noChangeArrowheads="1"/>
          </p:cNvSpPr>
          <p:nvPr/>
        </p:nvSpPr>
        <p:spPr bwMode="auto">
          <a:xfrm>
            <a:off x="296863" y="-147305"/>
            <a:ext cx="8551862" cy="1323439"/>
          </a:xfrm>
          <a:prstGeom prst="rect">
            <a:avLst/>
          </a:prstGeom>
          <a:noFill/>
          <a:ln w="9525">
            <a:noFill/>
            <a:miter lim="800000"/>
            <a:headEnd/>
            <a:tailEnd/>
          </a:ln>
        </p:spPr>
        <p:txBody>
          <a:bodyPr>
            <a:spAutoFit/>
          </a:bodyPr>
          <a:lstStyle/>
          <a:p>
            <a:pPr algn="ctr"/>
            <a:r>
              <a:rPr lang="en-US" sz="4000" b="1" dirty="0" smtClean="0">
                <a:latin typeface="Calibri" pitchFamily="34" charset="0"/>
              </a:rPr>
              <a:t>Atmospheric Boundary Layer</a:t>
            </a:r>
          </a:p>
          <a:p>
            <a:pPr algn="ctr"/>
            <a:r>
              <a:rPr lang="en-US" sz="4000" b="1" dirty="0" smtClean="0">
                <a:latin typeface="Calibri" pitchFamily="34" charset="0"/>
              </a:rPr>
              <a:t>(Planetary boundary layer)</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34</a:t>
            </a:fld>
            <a:endParaRPr lang="en-US" b="1" dirty="0"/>
          </a:p>
        </p:txBody>
      </p:sp>
      <p:sp>
        <p:nvSpPr>
          <p:cNvPr id="10" name="TextBox 9"/>
          <p:cNvSpPr txBox="1"/>
          <p:nvPr/>
        </p:nvSpPr>
        <p:spPr>
          <a:xfrm>
            <a:off x="173421" y="6542202"/>
            <a:ext cx="5344510" cy="276999"/>
          </a:xfrm>
          <a:prstGeom prst="rect">
            <a:avLst/>
          </a:prstGeom>
          <a:noFill/>
        </p:spPr>
        <p:txBody>
          <a:bodyPr wrap="square" rtlCol="0">
            <a:spAutoFit/>
          </a:bodyPr>
          <a:lstStyle/>
          <a:p>
            <a:r>
              <a:rPr lang="en-US" sz="1200" dirty="0" smtClean="0"/>
              <a:t>Source: ISU REU program summer 2011, slides by Eugene Takle</a:t>
            </a:r>
            <a:endParaRPr lang="en-US" sz="1200" dirty="0"/>
          </a:p>
        </p:txBody>
      </p:sp>
      <p:pic>
        <p:nvPicPr>
          <p:cNvPr id="9" name="Picture 1" descr="1.7.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7670" y="1326059"/>
            <a:ext cx="7110248" cy="4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243" y="5901070"/>
            <a:ext cx="6379535" cy="461665"/>
          </a:xfrm>
          <a:prstGeom prst="rect">
            <a:avLst/>
          </a:prstGeom>
          <a:noFill/>
        </p:spPr>
        <p:txBody>
          <a:bodyPr wrap="square" rtlCol="0">
            <a:spAutoFit/>
          </a:bodyPr>
          <a:lstStyle/>
          <a:p>
            <a:r>
              <a:rPr lang="en-US" sz="1200" dirty="0"/>
              <a:t>At sunset, the cooling begins to occur and it </a:t>
            </a:r>
            <a:r>
              <a:rPr lang="en-US" sz="1200" dirty="0" err="1"/>
              <a:t>surpresses</a:t>
            </a:r>
            <a:r>
              <a:rPr lang="en-US" sz="1200" dirty="0"/>
              <a:t> the turbulence. SO generally we get calm winds at night near the surface in the lowest 20-30 meters.</a:t>
            </a:r>
          </a:p>
        </p:txBody>
      </p:sp>
      <p:sp>
        <p:nvSpPr>
          <p:cNvPr id="4" name="Freeform 3"/>
          <p:cNvSpPr/>
          <p:nvPr/>
        </p:nvSpPr>
        <p:spPr>
          <a:xfrm>
            <a:off x="552893" y="4454660"/>
            <a:ext cx="2817628" cy="1510205"/>
          </a:xfrm>
          <a:custGeom>
            <a:avLst/>
            <a:gdLst>
              <a:gd name="connsiteX0" fmla="*/ 0 w 2817628"/>
              <a:gd name="connsiteY0" fmla="*/ 1510205 h 1510205"/>
              <a:gd name="connsiteX1" fmla="*/ 0 w 2817628"/>
              <a:gd name="connsiteY1" fmla="*/ 1510205 h 1510205"/>
              <a:gd name="connsiteX2" fmla="*/ 223284 w 2817628"/>
              <a:gd name="connsiteY2" fmla="*/ 1457042 h 1510205"/>
              <a:gd name="connsiteX3" fmla="*/ 329609 w 2817628"/>
              <a:gd name="connsiteY3" fmla="*/ 1403880 h 1510205"/>
              <a:gd name="connsiteX4" fmla="*/ 425302 w 2817628"/>
              <a:gd name="connsiteY4" fmla="*/ 1371982 h 1510205"/>
              <a:gd name="connsiteX5" fmla="*/ 478465 w 2817628"/>
              <a:gd name="connsiteY5" fmla="*/ 1340084 h 1510205"/>
              <a:gd name="connsiteX6" fmla="*/ 606056 w 2817628"/>
              <a:gd name="connsiteY6" fmla="*/ 1265656 h 1510205"/>
              <a:gd name="connsiteX7" fmla="*/ 680484 w 2817628"/>
              <a:gd name="connsiteY7" fmla="*/ 1223126 h 1510205"/>
              <a:gd name="connsiteX8" fmla="*/ 765544 w 2817628"/>
              <a:gd name="connsiteY8" fmla="*/ 1180596 h 1510205"/>
              <a:gd name="connsiteX9" fmla="*/ 839972 w 2817628"/>
              <a:gd name="connsiteY9" fmla="*/ 1127433 h 1510205"/>
              <a:gd name="connsiteX10" fmla="*/ 882502 w 2817628"/>
              <a:gd name="connsiteY10" fmla="*/ 1106168 h 1510205"/>
              <a:gd name="connsiteX11" fmla="*/ 935665 w 2817628"/>
              <a:gd name="connsiteY11" fmla="*/ 1074270 h 1510205"/>
              <a:gd name="connsiteX12" fmla="*/ 967563 w 2817628"/>
              <a:gd name="connsiteY12" fmla="*/ 1063638 h 1510205"/>
              <a:gd name="connsiteX13" fmla="*/ 1041991 w 2817628"/>
              <a:gd name="connsiteY13" fmla="*/ 1042373 h 1510205"/>
              <a:gd name="connsiteX14" fmla="*/ 1095154 w 2817628"/>
              <a:gd name="connsiteY14" fmla="*/ 1010475 h 1510205"/>
              <a:gd name="connsiteX15" fmla="*/ 1148316 w 2817628"/>
              <a:gd name="connsiteY15" fmla="*/ 989210 h 1510205"/>
              <a:gd name="connsiteX16" fmla="*/ 1233377 w 2817628"/>
              <a:gd name="connsiteY16" fmla="*/ 925414 h 1510205"/>
              <a:gd name="connsiteX17" fmla="*/ 1329070 w 2817628"/>
              <a:gd name="connsiteY17" fmla="*/ 882884 h 1510205"/>
              <a:gd name="connsiteX18" fmla="*/ 1360967 w 2817628"/>
              <a:gd name="connsiteY18" fmla="*/ 861619 h 1510205"/>
              <a:gd name="connsiteX19" fmla="*/ 1446028 w 2817628"/>
              <a:gd name="connsiteY19" fmla="*/ 797824 h 1510205"/>
              <a:gd name="connsiteX20" fmla="*/ 1520456 w 2817628"/>
              <a:gd name="connsiteY20" fmla="*/ 776559 h 1510205"/>
              <a:gd name="connsiteX21" fmla="*/ 1658679 w 2817628"/>
              <a:gd name="connsiteY21" fmla="*/ 680866 h 1510205"/>
              <a:gd name="connsiteX22" fmla="*/ 1679944 w 2817628"/>
              <a:gd name="connsiteY22" fmla="*/ 659600 h 1510205"/>
              <a:gd name="connsiteX23" fmla="*/ 1754372 w 2817628"/>
              <a:gd name="connsiteY23" fmla="*/ 617070 h 1510205"/>
              <a:gd name="connsiteX24" fmla="*/ 1860698 w 2817628"/>
              <a:gd name="connsiteY24" fmla="*/ 553275 h 1510205"/>
              <a:gd name="connsiteX25" fmla="*/ 1988288 w 2817628"/>
              <a:gd name="connsiteY25" fmla="*/ 457582 h 1510205"/>
              <a:gd name="connsiteX26" fmla="*/ 2030819 w 2817628"/>
              <a:gd name="connsiteY26" fmla="*/ 436317 h 1510205"/>
              <a:gd name="connsiteX27" fmla="*/ 2105247 w 2817628"/>
              <a:gd name="connsiteY27" fmla="*/ 383154 h 1510205"/>
              <a:gd name="connsiteX28" fmla="*/ 2158409 w 2817628"/>
              <a:gd name="connsiteY28" fmla="*/ 340624 h 1510205"/>
              <a:gd name="connsiteX29" fmla="*/ 2179674 w 2817628"/>
              <a:gd name="connsiteY29" fmla="*/ 308726 h 1510205"/>
              <a:gd name="connsiteX30" fmla="*/ 2222205 w 2817628"/>
              <a:gd name="connsiteY30" fmla="*/ 298093 h 1510205"/>
              <a:gd name="connsiteX31" fmla="*/ 2264735 w 2817628"/>
              <a:gd name="connsiteY31" fmla="*/ 266196 h 1510205"/>
              <a:gd name="connsiteX32" fmla="*/ 2360428 w 2817628"/>
              <a:gd name="connsiteY32" fmla="*/ 223666 h 1510205"/>
              <a:gd name="connsiteX33" fmla="*/ 2381693 w 2817628"/>
              <a:gd name="connsiteY33" fmla="*/ 191768 h 1510205"/>
              <a:gd name="connsiteX34" fmla="*/ 2424223 w 2817628"/>
              <a:gd name="connsiteY34" fmla="*/ 181135 h 1510205"/>
              <a:gd name="connsiteX35" fmla="*/ 2477386 w 2817628"/>
              <a:gd name="connsiteY35" fmla="*/ 159870 h 1510205"/>
              <a:gd name="connsiteX36" fmla="*/ 2541181 w 2817628"/>
              <a:gd name="connsiteY36" fmla="*/ 138605 h 1510205"/>
              <a:gd name="connsiteX37" fmla="*/ 2583712 w 2817628"/>
              <a:gd name="connsiteY37" fmla="*/ 117340 h 1510205"/>
              <a:gd name="connsiteX38" fmla="*/ 2647507 w 2817628"/>
              <a:gd name="connsiteY38" fmla="*/ 74810 h 1510205"/>
              <a:gd name="connsiteX39" fmla="*/ 2711302 w 2817628"/>
              <a:gd name="connsiteY39" fmla="*/ 42912 h 1510205"/>
              <a:gd name="connsiteX40" fmla="*/ 2743200 w 2817628"/>
              <a:gd name="connsiteY40" fmla="*/ 32280 h 1510205"/>
              <a:gd name="connsiteX41" fmla="*/ 2806995 w 2817628"/>
              <a:gd name="connsiteY41" fmla="*/ 382 h 1510205"/>
              <a:gd name="connsiteX42" fmla="*/ 2817628 w 2817628"/>
              <a:gd name="connsiteY42" fmla="*/ 382 h 1510205"/>
              <a:gd name="connsiteX43" fmla="*/ 2817628 w 2817628"/>
              <a:gd name="connsiteY43" fmla="*/ 382 h 151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17628" h="1510205">
                <a:moveTo>
                  <a:pt x="0" y="1510205"/>
                </a:moveTo>
                <a:lnTo>
                  <a:pt x="0" y="1510205"/>
                </a:lnTo>
                <a:cubicBezTo>
                  <a:pt x="74428" y="1492484"/>
                  <a:pt x="149406" y="1476932"/>
                  <a:pt x="223284" y="1457042"/>
                </a:cubicBezTo>
                <a:cubicBezTo>
                  <a:pt x="305343" y="1434949"/>
                  <a:pt x="249569" y="1438183"/>
                  <a:pt x="329609" y="1403880"/>
                </a:cubicBezTo>
                <a:cubicBezTo>
                  <a:pt x="360514" y="1390635"/>
                  <a:pt x="394398" y="1385227"/>
                  <a:pt x="425302" y="1371982"/>
                </a:cubicBezTo>
                <a:cubicBezTo>
                  <a:pt x="444297" y="1363841"/>
                  <a:pt x="460322" y="1349980"/>
                  <a:pt x="478465" y="1340084"/>
                </a:cubicBezTo>
                <a:cubicBezTo>
                  <a:pt x="678467" y="1230992"/>
                  <a:pt x="400630" y="1392072"/>
                  <a:pt x="606056" y="1265656"/>
                </a:cubicBezTo>
                <a:cubicBezTo>
                  <a:pt x="630391" y="1250680"/>
                  <a:pt x="655272" y="1236573"/>
                  <a:pt x="680484" y="1223126"/>
                </a:cubicBezTo>
                <a:cubicBezTo>
                  <a:pt x="708455" y="1208208"/>
                  <a:pt x="740184" y="1199616"/>
                  <a:pt x="765544" y="1180596"/>
                </a:cubicBezTo>
                <a:cubicBezTo>
                  <a:pt x="783806" y="1166900"/>
                  <a:pt x="818201" y="1139873"/>
                  <a:pt x="839972" y="1127433"/>
                </a:cubicBezTo>
                <a:cubicBezTo>
                  <a:pt x="853734" y="1119569"/>
                  <a:pt x="868647" y="1113865"/>
                  <a:pt x="882502" y="1106168"/>
                </a:cubicBezTo>
                <a:cubicBezTo>
                  <a:pt x="900567" y="1096132"/>
                  <a:pt x="917181" y="1083512"/>
                  <a:pt x="935665" y="1074270"/>
                </a:cubicBezTo>
                <a:cubicBezTo>
                  <a:pt x="945690" y="1069258"/>
                  <a:pt x="956828" y="1066858"/>
                  <a:pt x="967563" y="1063638"/>
                </a:cubicBezTo>
                <a:cubicBezTo>
                  <a:pt x="992277" y="1056224"/>
                  <a:pt x="1017182" y="1049461"/>
                  <a:pt x="1041991" y="1042373"/>
                </a:cubicBezTo>
                <a:cubicBezTo>
                  <a:pt x="1059712" y="1031740"/>
                  <a:pt x="1076670" y="1019717"/>
                  <a:pt x="1095154" y="1010475"/>
                </a:cubicBezTo>
                <a:cubicBezTo>
                  <a:pt x="1112225" y="1001940"/>
                  <a:pt x="1131950" y="999030"/>
                  <a:pt x="1148316" y="989210"/>
                </a:cubicBezTo>
                <a:cubicBezTo>
                  <a:pt x="1187422" y="965747"/>
                  <a:pt x="1196132" y="944037"/>
                  <a:pt x="1233377" y="925414"/>
                </a:cubicBezTo>
                <a:cubicBezTo>
                  <a:pt x="1264598" y="909803"/>
                  <a:pt x="1297849" y="898495"/>
                  <a:pt x="1329070" y="882884"/>
                </a:cubicBezTo>
                <a:cubicBezTo>
                  <a:pt x="1340499" y="877169"/>
                  <a:pt x="1350633" y="869135"/>
                  <a:pt x="1360967" y="861619"/>
                </a:cubicBezTo>
                <a:cubicBezTo>
                  <a:pt x="1389630" y="840773"/>
                  <a:pt x="1414756" y="814502"/>
                  <a:pt x="1446028" y="797824"/>
                </a:cubicBezTo>
                <a:cubicBezTo>
                  <a:pt x="1468795" y="785682"/>
                  <a:pt x="1495647" y="783647"/>
                  <a:pt x="1520456" y="776559"/>
                </a:cubicBezTo>
                <a:cubicBezTo>
                  <a:pt x="1566530" y="744661"/>
                  <a:pt x="1619055" y="720492"/>
                  <a:pt x="1658679" y="680866"/>
                </a:cubicBezTo>
                <a:cubicBezTo>
                  <a:pt x="1665767" y="673777"/>
                  <a:pt x="1671603" y="665161"/>
                  <a:pt x="1679944" y="659600"/>
                </a:cubicBezTo>
                <a:cubicBezTo>
                  <a:pt x="1703719" y="643750"/>
                  <a:pt x="1730597" y="632920"/>
                  <a:pt x="1754372" y="617070"/>
                </a:cubicBezTo>
                <a:cubicBezTo>
                  <a:pt x="1856472" y="549004"/>
                  <a:pt x="1757842" y="594417"/>
                  <a:pt x="1860698" y="553275"/>
                </a:cubicBezTo>
                <a:cubicBezTo>
                  <a:pt x="1870837" y="545389"/>
                  <a:pt x="1953012" y="477740"/>
                  <a:pt x="1988288" y="457582"/>
                </a:cubicBezTo>
                <a:cubicBezTo>
                  <a:pt x="2002050" y="449718"/>
                  <a:pt x="2016642" y="443405"/>
                  <a:pt x="2030819" y="436317"/>
                </a:cubicBezTo>
                <a:cubicBezTo>
                  <a:pt x="2099934" y="344162"/>
                  <a:pt x="2022063" y="429368"/>
                  <a:pt x="2105247" y="383154"/>
                </a:cubicBezTo>
                <a:cubicBezTo>
                  <a:pt x="2125085" y="372133"/>
                  <a:pt x="2142362" y="356671"/>
                  <a:pt x="2158409" y="340624"/>
                </a:cubicBezTo>
                <a:cubicBezTo>
                  <a:pt x="2167445" y="331588"/>
                  <a:pt x="2169041" y="315814"/>
                  <a:pt x="2179674" y="308726"/>
                </a:cubicBezTo>
                <a:cubicBezTo>
                  <a:pt x="2191833" y="300620"/>
                  <a:pt x="2208028" y="301637"/>
                  <a:pt x="2222205" y="298093"/>
                </a:cubicBezTo>
                <a:cubicBezTo>
                  <a:pt x="2236382" y="287461"/>
                  <a:pt x="2249708" y="275588"/>
                  <a:pt x="2264735" y="266196"/>
                </a:cubicBezTo>
                <a:cubicBezTo>
                  <a:pt x="2291226" y="249640"/>
                  <a:pt x="2332419" y="234869"/>
                  <a:pt x="2360428" y="223666"/>
                </a:cubicBezTo>
                <a:cubicBezTo>
                  <a:pt x="2367516" y="213033"/>
                  <a:pt x="2371060" y="198857"/>
                  <a:pt x="2381693" y="191768"/>
                </a:cubicBezTo>
                <a:cubicBezTo>
                  <a:pt x="2393852" y="183662"/>
                  <a:pt x="2410360" y="185756"/>
                  <a:pt x="2424223" y="181135"/>
                </a:cubicBezTo>
                <a:cubicBezTo>
                  <a:pt x="2442330" y="175099"/>
                  <a:pt x="2459449" y="166393"/>
                  <a:pt x="2477386" y="159870"/>
                </a:cubicBezTo>
                <a:cubicBezTo>
                  <a:pt x="2498452" y="152210"/>
                  <a:pt x="2520369" y="146930"/>
                  <a:pt x="2541181" y="138605"/>
                </a:cubicBezTo>
                <a:cubicBezTo>
                  <a:pt x="2555898" y="132718"/>
                  <a:pt x="2570120" y="125495"/>
                  <a:pt x="2583712" y="117340"/>
                </a:cubicBezTo>
                <a:cubicBezTo>
                  <a:pt x="2605627" y="104191"/>
                  <a:pt x="2623261" y="82892"/>
                  <a:pt x="2647507" y="74810"/>
                </a:cubicBezTo>
                <a:cubicBezTo>
                  <a:pt x="2727691" y="48081"/>
                  <a:pt x="2628848" y="84138"/>
                  <a:pt x="2711302" y="42912"/>
                </a:cubicBezTo>
                <a:cubicBezTo>
                  <a:pt x="2721327" y="37900"/>
                  <a:pt x="2732567" y="35824"/>
                  <a:pt x="2743200" y="32280"/>
                </a:cubicBezTo>
                <a:cubicBezTo>
                  <a:pt x="2774385" y="11489"/>
                  <a:pt x="2771778" y="9186"/>
                  <a:pt x="2806995" y="382"/>
                </a:cubicBezTo>
                <a:cubicBezTo>
                  <a:pt x="2810434" y="-478"/>
                  <a:pt x="2814084" y="382"/>
                  <a:pt x="2817628" y="382"/>
                </a:cubicBezTo>
                <a:lnTo>
                  <a:pt x="2817628" y="38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127918" y="1492103"/>
            <a:ext cx="3780547" cy="646331"/>
          </a:xfrm>
          <a:prstGeom prst="rect">
            <a:avLst/>
          </a:prstGeom>
          <a:noFill/>
        </p:spPr>
        <p:txBody>
          <a:bodyPr wrap="square" rtlCol="0">
            <a:spAutoFit/>
          </a:bodyPr>
          <a:lstStyle/>
          <a:p>
            <a:r>
              <a:rPr lang="en-US" sz="1200" dirty="0" smtClean="0"/>
              <a:t>Heating is gone and so the residual layer has little turbulence until the heating from the surface in late morning starts to take effect.</a:t>
            </a:r>
            <a:endParaRPr lang="en-US" sz="1200" dirty="0"/>
          </a:p>
        </p:txBody>
      </p:sp>
      <p:sp>
        <p:nvSpPr>
          <p:cNvPr id="5" name="Freeform 4"/>
          <p:cNvSpPr/>
          <p:nvPr/>
        </p:nvSpPr>
        <p:spPr>
          <a:xfrm>
            <a:off x="5124893" y="1796902"/>
            <a:ext cx="2998381" cy="1233377"/>
          </a:xfrm>
          <a:custGeom>
            <a:avLst/>
            <a:gdLst>
              <a:gd name="connsiteX0" fmla="*/ 2998381 w 2998381"/>
              <a:gd name="connsiteY0" fmla="*/ 0 h 1233377"/>
              <a:gd name="connsiteX1" fmla="*/ 2998381 w 2998381"/>
              <a:gd name="connsiteY1" fmla="*/ 0 h 1233377"/>
              <a:gd name="connsiteX2" fmla="*/ 2743200 w 2998381"/>
              <a:gd name="connsiteY2" fmla="*/ 63796 h 1233377"/>
              <a:gd name="connsiteX3" fmla="*/ 2626242 w 2998381"/>
              <a:gd name="connsiteY3" fmla="*/ 127591 h 1233377"/>
              <a:gd name="connsiteX4" fmla="*/ 2551814 w 2998381"/>
              <a:gd name="connsiteY4" fmla="*/ 159489 h 1233377"/>
              <a:gd name="connsiteX5" fmla="*/ 2434856 w 2998381"/>
              <a:gd name="connsiteY5" fmla="*/ 233917 h 1233377"/>
              <a:gd name="connsiteX6" fmla="*/ 2296633 w 2998381"/>
              <a:gd name="connsiteY6" fmla="*/ 297712 h 1233377"/>
              <a:gd name="connsiteX7" fmla="*/ 2030819 w 2998381"/>
              <a:gd name="connsiteY7" fmla="*/ 435935 h 1233377"/>
              <a:gd name="connsiteX8" fmla="*/ 1892595 w 2998381"/>
              <a:gd name="connsiteY8" fmla="*/ 510363 h 1233377"/>
              <a:gd name="connsiteX9" fmla="*/ 1754372 w 2998381"/>
              <a:gd name="connsiteY9" fmla="*/ 574158 h 1233377"/>
              <a:gd name="connsiteX10" fmla="*/ 1616149 w 2998381"/>
              <a:gd name="connsiteY10" fmla="*/ 648586 h 1233377"/>
              <a:gd name="connsiteX11" fmla="*/ 1318437 w 2998381"/>
              <a:gd name="connsiteY11" fmla="*/ 765545 h 1233377"/>
              <a:gd name="connsiteX12" fmla="*/ 1158949 w 2998381"/>
              <a:gd name="connsiteY12" fmla="*/ 839972 h 1233377"/>
              <a:gd name="connsiteX13" fmla="*/ 712381 w 2998381"/>
              <a:gd name="connsiteY13" fmla="*/ 999461 h 1233377"/>
              <a:gd name="connsiteX14" fmla="*/ 574158 w 2998381"/>
              <a:gd name="connsiteY14" fmla="*/ 1041991 h 1233377"/>
              <a:gd name="connsiteX15" fmla="*/ 435935 w 2998381"/>
              <a:gd name="connsiteY15" fmla="*/ 1084521 h 1233377"/>
              <a:gd name="connsiteX16" fmla="*/ 361507 w 2998381"/>
              <a:gd name="connsiteY16" fmla="*/ 1105786 h 1233377"/>
              <a:gd name="connsiteX17" fmla="*/ 244549 w 2998381"/>
              <a:gd name="connsiteY17" fmla="*/ 1137684 h 1233377"/>
              <a:gd name="connsiteX18" fmla="*/ 106326 w 2998381"/>
              <a:gd name="connsiteY18" fmla="*/ 1190847 h 1233377"/>
              <a:gd name="connsiteX19" fmla="*/ 63795 w 2998381"/>
              <a:gd name="connsiteY19" fmla="*/ 1212112 h 1233377"/>
              <a:gd name="connsiteX20" fmla="*/ 0 w 2998381"/>
              <a:gd name="connsiteY20" fmla="*/ 1233377 h 1233377"/>
              <a:gd name="connsiteX21" fmla="*/ 0 w 2998381"/>
              <a:gd name="connsiteY21" fmla="*/ 1233377 h 123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98381" h="1233377">
                <a:moveTo>
                  <a:pt x="2998381" y="0"/>
                </a:moveTo>
                <a:lnTo>
                  <a:pt x="2998381" y="0"/>
                </a:lnTo>
                <a:cubicBezTo>
                  <a:pt x="2913321" y="21265"/>
                  <a:pt x="2826139" y="35360"/>
                  <a:pt x="2743200" y="63796"/>
                </a:cubicBezTo>
                <a:cubicBezTo>
                  <a:pt x="2701192" y="78199"/>
                  <a:pt x="2665962" y="107731"/>
                  <a:pt x="2626242" y="127591"/>
                </a:cubicBezTo>
                <a:cubicBezTo>
                  <a:pt x="2602100" y="139662"/>
                  <a:pt x="2575409" y="146381"/>
                  <a:pt x="2551814" y="159489"/>
                </a:cubicBezTo>
                <a:cubicBezTo>
                  <a:pt x="2511419" y="181931"/>
                  <a:pt x="2475489" y="211908"/>
                  <a:pt x="2434856" y="233917"/>
                </a:cubicBezTo>
                <a:cubicBezTo>
                  <a:pt x="2390236" y="258086"/>
                  <a:pt x="2342021" y="275018"/>
                  <a:pt x="2296633" y="297712"/>
                </a:cubicBezTo>
                <a:cubicBezTo>
                  <a:pt x="2207308" y="342374"/>
                  <a:pt x="2119194" y="389422"/>
                  <a:pt x="2030819" y="435935"/>
                </a:cubicBezTo>
                <a:cubicBezTo>
                  <a:pt x="1984512" y="460307"/>
                  <a:pt x="1940108" y="488434"/>
                  <a:pt x="1892595" y="510363"/>
                </a:cubicBezTo>
                <a:cubicBezTo>
                  <a:pt x="1846521" y="531628"/>
                  <a:pt x="1799760" y="551464"/>
                  <a:pt x="1754372" y="574158"/>
                </a:cubicBezTo>
                <a:cubicBezTo>
                  <a:pt x="1707567" y="597560"/>
                  <a:pt x="1664064" y="627550"/>
                  <a:pt x="1616149" y="648586"/>
                </a:cubicBezTo>
                <a:cubicBezTo>
                  <a:pt x="1518522" y="691447"/>
                  <a:pt x="1415055" y="720457"/>
                  <a:pt x="1318437" y="765545"/>
                </a:cubicBezTo>
                <a:cubicBezTo>
                  <a:pt x="1265274" y="790354"/>
                  <a:pt x="1213330" y="817961"/>
                  <a:pt x="1158949" y="839972"/>
                </a:cubicBezTo>
                <a:cubicBezTo>
                  <a:pt x="1026152" y="893723"/>
                  <a:pt x="855096" y="953588"/>
                  <a:pt x="712381" y="999461"/>
                </a:cubicBezTo>
                <a:cubicBezTo>
                  <a:pt x="666487" y="1014212"/>
                  <a:pt x="620232" y="1027814"/>
                  <a:pt x="574158" y="1041991"/>
                </a:cubicBezTo>
                <a:lnTo>
                  <a:pt x="435935" y="1084521"/>
                </a:lnTo>
                <a:cubicBezTo>
                  <a:pt x="411221" y="1091935"/>
                  <a:pt x="386368" y="1098880"/>
                  <a:pt x="361507" y="1105786"/>
                </a:cubicBezTo>
                <a:cubicBezTo>
                  <a:pt x="322571" y="1116602"/>
                  <a:pt x="281692" y="1121766"/>
                  <a:pt x="244549" y="1137684"/>
                </a:cubicBezTo>
                <a:cubicBezTo>
                  <a:pt x="-101595" y="1286033"/>
                  <a:pt x="404264" y="1071673"/>
                  <a:pt x="106326" y="1190847"/>
                </a:cubicBezTo>
                <a:cubicBezTo>
                  <a:pt x="91609" y="1196734"/>
                  <a:pt x="78636" y="1206547"/>
                  <a:pt x="63795" y="1212112"/>
                </a:cubicBezTo>
                <a:cubicBezTo>
                  <a:pt x="-36647" y="1249778"/>
                  <a:pt x="61573" y="1202592"/>
                  <a:pt x="0" y="1233377"/>
                </a:cubicBezTo>
                <a:lnTo>
                  <a:pt x="0" y="123337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52084" y="1658402"/>
            <a:ext cx="2702992" cy="461665"/>
          </a:xfrm>
          <a:prstGeom prst="rect">
            <a:avLst/>
          </a:prstGeom>
          <a:noFill/>
        </p:spPr>
        <p:txBody>
          <a:bodyPr wrap="square" rtlCol="0">
            <a:spAutoFit/>
          </a:bodyPr>
          <a:lstStyle/>
          <a:p>
            <a:r>
              <a:rPr lang="en-US" sz="1200" dirty="0" smtClean="0"/>
              <a:t>During the day, you get the mixed layer, gusty.</a:t>
            </a:r>
            <a:endParaRPr lang="en-US" sz="1200" dirty="0"/>
          </a:p>
        </p:txBody>
      </p:sp>
      <p:sp>
        <p:nvSpPr>
          <p:cNvPr id="13" name="TextBox 12"/>
          <p:cNvSpPr txBox="1"/>
          <p:nvPr/>
        </p:nvSpPr>
        <p:spPr>
          <a:xfrm>
            <a:off x="-1844076" y="3548011"/>
            <a:ext cx="2702992" cy="646331"/>
          </a:xfrm>
          <a:prstGeom prst="rect">
            <a:avLst/>
          </a:prstGeom>
          <a:noFill/>
        </p:spPr>
        <p:txBody>
          <a:bodyPr wrap="square" rtlCol="0">
            <a:spAutoFit/>
          </a:bodyPr>
          <a:lstStyle/>
          <a:p>
            <a:r>
              <a:rPr lang="en-US" sz="1200" dirty="0" smtClean="0"/>
              <a:t>Stability refers to mixing and turbulence. It does not refer to wind speed.</a:t>
            </a:r>
            <a:endParaRPr lang="en-US" sz="1200" dirty="0"/>
          </a:p>
        </p:txBody>
      </p:sp>
    </p:spTree>
    <p:extLst>
      <p:ext uri="{BB962C8B-B14F-4D97-AF65-F5344CB8AC3E}">
        <p14:creationId xmlns:p14="http://schemas.microsoft.com/office/powerpoint/2010/main" val="14380428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4"/>
          <p:cNvSpPr txBox="1">
            <a:spLocks noChangeArrowheads="1"/>
          </p:cNvSpPr>
          <p:nvPr/>
        </p:nvSpPr>
        <p:spPr bwMode="auto">
          <a:xfrm>
            <a:off x="296863" y="-178843"/>
            <a:ext cx="8551862" cy="1323439"/>
          </a:xfrm>
          <a:prstGeom prst="rect">
            <a:avLst/>
          </a:prstGeom>
          <a:noFill/>
          <a:ln w="9525">
            <a:noFill/>
            <a:miter lim="800000"/>
            <a:headEnd/>
            <a:tailEnd/>
          </a:ln>
        </p:spPr>
        <p:txBody>
          <a:bodyPr>
            <a:spAutoFit/>
          </a:bodyPr>
          <a:lstStyle/>
          <a:p>
            <a:pPr algn="ctr"/>
            <a:r>
              <a:rPr lang="en-US" sz="4000" b="1" dirty="0" smtClean="0">
                <a:latin typeface="Calibri" pitchFamily="34" charset="0"/>
              </a:rPr>
              <a:t>Atmospheric Boundary Layer</a:t>
            </a:r>
          </a:p>
          <a:p>
            <a:pPr algn="ctr"/>
            <a:r>
              <a:rPr lang="en-US" sz="4000" b="1" dirty="0" smtClean="0">
                <a:latin typeface="Calibri" pitchFamily="34" charset="0"/>
              </a:rPr>
              <a:t>(Planetary boundary layer)</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35</a:t>
            </a:fld>
            <a:endParaRPr lang="en-US" b="1" dirty="0"/>
          </a:p>
        </p:txBody>
      </p:sp>
      <p:sp>
        <p:nvSpPr>
          <p:cNvPr id="10" name="TextBox 9"/>
          <p:cNvSpPr txBox="1"/>
          <p:nvPr/>
        </p:nvSpPr>
        <p:spPr>
          <a:xfrm>
            <a:off x="567559" y="6258414"/>
            <a:ext cx="8403020" cy="461665"/>
          </a:xfrm>
          <a:prstGeom prst="rect">
            <a:avLst/>
          </a:prstGeom>
          <a:noFill/>
        </p:spPr>
        <p:txBody>
          <a:bodyPr wrap="square" rtlCol="0">
            <a:spAutoFit/>
          </a:bodyPr>
          <a:lstStyle/>
          <a:p>
            <a:r>
              <a:rPr lang="en-US" sz="1200" dirty="0" smtClean="0"/>
              <a:t>Source: R. </a:t>
            </a:r>
            <a:r>
              <a:rPr lang="en-US" sz="1200" dirty="0" err="1" smtClean="0"/>
              <a:t>Redburn</a:t>
            </a:r>
            <a:r>
              <a:rPr lang="en-US" sz="1200" dirty="0" smtClean="0"/>
              <a:t>, “A tall tower wind investigation of northwest Missouri,” MS Thesis, U. of Missouri-Columbia, 2007, available </a:t>
            </a:r>
            <a:r>
              <a:rPr lang="en-US" sz="1200" dirty="0"/>
              <a:t>at </a:t>
            </a:r>
            <a:r>
              <a:rPr lang="en-US" sz="1200" dirty="0">
                <a:hlinkClick r:id="rId3"/>
              </a:rPr>
              <a:t>http://</a:t>
            </a:r>
            <a:r>
              <a:rPr lang="en-US" sz="1200" dirty="0" smtClean="0">
                <a:hlinkClick r:id="rId3"/>
              </a:rPr>
              <a:t>weather.missouri.edu/rains/Thesis-final.pdf</a:t>
            </a:r>
            <a:r>
              <a:rPr lang="en-US" sz="1200" dirty="0" smtClean="0"/>
              <a:t>. </a:t>
            </a:r>
            <a:endParaRPr lang="en-US" sz="1200"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0484" y="1364627"/>
            <a:ext cx="5630096" cy="4277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1639614"/>
            <a:ext cx="3340483" cy="646331"/>
          </a:xfrm>
          <a:prstGeom prst="rect">
            <a:avLst/>
          </a:prstGeom>
          <a:noFill/>
        </p:spPr>
        <p:txBody>
          <a:bodyPr wrap="square" rtlCol="0">
            <a:spAutoFit/>
          </a:bodyPr>
          <a:lstStyle/>
          <a:p>
            <a:r>
              <a:rPr lang="en-US" b="1" dirty="0" smtClean="0"/>
              <a:t>The wind speed diurnal pattern changes with height!</a:t>
            </a:r>
            <a:endParaRPr lang="en-US" b="1" dirty="0"/>
          </a:p>
        </p:txBody>
      </p:sp>
      <p:sp>
        <p:nvSpPr>
          <p:cNvPr id="3" name="TextBox 2"/>
          <p:cNvSpPr txBox="1"/>
          <p:nvPr/>
        </p:nvSpPr>
        <p:spPr>
          <a:xfrm>
            <a:off x="126125" y="2995448"/>
            <a:ext cx="2774730" cy="523220"/>
          </a:xfrm>
          <a:prstGeom prst="rect">
            <a:avLst/>
          </a:prstGeom>
          <a:noFill/>
        </p:spPr>
        <p:txBody>
          <a:bodyPr wrap="square" rtlCol="0">
            <a:spAutoFit/>
          </a:bodyPr>
          <a:lstStyle/>
          <a:p>
            <a:r>
              <a:rPr lang="en-US" sz="1400" b="1" dirty="0" smtClean="0"/>
              <a:t>Diurnal</a:t>
            </a:r>
            <a:r>
              <a:rPr lang="en-US" sz="1400" b="1" dirty="0"/>
              <a:t>: Relating to or occurring in a 24-hour period</a:t>
            </a:r>
          </a:p>
        </p:txBody>
      </p:sp>
    </p:spTree>
    <p:extLst>
      <p:ext uri="{BB962C8B-B14F-4D97-AF65-F5344CB8AC3E}">
        <p14:creationId xmlns:p14="http://schemas.microsoft.com/office/powerpoint/2010/main" val="410020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30333"/>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Horizontal vs. Vertical-Axis</a:t>
            </a:r>
            <a:endParaRPr lang="en-US" sz="4000" b="1" dirty="0">
              <a:latin typeface="Calibri" pitchFamily="34" charset="0"/>
            </a:endParaRPr>
          </a:p>
        </p:txBody>
      </p:sp>
      <p:sp>
        <p:nvSpPr>
          <p:cNvPr id="4" name="TextBox 3"/>
          <p:cNvSpPr txBox="1"/>
          <p:nvPr/>
        </p:nvSpPr>
        <p:spPr>
          <a:xfrm>
            <a:off x="433351" y="1372853"/>
            <a:ext cx="8394773" cy="2492990"/>
          </a:xfrm>
          <a:prstGeom prst="rect">
            <a:avLst/>
          </a:prstGeom>
          <a:noFill/>
        </p:spPr>
        <p:txBody>
          <a:bodyPr wrap="square" rtlCol="0">
            <a:spAutoFit/>
          </a:bodyPr>
          <a:lstStyle/>
          <a:p>
            <a:r>
              <a:rPr lang="en-US" sz="1200" dirty="0" smtClean="0"/>
              <a:t>The next slide shows detailed comparison between HAWT and VAWT.</a:t>
            </a:r>
          </a:p>
          <a:p>
            <a:endParaRPr lang="en-US" sz="1200" dirty="0"/>
          </a:p>
          <a:p>
            <a:r>
              <a:rPr lang="en-US" sz="1200" dirty="0" smtClean="0"/>
              <a:t>Source: </a:t>
            </a:r>
            <a:r>
              <a:rPr lang="en-US" sz="1200" b="1" dirty="0"/>
              <a:t>Market, cost, and technical analysis of vertical and horizontal axis wind </a:t>
            </a:r>
            <a:r>
              <a:rPr lang="en-US" sz="1200" b="1" dirty="0" smtClean="0"/>
              <a:t>turbines</a:t>
            </a:r>
            <a:endParaRPr lang="en-US" sz="1200" dirty="0"/>
          </a:p>
          <a:p>
            <a:r>
              <a:rPr lang="en-US" sz="1200" b="1" dirty="0"/>
              <a:t>Task #2: VAWT vs. HAWT </a:t>
            </a:r>
            <a:r>
              <a:rPr lang="en-US" sz="1200" b="1" dirty="0" smtClean="0"/>
              <a:t>technology</a:t>
            </a:r>
            <a:r>
              <a:rPr lang="en-US" sz="1200" dirty="0" smtClean="0"/>
              <a:t>. </a:t>
            </a:r>
            <a:r>
              <a:rPr lang="en-US" sz="1200" b="1" dirty="0" smtClean="0"/>
              <a:t>May </a:t>
            </a:r>
            <a:r>
              <a:rPr lang="en-US" sz="1200" b="1" dirty="0"/>
              <a:t>2003</a:t>
            </a:r>
            <a:endParaRPr lang="en-US" sz="1200" dirty="0"/>
          </a:p>
          <a:p>
            <a:endParaRPr lang="en-US" sz="1200" dirty="0"/>
          </a:p>
          <a:p>
            <a:r>
              <a:rPr lang="en-US" sz="1200" b="1" dirty="0"/>
              <a:t>Prepared </a:t>
            </a:r>
            <a:r>
              <a:rPr lang="en-US" sz="1200" b="1" dirty="0" smtClean="0"/>
              <a:t>for  Lawrence </a:t>
            </a:r>
            <a:r>
              <a:rPr lang="en-US" sz="1200" b="1" dirty="0"/>
              <a:t>Berkeley National </a:t>
            </a:r>
            <a:r>
              <a:rPr lang="en-US" sz="1200" b="1" dirty="0" smtClean="0"/>
              <a:t>Laboratory, Berkeley</a:t>
            </a:r>
            <a:r>
              <a:rPr lang="en-US" sz="1200" b="1" dirty="0"/>
              <a:t>, California </a:t>
            </a:r>
            <a:r>
              <a:rPr lang="en-US" sz="1200" b="1" dirty="0" smtClean="0"/>
              <a:t>94701, Subcontract </a:t>
            </a:r>
            <a:r>
              <a:rPr lang="en-US" sz="1200" b="1" dirty="0"/>
              <a:t>#6703903</a:t>
            </a:r>
            <a:endParaRPr lang="en-US" sz="1200" dirty="0"/>
          </a:p>
          <a:p>
            <a:r>
              <a:rPr lang="en-US" sz="1200" b="1" dirty="0"/>
              <a:t> </a:t>
            </a:r>
            <a:endParaRPr lang="en-US" sz="1200" dirty="0"/>
          </a:p>
          <a:p>
            <a:r>
              <a:rPr lang="en-US" sz="1200" b="1" dirty="0" smtClean="0"/>
              <a:t>Global </a:t>
            </a:r>
            <a:r>
              <a:rPr lang="en-US" sz="1200" b="1" dirty="0"/>
              <a:t>Energy Concepts, LLC</a:t>
            </a:r>
            <a:endParaRPr lang="en-US" sz="1200" dirty="0"/>
          </a:p>
          <a:p>
            <a:r>
              <a:rPr lang="en-US" sz="1200" b="1" dirty="0"/>
              <a:t>5729 Lakeview Drive NE, #100</a:t>
            </a:r>
            <a:endParaRPr lang="en-US" sz="1200" dirty="0"/>
          </a:p>
          <a:p>
            <a:r>
              <a:rPr lang="en-US" sz="1200" b="1" dirty="0"/>
              <a:t>Kirkland, Washington 98033</a:t>
            </a:r>
            <a:endParaRPr lang="en-US" sz="1200" dirty="0"/>
          </a:p>
          <a:p>
            <a:r>
              <a:rPr lang="en-US" sz="1200" b="1" dirty="0"/>
              <a:t>Phone: </a:t>
            </a:r>
            <a:r>
              <a:rPr lang="en-US" sz="1200" b="1" dirty="0" smtClean="0"/>
              <a:t>425-822-9008, www.globalenergyconcepts.com</a:t>
            </a:r>
            <a:endParaRPr lang="en-US" sz="1200" dirty="0"/>
          </a:p>
          <a:p>
            <a:endParaRPr lang="en-US" sz="1200" dirty="0"/>
          </a:p>
          <a:p>
            <a:r>
              <a:rPr lang="en-US" sz="1200" b="1" dirty="0"/>
              <a:t>Principal </a:t>
            </a:r>
            <a:r>
              <a:rPr lang="en-US" sz="1200" b="1" dirty="0" smtClean="0"/>
              <a:t>investigator, David </a:t>
            </a:r>
            <a:r>
              <a:rPr lang="en-US" sz="1200" b="1" dirty="0"/>
              <a:t>J. </a:t>
            </a:r>
            <a:r>
              <a:rPr lang="en-US" sz="1200" b="1" dirty="0" smtClean="0"/>
              <a:t>Malcolm</a:t>
            </a:r>
            <a:endParaRPr lang="en-US" sz="1200" dirty="0"/>
          </a:p>
        </p:txBody>
      </p:sp>
      <p:sp>
        <p:nvSpPr>
          <p:cNvPr id="9"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4</a:t>
            </a:fld>
            <a:endParaRPr lang="en-US" b="1" dirty="0"/>
          </a:p>
        </p:txBody>
      </p:sp>
    </p:spTree>
    <p:extLst>
      <p:ext uri="{BB962C8B-B14F-4D97-AF65-F5344CB8AC3E}">
        <p14:creationId xmlns:p14="http://schemas.microsoft.com/office/powerpoint/2010/main" val="2556358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30333"/>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Horizontal vs. Vertical-Axis</a:t>
            </a:r>
            <a:endParaRPr lang="en-US" sz="4000" b="1" dirty="0">
              <a:latin typeface="Calibri" pitchFamily="34" charset="0"/>
            </a:endParaRPr>
          </a:p>
        </p:txBody>
      </p:sp>
      <p:sp>
        <p:nvSpPr>
          <p:cNvPr id="9"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5</a:t>
            </a:fld>
            <a:endParaRPr lang="en-US" b="1" dirty="0"/>
          </a:p>
        </p:txBody>
      </p:sp>
      <p:graphicFrame>
        <p:nvGraphicFramePr>
          <p:cNvPr id="2" name="Table 1"/>
          <p:cNvGraphicFramePr>
            <a:graphicFrameLocks noGrp="1"/>
          </p:cNvGraphicFramePr>
          <p:nvPr>
            <p:extLst>
              <p:ext uri="{D42A27DB-BD31-4B8C-83A1-F6EECF244321}">
                <p14:modId xmlns:p14="http://schemas.microsoft.com/office/powerpoint/2010/main" val="2284426787"/>
              </p:ext>
            </p:extLst>
          </p:nvPr>
        </p:nvGraphicFramePr>
        <p:xfrm>
          <a:off x="630628" y="583298"/>
          <a:ext cx="7788165" cy="6217920"/>
        </p:xfrm>
        <a:graphic>
          <a:graphicData uri="http://schemas.openxmlformats.org/drawingml/2006/table">
            <a:tbl>
              <a:tblPr firstRow="1" firstCol="1" lastRow="1" lastCol="1" bandRow="1" bandCol="1">
                <a:tableStyleId>{5C22544A-7EE6-4342-B048-85BDC9FD1C3A}</a:tableStyleId>
              </a:tblPr>
              <a:tblGrid>
                <a:gridCol w="864208">
                  <a:extLst>
                    <a:ext uri="{9D8B030D-6E8A-4147-A177-3AD203B41FA5}">
                      <a16:colId xmlns:a16="http://schemas.microsoft.com/office/drawing/2014/main" val="20000"/>
                    </a:ext>
                  </a:extLst>
                </a:gridCol>
                <a:gridCol w="1773054">
                  <a:extLst>
                    <a:ext uri="{9D8B030D-6E8A-4147-A177-3AD203B41FA5}">
                      <a16:colId xmlns:a16="http://schemas.microsoft.com/office/drawing/2014/main" val="20001"/>
                    </a:ext>
                  </a:extLst>
                </a:gridCol>
                <a:gridCol w="1854324">
                  <a:extLst>
                    <a:ext uri="{9D8B030D-6E8A-4147-A177-3AD203B41FA5}">
                      <a16:colId xmlns:a16="http://schemas.microsoft.com/office/drawing/2014/main" val="20002"/>
                    </a:ext>
                  </a:extLst>
                </a:gridCol>
                <a:gridCol w="1692930">
                  <a:extLst>
                    <a:ext uri="{9D8B030D-6E8A-4147-A177-3AD203B41FA5}">
                      <a16:colId xmlns:a16="http://schemas.microsoft.com/office/drawing/2014/main" val="20003"/>
                    </a:ext>
                  </a:extLst>
                </a:gridCol>
                <a:gridCol w="1603649">
                  <a:extLst>
                    <a:ext uri="{9D8B030D-6E8A-4147-A177-3AD203B41FA5}">
                      <a16:colId xmlns:a16="http://schemas.microsoft.com/office/drawing/2014/main" val="20004"/>
                    </a:ext>
                  </a:extLst>
                </a:gridCol>
              </a:tblGrid>
              <a:tr h="75469">
                <a:tc>
                  <a:txBody>
                    <a:bodyPr/>
                    <a:lstStyle/>
                    <a:p>
                      <a:pPr marL="0" marR="0">
                        <a:spcBef>
                          <a:spcPts val="0"/>
                        </a:spcBef>
                        <a:spcAft>
                          <a:spcPts val="0"/>
                        </a:spcAft>
                      </a:pPr>
                      <a:r>
                        <a:rPr lang="en-US" sz="800" dirty="0">
                          <a:effectLst/>
                        </a:rPr>
                        <a:t>Feature</a:t>
                      </a:r>
                      <a:endParaRPr lang="en-US" sz="800" dirty="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HAWTs</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Curved bladed VAWTs</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Straight bladed VAWT</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Comments</a:t>
                      </a:r>
                      <a:endParaRPr lang="en-US" sz="800">
                        <a:effectLst/>
                        <a:latin typeface="Times New Roman"/>
                        <a:ea typeface="Times New Roman"/>
                      </a:endParaRPr>
                    </a:p>
                  </a:txBody>
                  <a:tcPr marL="27808" marR="27808" marT="0" marB="0"/>
                </a:tc>
                <a:extLst>
                  <a:ext uri="{0D108BD9-81ED-4DB2-BD59-A6C34878D82A}">
                    <a16:rowId xmlns:a16="http://schemas.microsoft.com/office/drawing/2014/main" val="10000"/>
                  </a:ext>
                </a:extLst>
              </a:tr>
              <a:tr h="301871">
                <a:tc>
                  <a:txBody>
                    <a:bodyPr/>
                    <a:lstStyle/>
                    <a:p>
                      <a:pPr marL="0" marR="0">
                        <a:spcBef>
                          <a:spcPts val="0"/>
                        </a:spcBef>
                        <a:spcAft>
                          <a:spcPts val="0"/>
                        </a:spcAft>
                      </a:pPr>
                      <a:r>
                        <a:rPr lang="en-US" sz="800">
                          <a:effectLst/>
                        </a:rPr>
                        <a:t>Aero efficiency</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dirty="0" err="1">
                          <a:effectLst/>
                        </a:rPr>
                        <a:t>Cp</a:t>
                      </a:r>
                      <a:r>
                        <a:rPr lang="en-US" sz="800" dirty="0">
                          <a:effectLst/>
                        </a:rPr>
                        <a:t> up to 0.50</a:t>
                      </a:r>
                    </a:p>
                    <a:p>
                      <a:pPr marL="0" marR="0">
                        <a:spcBef>
                          <a:spcPts val="0"/>
                        </a:spcBef>
                        <a:spcAft>
                          <a:spcPts val="0"/>
                        </a:spcAft>
                      </a:pPr>
                      <a:r>
                        <a:rPr lang="en-US" sz="800" dirty="0">
                          <a:effectLst/>
                        </a:rPr>
                        <a:t>Possible with efficient airfoils and a twist schedule</a:t>
                      </a:r>
                      <a:endParaRPr lang="en-US" sz="800" dirty="0">
                        <a:effectLst/>
                        <a:latin typeface="Times New Roman"/>
                        <a:ea typeface="Times New Roman"/>
                      </a:endParaRPr>
                    </a:p>
                  </a:txBody>
                  <a:tcPr marL="27808" marR="27808" marT="0" marB="0"/>
                </a:tc>
                <a:tc>
                  <a:txBody>
                    <a:bodyPr/>
                    <a:lstStyle/>
                    <a:p>
                      <a:pPr marL="0" marR="0">
                        <a:spcBef>
                          <a:spcPts val="0"/>
                        </a:spcBef>
                        <a:spcAft>
                          <a:spcPts val="0"/>
                        </a:spcAft>
                      </a:pPr>
                      <a:r>
                        <a:rPr lang="en-US" sz="800" dirty="0" err="1">
                          <a:effectLst/>
                        </a:rPr>
                        <a:t>Cp</a:t>
                      </a:r>
                      <a:r>
                        <a:rPr lang="en-US" sz="800" dirty="0">
                          <a:effectLst/>
                        </a:rPr>
                        <a:t> up to 0.38</a:t>
                      </a:r>
                    </a:p>
                    <a:p>
                      <a:pPr marL="0" marR="0">
                        <a:spcBef>
                          <a:spcPts val="0"/>
                        </a:spcBef>
                        <a:spcAft>
                          <a:spcPts val="0"/>
                        </a:spcAft>
                      </a:pPr>
                      <a:r>
                        <a:rPr lang="en-US" sz="800" dirty="0">
                          <a:effectLst/>
                        </a:rPr>
                        <a:t>Airfoils limited by symmetry requirement.  Tapering of chord not feasible</a:t>
                      </a:r>
                      <a:endParaRPr lang="en-US" sz="800" dirty="0">
                        <a:effectLst/>
                        <a:latin typeface="Times New Roman"/>
                        <a:ea typeface="Times New Roman"/>
                      </a:endParaRPr>
                    </a:p>
                  </a:txBody>
                  <a:tcPr marL="27808" marR="27808" marT="0" marB="0"/>
                </a:tc>
                <a:tc>
                  <a:txBody>
                    <a:bodyPr/>
                    <a:lstStyle/>
                    <a:p>
                      <a:pPr marL="0" marR="0">
                        <a:spcBef>
                          <a:spcPts val="0"/>
                        </a:spcBef>
                        <a:spcAft>
                          <a:spcPts val="0"/>
                        </a:spcAft>
                      </a:pPr>
                      <a:r>
                        <a:rPr lang="en-US" sz="800" dirty="0" err="1">
                          <a:effectLst/>
                        </a:rPr>
                        <a:t>Cp</a:t>
                      </a:r>
                      <a:r>
                        <a:rPr lang="en-US" sz="800" dirty="0">
                          <a:effectLst/>
                        </a:rPr>
                        <a:t> up to 0.35</a:t>
                      </a:r>
                    </a:p>
                    <a:p>
                      <a:pPr marL="0" marR="0">
                        <a:spcBef>
                          <a:spcPts val="0"/>
                        </a:spcBef>
                        <a:spcAft>
                          <a:spcPts val="0"/>
                        </a:spcAft>
                      </a:pPr>
                      <a:r>
                        <a:rPr lang="en-US" sz="800" dirty="0">
                          <a:effectLst/>
                        </a:rPr>
                        <a:t>Straight VAWT suffer parasitic losses from </a:t>
                      </a:r>
                      <a:r>
                        <a:rPr lang="en-US" sz="800" dirty="0" smtClean="0">
                          <a:effectLst/>
                        </a:rPr>
                        <a:t>connections</a:t>
                      </a:r>
                      <a:endParaRPr lang="en-US" sz="800" dirty="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Efficiency becomes of increasing importance for larger machines.</a:t>
                      </a:r>
                      <a:endParaRPr lang="en-US" sz="800">
                        <a:effectLst/>
                        <a:latin typeface="Times New Roman"/>
                        <a:ea typeface="Times New Roman"/>
                      </a:endParaRPr>
                    </a:p>
                  </a:txBody>
                  <a:tcPr marL="27808" marR="27808" marT="0" marB="0"/>
                </a:tc>
                <a:extLst>
                  <a:ext uri="{0D108BD9-81ED-4DB2-BD59-A6C34878D82A}">
                    <a16:rowId xmlns:a16="http://schemas.microsoft.com/office/drawing/2014/main" val="10001"/>
                  </a:ext>
                </a:extLst>
              </a:tr>
              <a:tr h="226403">
                <a:tc>
                  <a:txBody>
                    <a:bodyPr/>
                    <a:lstStyle/>
                    <a:p>
                      <a:pPr marL="0" marR="0">
                        <a:spcBef>
                          <a:spcPts val="0"/>
                        </a:spcBef>
                        <a:spcAft>
                          <a:spcPts val="0"/>
                        </a:spcAft>
                      </a:pPr>
                      <a:r>
                        <a:rPr lang="en-US" sz="800">
                          <a:effectLst/>
                        </a:rPr>
                        <a:t>Braking/ control</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Small machines can furl; larger machines can pitch full blade.  Mechanical brake can be nominal</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No reliable aero braking available for curved VAWTs.  Expensive mechanical brakes necessary.</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Straight bladed can, in  theory, pitch blades but this has not been done</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The type of braking will affect safety and  the obtaining of certification.</a:t>
                      </a:r>
                      <a:endParaRPr lang="en-US" sz="800">
                        <a:effectLst/>
                        <a:latin typeface="Times New Roman"/>
                        <a:ea typeface="Times New Roman"/>
                      </a:endParaRPr>
                    </a:p>
                  </a:txBody>
                  <a:tcPr marL="27808" marR="27808" marT="0" marB="0"/>
                </a:tc>
                <a:extLst>
                  <a:ext uri="{0D108BD9-81ED-4DB2-BD59-A6C34878D82A}">
                    <a16:rowId xmlns:a16="http://schemas.microsoft.com/office/drawing/2014/main" val="10002"/>
                  </a:ext>
                </a:extLst>
              </a:tr>
              <a:tr h="226403">
                <a:tc>
                  <a:txBody>
                    <a:bodyPr/>
                    <a:lstStyle/>
                    <a:p>
                      <a:pPr marL="0" marR="0">
                        <a:spcBef>
                          <a:spcPts val="0"/>
                        </a:spcBef>
                        <a:spcAft>
                          <a:spcPts val="0"/>
                        </a:spcAft>
                      </a:pPr>
                      <a:r>
                        <a:rPr lang="en-US" sz="800">
                          <a:effectLst/>
                        </a:rPr>
                        <a:t>Tip speed</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Tip speed can as high as 100 m/s</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Generally lower than for HAWTs.  More blade is at maximum tip speed</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Generally lower than for HAWTs.  All of blade is at maximum tip speed</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Theory indicates that higher tip speeds can lead to higher efficiencies.</a:t>
                      </a:r>
                      <a:endParaRPr lang="en-US" sz="800">
                        <a:effectLst/>
                        <a:latin typeface="Times New Roman"/>
                        <a:ea typeface="Times New Roman"/>
                      </a:endParaRPr>
                    </a:p>
                  </a:txBody>
                  <a:tcPr marL="27808" marR="27808" marT="0" marB="0"/>
                </a:tc>
                <a:extLst>
                  <a:ext uri="{0D108BD9-81ED-4DB2-BD59-A6C34878D82A}">
                    <a16:rowId xmlns:a16="http://schemas.microsoft.com/office/drawing/2014/main" val="10003"/>
                  </a:ext>
                </a:extLst>
              </a:tr>
              <a:tr h="301871">
                <a:tc>
                  <a:txBody>
                    <a:bodyPr/>
                    <a:lstStyle/>
                    <a:p>
                      <a:pPr marL="0" marR="0">
                        <a:spcBef>
                          <a:spcPts val="0"/>
                        </a:spcBef>
                        <a:spcAft>
                          <a:spcPts val="0"/>
                        </a:spcAft>
                      </a:pPr>
                      <a:r>
                        <a:rPr lang="en-US" sz="800">
                          <a:effectLst/>
                        </a:rPr>
                        <a:t>Hub height</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Commonly elevated by towers with or without guy cables.  Able to benefit from wind shear.</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Most VAWTs are on short towers but cantilevered VAWTs could be placed on tall towers</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Most VAWTs are on short towers but cantilevered VAWTs could be placed on tall towers</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Sites without significant vertical wind shear are a minority although they do exist.</a:t>
                      </a:r>
                      <a:endParaRPr lang="en-US" sz="800">
                        <a:effectLst/>
                        <a:latin typeface="Times New Roman"/>
                        <a:ea typeface="Times New Roman"/>
                      </a:endParaRPr>
                    </a:p>
                  </a:txBody>
                  <a:tcPr marL="27808" marR="27808" marT="0" marB="0"/>
                </a:tc>
                <a:extLst>
                  <a:ext uri="{0D108BD9-81ED-4DB2-BD59-A6C34878D82A}">
                    <a16:rowId xmlns:a16="http://schemas.microsoft.com/office/drawing/2014/main" val="10004"/>
                  </a:ext>
                </a:extLst>
              </a:tr>
              <a:tr h="301871">
                <a:tc>
                  <a:txBody>
                    <a:bodyPr/>
                    <a:lstStyle/>
                    <a:p>
                      <a:pPr marL="0" marR="0">
                        <a:spcBef>
                          <a:spcPts val="0"/>
                        </a:spcBef>
                        <a:spcAft>
                          <a:spcPts val="0"/>
                        </a:spcAft>
                      </a:pPr>
                      <a:r>
                        <a:rPr lang="en-US" sz="800">
                          <a:effectLst/>
                        </a:rPr>
                        <a:t>Support</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Cantilever tube or guyed tube or truss is common</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Smaller VAWTs may be cantilevered but larger machines have all been guyed or with rigid external frame</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Cantilevered or guyed tube or truss have all been used</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In some locations, small machines must be elevated above surrounding trees, buildings, etc.</a:t>
                      </a:r>
                      <a:endParaRPr lang="en-US" sz="800">
                        <a:effectLst/>
                        <a:latin typeface="Times New Roman"/>
                        <a:ea typeface="Times New Roman"/>
                      </a:endParaRPr>
                    </a:p>
                  </a:txBody>
                  <a:tcPr marL="27808" marR="27808" marT="0" marB="0"/>
                </a:tc>
                <a:extLst>
                  <a:ext uri="{0D108BD9-81ED-4DB2-BD59-A6C34878D82A}">
                    <a16:rowId xmlns:a16="http://schemas.microsoft.com/office/drawing/2014/main" val="10005"/>
                  </a:ext>
                </a:extLst>
              </a:tr>
              <a:tr h="301871">
                <a:tc>
                  <a:txBody>
                    <a:bodyPr/>
                    <a:lstStyle/>
                    <a:p>
                      <a:pPr marL="0" marR="0">
                        <a:spcBef>
                          <a:spcPts val="0"/>
                        </a:spcBef>
                        <a:spcAft>
                          <a:spcPts val="0"/>
                        </a:spcAft>
                      </a:pPr>
                      <a:r>
                        <a:rPr lang="en-US" sz="800">
                          <a:effectLst/>
                        </a:rPr>
                        <a:t>Yawing</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Some yawing mechanism required</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No yawing mechanism required.</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No yawing mechanism required</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Yawing is a mixed blessing: it requires a mechanism but allows HAWT rotor to be furled out of wind</a:t>
                      </a:r>
                      <a:endParaRPr lang="en-US" sz="800">
                        <a:effectLst/>
                        <a:latin typeface="Times New Roman"/>
                        <a:ea typeface="Times New Roman"/>
                      </a:endParaRPr>
                    </a:p>
                  </a:txBody>
                  <a:tcPr marL="27808" marR="27808" marT="0" marB="0"/>
                </a:tc>
                <a:extLst>
                  <a:ext uri="{0D108BD9-81ED-4DB2-BD59-A6C34878D82A}">
                    <a16:rowId xmlns:a16="http://schemas.microsoft.com/office/drawing/2014/main" val="10006"/>
                  </a:ext>
                </a:extLst>
              </a:tr>
              <a:tr h="150935">
                <a:tc>
                  <a:txBody>
                    <a:bodyPr/>
                    <a:lstStyle/>
                    <a:p>
                      <a:pPr marL="0" marR="0">
                        <a:spcBef>
                          <a:spcPts val="0"/>
                        </a:spcBef>
                        <a:spcAft>
                          <a:spcPts val="0"/>
                        </a:spcAft>
                      </a:pPr>
                      <a:r>
                        <a:rPr lang="en-US" sz="800">
                          <a:effectLst/>
                        </a:rPr>
                        <a:t>Furling</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Smaller HAWTs often use a furling mechanism to control peak loads.</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Furling is not an option</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Furling is not an option</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Furling comes with its own loads</a:t>
                      </a:r>
                      <a:endParaRPr lang="en-US" sz="800">
                        <a:effectLst/>
                        <a:latin typeface="Times New Roman"/>
                        <a:ea typeface="Times New Roman"/>
                      </a:endParaRPr>
                    </a:p>
                  </a:txBody>
                  <a:tcPr marL="27808" marR="27808" marT="0" marB="0"/>
                </a:tc>
                <a:extLst>
                  <a:ext uri="{0D108BD9-81ED-4DB2-BD59-A6C34878D82A}">
                    <a16:rowId xmlns:a16="http://schemas.microsoft.com/office/drawing/2014/main" val="10007"/>
                  </a:ext>
                </a:extLst>
              </a:tr>
              <a:tr h="679209">
                <a:tc>
                  <a:txBody>
                    <a:bodyPr/>
                    <a:lstStyle/>
                    <a:p>
                      <a:pPr marL="0" marR="0">
                        <a:spcBef>
                          <a:spcPts val="0"/>
                        </a:spcBef>
                        <a:spcAft>
                          <a:spcPts val="0"/>
                        </a:spcAft>
                      </a:pPr>
                      <a:r>
                        <a:rPr lang="en-US" sz="800">
                          <a:effectLst/>
                        </a:rPr>
                        <a:t>Drive train</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Normally in the nacelle.</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Normally at ground level which is an advantage for maintenance</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Sometimes at ground level but in larger machines has been at hub height</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Ground based system will lower maintenance for VAWTs, particularly the cost of periodic overhauls of gearboxes and generators.  Periodic overhaul or replacement are required for these major power train components for both VAWTs and HAWTs.</a:t>
                      </a:r>
                      <a:endParaRPr lang="en-US" sz="800">
                        <a:effectLst/>
                        <a:latin typeface="Times New Roman"/>
                        <a:ea typeface="Times New Roman"/>
                      </a:endParaRPr>
                    </a:p>
                  </a:txBody>
                  <a:tcPr marL="27808" marR="27808" marT="0" marB="0"/>
                </a:tc>
                <a:extLst>
                  <a:ext uri="{0D108BD9-81ED-4DB2-BD59-A6C34878D82A}">
                    <a16:rowId xmlns:a16="http://schemas.microsoft.com/office/drawing/2014/main" val="10008"/>
                  </a:ext>
                </a:extLst>
              </a:tr>
              <a:tr h="301871">
                <a:tc>
                  <a:txBody>
                    <a:bodyPr/>
                    <a:lstStyle/>
                    <a:p>
                      <a:pPr marL="0" marR="0">
                        <a:spcBef>
                          <a:spcPts val="0"/>
                        </a:spcBef>
                        <a:spcAft>
                          <a:spcPts val="0"/>
                        </a:spcAft>
                      </a:pPr>
                      <a:r>
                        <a:rPr lang="en-US" sz="800">
                          <a:effectLst/>
                        </a:rPr>
                        <a:t>Direct drive</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Common in small machines and power electronics is making it more common in larger machines</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The MW Eole turbine used a direct drive plus power electronics.  Ground-based drive is suited to larger generator rotors.</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Most commercial small VAWTs use direct drive</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Seen as suited especially to VAWTs but they have been successfully used in many large HAWTs.</a:t>
                      </a:r>
                      <a:endParaRPr lang="en-US" sz="800">
                        <a:effectLst/>
                        <a:latin typeface="Times New Roman"/>
                        <a:ea typeface="Times New Roman"/>
                      </a:endParaRPr>
                    </a:p>
                  </a:txBody>
                  <a:tcPr marL="27808" marR="27808" marT="0" marB="0"/>
                </a:tc>
                <a:extLst>
                  <a:ext uri="{0D108BD9-81ED-4DB2-BD59-A6C34878D82A}">
                    <a16:rowId xmlns:a16="http://schemas.microsoft.com/office/drawing/2014/main" val="10009"/>
                  </a:ext>
                </a:extLst>
              </a:tr>
              <a:tr h="150935">
                <a:tc>
                  <a:txBody>
                    <a:bodyPr/>
                    <a:lstStyle/>
                    <a:p>
                      <a:pPr marL="0" marR="0">
                        <a:spcBef>
                          <a:spcPts val="0"/>
                        </a:spcBef>
                        <a:spcAft>
                          <a:spcPts val="0"/>
                        </a:spcAft>
                      </a:pPr>
                      <a:r>
                        <a:rPr lang="en-US" sz="800">
                          <a:effectLst/>
                        </a:rPr>
                        <a:t>Assembly</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crane needed unless tilt-up design</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Crane needed for most lifts of the rotor.  Smaller crane with rigid frame.</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Crane required for most machines</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Several HAWTs have had self-erecting features.</a:t>
                      </a:r>
                      <a:endParaRPr lang="en-US" sz="800">
                        <a:effectLst/>
                        <a:latin typeface="Times New Roman"/>
                        <a:ea typeface="Times New Roman"/>
                      </a:endParaRPr>
                    </a:p>
                  </a:txBody>
                  <a:tcPr marL="27808" marR="27808" marT="0" marB="0"/>
                </a:tc>
                <a:extLst>
                  <a:ext uri="{0D108BD9-81ED-4DB2-BD59-A6C34878D82A}">
                    <a16:rowId xmlns:a16="http://schemas.microsoft.com/office/drawing/2014/main" val="10010"/>
                  </a:ext>
                </a:extLst>
              </a:tr>
              <a:tr h="301871">
                <a:tc>
                  <a:txBody>
                    <a:bodyPr/>
                    <a:lstStyle/>
                    <a:p>
                      <a:pPr marL="0" marR="0">
                        <a:spcBef>
                          <a:spcPts val="0"/>
                        </a:spcBef>
                        <a:spcAft>
                          <a:spcPts val="0"/>
                        </a:spcAft>
                      </a:pPr>
                      <a:r>
                        <a:rPr lang="en-US" sz="800">
                          <a:effectLst/>
                        </a:rPr>
                        <a:t>Fatigue</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Most fatigue is due to turbulence.</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Nearly all fatigue is due to the basic aerodynamics of the VAWT. Multiple blades will reduce some fatigue loads.</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Nearly all fatigue is due to the basic aerodynamics of the VAWT. Multiple blades will reduce some fatigue loads.</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Fatigue is a common driver for components of both HAWTs and VAWTs</a:t>
                      </a:r>
                      <a:endParaRPr lang="en-US" sz="800">
                        <a:effectLst/>
                        <a:latin typeface="Times New Roman"/>
                        <a:ea typeface="Times New Roman"/>
                      </a:endParaRPr>
                    </a:p>
                  </a:txBody>
                  <a:tcPr marL="27808" marR="27808" marT="0" marB="0"/>
                </a:tc>
                <a:extLst>
                  <a:ext uri="{0D108BD9-81ED-4DB2-BD59-A6C34878D82A}">
                    <a16:rowId xmlns:a16="http://schemas.microsoft.com/office/drawing/2014/main" val="10011"/>
                  </a:ext>
                </a:extLst>
              </a:tr>
              <a:tr h="226403">
                <a:tc>
                  <a:txBody>
                    <a:bodyPr/>
                    <a:lstStyle/>
                    <a:p>
                      <a:pPr marL="0" marR="0">
                        <a:spcBef>
                          <a:spcPts val="0"/>
                        </a:spcBef>
                        <a:spcAft>
                          <a:spcPts val="0"/>
                        </a:spcAft>
                      </a:pPr>
                      <a:r>
                        <a:rPr lang="en-US" sz="800">
                          <a:effectLst/>
                        </a:rPr>
                        <a:t>Gravity</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HAWT blades are subject to gravity-induced fatigue but this is only critical on very large machines</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Gravity does not affect any fatigue loads</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Gravity does not affect any fatigue loads</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 </a:t>
                      </a:r>
                      <a:endParaRPr lang="en-US" sz="800">
                        <a:effectLst/>
                        <a:latin typeface="Times New Roman"/>
                        <a:ea typeface="Times New Roman"/>
                      </a:endParaRPr>
                    </a:p>
                  </a:txBody>
                  <a:tcPr marL="27808" marR="27808" marT="0" marB="0"/>
                </a:tc>
                <a:extLst>
                  <a:ext uri="{0D108BD9-81ED-4DB2-BD59-A6C34878D82A}">
                    <a16:rowId xmlns:a16="http://schemas.microsoft.com/office/drawing/2014/main" val="10012"/>
                  </a:ext>
                </a:extLst>
              </a:tr>
              <a:tr h="150935">
                <a:tc>
                  <a:txBody>
                    <a:bodyPr/>
                    <a:lstStyle/>
                    <a:p>
                      <a:pPr marL="0" marR="0">
                        <a:spcBef>
                          <a:spcPts val="0"/>
                        </a:spcBef>
                        <a:spcAft>
                          <a:spcPts val="0"/>
                        </a:spcAft>
                      </a:pPr>
                      <a:r>
                        <a:rPr lang="en-US" sz="800">
                          <a:effectLst/>
                        </a:rPr>
                        <a:t>Offshore</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Large HAWTs now common offshore</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Low wind shear favors VAWTs but guyed support very awkward.</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Subject to the same rules as HAWTs</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 </a:t>
                      </a:r>
                      <a:endParaRPr lang="en-US" sz="800">
                        <a:effectLst/>
                        <a:latin typeface="Times New Roman"/>
                        <a:ea typeface="Times New Roman"/>
                      </a:endParaRPr>
                    </a:p>
                  </a:txBody>
                  <a:tcPr marL="27808" marR="27808" marT="0" marB="0"/>
                </a:tc>
                <a:extLst>
                  <a:ext uri="{0D108BD9-81ED-4DB2-BD59-A6C34878D82A}">
                    <a16:rowId xmlns:a16="http://schemas.microsoft.com/office/drawing/2014/main" val="10013"/>
                  </a:ext>
                </a:extLst>
              </a:tr>
              <a:tr h="301871">
                <a:tc>
                  <a:txBody>
                    <a:bodyPr/>
                    <a:lstStyle/>
                    <a:p>
                      <a:pPr marL="0" marR="0">
                        <a:spcBef>
                          <a:spcPts val="0"/>
                        </a:spcBef>
                        <a:spcAft>
                          <a:spcPts val="0"/>
                        </a:spcAft>
                      </a:pPr>
                      <a:r>
                        <a:rPr lang="en-US" sz="800">
                          <a:effectLst/>
                        </a:rPr>
                        <a:t>Swept area per unit blade length (3 bladed)</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0.52 D</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0.18 D (for H/D=1.5)</a:t>
                      </a:r>
                    </a:p>
                    <a:p>
                      <a:pPr marL="0" marR="0">
                        <a:spcBef>
                          <a:spcPts val="0"/>
                        </a:spcBef>
                        <a:spcAft>
                          <a:spcPts val="0"/>
                        </a:spcAft>
                      </a:pPr>
                      <a:r>
                        <a:rPr lang="en-US" sz="800">
                          <a:effectLst/>
                        </a:rPr>
                        <a:t>0.20 D (for H/D=2.5)</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0.50 D (for all H/D)</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The total solidity may be the same due to the lower chord of the VAWT blade</a:t>
                      </a:r>
                      <a:endParaRPr lang="en-US" sz="800">
                        <a:effectLst/>
                        <a:latin typeface="Times New Roman"/>
                        <a:ea typeface="Times New Roman"/>
                      </a:endParaRPr>
                    </a:p>
                  </a:txBody>
                  <a:tcPr marL="27808" marR="27808" marT="0" marB="0"/>
                </a:tc>
                <a:extLst>
                  <a:ext uri="{0D108BD9-81ED-4DB2-BD59-A6C34878D82A}">
                    <a16:rowId xmlns:a16="http://schemas.microsoft.com/office/drawing/2014/main" val="10014"/>
                  </a:ext>
                </a:extLst>
              </a:tr>
              <a:tr h="301871">
                <a:tc>
                  <a:txBody>
                    <a:bodyPr/>
                    <a:lstStyle/>
                    <a:p>
                      <a:pPr marL="0" marR="0">
                        <a:spcBef>
                          <a:spcPts val="0"/>
                        </a:spcBef>
                        <a:spcAft>
                          <a:spcPts val="0"/>
                        </a:spcAft>
                      </a:pPr>
                      <a:r>
                        <a:rPr lang="en-US" sz="800">
                          <a:effectLst/>
                        </a:rPr>
                        <a:t>Number of root connections to blade</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3</a:t>
                      </a:r>
                    </a:p>
                    <a:p>
                      <a:pPr marL="0" marR="0">
                        <a:spcBef>
                          <a:spcPts val="0"/>
                        </a:spcBef>
                        <a:spcAft>
                          <a:spcPts val="0"/>
                        </a:spcAft>
                      </a:pPr>
                      <a:r>
                        <a:rPr lang="en-US" sz="800">
                          <a:effectLst/>
                        </a:rPr>
                        <a:t>no connections causing parasitic drag</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6</a:t>
                      </a:r>
                    </a:p>
                    <a:p>
                      <a:pPr marL="0" marR="0">
                        <a:spcBef>
                          <a:spcPts val="0"/>
                        </a:spcBef>
                        <a:spcAft>
                          <a:spcPts val="0"/>
                        </a:spcAft>
                      </a:pPr>
                      <a:r>
                        <a:rPr lang="en-US" sz="800">
                          <a:effectLst/>
                        </a:rPr>
                        <a:t> </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Minimum = 3 </a:t>
                      </a:r>
                    </a:p>
                    <a:p>
                      <a:pPr marL="0" marR="0">
                        <a:spcBef>
                          <a:spcPts val="0"/>
                        </a:spcBef>
                        <a:spcAft>
                          <a:spcPts val="0"/>
                        </a:spcAft>
                      </a:pPr>
                      <a:r>
                        <a:rPr lang="en-US" sz="800">
                          <a:effectLst/>
                        </a:rPr>
                        <a:t>all connections are at the max  radius and incur considerable drag</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 </a:t>
                      </a:r>
                      <a:endParaRPr lang="en-US" sz="800">
                        <a:effectLst/>
                        <a:latin typeface="Times New Roman"/>
                        <a:ea typeface="Times New Roman"/>
                      </a:endParaRPr>
                    </a:p>
                  </a:txBody>
                  <a:tcPr marL="27808" marR="27808" marT="0" marB="0"/>
                </a:tc>
                <a:extLst>
                  <a:ext uri="{0D108BD9-81ED-4DB2-BD59-A6C34878D82A}">
                    <a16:rowId xmlns:a16="http://schemas.microsoft.com/office/drawing/2014/main" val="10015"/>
                  </a:ext>
                </a:extLst>
              </a:tr>
              <a:tr h="301871">
                <a:tc>
                  <a:txBody>
                    <a:bodyPr/>
                    <a:lstStyle/>
                    <a:p>
                      <a:pPr marL="0" marR="0">
                        <a:spcBef>
                          <a:spcPts val="0"/>
                        </a:spcBef>
                        <a:spcAft>
                          <a:spcPts val="0"/>
                        </a:spcAft>
                      </a:pPr>
                      <a:r>
                        <a:rPr lang="en-US" sz="800">
                          <a:effectLst/>
                        </a:rPr>
                        <a:t>Number of intermediate blade connections</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none</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6 (usually)</a:t>
                      </a:r>
                    </a:p>
                    <a:p>
                      <a:pPr marL="0" marR="0">
                        <a:spcBef>
                          <a:spcPts val="0"/>
                        </a:spcBef>
                        <a:spcAft>
                          <a:spcPts val="0"/>
                        </a:spcAft>
                      </a:pPr>
                      <a:r>
                        <a:rPr lang="en-US" sz="800">
                          <a:effectLst/>
                        </a:rPr>
                        <a:t>connections to struts adds some parasitic drag</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a:effectLst/>
                        </a:rPr>
                        <a:t>Variable</a:t>
                      </a:r>
                    </a:p>
                    <a:p>
                      <a:pPr marL="0" marR="0">
                        <a:spcBef>
                          <a:spcPts val="0"/>
                        </a:spcBef>
                        <a:spcAft>
                          <a:spcPts val="0"/>
                        </a:spcAft>
                      </a:pPr>
                      <a:r>
                        <a:rPr lang="en-US" sz="800">
                          <a:effectLst/>
                        </a:rPr>
                        <a:t>Again, all connections will be the  source of some parasitic drag</a:t>
                      </a:r>
                      <a:endParaRPr lang="en-US" sz="800">
                        <a:effectLst/>
                        <a:latin typeface="Times New Roman"/>
                        <a:ea typeface="Times New Roman"/>
                      </a:endParaRPr>
                    </a:p>
                  </a:txBody>
                  <a:tcPr marL="27808" marR="27808" marT="0" marB="0"/>
                </a:tc>
                <a:tc>
                  <a:txBody>
                    <a:bodyPr/>
                    <a:lstStyle/>
                    <a:p>
                      <a:pPr marL="0" marR="0">
                        <a:spcBef>
                          <a:spcPts val="0"/>
                        </a:spcBef>
                        <a:spcAft>
                          <a:spcPts val="0"/>
                        </a:spcAft>
                      </a:pPr>
                      <a:r>
                        <a:rPr lang="en-US" sz="800" dirty="0">
                          <a:effectLst/>
                        </a:rPr>
                        <a:t> </a:t>
                      </a:r>
                      <a:endParaRPr lang="en-US" sz="800" dirty="0">
                        <a:effectLst/>
                        <a:latin typeface="Times New Roman"/>
                        <a:ea typeface="Times New Roman"/>
                      </a:endParaRPr>
                    </a:p>
                  </a:txBody>
                  <a:tcPr marL="27808" marR="27808" marT="0" marB="0"/>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240298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237689"/>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Horizontal vs. Vertical-Axis</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6</a:t>
            </a:fld>
            <a:endParaRPr lang="en-US" b="1" dirty="0"/>
          </a:p>
        </p:txBody>
      </p:sp>
      <p:pic>
        <p:nvPicPr>
          <p:cNvPr id="2" name="Picture 2" descr="cpts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0303" y="2552043"/>
            <a:ext cx="44958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34372" y="1198179"/>
            <a:ext cx="3854304" cy="1200329"/>
          </a:xfrm>
          <a:prstGeom prst="rect">
            <a:avLst/>
          </a:prstGeom>
          <a:noFill/>
        </p:spPr>
        <p:txBody>
          <a:bodyPr wrap="square" rtlCol="0">
            <a:spAutoFit/>
          </a:bodyPr>
          <a:lstStyle/>
          <a:p>
            <a:r>
              <a:rPr lang="en-US" dirty="0" smtClean="0"/>
              <a:t>The highest aerodynamic efficiency is achieved with the 3-bladed HAWT. This is why most wind turbines today are 3-bladed HAWT. </a:t>
            </a:r>
            <a:endParaRPr lang="en-US" dirty="0"/>
          </a:p>
        </p:txBody>
      </p:sp>
      <p:sp>
        <p:nvSpPr>
          <p:cNvPr id="4" name="TextBox 3"/>
          <p:cNvSpPr txBox="1"/>
          <p:nvPr/>
        </p:nvSpPr>
        <p:spPr>
          <a:xfrm>
            <a:off x="4666593" y="6171543"/>
            <a:ext cx="4239510" cy="646331"/>
          </a:xfrm>
          <a:prstGeom prst="rect">
            <a:avLst/>
          </a:prstGeom>
          <a:noFill/>
        </p:spPr>
        <p:txBody>
          <a:bodyPr wrap="square" rtlCol="0">
            <a:spAutoFit/>
          </a:bodyPr>
          <a:lstStyle/>
          <a:p>
            <a:r>
              <a:rPr lang="en-US" dirty="0" smtClean="0"/>
              <a:t>TSR: </a:t>
            </a:r>
            <a:r>
              <a:rPr lang="el-GR" dirty="0" smtClean="0"/>
              <a:t>λ</a:t>
            </a:r>
            <a:r>
              <a:rPr lang="en-US" dirty="0" smtClean="0"/>
              <a:t>=tip speed of blade/wind speed</a:t>
            </a:r>
          </a:p>
          <a:p>
            <a:r>
              <a:rPr lang="en-US" dirty="0" smtClean="0"/>
              <a:t>	</a:t>
            </a:r>
            <a:r>
              <a:rPr lang="en-US" dirty="0" smtClean="0">
                <a:sym typeface="Wingdings" pitchFamily="2" charset="2"/>
              </a:rPr>
              <a:t></a:t>
            </a:r>
            <a:r>
              <a:rPr lang="el-GR" dirty="0" smtClean="0"/>
              <a:t>λ</a:t>
            </a:r>
            <a:r>
              <a:rPr lang="en-US" dirty="0" smtClean="0"/>
              <a:t>=</a:t>
            </a:r>
            <a:r>
              <a:rPr lang="el-GR" dirty="0" smtClean="0"/>
              <a:t>ω</a:t>
            </a:r>
            <a:r>
              <a:rPr lang="en-US" dirty="0" smtClean="0"/>
              <a:t>R/</a:t>
            </a:r>
            <a:r>
              <a:rPr lang="en-US" dirty="0" err="1" smtClean="0"/>
              <a:t>v</a:t>
            </a:r>
            <a:r>
              <a:rPr lang="en-US" baseline="-25000" dirty="0" err="1" smtClean="0"/>
              <a:t>w</a:t>
            </a:r>
            <a:endParaRPr lang="en-US" dirty="0"/>
          </a:p>
        </p:txBody>
      </p:sp>
      <p:sp>
        <p:nvSpPr>
          <p:cNvPr id="10" name="TextBox 9"/>
          <p:cNvSpPr txBox="1"/>
          <p:nvPr/>
        </p:nvSpPr>
        <p:spPr>
          <a:xfrm>
            <a:off x="662172" y="3715462"/>
            <a:ext cx="3720662" cy="923330"/>
          </a:xfrm>
          <a:prstGeom prst="rect">
            <a:avLst/>
          </a:prstGeom>
          <a:noFill/>
        </p:spPr>
        <p:txBody>
          <a:bodyPr wrap="square" rtlCol="0">
            <a:spAutoFit/>
          </a:bodyPr>
          <a:lstStyle/>
          <a:p>
            <a:r>
              <a:rPr lang="en-US" dirty="0" smtClean="0"/>
              <a:t>Power coefficient: </a:t>
            </a:r>
          </a:p>
          <a:p>
            <a:r>
              <a:rPr lang="en-US" dirty="0" err="1" smtClean="0"/>
              <a:t>C</a:t>
            </a:r>
            <a:r>
              <a:rPr lang="en-US" baseline="-25000" dirty="0" err="1" smtClean="0"/>
              <a:t>p</a:t>
            </a:r>
            <a:r>
              <a:rPr lang="en-US" dirty="0" smtClean="0"/>
              <a:t>=power extracted/power of wind</a:t>
            </a:r>
          </a:p>
          <a:p>
            <a:r>
              <a:rPr lang="en-US" dirty="0" smtClean="0"/>
              <a:t>	</a:t>
            </a:r>
            <a:r>
              <a:rPr lang="en-US" dirty="0" smtClean="0">
                <a:sym typeface="Wingdings" pitchFamily="2" charset="2"/>
              </a:rPr>
              <a:t></a:t>
            </a:r>
            <a:r>
              <a:rPr lang="en-US" dirty="0" err="1" smtClean="0">
                <a:sym typeface="Wingdings" pitchFamily="2" charset="2"/>
              </a:rPr>
              <a:t>C</a:t>
            </a:r>
            <a:r>
              <a:rPr lang="en-US" baseline="-25000" dirty="0" err="1" smtClean="0">
                <a:sym typeface="Wingdings" pitchFamily="2" charset="2"/>
              </a:rPr>
              <a:t>p</a:t>
            </a:r>
            <a:r>
              <a:rPr lang="en-US" dirty="0" smtClean="0"/>
              <a:t>=</a:t>
            </a:r>
            <a:r>
              <a:rPr lang="en-US" dirty="0" err="1" smtClean="0"/>
              <a:t>P</a:t>
            </a:r>
            <a:r>
              <a:rPr lang="en-US" baseline="-25000" dirty="0" err="1" smtClean="0"/>
              <a:t>extracted</a:t>
            </a:r>
            <a:r>
              <a:rPr lang="en-US" dirty="0" smtClean="0"/>
              <a:t>  / </a:t>
            </a:r>
            <a:r>
              <a:rPr lang="en-US" dirty="0" err="1" smtClean="0"/>
              <a:t>P</a:t>
            </a:r>
            <a:r>
              <a:rPr lang="en-US" baseline="-25000" dirty="0" err="1" smtClean="0"/>
              <a:t>InWind</a:t>
            </a:r>
            <a:endParaRPr lang="en-US" dirty="0"/>
          </a:p>
        </p:txBody>
      </p:sp>
      <p:sp>
        <p:nvSpPr>
          <p:cNvPr id="5" name="Freeform 4"/>
          <p:cNvSpPr/>
          <p:nvPr/>
        </p:nvSpPr>
        <p:spPr>
          <a:xfrm>
            <a:off x="3894083" y="1986455"/>
            <a:ext cx="2333296" cy="1545021"/>
          </a:xfrm>
          <a:custGeom>
            <a:avLst/>
            <a:gdLst>
              <a:gd name="connsiteX0" fmla="*/ 0 w 2333296"/>
              <a:gd name="connsiteY0" fmla="*/ 0 h 1545021"/>
              <a:gd name="connsiteX1" fmla="*/ 1040524 w 2333296"/>
              <a:gd name="connsiteY1" fmla="*/ 756745 h 1545021"/>
              <a:gd name="connsiteX2" fmla="*/ 882869 w 2333296"/>
              <a:gd name="connsiteY2" fmla="*/ 362607 h 1545021"/>
              <a:gd name="connsiteX3" fmla="*/ 2333296 w 2333296"/>
              <a:gd name="connsiteY3" fmla="*/ 1545021 h 1545021"/>
            </a:gdLst>
            <a:ahLst/>
            <a:cxnLst>
              <a:cxn ang="0">
                <a:pos x="connsiteX0" y="connsiteY0"/>
              </a:cxn>
              <a:cxn ang="0">
                <a:pos x="connsiteX1" y="connsiteY1"/>
              </a:cxn>
              <a:cxn ang="0">
                <a:pos x="connsiteX2" y="connsiteY2"/>
              </a:cxn>
              <a:cxn ang="0">
                <a:pos x="connsiteX3" y="connsiteY3"/>
              </a:cxn>
            </a:cxnLst>
            <a:rect l="l" t="t" r="r" b="b"/>
            <a:pathLst>
              <a:path w="2333296" h="1545021">
                <a:moveTo>
                  <a:pt x="0" y="0"/>
                </a:moveTo>
                <a:lnTo>
                  <a:pt x="1040524" y="756745"/>
                </a:lnTo>
                <a:lnTo>
                  <a:pt x="882869" y="362607"/>
                </a:lnTo>
                <a:lnTo>
                  <a:pt x="2333296" y="1545021"/>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14026" y="1918813"/>
            <a:ext cx="4572141" cy="461665"/>
          </a:xfrm>
          <a:prstGeom prst="rect">
            <a:avLst/>
          </a:prstGeom>
          <a:noFill/>
        </p:spPr>
        <p:txBody>
          <a:bodyPr wrap="square" rtlCol="0">
            <a:spAutoFit/>
          </a:bodyPr>
          <a:lstStyle/>
          <a:p>
            <a:r>
              <a:rPr lang="en-US" sz="1200" dirty="0" smtClean="0"/>
              <a:t>Source: E. </a:t>
            </a:r>
            <a:r>
              <a:rPr lang="en-US" sz="1200" dirty="0" err="1" smtClean="0"/>
              <a:t>Hau</a:t>
            </a:r>
            <a:r>
              <a:rPr lang="en-US" sz="1200" dirty="0" smtClean="0"/>
              <a:t>, “Wind turbines: Fundamentals, Technologies, Application, Economics,” 2</a:t>
            </a:r>
            <a:r>
              <a:rPr lang="en-US" sz="1200" baseline="30000" dirty="0" smtClean="0"/>
              <a:t>nd</a:t>
            </a:r>
            <a:r>
              <a:rPr lang="en-US" sz="1200" dirty="0" smtClean="0"/>
              <a:t> edition, springer, 2005. </a:t>
            </a:r>
            <a:endParaRPr lang="en-US" sz="1200" dirty="0"/>
          </a:p>
        </p:txBody>
      </p:sp>
    </p:spTree>
    <p:extLst>
      <p:ext uri="{BB962C8B-B14F-4D97-AF65-F5344CB8AC3E}">
        <p14:creationId xmlns:p14="http://schemas.microsoft.com/office/powerpoint/2010/main" val="2559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334169" y="231182"/>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Standard wind turbine components</a:t>
            </a:r>
            <a:endParaRPr lang="en-US" sz="4000" b="1" dirty="0">
              <a:latin typeface="Calibri" pitchFamily="34" charset="0"/>
            </a:endParaRPr>
          </a:p>
        </p:txBody>
      </p:sp>
      <p:sp>
        <p:nvSpPr>
          <p:cNvPr id="4"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7</a:t>
            </a:fld>
            <a:endParaRPr lang="en-US" b="1" dirty="0"/>
          </a:p>
        </p:txBody>
      </p:sp>
      <p:pic>
        <p:nvPicPr>
          <p:cNvPr id="5" name="Picture 4" descr="wind_interface"/>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996" y="1168588"/>
            <a:ext cx="7110249" cy="55262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264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334169" y="231182"/>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Standard wind turbine components</a:t>
            </a:r>
            <a:endParaRPr lang="en-US" sz="4000" b="1" dirty="0">
              <a:latin typeface="Calibri" pitchFamily="34" charset="0"/>
            </a:endParaRPr>
          </a:p>
        </p:txBody>
      </p:sp>
      <p:sp>
        <p:nvSpPr>
          <p:cNvPr id="4"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8</a:t>
            </a:fld>
            <a:endParaRPr lang="en-US" b="1" dirty="0"/>
          </a:p>
        </p:txBody>
      </p:sp>
      <p:pic>
        <p:nvPicPr>
          <p:cNvPr id="5" name="Picture 2"/>
          <p:cNvPicPr>
            <a:picLocks noChangeAspect="1" noChangeArrowheads="1"/>
          </p:cNvPicPr>
          <p:nvPr/>
        </p:nvPicPr>
        <p:blipFill>
          <a:blip r:embed="rId3" cstate="print"/>
          <a:srcRect/>
          <a:stretch>
            <a:fillRect/>
          </a:stretch>
        </p:blipFill>
        <p:spPr bwMode="auto">
          <a:xfrm>
            <a:off x="833438" y="1138238"/>
            <a:ext cx="7472362" cy="5719762"/>
          </a:xfrm>
          <a:prstGeom prst="rect">
            <a:avLst/>
          </a:prstGeom>
          <a:noFill/>
          <a:ln w="9525">
            <a:noFill/>
            <a:miter lim="800000"/>
            <a:headEnd/>
            <a:tailEnd/>
          </a:ln>
        </p:spPr>
      </p:pic>
    </p:spTree>
    <p:extLst>
      <p:ext uri="{BB962C8B-B14F-4D97-AF65-F5344CB8AC3E}">
        <p14:creationId xmlns:p14="http://schemas.microsoft.com/office/powerpoint/2010/main" val="861953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296863" y="-100013"/>
            <a:ext cx="3833703" cy="707886"/>
          </a:xfrm>
          <a:prstGeom prst="rect">
            <a:avLst/>
          </a:prstGeom>
          <a:noFill/>
          <a:ln w="9525">
            <a:noFill/>
            <a:miter lim="800000"/>
            <a:headEnd/>
            <a:tailEnd/>
          </a:ln>
        </p:spPr>
        <p:txBody>
          <a:bodyPr wrap="square">
            <a:spAutoFit/>
          </a:bodyPr>
          <a:lstStyle/>
          <a:p>
            <a:pPr algn="ctr"/>
            <a:r>
              <a:rPr lang="en-US" sz="4000" b="1" dirty="0" smtClean="0">
                <a:latin typeface="Calibri" pitchFamily="34" charset="0"/>
              </a:rPr>
              <a:t>Towers</a:t>
            </a:r>
            <a:endParaRPr lang="en-US" sz="4000" b="1" dirty="0">
              <a:latin typeface="Calibri" pitchFamily="34" charset="0"/>
            </a:endParaRPr>
          </a:p>
        </p:txBody>
      </p:sp>
      <p:sp>
        <p:nvSpPr>
          <p:cNvPr id="36" name="TextBox 35"/>
          <p:cNvSpPr txBox="1"/>
          <p:nvPr/>
        </p:nvSpPr>
        <p:spPr>
          <a:xfrm>
            <a:off x="1" y="488819"/>
            <a:ext cx="4713889" cy="3539430"/>
          </a:xfrm>
          <a:prstGeom prst="rect">
            <a:avLst/>
          </a:prstGeom>
          <a:solidFill>
            <a:schemeClr val="bg1"/>
          </a:solidFill>
        </p:spPr>
        <p:txBody>
          <a:bodyPr wrap="square" rtlCol="0">
            <a:spAutoFit/>
          </a:bodyPr>
          <a:lstStyle/>
          <a:p>
            <a:pPr marL="457200" indent="-457200">
              <a:buFont typeface="Arial" pitchFamily="34" charset="0"/>
              <a:buChar char="•"/>
            </a:pPr>
            <a:r>
              <a:rPr lang="en-US" sz="2800" dirty="0" smtClean="0"/>
              <a:t>Steel tube most common.</a:t>
            </a:r>
          </a:p>
          <a:p>
            <a:pPr marL="457200" indent="-457200">
              <a:buFont typeface="Arial" pitchFamily="34" charset="0"/>
              <a:buChar char="•"/>
            </a:pPr>
            <a:r>
              <a:rPr lang="en-US" sz="2800" dirty="0" smtClean="0"/>
              <a:t>Other designs can be lattice, concrete, or hybrid concrete-steel. </a:t>
            </a:r>
          </a:p>
          <a:p>
            <a:pPr marL="457200" indent="-457200">
              <a:buFont typeface="Arial" pitchFamily="34" charset="0"/>
              <a:buChar char="•"/>
            </a:pPr>
            <a:r>
              <a:rPr lang="en-US" sz="2800" dirty="0" smtClean="0"/>
              <a:t>Must be </a:t>
            </a:r>
            <a:r>
              <a:rPr lang="en-US" sz="2800" dirty="0"/>
              <a:t>&gt;</a:t>
            </a:r>
            <a:r>
              <a:rPr lang="en-US" sz="2800" dirty="0" smtClean="0"/>
              <a:t>30 m high to avoid turbulence caused by trees and buildings. Usually~80 m.</a:t>
            </a:r>
          </a:p>
        </p:txBody>
      </p:sp>
      <p:pic>
        <p:nvPicPr>
          <p:cNvPr id="10246" name="Picture 6" descr="http://isaacbrana.files.wordpress.com/2010/07/size-evolution-of-wind-turbi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418" y="63690"/>
            <a:ext cx="4572582" cy="39880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292" y="4085958"/>
            <a:ext cx="9096707" cy="2662267"/>
          </a:xfrm>
          <a:prstGeom prst="rect">
            <a:avLst/>
          </a:prstGeom>
          <a:solidFill>
            <a:schemeClr val="bg1"/>
          </a:solidFill>
        </p:spPr>
        <p:txBody>
          <a:bodyPr wrap="square" rtlCol="0">
            <a:spAutoFit/>
          </a:bodyPr>
          <a:lstStyle/>
          <a:p>
            <a:pPr marL="457200" indent="-457200">
              <a:buFont typeface="Arial" pitchFamily="34" charset="0"/>
              <a:buChar char="•"/>
            </a:pPr>
            <a:r>
              <a:rPr lang="en-US" sz="2800" dirty="0"/>
              <a:t>Tower height increases </a:t>
            </a:r>
            <a:r>
              <a:rPr lang="en-US" sz="2800" dirty="0" smtClean="0"/>
              <a:t>w/ </a:t>
            </a:r>
            <a:r>
              <a:rPr lang="en-US" sz="2800" dirty="0" err="1" smtClean="0"/>
              <a:t>pwr</a:t>
            </a:r>
            <a:r>
              <a:rPr lang="en-US" sz="2800" dirty="0" smtClean="0"/>
              <a:t> </a:t>
            </a:r>
            <a:r>
              <a:rPr lang="en-US" sz="2800" dirty="0"/>
              <a:t>rating/rotor </a:t>
            </a:r>
            <a:r>
              <a:rPr lang="en-US" sz="2800" dirty="0" smtClean="0"/>
              <a:t>diameter;</a:t>
            </a:r>
          </a:p>
          <a:p>
            <a:pPr marL="457200" indent="-457200">
              <a:buFont typeface="Arial" pitchFamily="34" charset="0"/>
              <a:buChar char="•"/>
            </a:pPr>
            <a:r>
              <a:rPr lang="en-US" sz="2800" dirty="0" smtClean="0"/>
              <a:t>More height provides better wind resource;</a:t>
            </a:r>
          </a:p>
          <a:p>
            <a:pPr marL="457200" indent="-457200">
              <a:buFont typeface="Arial" pitchFamily="34" charset="0"/>
              <a:buChar char="•"/>
            </a:pPr>
            <a:r>
              <a:rPr lang="en-US" sz="2700" dirty="0"/>
              <a:t>G</a:t>
            </a:r>
            <a:r>
              <a:rPr lang="en-US" sz="2700" dirty="0" smtClean="0"/>
              <a:t>iven material/design, height limited by base diameter</a:t>
            </a:r>
          </a:p>
          <a:p>
            <a:pPr marL="457200" indent="-457200">
              <a:buFont typeface="Arial" pitchFamily="34" charset="0"/>
              <a:buChar char="•"/>
            </a:pPr>
            <a:r>
              <a:rPr lang="en-US" sz="2800" dirty="0" smtClean="0"/>
              <a:t>Steel tube base diameter limited by transportation (14.1 feet), which limits tower height to about 80m.</a:t>
            </a:r>
          </a:p>
          <a:p>
            <a:pPr marL="457200" indent="-457200">
              <a:buFont typeface="Arial" pitchFamily="34" charset="0"/>
              <a:buChar char="•"/>
            </a:pPr>
            <a:r>
              <a:rPr lang="en-US" sz="2800" dirty="0" smtClean="0"/>
              <a:t>Lattice, concrete, hybrid designs required for &gt;80m.</a:t>
            </a:r>
            <a:endParaRPr lang="en-US" sz="2800" dirty="0"/>
          </a:p>
        </p:txBody>
      </p:sp>
      <p:sp>
        <p:nvSpPr>
          <p:cNvPr id="8"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9</a:t>
            </a:fld>
            <a:endParaRPr lang="en-US" b="1" dirty="0"/>
          </a:p>
        </p:txBody>
      </p:sp>
    </p:spTree>
    <p:extLst>
      <p:ext uri="{BB962C8B-B14F-4D97-AF65-F5344CB8AC3E}">
        <p14:creationId xmlns:p14="http://schemas.microsoft.com/office/powerpoint/2010/main" val="2377023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23292</TotalTime>
  <Words>5302</Words>
  <Application>Microsoft Office PowerPoint</Application>
  <PresentationFormat>On-screen Show (4:3)</PresentationFormat>
  <Paragraphs>656</Paragraphs>
  <Slides>35</Slides>
  <Notes>35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4" baseType="lpstr">
      <vt:lpstr>SimSun</vt:lpstr>
      <vt:lpstr>Arial</vt:lpstr>
      <vt:lpstr>Calibri</vt:lpstr>
      <vt:lpstr>Segoe UI</vt:lpstr>
      <vt:lpstr>Times New Roman</vt:lpstr>
      <vt:lpstr>Wingdings</vt:lpstr>
      <vt:lpstr>Office Theme</vt:lpstr>
      <vt:lpstr>Custom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Brown</dc:creator>
  <cp:lastModifiedBy>McCalley, James D [E CPE]</cp:lastModifiedBy>
  <cp:revision>196</cp:revision>
  <dcterms:created xsi:type="dcterms:W3CDTF">2008-10-18T20:05:06Z</dcterms:created>
  <dcterms:modified xsi:type="dcterms:W3CDTF">2016-09-12T18:25:56Z</dcterms:modified>
</cp:coreProperties>
</file>