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20" r:id="rId2"/>
    <p:sldId id="258" r:id="rId3"/>
    <p:sldId id="273" r:id="rId4"/>
    <p:sldId id="361" r:id="rId5"/>
    <p:sldId id="362" r:id="rId6"/>
    <p:sldId id="363" r:id="rId7"/>
    <p:sldId id="354" r:id="rId8"/>
    <p:sldId id="286" r:id="rId9"/>
    <p:sldId id="260" r:id="rId10"/>
    <p:sldId id="276" r:id="rId11"/>
    <p:sldId id="277" r:id="rId12"/>
    <p:sldId id="321" r:id="rId13"/>
    <p:sldId id="346" r:id="rId14"/>
    <p:sldId id="278" r:id="rId15"/>
    <p:sldId id="323" r:id="rId16"/>
    <p:sldId id="325" r:id="rId17"/>
    <p:sldId id="326" r:id="rId18"/>
    <p:sldId id="327" r:id="rId19"/>
    <p:sldId id="328" r:id="rId20"/>
    <p:sldId id="329" r:id="rId21"/>
    <p:sldId id="324" r:id="rId22"/>
    <p:sldId id="355" r:id="rId23"/>
    <p:sldId id="330" r:id="rId24"/>
    <p:sldId id="262" r:id="rId25"/>
    <p:sldId id="347" r:id="rId26"/>
    <p:sldId id="348" r:id="rId27"/>
    <p:sldId id="288" r:id="rId28"/>
    <p:sldId id="359" r:id="rId29"/>
    <p:sldId id="360" r:id="rId30"/>
    <p:sldId id="353" r:id="rId31"/>
    <p:sldId id="349" r:id="rId32"/>
    <p:sldId id="352" r:id="rId33"/>
    <p:sldId id="281" r:id="rId34"/>
    <p:sldId id="356" r:id="rId35"/>
    <p:sldId id="364" r:id="rId36"/>
    <p:sldId id="357" r:id="rId37"/>
    <p:sldId id="289" r:id="rId38"/>
    <p:sldId id="282" r:id="rId39"/>
    <p:sldId id="342" r:id="rId40"/>
    <p:sldId id="331" r:id="rId41"/>
    <p:sldId id="332" r:id="rId42"/>
    <p:sldId id="333" r:id="rId43"/>
    <p:sldId id="341" r:id="rId44"/>
    <p:sldId id="291" r:id="rId45"/>
    <p:sldId id="334" r:id="rId46"/>
    <p:sldId id="335" r:id="rId47"/>
    <p:sldId id="336" r:id="rId48"/>
    <p:sldId id="337" r:id="rId49"/>
    <p:sldId id="340" r:id="rId50"/>
    <p:sldId id="338" r:id="rId51"/>
    <p:sldId id="339" r:id="rId52"/>
    <p:sldId id="358" r:id="rId53"/>
    <p:sldId id="343" r:id="rId54"/>
    <p:sldId id="345" r:id="rId55"/>
    <p:sldId id="365" r:id="rId56"/>
    <p:sldId id="369" r:id="rId57"/>
    <p:sldId id="366" r:id="rId58"/>
    <p:sldId id="367" r:id="rId59"/>
    <p:sldId id="368" r:id="rId60"/>
    <p:sldId id="370" r:id="rId61"/>
    <p:sldId id="371" r:id="rId62"/>
    <p:sldId id="372" r:id="rId63"/>
    <p:sldId id="37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0314" autoAdjust="0"/>
    <p:restoredTop sz="96660" autoAdjust="0"/>
  </p:normalViewPr>
  <p:slideViewPr>
    <p:cSldViewPr>
      <p:cViewPr varScale="1">
        <p:scale>
          <a:sx n="62" d="100"/>
          <a:sy n="62" d="100"/>
        </p:scale>
        <p:origin x="187" y="58"/>
      </p:cViewPr>
      <p:guideLst>
        <p:guide orient="horz" pos="2160"/>
        <p:guide pos="2880"/>
      </p:guideLst>
    </p:cSldViewPr>
  </p:slideViewPr>
  <p:outlineViewPr>
    <p:cViewPr>
      <p:scale>
        <a:sx n="33" d="100"/>
        <a:sy n="33" d="100"/>
      </p:scale>
      <p:origin x="0" y="1056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7" d="100"/>
          <a:sy n="47" d="100"/>
        </p:scale>
        <p:origin x="701"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cap="small" baseline="0" dirty="0"/>
              <a:t>Wind Resource Response to Low Frequency 07/13/2016</a:t>
            </a:r>
          </a:p>
        </c:rich>
      </c:tx>
      <c:layout/>
      <c:overlay val="1"/>
    </c:title>
    <c:autoTitleDeleted val="0"/>
    <c:plotArea>
      <c:layout>
        <c:manualLayout>
          <c:xMode val="edge"/>
          <c:yMode val="edge"/>
          <c:x val="1.6121920029506461E-2"/>
          <c:y val="8.7028311551925142E-2"/>
          <c:w val="0.96775615994098707"/>
          <c:h val="0.84395073004485333"/>
        </c:manualLayout>
      </c:layout>
      <c:lineChart>
        <c:grouping val="standard"/>
        <c:varyColors val="0"/>
        <c:ser>
          <c:idx val="0"/>
          <c:order val="0"/>
          <c:tx>
            <c:v>Frequency</c:v>
          </c:tx>
          <c:spPr>
            <a:ln w="28575" cap="rnd" cmpd="sng" algn="ctr">
              <a:solidFill>
                <a:srgbClr val="FF0000"/>
              </a:solidFill>
              <a:prstDash val="solid"/>
              <a:round/>
            </a:ln>
            <a:effectLst/>
          </c:spPr>
          <c:marker>
            <c:symbol val="none"/>
          </c:marker>
          <c:cat>
            <c:numRef>
              <c:f>RawData!$F$1:$QN$1</c:f>
              <c:numCache>
                <c:formatCode>m/d/yyyy\ hh:mm:ss</c:formatCode>
                <c:ptCount val="451"/>
                <c:pt idx="0">
                  <c:v>42564.559027777781</c:v>
                </c:pt>
                <c:pt idx="1">
                  <c:v>42564.559050925927</c:v>
                </c:pt>
                <c:pt idx="2">
                  <c:v>42564.559074074074</c:v>
                </c:pt>
                <c:pt idx="3">
                  <c:v>42564.55909722222</c:v>
                </c:pt>
                <c:pt idx="4">
                  <c:v>42564.559120370373</c:v>
                </c:pt>
                <c:pt idx="5">
                  <c:v>42564.55914351852</c:v>
                </c:pt>
                <c:pt idx="6">
                  <c:v>42564.559166666666</c:v>
                </c:pt>
                <c:pt idx="7">
                  <c:v>42564.559189814812</c:v>
                </c:pt>
                <c:pt idx="8">
                  <c:v>42564.559212962966</c:v>
                </c:pt>
                <c:pt idx="9">
                  <c:v>42564.559236111112</c:v>
                </c:pt>
                <c:pt idx="10">
                  <c:v>42564.559259259258</c:v>
                </c:pt>
                <c:pt idx="11">
                  <c:v>42564.559282407405</c:v>
                </c:pt>
                <c:pt idx="12">
                  <c:v>42564.559305555558</c:v>
                </c:pt>
                <c:pt idx="13">
                  <c:v>42564.559328703705</c:v>
                </c:pt>
                <c:pt idx="14">
                  <c:v>42564.559351851851</c:v>
                </c:pt>
                <c:pt idx="15">
                  <c:v>42564.559374999997</c:v>
                </c:pt>
                <c:pt idx="16">
                  <c:v>42564.559398148151</c:v>
                </c:pt>
                <c:pt idx="17">
                  <c:v>42564.559421296297</c:v>
                </c:pt>
                <c:pt idx="18">
                  <c:v>42564.559444444443</c:v>
                </c:pt>
                <c:pt idx="19">
                  <c:v>42564.559467592589</c:v>
                </c:pt>
                <c:pt idx="20">
                  <c:v>42564.559490740743</c:v>
                </c:pt>
                <c:pt idx="21">
                  <c:v>42564.559513888889</c:v>
                </c:pt>
                <c:pt idx="22">
                  <c:v>42564.559537037036</c:v>
                </c:pt>
                <c:pt idx="23">
                  <c:v>42564.559560185182</c:v>
                </c:pt>
                <c:pt idx="24">
                  <c:v>42564.559583333335</c:v>
                </c:pt>
                <c:pt idx="25">
                  <c:v>42564.559606481482</c:v>
                </c:pt>
                <c:pt idx="26">
                  <c:v>42564.559629629628</c:v>
                </c:pt>
                <c:pt idx="27">
                  <c:v>42564.559652777774</c:v>
                </c:pt>
                <c:pt idx="28">
                  <c:v>42564.559675925928</c:v>
                </c:pt>
                <c:pt idx="29">
                  <c:v>42564.559699074074</c:v>
                </c:pt>
                <c:pt idx="30">
                  <c:v>42564.55972222222</c:v>
                </c:pt>
                <c:pt idx="31">
                  <c:v>42564.559745370374</c:v>
                </c:pt>
                <c:pt idx="32">
                  <c:v>42564.55976851852</c:v>
                </c:pt>
                <c:pt idx="33">
                  <c:v>42564.559791666667</c:v>
                </c:pt>
                <c:pt idx="34">
                  <c:v>42564.559814814813</c:v>
                </c:pt>
                <c:pt idx="35">
                  <c:v>42564.559837962966</c:v>
                </c:pt>
                <c:pt idx="36">
                  <c:v>42564.559861111113</c:v>
                </c:pt>
                <c:pt idx="37">
                  <c:v>42564.559884259259</c:v>
                </c:pt>
                <c:pt idx="38">
                  <c:v>42564.559907407405</c:v>
                </c:pt>
                <c:pt idx="39">
                  <c:v>42564.559930555559</c:v>
                </c:pt>
                <c:pt idx="40">
                  <c:v>42564.559953703705</c:v>
                </c:pt>
                <c:pt idx="41">
                  <c:v>42564.559976851851</c:v>
                </c:pt>
                <c:pt idx="42">
                  <c:v>42564.56</c:v>
                </c:pt>
                <c:pt idx="43">
                  <c:v>42564.560023148151</c:v>
                </c:pt>
                <c:pt idx="44">
                  <c:v>42564.560046296298</c:v>
                </c:pt>
                <c:pt idx="45">
                  <c:v>42564.560069444444</c:v>
                </c:pt>
                <c:pt idx="46">
                  <c:v>42564.56009259259</c:v>
                </c:pt>
                <c:pt idx="47">
                  <c:v>42564.560115740744</c:v>
                </c:pt>
                <c:pt idx="48">
                  <c:v>42564.56013888889</c:v>
                </c:pt>
                <c:pt idx="49">
                  <c:v>42564.560162037036</c:v>
                </c:pt>
                <c:pt idx="50">
                  <c:v>42564.560185185182</c:v>
                </c:pt>
                <c:pt idx="51">
                  <c:v>42564.560208333336</c:v>
                </c:pt>
                <c:pt idx="52">
                  <c:v>42564.560231481482</c:v>
                </c:pt>
                <c:pt idx="53">
                  <c:v>42564.560254629629</c:v>
                </c:pt>
                <c:pt idx="54">
                  <c:v>42564.560277777775</c:v>
                </c:pt>
                <c:pt idx="55">
                  <c:v>42564.560300925928</c:v>
                </c:pt>
                <c:pt idx="56">
                  <c:v>42564.560324074075</c:v>
                </c:pt>
                <c:pt idx="57">
                  <c:v>42564.560347222221</c:v>
                </c:pt>
                <c:pt idx="58">
                  <c:v>42564.560370370367</c:v>
                </c:pt>
                <c:pt idx="59">
                  <c:v>42564.560393518521</c:v>
                </c:pt>
                <c:pt idx="60">
                  <c:v>42564.560416666667</c:v>
                </c:pt>
                <c:pt idx="61">
                  <c:v>42564.560439814813</c:v>
                </c:pt>
                <c:pt idx="62">
                  <c:v>42564.56046296296</c:v>
                </c:pt>
                <c:pt idx="63">
                  <c:v>42564.560486111113</c:v>
                </c:pt>
                <c:pt idx="64">
                  <c:v>42564.56050925926</c:v>
                </c:pt>
                <c:pt idx="65">
                  <c:v>42564.560532407406</c:v>
                </c:pt>
                <c:pt idx="66">
                  <c:v>42564.560555555552</c:v>
                </c:pt>
                <c:pt idx="67">
                  <c:v>42564.560578703706</c:v>
                </c:pt>
                <c:pt idx="68">
                  <c:v>42564.560601851852</c:v>
                </c:pt>
                <c:pt idx="69">
                  <c:v>42564.560624999998</c:v>
                </c:pt>
                <c:pt idx="70">
                  <c:v>42564.560648148145</c:v>
                </c:pt>
                <c:pt idx="71">
                  <c:v>42564.560671296298</c:v>
                </c:pt>
                <c:pt idx="72">
                  <c:v>42564.560694444444</c:v>
                </c:pt>
                <c:pt idx="73">
                  <c:v>42564.560717592591</c:v>
                </c:pt>
                <c:pt idx="74">
                  <c:v>42564.560740740744</c:v>
                </c:pt>
                <c:pt idx="75">
                  <c:v>42564.560763888891</c:v>
                </c:pt>
                <c:pt idx="76">
                  <c:v>42564.560787037037</c:v>
                </c:pt>
                <c:pt idx="77">
                  <c:v>42564.560810185183</c:v>
                </c:pt>
                <c:pt idx="78">
                  <c:v>42564.560833333337</c:v>
                </c:pt>
                <c:pt idx="79">
                  <c:v>42564.560856481483</c:v>
                </c:pt>
                <c:pt idx="80">
                  <c:v>42564.560879629629</c:v>
                </c:pt>
                <c:pt idx="81">
                  <c:v>42564.560902777775</c:v>
                </c:pt>
                <c:pt idx="82">
                  <c:v>42564.560925925929</c:v>
                </c:pt>
                <c:pt idx="83">
                  <c:v>42564.560949074075</c:v>
                </c:pt>
                <c:pt idx="84">
                  <c:v>42564.560972222222</c:v>
                </c:pt>
                <c:pt idx="85">
                  <c:v>42564.560995370368</c:v>
                </c:pt>
                <c:pt idx="86">
                  <c:v>42564.561018518521</c:v>
                </c:pt>
                <c:pt idx="87">
                  <c:v>42564.561041666668</c:v>
                </c:pt>
                <c:pt idx="88">
                  <c:v>42564.561064814814</c:v>
                </c:pt>
                <c:pt idx="89">
                  <c:v>42564.56108796296</c:v>
                </c:pt>
                <c:pt idx="90">
                  <c:v>42564.561111111114</c:v>
                </c:pt>
                <c:pt idx="91">
                  <c:v>42564.56113425926</c:v>
                </c:pt>
                <c:pt idx="92">
                  <c:v>42564.561157407406</c:v>
                </c:pt>
                <c:pt idx="93">
                  <c:v>42564.561180555553</c:v>
                </c:pt>
                <c:pt idx="94">
                  <c:v>42564.561203703706</c:v>
                </c:pt>
                <c:pt idx="95">
                  <c:v>42564.561226851853</c:v>
                </c:pt>
                <c:pt idx="96">
                  <c:v>42564.561249999999</c:v>
                </c:pt>
                <c:pt idx="97">
                  <c:v>42564.561273148145</c:v>
                </c:pt>
                <c:pt idx="98">
                  <c:v>42564.561296296299</c:v>
                </c:pt>
                <c:pt idx="99">
                  <c:v>42564.561319444445</c:v>
                </c:pt>
                <c:pt idx="100">
                  <c:v>42564.561342592591</c:v>
                </c:pt>
                <c:pt idx="101">
                  <c:v>42564.561365740738</c:v>
                </c:pt>
                <c:pt idx="102">
                  <c:v>42564.561388888891</c:v>
                </c:pt>
                <c:pt idx="103">
                  <c:v>42564.561412037037</c:v>
                </c:pt>
                <c:pt idx="104">
                  <c:v>42564.561435185184</c:v>
                </c:pt>
                <c:pt idx="105">
                  <c:v>42564.56145833333</c:v>
                </c:pt>
                <c:pt idx="106">
                  <c:v>42564.561481481483</c:v>
                </c:pt>
                <c:pt idx="107">
                  <c:v>42564.56150462963</c:v>
                </c:pt>
                <c:pt idx="108">
                  <c:v>42564.561527777776</c:v>
                </c:pt>
                <c:pt idx="109">
                  <c:v>42564.561550925922</c:v>
                </c:pt>
                <c:pt idx="110">
                  <c:v>42564.561574074076</c:v>
                </c:pt>
                <c:pt idx="111">
                  <c:v>42564.561597222222</c:v>
                </c:pt>
                <c:pt idx="112">
                  <c:v>42564.561620370368</c:v>
                </c:pt>
                <c:pt idx="113">
                  <c:v>42564.561643518522</c:v>
                </c:pt>
                <c:pt idx="114">
                  <c:v>42564.561666666668</c:v>
                </c:pt>
                <c:pt idx="115">
                  <c:v>42564.561689814815</c:v>
                </c:pt>
                <c:pt idx="116">
                  <c:v>42564.561712962961</c:v>
                </c:pt>
                <c:pt idx="117">
                  <c:v>42564.561736111114</c:v>
                </c:pt>
                <c:pt idx="118">
                  <c:v>42564.561759259261</c:v>
                </c:pt>
                <c:pt idx="119">
                  <c:v>42564.561782407407</c:v>
                </c:pt>
                <c:pt idx="120">
                  <c:v>42564.561805555553</c:v>
                </c:pt>
                <c:pt idx="121">
                  <c:v>42564.561828703707</c:v>
                </c:pt>
                <c:pt idx="122">
                  <c:v>42564.561851851853</c:v>
                </c:pt>
                <c:pt idx="123">
                  <c:v>42564.561874999999</c:v>
                </c:pt>
                <c:pt idx="124">
                  <c:v>42564.561898148146</c:v>
                </c:pt>
                <c:pt idx="125">
                  <c:v>42564.561921296299</c:v>
                </c:pt>
                <c:pt idx="126">
                  <c:v>42564.561944444446</c:v>
                </c:pt>
                <c:pt idx="127">
                  <c:v>42564.561967592592</c:v>
                </c:pt>
                <c:pt idx="128">
                  <c:v>42564.561990740738</c:v>
                </c:pt>
                <c:pt idx="129">
                  <c:v>42564.562013888892</c:v>
                </c:pt>
                <c:pt idx="130">
                  <c:v>42564.562037037038</c:v>
                </c:pt>
                <c:pt idx="131">
                  <c:v>42564.562060185184</c:v>
                </c:pt>
                <c:pt idx="132">
                  <c:v>42564.562083333331</c:v>
                </c:pt>
                <c:pt idx="133">
                  <c:v>42564.562106481484</c:v>
                </c:pt>
                <c:pt idx="134">
                  <c:v>42564.56212962963</c:v>
                </c:pt>
                <c:pt idx="135">
                  <c:v>42564.562152777777</c:v>
                </c:pt>
                <c:pt idx="136">
                  <c:v>42564.562175925923</c:v>
                </c:pt>
                <c:pt idx="137">
                  <c:v>42564.562199074076</c:v>
                </c:pt>
                <c:pt idx="138">
                  <c:v>42564.562222222223</c:v>
                </c:pt>
                <c:pt idx="139">
                  <c:v>42564.562245370369</c:v>
                </c:pt>
                <c:pt idx="140">
                  <c:v>42564.562268518515</c:v>
                </c:pt>
                <c:pt idx="141">
                  <c:v>42564.562291666669</c:v>
                </c:pt>
                <c:pt idx="142">
                  <c:v>42564.562314814815</c:v>
                </c:pt>
                <c:pt idx="143">
                  <c:v>42564.562337962961</c:v>
                </c:pt>
                <c:pt idx="144">
                  <c:v>42564.562361111108</c:v>
                </c:pt>
                <c:pt idx="145">
                  <c:v>42564.562384259261</c:v>
                </c:pt>
                <c:pt idx="146">
                  <c:v>42564.562407407408</c:v>
                </c:pt>
                <c:pt idx="147">
                  <c:v>42564.562430555554</c:v>
                </c:pt>
                <c:pt idx="148">
                  <c:v>42564.5624537037</c:v>
                </c:pt>
                <c:pt idx="149">
                  <c:v>42564.562476851854</c:v>
                </c:pt>
                <c:pt idx="150">
                  <c:v>42564.5625</c:v>
                </c:pt>
                <c:pt idx="151">
                  <c:v>42564.562523148146</c:v>
                </c:pt>
                <c:pt idx="152">
                  <c:v>42564.5625462963</c:v>
                </c:pt>
                <c:pt idx="153">
                  <c:v>42564.562569444446</c:v>
                </c:pt>
                <c:pt idx="154">
                  <c:v>42564.562592592592</c:v>
                </c:pt>
                <c:pt idx="155">
                  <c:v>42564.562615740739</c:v>
                </c:pt>
                <c:pt idx="156">
                  <c:v>42564.562638888892</c:v>
                </c:pt>
                <c:pt idx="157">
                  <c:v>42564.562662037039</c:v>
                </c:pt>
                <c:pt idx="158">
                  <c:v>42564.562685185185</c:v>
                </c:pt>
                <c:pt idx="159">
                  <c:v>42564.562708333331</c:v>
                </c:pt>
                <c:pt idx="160">
                  <c:v>42564.562731481485</c:v>
                </c:pt>
                <c:pt idx="161">
                  <c:v>42564.562754629631</c:v>
                </c:pt>
                <c:pt idx="162">
                  <c:v>42564.562777777777</c:v>
                </c:pt>
                <c:pt idx="163">
                  <c:v>42564.562800925924</c:v>
                </c:pt>
                <c:pt idx="164">
                  <c:v>42564.562824074077</c:v>
                </c:pt>
                <c:pt idx="165">
                  <c:v>42564.562847222223</c:v>
                </c:pt>
                <c:pt idx="166">
                  <c:v>42564.56287037037</c:v>
                </c:pt>
                <c:pt idx="167">
                  <c:v>42564.562893518516</c:v>
                </c:pt>
                <c:pt idx="168">
                  <c:v>42564.562916666669</c:v>
                </c:pt>
                <c:pt idx="169">
                  <c:v>42564.562939814816</c:v>
                </c:pt>
                <c:pt idx="170">
                  <c:v>42564.562962962962</c:v>
                </c:pt>
                <c:pt idx="171">
                  <c:v>42564.562986111108</c:v>
                </c:pt>
                <c:pt idx="172">
                  <c:v>42564.563009259262</c:v>
                </c:pt>
                <c:pt idx="173">
                  <c:v>42564.563032407408</c:v>
                </c:pt>
                <c:pt idx="174">
                  <c:v>42564.563055555554</c:v>
                </c:pt>
                <c:pt idx="175">
                  <c:v>42564.563078703701</c:v>
                </c:pt>
                <c:pt idx="176">
                  <c:v>42564.563101851854</c:v>
                </c:pt>
                <c:pt idx="177">
                  <c:v>42564.563125000001</c:v>
                </c:pt>
                <c:pt idx="178">
                  <c:v>42564.563148148147</c:v>
                </c:pt>
                <c:pt idx="179">
                  <c:v>42564.563171296293</c:v>
                </c:pt>
                <c:pt idx="180">
                  <c:v>42564.563194444447</c:v>
                </c:pt>
                <c:pt idx="181">
                  <c:v>42564.563217592593</c:v>
                </c:pt>
                <c:pt idx="182">
                  <c:v>42564.563240740739</c:v>
                </c:pt>
                <c:pt idx="183">
                  <c:v>42564.563263888886</c:v>
                </c:pt>
                <c:pt idx="184">
                  <c:v>42564.563287037039</c:v>
                </c:pt>
                <c:pt idx="185">
                  <c:v>42564.563310185185</c:v>
                </c:pt>
                <c:pt idx="186">
                  <c:v>42564.563333333332</c:v>
                </c:pt>
                <c:pt idx="187">
                  <c:v>42564.563356481478</c:v>
                </c:pt>
                <c:pt idx="188">
                  <c:v>42564.563379629632</c:v>
                </c:pt>
                <c:pt idx="189">
                  <c:v>42564.563402777778</c:v>
                </c:pt>
                <c:pt idx="190">
                  <c:v>42564.563425925924</c:v>
                </c:pt>
                <c:pt idx="191">
                  <c:v>42564.563449074078</c:v>
                </c:pt>
                <c:pt idx="192">
                  <c:v>42564.563472222224</c:v>
                </c:pt>
                <c:pt idx="193">
                  <c:v>42564.56349537037</c:v>
                </c:pt>
                <c:pt idx="194">
                  <c:v>42564.563518518517</c:v>
                </c:pt>
                <c:pt idx="195">
                  <c:v>42564.56354166667</c:v>
                </c:pt>
                <c:pt idx="196">
                  <c:v>42564.563564814816</c:v>
                </c:pt>
                <c:pt idx="197">
                  <c:v>42564.563587962963</c:v>
                </c:pt>
                <c:pt idx="198">
                  <c:v>42564.563611111109</c:v>
                </c:pt>
                <c:pt idx="199">
                  <c:v>42564.563634259262</c:v>
                </c:pt>
                <c:pt idx="200">
                  <c:v>42564.563657407409</c:v>
                </c:pt>
                <c:pt idx="201">
                  <c:v>42564.563680555555</c:v>
                </c:pt>
                <c:pt idx="202">
                  <c:v>42564.563703703701</c:v>
                </c:pt>
                <c:pt idx="203">
                  <c:v>42564.563726851855</c:v>
                </c:pt>
                <c:pt idx="204">
                  <c:v>42564.563750000001</c:v>
                </c:pt>
                <c:pt idx="205">
                  <c:v>42564.563773148147</c:v>
                </c:pt>
                <c:pt idx="206">
                  <c:v>42564.563796296294</c:v>
                </c:pt>
                <c:pt idx="207">
                  <c:v>42564.563819444447</c:v>
                </c:pt>
                <c:pt idx="208">
                  <c:v>42564.563842592594</c:v>
                </c:pt>
                <c:pt idx="209">
                  <c:v>42564.56386574074</c:v>
                </c:pt>
                <c:pt idx="210">
                  <c:v>42564.563888888886</c:v>
                </c:pt>
                <c:pt idx="211">
                  <c:v>42564.56391203704</c:v>
                </c:pt>
                <c:pt idx="212">
                  <c:v>42564.563935185186</c:v>
                </c:pt>
                <c:pt idx="213">
                  <c:v>42564.563958333332</c:v>
                </c:pt>
                <c:pt idx="214">
                  <c:v>42564.563981481479</c:v>
                </c:pt>
                <c:pt idx="215">
                  <c:v>42564.564004629632</c:v>
                </c:pt>
                <c:pt idx="216">
                  <c:v>42564.564027777778</c:v>
                </c:pt>
                <c:pt idx="217">
                  <c:v>42564.564050925925</c:v>
                </c:pt>
                <c:pt idx="218">
                  <c:v>42564.564074074071</c:v>
                </c:pt>
                <c:pt idx="219">
                  <c:v>42564.564097222225</c:v>
                </c:pt>
                <c:pt idx="220">
                  <c:v>42564.564120370371</c:v>
                </c:pt>
                <c:pt idx="221">
                  <c:v>42564.564143518517</c:v>
                </c:pt>
                <c:pt idx="222">
                  <c:v>42564.564166666663</c:v>
                </c:pt>
                <c:pt idx="223">
                  <c:v>42564.564189814817</c:v>
                </c:pt>
                <c:pt idx="224">
                  <c:v>42564.564212962963</c:v>
                </c:pt>
                <c:pt idx="225">
                  <c:v>42564.564236111109</c:v>
                </c:pt>
                <c:pt idx="226">
                  <c:v>42564.564259259256</c:v>
                </c:pt>
                <c:pt idx="227">
                  <c:v>42564.564282407409</c:v>
                </c:pt>
                <c:pt idx="228">
                  <c:v>42564.564305555556</c:v>
                </c:pt>
                <c:pt idx="229">
                  <c:v>42564.564328703702</c:v>
                </c:pt>
                <c:pt idx="230">
                  <c:v>42564.564351851855</c:v>
                </c:pt>
                <c:pt idx="231">
                  <c:v>42564.564375000002</c:v>
                </c:pt>
                <c:pt idx="232">
                  <c:v>42564.564398148148</c:v>
                </c:pt>
                <c:pt idx="233">
                  <c:v>42564.564421296294</c:v>
                </c:pt>
                <c:pt idx="234">
                  <c:v>42564.564444444448</c:v>
                </c:pt>
                <c:pt idx="235">
                  <c:v>42564.564467592594</c:v>
                </c:pt>
                <c:pt idx="236">
                  <c:v>42564.56449074074</c:v>
                </c:pt>
                <c:pt idx="237">
                  <c:v>42564.564513888887</c:v>
                </c:pt>
                <c:pt idx="238">
                  <c:v>42564.56453703704</c:v>
                </c:pt>
                <c:pt idx="239">
                  <c:v>42564.564560185187</c:v>
                </c:pt>
                <c:pt idx="240">
                  <c:v>42564.564583333333</c:v>
                </c:pt>
                <c:pt idx="241">
                  <c:v>42564.564606481479</c:v>
                </c:pt>
                <c:pt idx="242">
                  <c:v>42564.564629629633</c:v>
                </c:pt>
                <c:pt idx="243">
                  <c:v>42564.564652777779</c:v>
                </c:pt>
                <c:pt idx="244">
                  <c:v>42564.564675925925</c:v>
                </c:pt>
                <c:pt idx="245">
                  <c:v>42564.564699074072</c:v>
                </c:pt>
                <c:pt idx="246">
                  <c:v>42564.564722222225</c:v>
                </c:pt>
                <c:pt idx="247">
                  <c:v>42564.564745370371</c:v>
                </c:pt>
                <c:pt idx="248">
                  <c:v>42564.564768518518</c:v>
                </c:pt>
                <c:pt idx="249">
                  <c:v>42564.564791666664</c:v>
                </c:pt>
                <c:pt idx="250">
                  <c:v>42564.564814814818</c:v>
                </c:pt>
                <c:pt idx="251">
                  <c:v>42564.564837962964</c:v>
                </c:pt>
                <c:pt idx="252">
                  <c:v>42564.56486111111</c:v>
                </c:pt>
                <c:pt idx="253">
                  <c:v>42564.564884259256</c:v>
                </c:pt>
                <c:pt idx="254">
                  <c:v>42564.56490740741</c:v>
                </c:pt>
                <c:pt idx="255">
                  <c:v>42564.564930555556</c:v>
                </c:pt>
                <c:pt idx="256">
                  <c:v>42564.564953703702</c:v>
                </c:pt>
                <c:pt idx="257">
                  <c:v>42564.564976851849</c:v>
                </c:pt>
                <c:pt idx="258">
                  <c:v>42564.565000000002</c:v>
                </c:pt>
                <c:pt idx="259">
                  <c:v>42564.565023148149</c:v>
                </c:pt>
                <c:pt idx="260">
                  <c:v>42564.565046296295</c:v>
                </c:pt>
                <c:pt idx="261">
                  <c:v>42564.565069444441</c:v>
                </c:pt>
                <c:pt idx="262">
                  <c:v>42564.565092592595</c:v>
                </c:pt>
                <c:pt idx="263">
                  <c:v>42564.565115740741</c:v>
                </c:pt>
                <c:pt idx="264">
                  <c:v>42564.565138888887</c:v>
                </c:pt>
                <c:pt idx="265">
                  <c:v>42564.565162037034</c:v>
                </c:pt>
                <c:pt idx="266">
                  <c:v>42564.565185185187</c:v>
                </c:pt>
                <c:pt idx="267">
                  <c:v>42564.565208333333</c:v>
                </c:pt>
                <c:pt idx="268">
                  <c:v>42564.56523148148</c:v>
                </c:pt>
                <c:pt idx="269">
                  <c:v>42564.565254629626</c:v>
                </c:pt>
                <c:pt idx="270">
                  <c:v>42564.56527777778</c:v>
                </c:pt>
                <c:pt idx="271">
                  <c:v>42564.565300925926</c:v>
                </c:pt>
                <c:pt idx="272">
                  <c:v>42564.565324074072</c:v>
                </c:pt>
                <c:pt idx="273">
                  <c:v>42564.565347222226</c:v>
                </c:pt>
                <c:pt idx="274">
                  <c:v>42564.565370370372</c:v>
                </c:pt>
                <c:pt idx="275">
                  <c:v>42564.565393518518</c:v>
                </c:pt>
                <c:pt idx="276">
                  <c:v>42564.565416666665</c:v>
                </c:pt>
                <c:pt idx="277">
                  <c:v>42564.565439814818</c:v>
                </c:pt>
                <c:pt idx="278">
                  <c:v>42564.565462962964</c:v>
                </c:pt>
                <c:pt idx="279">
                  <c:v>42564.565486111111</c:v>
                </c:pt>
                <c:pt idx="280">
                  <c:v>42564.565509259257</c:v>
                </c:pt>
                <c:pt idx="281">
                  <c:v>42564.565532407411</c:v>
                </c:pt>
                <c:pt idx="282">
                  <c:v>42564.565555555557</c:v>
                </c:pt>
                <c:pt idx="283">
                  <c:v>42564.565578703703</c:v>
                </c:pt>
                <c:pt idx="284">
                  <c:v>42564.565601851849</c:v>
                </c:pt>
                <c:pt idx="285">
                  <c:v>42564.565625000003</c:v>
                </c:pt>
                <c:pt idx="286">
                  <c:v>42564.565648148149</c:v>
                </c:pt>
                <c:pt idx="287">
                  <c:v>42564.565671296295</c:v>
                </c:pt>
                <c:pt idx="288">
                  <c:v>42564.565694444442</c:v>
                </c:pt>
                <c:pt idx="289">
                  <c:v>42564.565717592595</c:v>
                </c:pt>
                <c:pt idx="290">
                  <c:v>42564.565740740742</c:v>
                </c:pt>
                <c:pt idx="291">
                  <c:v>42564.565763888888</c:v>
                </c:pt>
                <c:pt idx="292">
                  <c:v>42564.565787037034</c:v>
                </c:pt>
                <c:pt idx="293">
                  <c:v>42564.565810185188</c:v>
                </c:pt>
                <c:pt idx="294">
                  <c:v>42564.565833333334</c:v>
                </c:pt>
                <c:pt idx="295">
                  <c:v>42564.56585648148</c:v>
                </c:pt>
                <c:pt idx="296">
                  <c:v>42564.565879629627</c:v>
                </c:pt>
                <c:pt idx="297">
                  <c:v>42564.56590277778</c:v>
                </c:pt>
                <c:pt idx="298">
                  <c:v>42564.565925925926</c:v>
                </c:pt>
                <c:pt idx="299">
                  <c:v>42564.565949074073</c:v>
                </c:pt>
                <c:pt idx="300">
                  <c:v>42564.565972222219</c:v>
                </c:pt>
                <c:pt idx="301">
                  <c:v>42564.565995370373</c:v>
                </c:pt>
                <c:pt idx="302">
                  <c:v>42564.566018518519</c:v>
                </c:pt>
                <c:pt idx="303">
                  <c:v>42564.566041666665</c:v>
                </c:pt>
                <c:pt idx="304">
                  <c:v>42564.566064814811</c:v>
                </c:pt>
                <c:pt idx="305">
                  <c:v>42564.566087962965</c:v>
                </c:pt>
                <c:pt idx="306">
                  <c:v>42564.566111111111</c:v>
                </c:pt>
                <c:pt idx="307">
                  <c:v>42564.566134259258</c:v>
                </c:pt>
                <c:pt idx="308">
                  <c:v>42564.566157407404</c:v>
                </c:pt>
                <c:pt idx="309">
                  <c:v>42564.566180555557</c:v>
                </c:pt>
                <c:pt idx="310">
                  <c:v>42564.566203703704</c:v>
                </c:pt>
                <c:pt idx="311">
                  <c:v>42564.56622685185</c:v>
                </c:pt>
                <c:pt idx="312">
                  <c:v>42564.566250000003</c:v>
                </c:pt>
                <c:pt idx="313">
                  <c:v>42564.56627314815</c:v>
                </c:pt>
                <c:pt idx="314">
                  <c:v>42564.566296296296</c:v>
                </c:pt>
                <c:pt idx="315">
                  <c:v>42564.566319444442</c:v>
                </c:pt>
                <c:pt idx="316">
                  <c:v>42564.566342592596</c:v>
                </c:pt>
                <c:pt idx="317">
                  <c:v>42564.566365740742</c:v>
                </c:pt>
                <c:pt idx="318">
                  <c:v>42564.566388888888</c:v>
                </c:pt>
                <c:pt idx="319">
                  <c:v>42564.566412037035</c:v>
                </c:pt>
                <c:pt idx="320">
                  <c:v>42564.566435185188</c:v>
                </c:pt>
                <c:pt idx="321">
                  <c:v>42564.566458333335</c:v>
                </c:pt>
                <c:pt idx="322">
                  <c:v>42564.566481481481</c:v>
                </c:pt>
                <c:pt idx="323">
                  <c:v>42564.566504629627</c:v>
                </c:pt>
                <c:pt idx="324">
                  <c:v>42564.566527777781</c:v>
                </c:pt>
                <c:pt idx="325">
                  <c:v>42564.566550925927</c:v>
                </c:pt>
                <c:pt idx="326">
                  <c:v>42564.566574074073</c:v>
                </c:pt>
                <c:pt idx="327">
                  <c:v>42564.56659722222</c:v>
                </c:pt>
                <c:pt idx="328">
                  <c:v>42564.566620370373</c:v>
                </c:pt>
                <c:pt idx="329">
                  <c:v>42564.566643518519</c:v>
                </c:pt>
                <c:pt idx="330">
                  <c:v>42564.566666666666</c:v>
                </c:pt>
                <c:pt idx="331">
                  <c:v>42564.566689814812</c:v>
                </c:pt>
                <c:pt idx="332">
                  <c:v>42564.566712962966</c:v>
                </c:pt>
                <c:pt idx="333">
                  <c:v>42564.566736111112</c:v>
                </c:pt>
                <c:pt idx="334">
                  <c:v>42564.566759259258</c:v>
                </c:pt>
                <c:pt idx="335">
                  <c:v>42564.566782407404</c:v>
                </c:pt>
                <c:pt idx="336">
                  <c:v>42564.566805555558</c:v>
                </c:pt>
                <c:pt idx="337">
                  <c:v>42564.566828703704</c:v>
                </c:pt>
                <c:pt idx="338">
                  <c:v>42564.566851851851</c:v>
                </c:pt>
                <c:pt idx="339">
                  <c:v>42564.566874999997</c:v>
                </c:pt>
                <c:pt idx="340">
                  <c:v>42564.56689814815</c:v>
                </c:pt>
                <c:pt idx="341">
                  <c:v>42564.566921296297</c:v>
                </c:pt>
                <c:pt idx="342">
                  <c:v>42564.566944444443</c:v>
                </c:pt>
                <c:pt idx="343">
                  <c:v>42564.566967592589</c:v>
                </c:pt>
                <c:pt idx="344">
                  <c:v>42564.566990740743</c:v>
                </c:pt>
                <c:pt idx="345">
                  <c:v>42564.567013888889</c:v>
                </c:pt>
                <c:pt idx="346">
                  <c:v>42564.567037037035</c:v>
                </c:pt>
                <c:pt idx="347">
                  <c:v>42564.567060185182</c:v>
                </c:pt>
                <c:pt idx="348">
                  <c:v>42564.567083333335</c:v>
                </c:pt>
                <c:pt idx="349">
                  <c:v>42564.567106481481</c:v>
                </c:pt>
                <c:pt idx="350">
                  <c:v>42564.567129629628</c:v>
                </c:pt>
                <c:pt idx="351">
                  <c:v>42564.567152777781</c:v>
                </c:pt>
                <c:pt idx="352">
                  <c:v>42564.567175925928</c:v>
                </c:pt>
                <c:pt idx="353">
                  <c:v>42564.567199074074</c:v>
                </c:pt>
                <c:pt idx="354">
                  <c:v>42564.56722222222</c:v>
                </c:pt>
                <c:pt idx="355">
                  <c:v>42564.567245370374</c:v>
                </c:pt>
                <c:pt idx="356">
                  <c:v>42564.56726851852</c:v>
                </c:pt>
                <c:pt idx="357">
                  <c:v>42564.567291666666</c:v>
                </c:pt>
                <c:pt idx="358">
                  <c:v>42564.567314814813</c:v>
                </c:pt>
                <c:pt idx="359">
                  <c:v>42564.567337962966</c:v>
                </c:pt>
                <c:pt idx="360">
                  <c:v>42564.567361111112</c:v>
                </c:pt>
                <c:pt idx="361">
                  <c:v>42564.567384259259</c:v>
                </c:pt>
                <c:pt idx="362">
                  <c:v>42564.567407407405</c:v>
                </c:pt>
                <c:pt idx="363">
                  <c:v>42564.567430555559</c:v>
                </c:pt>
                <c:pt idx="364">
                  <c:v>42564.567453703705</c:v>
                </c:pt>
                <c:pt idx="365">
                  <c:v>42564.567476851851</c:v>
                </c:pt>
                <c:pt idx="366">
                  <c:v>42564.567499999997</c:v>
                </c:pt>
                <c:pt idx="367">
                  <c:v>42564.567523148151</c:v>
                </c:pt>
                <c:pt idx="368">
                  <c:v>42564.567546296297</c:v>
                </c:pt>
                <c:pt idx="369">
                  <c:v>42564.567569444444</c:v>
                </c:pt>
                <c:pt idx="370">
                  <c:v>42564.56759259259</c:v>
                </c:pt>
                <c:pt idx="371">
                  <c:v>42564.567615740743</c:v>
                </c:pt>
                <c:pt idx="372">
                  <c:v>42564.56763888889</c:v>
                </c:pt>
                <c:pt idx="373">
                  <c:v>42564.567662037036</c:v>
                </c:pt>
                <c:pt idx="374">
                  <c:v>42564.567685185182</c:v>
                </c:pt>
                <c:pt idx="375">
                  <c:v>42564.567708333336</c:v>
                </c:pt>
                <c:pt idx="376">
                  <c:v>42564.567731481482</c:v>
                </c:pt>
                <c:pt idx="377">
                  <c:v>42564.567754629628</c:v>
                </c:pt>
                <c:pt idx="378">
                  <c:v>42564.567777777775</c:v>
                </c:pt>
                <c:pt idx="379">
                  <c:v>42564.567800925928</c:v>
                </c:pt>
                <c:pt idx="380">
                  <c:v>42564.567824074074</c:v>
                </c:pt>
                <c:pt idx="381">
                  <c:v>42564.567847222221</c:v>
                </c:pt>
                <c:pt idx="382">
                  <c:v>42564.567870370367</c:v>
                </c:pt>
                <c:pt idx="383">
                  <c:v>42564.567893518521</c:v>
                </c:pt>
                <c:pt idx="384">
                  <c:v>42564.567916666667</c:v>
                </c:pt>
                <c:pt idx="385">
                  <c:v>42564.567939814813</c:v>
                </c:pt>
                <c:pt idx="386">
                  <c:v>42564.567962962959</c:v>
                </c:pt>
                <c:pt idx="387">
                  <c:v>42564.567986111113</c:v>
                </c:pt>
                <c:pt idx="388">
                  <c:v>42564.568009259259</c:v>
                </c:pt>
                <c:pt idx="389">
                  <c:v>42564.568032407406</c:v>
                </c:pt>
                <c:pt idx="390">
                  <c:v>42564.568055555559</c:v>
                </c:pt>
                <c:pt idx="391">
                  <c:v>42564.568078703705</c:v>
                </c:pt>
                <c:pt idx="392">
                  <c:v>42564.568101851852</c:v>
                </c:pt>
                <c:pt idx="393">
                  <c:v>42564.568124999998</c:v>
                </c:pt>
                <c:pt idx="394">
                  <c:v>42564.568148148152</c:v>
                </c:pt>
                <c:pt idx="395">
                  <c:v>42564.568171296298</c:v>
                </c:pt>
                <c:pt idx="396">
                  <c:v>42564.568194444444</c:v>
                </c:pt>
                <c:pt idx="397">
                  <c:v>42564.56821759259</c:v>
                </c:pt>
                <c:pt idx="398">
                  <c:v>42564.568240740744</c:v>
                </c:pt>
                <c:pt idx="399">
                  <c:v>42564.56826388889</c:v>
                </c:pt>
                <c:pt idx="400">
                  <c:v>42564.568287037036</c:v>
                </c:pt>
                <c:pt idx="401">
                  <c:v>42564.568310185183</c:v>
                </c:pt>
                <c:pt idx="402">
                  <c:v>42564.568333333336</c:v>
                </c:pt>
                <c:pt idx="403">
                  <c:v>42564.568356481483</c:v>
                </c:pt>
                <c:pt idx="404">
                  <c:v>42564.568379629629</c:v>
                </c:pt>
                <c:pt idx="405">
                  <c:v>42564.568402777775</c:v>
                </c:pt>
                <c:pt idx="406">
                  <c:v>42564.568425925929</c:v>
                </c:pt>
                <c:pt idx="407">
                  <c:v>42564.568449074075</c:v>
                </c:pt>
                <c:pt idx="408">
                  <c:v>42564.568472222221</c:v>
                </c:pt>
                <c:pt idx="409">
                  <c:v>42564.568495370368</c:v>
                </c:pt>
                <c:pt idx="410">
                  <c:v>42564.568518518521</c:v>
                </c:pt>
                <c:pt idx="411">
                  <c:v>42564.568541666667</c:v>
                </c:pt>
                <c:pt idx="412">
                  <c:v>42564.568564814814</c:v>
                </c:pt>
                <c:pt idx="413">
                  <c:v>42564.56858796296</c:v>
                </c:pt>
                <c:pt idx="414">
                  <c:v>42564.568611111114</c:v>
                </c:pt>
                <c:pt idx="415">
                  <c:v>42564.56863425926</c:v>
                </c:pt>
                <c:pt idx="416">
                  <c:v>42564.568657407406</c:v>
                </c:pt>
                <c:pt idx="417">
                  <c:v>42564.568680555552</c:v>
                </c:pt>
                <c:pt idx="418">
                  <c:v>42564.568703703706</c:v>
                </c:pt>
                <c:pt idx="419">
                  <c:v>42564.568726851852</c:v>
                </c:pt>
                <c:pt idx="420">
                  <c:v>42564.568749999999</c:v>
                </c:pt>
                <c:pt idx="421">
                  <c:v>42564.568773148145</c:v>
                </c:pt>
                <c:pt idx="422">
                  <c:v>42564.568796296298</c:v>
                </c:pt>
                <c:pt idx="423">
                  <c:v>42564.568819444445</c:v>
                </c:pt>
                <c:pt idx="424">
                  <c:v>42564.568842592591</c:v>
                </c:pt>
                <c:pt idx="425">
                  <c:v>42564.568865740737</c:v>
                </c:pt>
                <c:pt idx="426">
                  <c:v>42564.568888888891</c:v>
                </c:pt>
                <c:pt idx="427">
                  <c:v>42564.568912037037</c:v>
                </c:pt>
                <c:pt idx="428">
                  <c:v>42564.568935185183</c:v>
                </c:pt>
                <c:pt idx="429">
                  <c:v>42564.568958333337</c:v>
                </c:pt>
                <c:pt idx="430">
                  <c:v>42564.568981481483</c:v>
                </c:pt>
                <c:pt idx="431">
                  <c:v>42564.569004629629</c:v>
                </c:pt>
                <c:pt idx="432">
                  <c:v>42564.569027777776</c:v>
                </c:pt>
                <c:pt idx="433">
                  <c:v>42564.569050925929</c:v>
                </c:pt>
                <c:pt idx="434">
                  <c:v>42564.569074074076</c:v>
                </c:pt>
                <c:pt idx="435">
                  <c:v>42564.569097222222</c:v>
                </c:pt>
                <c:pt idx="436">
                  <c:v>42564.569120370368</c:v>
                </c:pt>
                <c:pt idx="437">
                  <c:v>42564.569143518522</c:v>
                </c:pt>
                <c:pt idx="438">
                  <c:v>42564.569166666668</c:v>
                </c:pt>
                <c:pt idx="439">
                  <c:v>42564.569189814814</c:v>
                </c:pt>
                <c:pt idx="440">
                  <c:v>42564.569212962961</c:v>
                </c:pt>
                <c:pt idx="441">
                  <c:v>42564.569236111114</c:v>
                </c:pt>
                <c:pt idx="442">
                  <c:v>42564.56925925926</c:v>
                </c:pt>
                <c:pt idx="443">
                  <c:v>42564.569282407407</c:v>
                </c:pt>
                <c:pt idx="444">
                  <c:v>42564.569305555553</c:v>
                </c:pt>
                <c:pt idx="445">
                  <c:v>42564.569328703707</c:v>
                </c:pt>
                <c:pt idx="446">
                  <c:v>42564.569351851853</c:v>
                </c:pt>
                <c:pt idx="447">
                  <c:v>42564.569374999999</c:v>
                </c:pt>
                <c:pt idx="448">
                  <c:v>42564.569398148145</c:v>
                </c:pt>
                <c:pt idx="449">
                  <c:v>42564.569421296299</c:v>
                </c:pt>
                <c:pt idx="450">
                  <c:v>42564.569444444445</c:v>
                </c:pt>
              </c:numCache>
            </c:numRef>
          </c:cat>
          <c:val>
            <c:numRef>
              <c:f>RawData!$F$3:$QN$3</c:f>
              <c:numCache>
                <c:formatCode>General</c:formatCode>
                <c:ptCount val="451"/>
                <c:pt idx="0">
                  <c:v>59.993000030517578</c:v>
                </c:pt>
                <c:pt idx="1">
                  <c:v>59.995998382568359</c:v>
                </c:pt>
                <c:pt idx="2">
                  <c:v>59.999000549316406</c:v>
                </c:pt>
                <c:pt idx="3">
                  <c:v>60.001998901367188</c:v>
                </c:pt>
                <c:pt idx="4">
                  <c:v>60.004001617431641</c:v>
                </c:pt>
                <c:pt idx="5">
                  <c:v>60.006999969482422</c:v>
                </c:pt>
                <c:pt idx="6">
                  <c:v>60.007999420166016</c:v>
                </c:pt>
                <c:pt idx="7">
                  <c:v>60.007999420166016</c:v>
                </c:pt>
                <c:pt idx="8">
                  <c:v>60.007999420166016</c:v>
                </c:pt>
                <c:pt idx="9">
                  <c:v>60.009998321533203</c:v>
                </c:pt>
                <c:pt idx="10">
                  <c:v>60.01300048828125</c:v>
                </c:pt>
                <c:pt idx="11">
                  <c:v>60.014999389648438</c:v>
                </c:pt>
                <c:pt idx="12">
                  <c:v>60.014999389648438</c:v>
                </c:pt>
                <c:pt idx="13">
                  <c:v>60.013999938964844</c:v>
                </c:pt>
                <c:pt idx="14">
                  <c:v>60.009998321533203</c:v>
                </c:pt>
                <c:pt idx="15">
                  <c:v>60.007999420166016</c:v>
                </c:pt>
                <c:pt idx="16">
                  <c:v>60.001998901367188</c:v>
                </c:pt>
                <c:pt idx="17">
                  <c:v>59.994998931884766</c:v>
                </c:pt>
                <c:pt idx="18">
                  <c:v>59.990001678466797</c:v>
                </c:pt>
                <c:pt idx="19">
                  <c:v>59.98699951171875</c:v>
                </c:pt>
                <c:pt idx="20">
                  <c:v>59.980998992919922</c:v>
                </c:pt>
                <c:pt idx="21">
                  <c:v>59.979000091552734</c:v>
                </c:pt>
                <c:pt idx="22">
                  <c:v>59.979000091552734</c:v>
                </c:pt>
                <c:pt idx="23">
                  <c:v>59.980998992919922</c:v>
                </c:pt>
                <c:pt idx="24">
                  <c:v>59.980998992919922</c:v>
                </c:pt>
                <c:pt idx="25">
                  <c:v>59.979999542236328</c:v>
                </c:pt>
                <c:pt idx="26">
                  <c:v>59.979999542236328</c:v>
                </c:pt>
                <c:pt idx="27">
                  <c:v>59.978000640869141</c:v>
                </c:pt>
                <c:pt idx="28">
                  <c:v>59.976001739501953</c:v>
                </c:pt>
                <c:pt idx="29">
                  <c:v>59.974998474121094</c:v>
                </c:pt>
                <c:pt idx="30">
                  <c:v>59.976001739501953</c:v>
                </c:pt>
                <c:pt idx="31">
                  <c:v>59.976001739501953</c:v>
                </c:pt>
                <c:pt idx="32">
                  <c:v>59.977001190185547</c:v>
                </c:pt>
                <c:pt idx="33">
                  <c:v>59.979000091552734</c:v>
                </c:pt>
                <c:pt idx="34">
                  <c:v>59.979000091552734</c:v>
                </c:pt>
                <c:pt idx="35">
                  <c:v>59.979000091552734</c:v>
                </c:pt>
                <c:pt idx="36">
                  <c:v>59.979000091552734</c:v>
                </c:pt>
                <c:pt idx="37">
                  <c:v>59.979999542236328</c:v>
                </c:pt>
                <c:pt idx="38">
                  <c:v>59.979999542236328</c:v>
                </c:pt>
                <c:pt idx="39">
                  <c:v>59.979000091552734</c:v>
                </c:pt>
                <c:pt idx="40">
                  <c:v>59.978000640869141</c:v>
                </c:pt>
                <c:pt idx="41">
                  <c:v>59.979000091552734</c:v>
                </c:pt>
                <c:pt idx="42">
                  <c:v>59.980998992919922</c:v>
                </c:pt>
                <c:pt idx="43">
                  <c:v>59.983001708984375</c:v>
                </c:pt>
                <c:pt idx="44">
                  <c:v>59.986000061035156</c:v>
                </c:pt>
                <c:pt idx="45">
                  <c:v>59.987998962402344</c:v>
                </c:pt>
                <c:pt idx="46">
                  <c:v>59.988998413085938</c:v>
                </c:pt>
                <c:pt idx="47">
                  <c:v>59.991001129150391</c:v>
                </c:pt>
                <c:pt idx="48">
                  <c:v>59.993999481201172</c:v>
                </c:pt>
                <c:pt idx="49">
                  <c:v>59.997001647949219</c:v>
                </c:pt>
                <c:pt idx="50">
                  <c:v>59.999000549316406</c:v>
                </c:pt>
                <c:pt idx="51">
                  <c:v>59.998001098632813</c:v>
                </c:pt>
                <c:pt idx="52">
                  <c:v>60.000999450683594</c:v>
                </c:pt>
                <c:pt idx="53">
                  <c:v>60.002998352050781</c:v>
                </c:pt>
                <c:pt idx="54">
                  <c:v>60.004001617431641</c:v>
                </c:pt>
                <c:pt idx="55">
                  <c:v>60.005001068115234</c:v>
                </c:pt>
                <c:pt idx="56">
                  <c:v>60.006000518798828</c:v>
                </c:pt>
                <c:pt idx="57">
                  <c:v>60.007999420166016</c:v>
                </c:pt>
                <c:pt idx="58">
                  <c:v>60.007999420166016</c:v>
                </c:pt>
                <c:pt idx="59">
                  <c:v>60.008998870849609</c:v>
                </c:pt>
                <c:pt idx="60">
                  <c:v>60.008998870849609</c:v>
                </c:pt>
                <c:pt idx="61">
                  <c:v>60.008998870849609</c:v>
                </c:pt>
                <c:pt idx="62">
                  <c:v>60.007999420166016</c:v>
                </c:pt>
                <c:pt idx="63">
                  <c:v>60.006000518798828</c:v>
                </c:pt>
                <c:pt idx="64">
                  <c:v>60.006999969482422</c:v>
                </c:pt>
                <c:pt idx="65">
                  <c:v>60.007999420166016</c:v>
                </c:pt>
                <c:pt idx="66">
                  <c:v>60.007999420166016</c:v>
                </c:pt>
                <c:pt idx="67">
                  <c:v>60.008998870849609</c:v>
                </c:pt>
                <c:pt idx="68">
                  <c:v>60.008998870849609</c:v>
                </c:pt>
                <c:pt idx="69">
                  <c:v>60.009998321533203</c:v>
                </c:pt>
                <c:pt idx="70">
                  <c:v>60.009998321533203</c:v>
                </c:pt>
                <c:pt idx="71">
                  <c:v>60.012001037597656</c:v>
                </c:pt>
                <c:pt idx="72">
                  <c:v>60.013999938964844</c:v>
                </c:pt>
                <c:pt idx="73">
                  <c:v>60.013999938964844</c:v>
                </c:pt>
                <c:pt idx="74">
                  <c:v>60.013999938964844</c:v>
                </c:pt>
                <c:pt idx="75">
                  <c:v>60.014999389648438</c:v>
                </c:pt>
                <c:pt idx="76">
                  <c:v>60.014999389648438</c:v>
                </c:pt>
                <c:pt idx="77">
                  <c:v>60.01300048828125</c:v>
                </c:pt>
                <c:pt idx="78">
                  <c:v>60.009998321533203</c:v>
                </c:pt>
                <c:pt idx="79">
                  <c:v>60.008998870849609</c:v>
                </c:pt>
                <c:pt idx="80">
                  <c:v>60.006000518798828</c:v>
                </c:pt>
                <c:pt idx="81">
                  <c:v>60.004001617431641</c:v>
                </c:pt>
                <c:pt idx="82">
                  <c:v>60.002998352050781</c:v>
                </c:pt>
                <c:pt idx="83">
                  <c:v>60.004001617431641</c:v>
                </c:pt>
                <c:pt idx="84">
                  <c:v>60.006999969482422</c:v>
                </c:pt>
                <c:pt idx="85">
                  <c:v>60.009998321533203</c:v>
                </c:pt>
                <c:pt idx="86">
                  <c:v>60.01300048828125</c:v>
                </c:pt>
                <c:pt idx="87">
                  <c:v>60.015998840332031</c:v>
                </c:pt>
                <c:pt idx="88">
                  <c:v>60.015998840332031</c:v>
                </c:pt>
                <c:pt idx="89">
                  <c:v>60.014999389648438</c:v>
                </c:pt>
                <c:pt idx="90">
                  <c:v>60.012001037597656</c:v>
                </c:pt>
                <c:pt idx="91">
                  <c:v>60.009998321533203</c:v>
                </c:pt>
                <c:pt idx="92">
                  <c:v>60.009998321533203</c:v>
                </c:pt>
                <c:pt idx="93">
                  <c:v>60.007999420166016</c:v>
                </c:pt>
                <c:pt idx="94">
                  <c:v>60.008998870849609</c:v>
                </c:pt>
                <c:pt idx="95">
                  <c:v>60.009998321533203</c:v>
                </c:pt>
                <c:pt idx="96">
                  <c:v>60.009998321533203</c:v>
                </c:pt>
                <c:pt idx="97">
                  <c:v>60.011001586914063</c:v>
                </c:pt>
                <c:pt idx="98">
                  <c:v>60.009998321533203</c:v>
                </c:pt>
                <c:pt idx="99">
                  <c:v>60.009998321533203</c:v>
                </c:pt>
                <c:pt idx="100">
                  <c:v>60.008998870849609</c:v>
                </c:pt>
                <c:pt idx="101">
                  <c:v>60.009998321533203</c:v>
                </c:pt>
                <c:pt idx="102">
                  <c:v>60.009998321533203</c:v>
                </c:pt>
                <c:pt idx="103">
                  <c:v>60.009998321533203</c:v>
                </c:pt>
                <c:pt idx="104">
                  <c:v>60.008998870849609</c:v>
                </c:pt>
                <c:pt idx="105">
                  <c:v>60.007999420166016</c:v>
                </c:pt>
                <c:pt idx="106">
                  <c:v>60.009998321533203</c:v>
                </c:pt>
                <c:pt idx="107">
                  <c:v>60.009998321533203</c:v>
                </c:pt>
                <c:pt idx="108">
                  <c:v>60.007999420166016</c:v>
                </c:pt>
                <c:pt idx="109">
                  <c:v>60.006000518798828</c:v>
                </c:pt>
                <c:pt idx="110">
                  <c:v>60.006000518798828</c:v>
                </c:pt>
                <c:pt idx="111">
                  <c:v>60.002998352050781</c:v>
                </c:pt>
                <c:pt idx="112">
                  <c:v>60.000999450683594</c:v>
                </c:pt>
                <c:pt idx="113">
                  <c:v>59.998001098632813</c:v>
                </c:pt>
                <c:pt idx="114">
                  <c:v>59.995998382568359</c:v>
                </c:pt>
                <c:pt idx="115">
                  <c:v>59.994998931884766</c:v>
                </c:pt>
                <c:pt idx="116">
                  <c:v>59.993999481201172</c:v>
                </c:pt>
                <c:pt idx="117">
                  <c:v>59.994998931884766</c:v>
                </c:pt>
                <c:pt idx="118">
                  <c:v>59.994998931884766</c:v>
                </c:pt>
                <c:pt idx="119">
                  <c:v>59.995998382568359</c:v>
                </c:pt>
                <c:pt idx="120">
                  <c:v>59.995998382568359</c:v>
                </c:pt>
                <c:pt idx="121">
                  <c:v>59.993999481201172</c:v>
                </c:pt>
                <c:pt idx="122">
                  <c:v>59.990001678466797</c:v>
                </c:pt>
                <c:pt idx="123">
                  <c:v>59.987998962402344</c:v>
                </c:pt>
                <c:pt idx="124">
                  <c:v>59.985000610351563</c:v>
                </c:pt>
                <c:pt idx="125">
                  <c:v>59.984001159667969</c:v>
                </c:pt>
                <c:pt idx="126">
                  <c:v>59.979999542236328</c:v>
                </c:pt>
                <c:pt idx="127">
                  <c:v>59.978000640869141</c:v>
                </c:pt>
                <c:pt idx="128">
                  <c:v>59.979000091552734</c:v>
                </c:pt>
                <c:pt idx="129">
                  <c:v>59.978000640869141</c:v>
                </c:pt>
                <c:pt idx="130">
                  <c:v>59.978000640869141</c:v>
                </c:pt>
                <c:pt idx="131">
                  <c:v>59.976001739501953</c:v>
                </c:pt>
                <c:pt idx="132">
                  <c:v>59.978000640869141</c:v>
                </c:pt>
                <c:pt idx="133">
                  <c:v>59.978000640869141</c:v>
                </c:pt>
                <c:pt idx="134">
                  <c:v>59.978000640869141</c:v>
                </c:pt>
                <c:pt idx="135">
                  <c:v>59.978000640869141</c:v>
                </c:pt>
                <c:pt idx="136">
                  <c:v>59.980998992919922</c:v>
                </c:pt>
                <c:pt idx="137">
                  <c:v>59.979000091552734</c:v>
                </c:pt>
                <c:pt idx="138">
                  <c:v>59.978000640869141</c:v>
                </c:pt>
                <c:pt idx="139">
                  <c:v>59.979999542236328</c:v>
                </c:pt>
                <c:pt idx="140">
                  <c:v>59.980998992919922</c:v>
                </c:pt>
                <c:pt idx="141">
                  <c:v>59.981998443603516</c:v>
                </c:pt>
                <c:pt idx="142">
                  <c:v>59.983001708984375</c:v>
                </c:pt>
                <c:pt idx="143">
                  <c:v>59.985000610351563</c:v>
                </c:pt>
                <c:pt idx="144">
                  <c:v>59.985000610351563</c:v>
                </c:pt>
                <c:pt idx="145">
                  <c:v>59.986000061035156</c:v>
                </c:pt>
                <c:pt idx="146">
                  <c:v>59.98699951171875</c:v>
                </c:pt>
                <c:pt idx="147">
                  <c:v>59.987998962402344</c:v>
                </c:pt>
                <c:pt idx="148">
                  <c:v>59.987998962402344</c:v>
                </c:pt>
                <c:pt idx="149">
                  <c:v>59.987998962402344</c:v>
                </c:pt>
                <c:pt idx="150">
                  <c:v>59.988998413085938</c:v>
                </c:pt>
                <c:pt idx="151">
                  <c:v>59.978000640869141</c:v>
                </c:pt>
                <c:pt idx="152">
                  <c:v>59.9010009765625</c:v>
                </c:pt>
                <c:pt idx="153">
                  <c:v>59.866001129150391</c:v>
                </c:pt>
                <c:pt idx="154">
                  <c:v>59.858001708984375</c:v>
                </c:pt>
                <c:pt idx="155">
                  <c:v>59.86199951171875</c:v>
                </c:pt>
                <c:pt idx="156">
                  <c:v>59.870998382568359</c:v>
                </c:pt>
                <c:pt idx="157">
                  <c:v>59.881000518798828</c:v>
                </c:pt>
                <c:pt idx="158">
                  <c:v>59.888999938964844</c:v>
                </c:pt>
                <c:pt idx="159">
                  <c:v>59.894001007080078</c:v>
                </c:pt>
                <c:pt idx="160">
                  <c:v>59.900001525878906</c:v>
                </c:pt>
                <c:pt idx="161">
                  <c:v>59.902999877929688</c:v>
                </c:pt>
                <c:pt idx="162">
                  <c:v>59.905998229980469</c:v>
                </c:pt>
                <c:pt idx="163">
                  <c:v>59.908000946044922</c:v>
                </c:pt>
                <c:pt idx="164">
                  <c:v>59.910999298095703</c:v>
                </c:pt>
                <c:pt idx="165">
                  <c:v>59.91400146484375</c:v>
                </c:pt>
                <c:pt idx="166">
                  <c:v>59.916000366210938</c:v>
                </c:pt>
                <c:pt idx="167">
                  <c:v>59.916000366210938</c:v>
                </c:pt>
                <c:pt idx="168">
                  <c:v>59.916000366210938</c:v>
                </c:pt>
                <c:pt idx="169">
                  <c:v>59.916000366210938</c:v>
                </c:pt>
                <c:pt idx="170">
                  <c:v>59.915000915527344</c:v>
                </c:pt>
                <c:pt idx="171">
                  <c:v>59.915000915527344</c:v>
                </c:pt>
                <c:pt idx="172">
                  <c:v>59.91400146484375</c:v>
                </c:pt>
                <c:pt idx="173">
                  <c:v>59.915000915527344</c:v>
                </c:pt>
                <c:pt idx="174">
                  <c:v>59.916000366210938</c:v>
                </c:pt>
                <c:pt idx="175">
                  <c:v>59.915000915527344</c:v>
                </c:pt>
                <c:pt idx="176">
                  <c:v>59.915000915527344</c:v>
                </c:pt>
                <c:pt idx="177">
                  <c:v>59.916000366210938</c:v>
                </c:pt>
                <c:pt idx="178">
                  <c:v>59.916000366210938</c:v>
                </c:pt>
                <c:pt idx="179">
                  <c:v>59.916000366210938</c:v>
                </c:pt>
                <c:pt idx="180">
                  <c:v>59.91400146484375</c:v>
                </c:pt>
                <c:pt idx="181">
                  <c:v>59.911998748779297</c:v>
                </c:pt>
                <c:pt idx="182">
                  <c:v>59.910999298095703</c:v>
                </c:pt>
                <c:pt idx="183">
                  <c:v>59.911998748779297</c:v>
                </c:pt>
                <c:pt idx="184">
                  <c:v>59.912998199462891</c:v>
                </c:pt>
                <c:pt idx="185">
                  <c:v>59.916000366210938</c:v>
                </c:pt>
                <c:pt idx="186">
                  <c:v>59.916999816894531</c:v>
                </c:pt>
                <c:pt idx="187">
                  <c:v>59.918998718261719</c:v>
                </c:pt>
                <c:pt idx="188">
                  <c:v>59.919998168945313</c:v>
                </c:pt>
                <c:pt idx="189">
                  <c:v>59.922000885009766</c:v>
                </c:pt>
                <c:pt idx="190">
                  <c:v>59.923000335693359</c:v>
                </c:pt>
                <c:pt idx="191">
                  <c:v>59.923999786376953</c:v>
                </c:pt>
                <c:pt idx="192">
                  <c:v>59.923999786376953</c:v>
                </c:pt>
                <c:pt idx="193">
                  <c:v>59.923999786376953</c:v>
                </c:pt>
                <c:pt idx="194">
                  <c:v>59.923999786376953</c:v>
                </c:pt>
                <c:pt idx="195">
                  <c:v>59.923999786376953</c:v>
                </c:pt>
                <c:pt idx="196">
                  <c:v>59.923000335693359</c:v>
                </c:pt>
                <c:pt idx="197">
                  <c:v>59.921001434326172</c:v>
                </c:pt>
                <c:pt idx="198">
                  <c:v>59.921001434326172</c:v>
                </c:pt>
                <c:pt idx="199">
                  <c:v>59.921001434326172</c:v>
                </c:pt>
                <c:pt idx="200">
                  <c:v>59.919998168945313</c:v>
                </c:pt>
                <c:pt idx="201">
                  <c:v>59.919998168945313</c:v>
                </c:pt>
                <c:pt idx="202">
                  <c:v>59.921001434326172</c:v>
                </c:pt>
                <c:pt idx="203">
                  <c:v>59.922000885009766</c:v>
                </c:pt>
                <c:pt idx="204">
                  <c:v>59.923999786376953</c:v>
                </c:pt>
                <c:pt idx="205">
                  <c:v>59.924999237060547</c:v>
                </c:pt>
                <c:pt idx="206">
                  <c:v>59.924999237060547</c:v>
                </c:pt>
                <c:pt idx="207">
                  <c:v>59.923999786376953</c:v>
                </c:pt>
                <c:pt idx="208">
                  <c:v>59.923999786376953</c:v>
                </c:pt>
                <c:pt idx="209">
                  <c:v>59.923999786376953</c:v>
                </c:pt>
                <c:pt idx="210">
                  <c:v>59.924999237060547</c:v>
                </c:pt>
                <c:pt idx="211">
                  <c:v>59.925998687744141</c:v>
                </c:pt>
                <c:pt idx="212">
                  <c:v>59.926998138427734</c:v>
                </c:pt>
                <c:pt idx="213">
                  <c:v>59.925998687744141</c:v>
                </c:pt>
                <c:pt idx="214">
                  <c:v>59.926998138427734</c:v>
                </c:pt>
                <c:pt idx="215">
                  <c:v>59.926998138427734</c:v>
                </c:pt>
                <c:pt idx="216">
                  <c:v>59.929000854492188</c:v>
                </c:pt>
                <c:pt idx="217">
                  <c:v>59.930000305175781</c:v>
                </c:pt>
                <c:pt idx="218">
                  <c:v>59.930999755859375</c:v>
                </c:pt>
                <c:pt idx="219">
                  <c:v>59.933998107910156</c:v>
                </c:pt>
                <c:pt idx="220">
                  <c:v>59.937000274658203</c:v>
                </c:pt>
                <c:pt idx="221">
                  <c:v>59.937999725341797</c:v>
                </c:pt>
                <c:pt idx="222">
                  <c:v>59.938999176025391</c:v>
                </c:pt>
                <c:pt idx="223">
                  <c:v>59.939998626708984</c:v>
                </c:pt>
                <c:pt idx="224">
                  <c:v>59.942001342773438</c:v>
                </c:pt>
                <c:pt idx="225">
                  <c:v>59.944999694824219</c:v>
                </c:pt>
                <c:pt idx="226">
                  <c:v>59.948001861572266</c:v>
                </c:pt>
                <c:pt idx="227">
                  <c:v>59.951999664306641</c:v>
                </c:pt>
                <c:pt idx="228">
                  <c:v>59.955001831054688</c:v>
                </c:pt>
                <c:pt idx="229">
                  <c:v>59.958000183105469</c:v>
                </c:pt>
                <c:pt idx="230">
                  <c:v>59.957000732421875</c:v>
                </c:pt>
                <c:pt idx="231">
                  <c:v>59.957000732421875</c:v>
                </c:pt>
                <c:pt idx="232">
                  <c:v>59.957000732421875</c:v>
                </c:pt>
                <c:pt idx="233">
                  <c:v>59.958999633789063</c:v>
                </c:pt>
                <c:pt idx="234">
                  <c:v>59.96099853515625</c:v>
                </c:pt>
                <c:pt idx="235">
                  <c:v>59.962001800537109</c:v>
                </c:pt>
                <c:pt idx="236">
                  <c:v>59.962001800537109</c:v>
                </c:pt>
                <c:pt idx="237">
                  <c:v>59.963001251220703</c:v>
                </c:pt>
                <c:pt idx="238">
                  <c:v>59.962001800537109</c:v>
                </c:pt>
                <c:pt idx="239">
                  <c:v>59.96099853515625</c:v>
                </c:pt>
                <c:pt idx="240">
                  <c:v>59.964000701904297</c:v>
                </c:pt>
                <c:pt idx="241">
                  <c:v>59.965000152587891</c:v>
                </c:pt>
                <c:pt idx="242">
                  <c:v>59.965000152587891</c:v>
                </c:pt>
                <c:pt idx="243">
                  <c:v>59.966999053955078</c:v>
                </c:pt>
                <c:pt idx="244">
                  <c:v>59.967998504638672</c:v>
                </c:pt>
                <c:pt idx="245">
                  <c:v>59.965999603271484</c:v>
                </c:pt>
                <c:pt idx="246">
                  <c:v>59.967998504638672</c:v>
                </c:pt>
                <c:pt idx="247">
                  <c:v>59.970001220703125</c:v>
                </c:pt>
                <c:pt idx="248">
                  <c:v>59.972000122070313</c:v>
                </c:pt>
                <c:pt idx="249">
                  <c:v>59.974998474121094</c:v>
                </c:pt>
                <c:pt idx="250">
                  <c:v>59.979000091552734</c:v>
                </c:pt>
                <c:pt idx="251">
                  <c:v>59.979999542236328</c:v>
                </c:pt>
                <c:pt idx="252">
                  <c:v>59.981998443603516</c:v>
                </c:pt>
                <c:pt idx="253">
                  <c:v>59.983001708984375</c:v>
                </c:pt>
                <c:pt idx="254">
                  <c:v>59.983001708984375</c:v>
                </c:pt>
                <c:pt idx="255">
                  <c:v>59.983001708984375</c:v>
                </c:pt>
                <c:pt idx="256">
                  <c:v>59.984001159667969</c:v>
                </c:pt>
                <c:pt idx="257">
                  <c:v>59.98699951171875</c:v>
                </c:pt>
                <c:pt idx="258">
                  <c:v>59.991001129150391</c:v>
                </c:pt>
                <c:pt idx="259">
                  <c:v>59.993999481201172</c:v>
                </c:pt>
                <c:pt idx="260">
                  <c:v>59.997001647949219</c:v>
                </c:pt>
                <c:pt idx="261">
                  <c:v>60.001998901367188</c:v>
                </c:pt>
                <c:pt idx="262">
                  <c:v>60.006999969482422</c:v>
                </c:pt>
                <c:pt idx="263">
                  <c:v>60.011001586914063</c:v>
                </c:pt>
                <c:pt idx="264">
                  <c:v>60.016998291015625</c:v>
                </c:pt>
                <c:pt idx="265">
                  <c:v>60.020000457763672</c:v>
                </c:pt>
                <c:pt idx="266">
                  <c:v>60.019001007080078</c:v>
                </c:pt>
                <c:pt idx="267">
                  <c:v>60.015998840332031</c:v>
                </c:pt>
                <c:pt idx="268">
                  <c:v>60.013999938964844</c:v>
                </c:pt>
                <c:pt idx="269">
                  <c:v>60.012001037597656</c:v>
                </c:pt>
                <c:pt idx="270">
                  <c:v>60.01300048828125</c:v>
                </c:pt>
                <c:pt idx="271">
                  <c:v>60.013999938964844</c:v>
                </c:pt>
                <c:pt idx="272">
                  <c:v>60.013999938964844</c:v>
                </c:pt>
                <c:pt idx="273">
                  <c:v>60.014999389648438</c:v>
                </c:pt>
                <c:pt idx="274">
                  <c:v>60.015998840332031</c:v>
                </c:pt>
                <c:pt idx="275">
                  <c:v>60.015998840332031</c:v>
                </c:pt>
                <c:pt idx="276">
                  <c:v>60.014999389648438</c:v>
                </c:pt>
                <c:pt idx="277">
                  <c:v>60.014999389648438</c:v>
                </c:pt>
                <c:pt idx="278">
                  <c:v>60.015998840332031</c:v>
                </c:pt>
                <c:pt idx="279">
                  <c:v>60.018001556396484</c:v>
                </c:pt>
                <c:pt idx="280">
                  <c:v>60.019001007080078</c:v>
                </c:pt>
                <c:pt idx="281">
                  <c:v>60.019001007080078</c:v>
                </c:pt>
                <c:pt idx="282">
                  <c:v>60.020000457763672</c:v>
                </c:pt>
                <c:pt idx="283">
                  <c:v>60.020000457763672</c:v>
                </c:pt>
                <c:pt idx="284">
                  <c:v>60.020000457763672</c:v>
                </c:pt>
                <c:pt idx="285">
                  <c:v>60.020000457763672</c:v>
                </c:pt>
                <c:pt idx="286">
                  <c:v>60.020999908447266</c:v>
                </c:pt>
                <c:pt idx="287">
                  <c:v>60.021999359130859</c:v>
                </c:pt>
                <c:pt idx="288">
                  <c:v>60.022998809814453</c:v>
                </c:pt>
                <c:pt idx="289">
                  <c:v>60.025001525878906</c:v>
                </c:pt>
                <c:pt idx="290">
                  <c:v>60.027000427246094</c:v>
                </c:pt>
                <c:pt idx="291">
                  <c:v>60.027999877929688</c:v>
                </c:pt>
                <c:pt idx="292">
                  <c:v>60.027000427246094</c:v>
                </c:pt>
                <c:pt idx="293">
                  <c:v>60.0260009765625</c:v>
                </c:pt>
                <c:pt idx="294">
                  <c:v>60.0260009765625</c:v>
                </c:pt>
                <c:pt idx="295">
                  <c:v>60.0260009765625</c:v>
                </c:pt>
                <c:pt idx="296">
                  <c:v>60.025001525878906</c:v>
                </c:pt>
                <c:pt idx="297">
                  <c:v>60.027999877929688</c:v>
                </c:pt>
                <c:pt idx="298">
                  <c:v>60.028999328613281</c:v>
                </c:pt>
                <c:pt idx="299">
                  <c:v>60.032001495361328</c:v>
                </c:pt>
                <c:pt idx="300">
                  <c:v>60.036998748779297</c:v>
                </c:pt>
                <c:pt idx="301">
                  <c:v>60.036998748779297</c:v>
                </c:pt>
                <c:pt idx="302">
                  <c:v>60.034000396728516</c:v>
                </c:pt>
                <c:pt idx="303">
                  <c:v>60.030998229980469</c:v>
                </c:pt>
                <c:pt idx="304">
                  <c:v>60.030998229980469</c:v>
                </c:pt>
                <c:pt idx="305">
                  <c:v>60.028999328613281</c:v>
                </c:pt>
                <c:pt idx="306">
                  <c:v>60.028999328613281</c:v>
                </c:pt>
                <c:pt idx="307">
                  <c:v>60.027999877929688</c:v>
                </c:pt>
                <c:pt idx="308">
                  <c:v>60.0260009765625</c:v>
                </c:pt>
                <c:pt idx="309">
                  <c:v>60.0260009765625</c:v>
                </c:pt>
                <c:pt idx="310">
                  <c:v>60.025001525878906</c:v>
                </c:pt>
                <c:pt idx="311">
                  <c:v>60.022998809814453</c:v>
                </c:pt>
                <c:pt idx="312">
                  <c:v>60.022998809814453</c:v>
                </c:pt>
                <c:pt idx="313">
                  <c:v>60.023998260498047</c:v>
                </c:pt>
                <c:pt idx="314">
                  <c:v>60.025001525878906</c:v>
                </c:pt>
                <c:pt idx="315">
                  <c:v>60.023998260498047</c:v>
                </c:pt>
                <c:pt idx="316">
                  <c:v>60.025001525878906</c:v>
                </c:pt>
                <c:pt idx="317">
                  <c:v>60.0260009765625</c:v>
                </c:pt>
                <c:pt idx="318">
                  <c:v>60.025001525878906</c:v>
                </c:pt>
                <c:pt idx="319">
                  <c:v>60.023998260498047</c:v>
                </c:pt>
                <c:pt idx="320">
                  <c:v>60.021999359130859</c:v>
                </c:pt>
                <c:pt idx="321">
                  <c:v>60.022998809814453</c:v>
                </c:pt>
                <c:pt idx="322">
                  <c:v>60.023998260498047</c:v>
                </c:pt>
                <c:pt idx="323">
                  <c:v>60.023998260498047</c:v>
                </c:pt>
                <c:pt idx="324">
                  <c:v>60.025001525878906</c:v>
                </c:pt>
                <c:pt idx="325">
                  <c:v>60.023998260498047</c:v>
                </c:pt>
                <c:pt idx="326">
                  <c:v>60.023998260498047</c:v>
                </c:pt>
                <c:pt idx="327">
                  <c:v>60.022998809814453</c:v>
                </c:pt>
                <c:pt idx="328">
                  <c:v>60.020999908447266</c:v>
                </c:pt>
                <c:pt idx="329">
                  <c:v>60.020999908447266</c:v>
                </c:pt>
                <c:pt idx="330">
                  <c:v>60.020999908447266</c:v>
                </c:pt>
                <c:pt idx="331">
                  <c:v>60.021999359130859</c:v>
                </c:pt>
                <c:pt idx="332">
                  <c:v>60.020000457763672</c:v>
                </c:pt>
                <c:pt idx="333">
                  <c:v>60.020000457763672</c:v>
                </c:pt>
                <c:pt idx="334">
                  <c:v>60.020999908447266</c:v>
                </c:pt>
                <c:pt idx="335">
                  <c:v>60.022998809814453</c:v>
                </c:pt>
                <c:pt idx="336">
                  <c:v>60.021999359130859</c:v>
                </c:pt>
                <c:pt idx="337">
                  <c:v>60.019001007080078</c:v>
                </c:pt>
                <c:pt idx="338">
                  <c:v>60.016998291015625</c:v>
                </c:pt>
                <c:pt idx="339">
                  <c:v>60.015998840332031</c:v>
                </c:pt>
                <c:pt idx="340">
                  <c:v>60.015998840332031</c:v>
                </c:pt>
                <c:pt idx="341">
                  <c:v>60.018001556396484</c:v>
                </c:pt>
                <c:pt idx="342">
                  <c:v>60.019001007080078</c:v>
                </c:pt>
                <c:pt idx="343">
                  <c:v>60.019001007080078</c:v>
                </c:pt>
                <c:pt idx="344">
                  <c:v>60.020000457763672</c:v>
                </c:pt>
                <c:pt idx="345">
                  <c:v>60.020999908447266</c:v>
                </c:pt>
                <c:pt idx="346">
                  <c:v>60.020999908447266</c:v>
                </c:pt>
                <c:pt idx="347">
                  <c:v>60.020000457763672</c:v>
                </c:pt>
                <c:pt idx="348">
                  <c:v>60.020000457763672</c:v>
                </c:pt>
                <c:pt idx="349">
                  <c:v>60.015998840332031</c:v>
                </c:pt>
                <c:pt idx="350">
                  <c:v>60.01300048828125</c:v>
                </c:pt>
                <c:pt idx="351">
                  <c:v>60.011001586914063</c:v>
                </c:pt>
                <c:pt idx="352">
                  <c:v>60.011001586914063</c:v>
                </c:pt>
                <c:pt idx="353">
                  <c:v>60.011001586914063</c:v>
                </c:pt>
                <c:pt idx="354">
                  <c:v>60.01300048828125</c:v>
                </c:pt>
                <c:pt idx="355">
                  <c:v>60.018001556396484</c:v>
                </c:pt>
                <c:pt idx="356">
                  <c:v>60.018001556396484</c:v>
                </c:pt>
                <c:pt idx="357">
                  <c:v>60.016998291015625</c:v>
                </c:pt>
                <c:pt idx="358">
                  <c:v>60.015998840332031</c:v>
                </c:pt>
                <c:pt idx="359">
                  <c:v>60.014999389648438</c:v>
                </c:pt>
                <c:pt idx="360">
                  <c:v>60.01300048828125</c:v>
                </c:pt>
                <c:pt idx="361">
                  <c:v>60.014999389648438</c:v>
                </c:pt>
                <c:pt idx="362">
                  <c:v>60.016998291015625</c:v>
                </c:pt>
                <c:pt idx="363">
                  <c:v>60.018001556396484</c:v>
                </c:pt>
                <c:pt idx="364">
                  <c:v>60.018001556396484</c:v>
                </c:pt>
                <c:pt idx="365">
                  <c:v>60.018001556396484</c:v>
                </c:pt>
                <c:pt idx="366">
                  <c:v>60.016998291015625</c:v>
                </c:pt>
                <c:pt idx="367">
                  <c:v>60.014999389648438</c:v>
                </c:pt>
                <c:pt idx="368">
                  <c:v>60.014999389648438</c:v>
                </c:pt>
                <c:pt idx="369">
                  <c:v>60.014999389648438</c:v>
                </c:pt>
                <c:pt idx="370">
                  <c:v>60.014999389648438</c:v>
                </c:pt>
                <c:pt idx="371">
                  <c:v>60.013999938964844</c:v>
                </c:pt>
                <c:pt idx="372">
                  <c:v>60.01300048828125</c:v>
                </c:pt>
                <c:pt idx="373">
                  <c:v>60.01300048828125</c:v>
                </c:pt>
                <c:pt idx="374">
                  <c:v>60.011001586914063</c:v>
                </c:pt>
                <c:pt idx="375">
                  <c:v>60.008998870849609</c:v>
                </c:pt>
                <c:pt idx="376">
                  <c:v>60.007999420166016</c:v>
                </c:pt>
                <c:pt idx="377">
                  <c:v>60.006999969482422</c:v>
                </c:pt>
                <c:pt idx="378">
                  <c:v>60.004001617431641</c:v>
                </c:pt>
                <c:pt idx="379">
                  <c:v>60.002998352050781</c:v>
                </c:pt>
                <c:pt idx="380">
                  <c:v>60.002998352050781</c:v>
                </c:pt>
                <c:pt idx="381">
                  <c:v>60.004001617431641</c:v>
                </c:pt>
                <c:pt idx="382">
                  <c:v>60.002998352050781</c:v>
                </c:pt>
                <c:pt idx="383">
                  <c:v>60.000999450683594</c:v>
                </c:pt>
                <c:pt idx="384">
                  <c:v>60</c:v>
                </c:pt>
                <c:pt idx="385">
                  <c:v>59.998001098632813</c:v>
                </c:pt>
                <c:pt idx="386">
                  <c:v>59.997001647949219</c:v>
                </c:pt>
                <c:pt idx="387">
                  <c:v>59.997001647949219</c:v>
                </c:pt>
                <c:pt idx="388">
                  <c:v>59.999000549316406</c:v>
                </c:pt>
                <c:pt idx="389">
                  <c:v>60</c:v>
                </c:pt>
                <c:pt idx="390">
                  <c:v>60.000999450683594</c:v>
                </c:pt>
                <c:pt idx="391">
                  <c:v>60</c:v>
                </c:pt>
                <c:pt idx="392">
                  <c:v>59.998001098632813</c:v>
                </c:pt>
                <c:pt idx="393">
                  <c:v>59.997001647949219</c:v>
                </c:pt>
                <c:pt idx="394">
                  <c:v>59.997001647949219</c:v>
                </c:pt>
                <c:pt idx="395">
                  <c:v>59.997001647949219</c:v>
                </c:pt>
                <c:pt idx="396">
                  <c:v>59.997001647949219</c:v>
                </c:pt>
                <c:pt idx="397">
                  <c:v>59.997001647949219</c:v>
                </c:pt>
                <c:pt idx="398">
                  <c:v>59.995998382568359</c:v>
                </c:pt>
                <c:pt idx="399">
                  <c:v>59.992000579833984</c:v>
                </c:pt>
                <c:pt idx="400">
                  <c:v>59.988998413085938</c:v>
                </c:pt>
                <c:pt idx="401">
                  <c:v>59.98699951171875</c:v>
                </c:pt>
                <c:pt idx="402">
                  <c:v>59.985000610351563</c:v>
                </c:pt>
                <c:pt idx="403">
                  <c:v>59.985000610351563</c:v>
                </c:pt>
                <c:pt idx="404">
                  <c:v>59.984001159667969</c:v>
                </c:pt>
                <c:pt idx="405">
                  <c:v>59.984001159667969</c:v>
                </c:pt>
                <c:pt idx="406">
                  <c:v>59.983001708984375</c:v>
                </c:pt>
                <c:pt idx="407">
                  <c:v>59.980998992919922</c:v>
                </c:pt>
                <c:pt idx="408">
                  <c:v>59.977001190185547</c:v>
                </c:pt>
                <c:pt idx="409">
                  <c:v>59.972999572753906</c:v>
                </c:pt>
                <c:pt idx="410">
                  <c:v>59.972999572753906</c:v>
                </c:pt>
                <c:pt idx="411">
                  <c:v>59.974998474121094</c:v>
                </c:pt>
                <c:pt idx="412">
                  <c:v>59.976001739501953</c:v>
                </c:pt>
                <c:pt idx="413">
                  <c:v>59.976001739501953</c:v>
                </c:pt>
                <c:pt idx="414">
                  <c:v>59.977001190185547</c:v>
                </c:pt>
                <c:pt idx="415">
                  <c:v>59.979000091552734</c:v>
                </c:pt>
                <c:pt idx="416">
                  <c:v>59.979000091552734</c:v>
                </c:pt>
                <c:pt idx="417">
                  <c:v>59.978000640869141</c:v>
                </c:pt>
                <c:pt idx="418">
                  <c:v>59.978000640869141</c:v>
                </c:pt>
                <c:pt idx="419">
                  <c:v>59.979000091552734</c:v>
                </c:pt>
                <c:pt idx="420">
                  <c:v>59.979000091552734</c:v>
                </c:pt>
                <c:pt idx="421">
                  <c:v>59.981998443603516</c:v>
                </c:pt>
                <c:pt idx="422">
                  <c:v>59.983001708984375</c:v>
                </c:pt>
                <c:pt idx="423">
                  <c:v>59.986000061035156</c:v>
                </c:pt>
                <c:pt idx="424">
                  <c:v>59.98699951171875</c:v>
                </c:pt>
                <c:pt idx="425">
                  <c:v>59.987998962402344</c:v>
                </c:pt>
                <c:pt idx="426">
                  <c:v>59.987998962402344</c:v>
                </c:pt>
                <c:pt idx="427">
                  <c:v>59.987998962402344</c:v>
                </c:pt>
                <c:pt idx="428">
                  <c:v>59.98699951171875</c:v>
                </c:pt>
                <c:pt idx="429">
                  <c:v>59.985000610351563</c:v>
                </c:pt>
                <c:pt idx="430">
                  <c:v>59.984001159667969</c:v>
                </c:pt>
                <c:pt idx="431">
                  <c:v>59.983001708984375</c:v>
                </c:pt>
                <c:pt idx="432">
                  <c:v>59.984001159667969</c:v>
                </c:pt>
                <c:pt idx="433">
                  <c:v>59.983001708984375</c:v>
                </c:pt>
                <c:pt idx="434">
                  <c:v>59.980998992919922</c:v>
                </c:pt>
                <c:pt idx="435">
                  <c:v>59.979999542236328</c:v>
                </c:pt>
                <c:pt idx="436">
                  <c:v>59.979000091552734</c:v>
                </c:pt>
                <c:pt idx="437">
                  <c:v>59.977001190185547</c:v>
                </c:pt>
                <c:pt idx="438">
                  <c:v>59.976001739501953</c:v>
                </c:pt>
                <c:pt idx="439">
                  <c:v>59.974998474121094</c:v>
                </c:pt>
                <c:pt idx="440">
                  <c:v>59.974998474121094</c:v>
                </c:pt>
                <c:pt idx="441">
                  <c:v>59.974998474121094</c:v>
                </c:pt>
                <c:pt idx="442">
                  <c:v>59.974998474121094</c:v>
                </c:pt>
                <c:pt idx="443">
                  <c:v>59.979000091552734</c:v>
                </c:pt>
                <c:pt idx="444">
                  <c:v>59.980998992919922</c:v>
                </c:pt>
                <c:pt idx="445">
                  <c:v>59.979999542236328</c:v>
                </c:pt>
                <c:pt idx="446">
                  <c:v>59.979000091552734</c:v>
                </c:pt>
                <c:pt idx="447">
                  <c:v>59.979999542236328</c:v>
                </c:pt>
                <c:pt idx="448">
                  <c:v>59.979999542236328</c:v>
                </c:pt>
                <c:pt idx="449">
                  <c:v>59.977001190185547</c:v>
                </c:pt>
                <c:pt idx="450">
                  <c:v>59.9739990234375</c:v>
                </c:pt>
              </c:numCache>
            </c:numRef>
          </c:val>
          <c:smooth val="0"/>
          <c:extLst>
            <c:ext xmlns:c16="http://schemas.microsoft.com/office/drawing/2014/chart" uri="{C3380CC4-5D6E-409C-BE32-E72D297353CC}">
              <c16:uniqueId val="{00000000-2D7E-4173-A290-4B4F775BB62A}"/>
            </c:ext>
          </c:extLst>
        </c:ser>
        <c:ser>
          <c:idx val="1"/>
          <c:order val="1"/>
          <c:tx>
            <c:v>Nominal Frequency</c:v>
          </c:tx>
          <c:spPr>
            <a:ln w="25400" cap="rnd" cmpd="sng" algn="ctr">
              <a:solidFill>
                <a:srgbClr val="FF0000"/>
              </a:solidFill>
              <a:prstDash val="sysDot"/>
              <a:round/>
            </a:ln>
            <a:effectLst/>
          </c:spPr>
          <c:marker>
            <c:symbol val="none"/>
          </c:marker>
          <c:val>
            <c:numRef>
              <c:f>RawData!$F$4:$QN$4</c:f>
              <c:numCache>
                <c:formatCode>General</c:formatCode>
                <c:ptCount val="451"/>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60</c:v>
                </c:pt>
                <c:pt idx="44">
                  <c:v>60</c:v>
                </c:pt>
                <c:pt idx="45">
                  <c:v>60</c:v>
                </c:pt>
                <c:pt idx="46">
                  <c:v>60</c:v>
                </c:pt>
                <c:pt idx="47">
                  <c:v>60</c:v>
                </c:pt>
                <c:pt idx="48">
                  <c:v>60</c:v>
                </c:pt>
                <c:pt idx="49">
                  <c:v>60</c:v>
                </c:pt>
                <c:pt idx="50">
                  <c:v>60</c:v>
                </c:pt>
                <c:pt idx="51">
                  <c:v>60</c:v>
                </c:pt>
                <c:pt idx="52">
                  <c:v>60</c:v>
                </c:pt>
                <c:pt idx="53">
                  <c:v>60</c:v>
                </c:pt>
                <c:pt idx="54">
                  <c:v>60</c:v>
                </c:pt>
                <c:pt idx="55">
                  <c:v>60</c:v>
                </c:pt>
                <c:pt idx="56">
                  <c:v>60</c:v>
                </c:pt>
                <c:pt idx="57">
                  <c:v>60</c:v>
                </c:pt>
                <c:pt idx="58">
                  <c:v>60</c:v>
                </c:pt>
                <c:pt idx="59">
                  <c:v>60</c:v>
                </c:pt>
                <c:pt idx="60">
                  <c:v>60</c:v>
                </c:pt>
                <c:pt idx="61">
                  <c:v>60</c:v>
                </c:pt>
                <c:pt idx="62">
                  <c:v>60</c:v>
                </c:pt>
                <c:pt idx="63">
                  <c:v>60</c:v>
                </c:pt>
                <c:pt idx="64">
                  <c:v>60</c:v>
                </c:pt>
                <c:pt idx="65">
                  <c:v>60</c:v>
                </c:pt>
                <c:pt idx="66">
                  <c:v>60</c:v>
                </c:pt>
                <c:pt idx="67">
                  <c:v>60</c:v>
                </c:pt>
                <c:pt idx="68">
                  <c:v>60</c:v>
                </c:pt>
                <c:pt idx="69">
                  <c:v>60</c:v>
                </c:pt>
                <c:pt idx="70">
                  <c:v>60</c:v>
                </c:pt>
                <c:pt idx="71">
                  <c:v>60</c:v>
                </c:pt>
                <c:pt idx="72">
                  <c:v>60</c:v>
                </c:pt>
                <c:pt idx="73">
                  <c:v>60</c:v>
                </c:pt>
                <c:pt idx="74">
                  <c:v>60</c:v>
                </c:pt>
                <c:pt idx="75">
                  <c:v>60</c:v>
                </c:pt>
                <c:pt idx="76">
                  <c:v>60</c:v>
                </c:pt>
                <c:pt idx="77">
                  <c:v>60</c:v>
                </c:pt>
                <c:pt idx="78">
                  <c:v>60</c:v>
                </c:pt>
                <c:pt idx="79">
                  <c:v>60</c:v>
                </c:pt>
                <c:pt idx="80">
                  <c:v>60</c:v>
                </c:pt>
                <c:pt idx="81">
                  <c:v>60</c:v>
                </c:pt>
                <c:pt idx="82">
                  <c:v>60</c:v>
                </c:pt>
                <c:pt idx="83">
                  <c:v>60</c:v>
                </c:pt>
                <c:pt idx="84">
                  <c:v>60</c:v>
                </c:pt>
                <c:pt idx="85">
                  <c:v>60</c:v>
                </c:pt>
                <c:pt idx="86">
                  <c:v>60</c:v>
                </c:pt>
                <c:pt idx="87">
                  <c:v>60</c:v>
                </c:pt>
                <c:pt idx="88">
                  <c:v>60</c:v>
                </c:pt>
                <c:pt idx="89">
                  <c:v>60</c:v>
                </c:pt>
                <c:pt idx="90">
                  <c:v>60</c:v>
                </c:pt>
                <c:pt idx="91">
                  <c:v>60</c:v>
                </c:pt>
                <c:pt idx="92">
                  <c:v>60</c:v>
                </c:pt>
                <c:pt idx="93">
                  <c:v>60</c:v>
                </c:pt>
                <c:pt idx="94">
                  <c:v>60</c:v>
                </c:pt>
                <c:pt idx="95">
                  <c:v>60</c:v>
                </c:pt>
                <c:pt idx="96">
                  <c:v>60</c:v>
                </c:pt>
                <c:pt idx="97">
                  <c:v>60</c:v>
                </c:pt>
                <c:pt idx="98">
                  <c:v>60</c:v>
                </c:pt>
                <c:pt idx="99">
                  <c:v>60</c:v>
                </c:pt>
                <c:pt idx="100">
                  <c:v>60</c:v>
                </c:pt>
                <c:pt idx="101">
                  <c:v>60</c:v>
                </c:pt>
                <c:pt idx="102">
                  <c:v>60</c:v>
                </c:pt>
                <c:pt idx="103">
                  <c:v>60</c:v>
                </c:pt>
                <c:pt idx="104">
                  <c:v>60</c:v>
                </c:pt>
                <c:pt idx="105">
                  <c:v>60</c:v>
                </c:pt>
                <c:pt idx="106">
                  <c:v>60</c:v>
                </c:pt>
                <c:pt idx="107">
                  <c:v>60</c:v>
                </c:pt>
                <c:pt idx="108">
                  <c:v>60</c:v>
                </c:pt>
                <c:pt idx="109">
                  <c:v>60</c:v>
                </c:pt>
                <c:pt idx="110">
                  <c:v>60</c:v>
                </c:pt>
                <c:pt idx="111">
                  <c:v>60</c:v>
                </c:pt>
                <c:pt idx="112">
                  <c:v>60</c:v>
                </c:pt>
                <c:pt idx="113">
                  <c:v>60</c:v>
                </c:pt>
                <c:pt idx="114">
                  <c:v>60</c:v>
                </c:pt>
                <c:pt idx="115">
                  <c:v>60</c:v>
                </c:pt>
                <c:pt idx="116">
                  <c:v>60</c:v>
                </c:pt>
                <c:pt idx="117">
                  <c:v>60</c:v>
                </c:pt>
                <c:pt idx="118">
                  <c:v>60</c:v>
                </c:pt>
                <c:pt idx="119">
                  <c:v>60</c:v>
                </c:pt>
                <c:pt idx="120">
                  <c:v>60</c:v>
                </c:pt>
                <c:pt idx="121">
                  <c:v>60</c:v>
                </c:pt>
                <c:pt idx="122">
                  <c:v>60</c:v>
                </c:pt>
                <c:pt idx="123">
                  <c:v>60</c:v>
                </c:pt>
                <c:pt idx="124">
                  <c:v>60</c:v>
                </c:pt>
                <c:pt idx="125">
                  <c:v>60</c:v>
                </c:pt>
                <c:pt idx="126">
                  <c:v>60</c:v>
                </c:pt>
                <c:pt idx="127">
                  <c:v>60</c:v>
                </c:pt>
                <c:pt idx="128">
                  <c:v>60</c:v>
                </c:pt>
                <c:pt idx="129">
                  <c:v>60</c:v>
                </c:pt>
                <c:pt idx="130">
                  <c:v>60</c:v>
                </c:pt>
                <c:pt idx="131">
                  <c:v>60</c:v>
                </c:pt>
                <c:pt idx="132">
                  <c:v>60</c:v>
                </c:pt>
                <c:pt idx="133">
                  <c:v>60</c:v>
                </c:pt>
                <c:pt idx="134">
                  <c:v>60</c:v>
                </c:pt>
                <c:pt idx="135">
                  <c:v>60</c:v>
                </c:pt>
                <c:pt idx="136">
                  <c:v>60</c:v>
                </c:pt>
                <c:pt idx="137">
                  <c:v>60</c:v>
                </c:pt>
                <c:pt idx="138">
                  <c:v>60</c:v>
                </c:pt>
                <c:pt idx="139">
                  <c:v>60</c:v>
                </c:pt>
                <c:pt idx="140">
                  <c:v>60</c:v>
                </c:pt>
                <c:pt idx="141">
                  <c:v>60</c:v>
                </c:pt>
                <c:pt idx="142">
                  <c:v>60</c:v>
                </c:pt>
                <c:pt idx="143">
                  <c:v>60</c:v>
                </c:pt>
                <c:pt idx="144">
                  <c:v>60</c:v>
                </c:pt>
                <c:pt idx="145">
                  <c:v>60</c:v>
                </c:pt>
                <c:pt idx="146">
                  <c:v>60</c:v>
                </c:pt>
                <c:pt idx="147">
                  <c:v>60</c:v>
                </c:pt>
                <c:pt idx="148">
                  <c:v>60</c:v>
                </c:pt>
                <c:pt idx="149">
                  <c:v>60</c:v>
                </c:pt>
                <c:pt idx="150">
                  <c:v>60</c:v>
                </c:pt>
                <c:pt idx="151">
                  <c:v>60</c:v>
                </c:pt>
                <c:pt idx="152">
                  <c:v>60</c:v>
                </c:pt>
                <c:pt idx="153">
                  <c:v>60</c:v>
                </c:pt>
                <c:pt idx="154">
                  <c:v>60</c:v>
                </c:pt>
                <c:pt idx="155">
                  <c:v>60</c:v>
                </c:pt>
                <c:pt idx="156">
                  <c:v>60</c:v>
                </c:pt>
                <c:pt idx="157">
                  <c:v>60</c:v>
                </c:pt>
                <c:pt idx="158">
                  <c:v>60</c:v>
                </c:pt>
                <c:pt idx="159">
                  <c:v>60</c:v>
                </c:pt>
                <c:pt idx="160">
                  <c:v>60</c:v>
                </c:pt>
                <c:pt idx="161">
                  <c:v>60</c:v>
                </c:pt>
                <c:pt idx="162">
                  <c:v>60</c:v>
                </c:pt>
                <c:pt idx="163">
                  <c:v>60</c:v>
                </c:pt>
                <c:pt idx="164">
                  <c:v>60</c:v>
                </c:pt>
                <c:pt idx="165">
                  <c:v>60</c:v>
                </c:pt>
                <c:pt idx="166">
                  <c:v>60</c:v>
                </c:pt>
                <c:pt idx="167">
                  <c:v>60</c:v>
                </c:pt>
                <c:pt idx="168">
                  <c:v>60</c:v>
                </c:pt>
                <c:pt idx="169">
                  <c:v>60</c:v>
                </c:pt>
                <c:pt idx="170">
                  <c:v>60</c:v>
                </c:pt>
                <c:pt idx="171">
                  <c:v>60</c:v>
                </c:pt>
                <c:pt idx="172">
                  <c:v>60</c:v>
                </c:pt>
                <c:pt idx="173">
                  <c:v>60</c:v>
                </c:pt>
                <c:pt idx="174">
                  <c:v>60</c:v>
                </c:pt>
                <c:pt idx="175">
                  <c:v>60</c:v>
                </c:pt>
                <c:pt idx="176">
                  <c:v>60</c:v>
                </c:pt>
                <c:pt idx="177">
                  <c:v>60</c:v>
                </c:pt>
                <c:pt idx="178">
                  <c:v>60</c:v>
                </c:pt>
                <c:pt idx="179">
                  <c:v>60</c:v>
                </c:pt>
                <c:pt idx="180">
                  <c:v>60</c:v>
                </c:pt>
                <c:pt idx="181">
                  <c:v>60</c:v>
                </c:pt>
                <c:pt idx="182">
                  <c:v>60</c:v>
                </c:pt>
                <c:pt idx="183">
                  <c:v>60</c:v>
                </c:pt>
                <c:pt idx="184">
                  <c:v>60</c:v>
                </c:pt>
                <c:pt idx="185">
                  <c:v>60</c:v>
                </c:pt>
                <c:pt idx="186">
                  <c:v>60</c:v>
                </c:pt>
                <c:pt idx="187">
                  <c:v>60</c:v>
                </c:pt>
                <c:pt idx="188">
                  <c:v>60</c:v>
                </c:pt>
                <c:pt idx="189">
                  <c:v>60</c:v>
                </c:pt>
                <c:pt idx="190">
                  <c:v>60</c:v>
                </c:pt>
                <c:pt idx="191">
                  <c:v>60</c:v>
                </c:pt>
                <c:pt idx="192">
                  <c:v>60</c:v>
                </c:pt>
                <c:pt idx="193">
                  <c:v>60</c:v>
                </c:pt>
                <c:pt idx="194">
                  <c:v>60</c:v>
                </c:pt>
                <c:pt idx="195">
                  <c:v>60</c:v>
                </c:pt>
                <c:pt idx="196">
                  <c:v>60</c:v>
                </c:pt>
                <c:pt idx="197">
                  <c:v>60</c:v>
                </c:pt>
                <c:pt idx="198">
                  <c:v>60</c:v>
                </c:pt>
                <c:pt idx="199">
                  <c:v>60</c:v>
                </c:pt>
                <c:pt idx="200">
                  <c:v>60</c:v>
                </c:pt>
                <c:pt idx="201">
                  <c:v>60</c:v>
                </c:pt>
                <c:pt idx="202">
                  <c:v>60</c:v>
                </c:pt>
                <c:pt idx="203">
                  <c:v>60</c:v>
                </c:pt>
                <c:pt idx="204">
                  <c:v>60</c:v>
                </c:pt>
                <c:pt idx="205">
                  <c:v>60</c:v>
                </c:pt>
                <c:pt idx="206">
                  <c:v>60</c:v>
                </c:pt>
                <c:pt idx="207">
                  <c:v>60</c:v>
                </c:pt>
                <c:pt idx="208">
                  <c:v>60</c:v>
                </c:pt>
                <c:pt idx="209">
                  <c:v>60</c:v>
                </c:pt>
                <c:pt idx="210">
                  <c:v>60</c:v>
                </c:pt>
                <c:pt idx="211">
                  <c:v>60</c:v>
                </c:pt>
                <c:pt idx="212">
                  <c:v>60</c:v>
                </c:pt>
                <c:pt idx="213">
                  <c:v>60</c:v>
                </c:pt>
                <c:pt idx="214">
                  <c:v>60</c:v>
                </c:pt>
                <c:pt idx="215">
                  <c:v>60</c:v>
                </c:pt>
                <c:pt idx="216">
                  <c:v>60</c:v>
                </c:pt>
                <c:pt idx="217">
                  <c:v>60</c:v>
                </c:pt>
                <c:pt idx="218">
                  <c:v>60</c:v>
                </c:pt>
                <c:pt idx="219">
                  <c:v>60</c:v>
                </c:pt>
                <c:pt idx="220">
                  <c:v>60</c:v>
                </c:pt>
                <c:pt idx="221">
                  <c:v>60</c:v>
                </c:pt>
                <c:pt idx="222">
                  <c:v>60</c:v>
                </c:pt>
                <c:pt idx="223">
                  <c:v>60</c:v>
                </c:pt>
                <c:pt idx="224">
                  <c:v>60</c:v>
                </c:pt>
                <c:pt idx="225">
                  <c:v>60</c:v>
                </c:pt>
                <c:pt idx="226">
                  <c:v>60</c:v>
                </c:pt>
                <c:pt idx="227">
                  <c:v>60</c:v>
                </c:pt>
                <c:pt idx="228">
                  <c:v>60</c:v>
                </c:pt>
                <c:pt idx="229">
                  <c:v>60</c:v>
                </c:pt>
                <c:pt idx="230">
                  <c:v>60</c:v>
                </c:pt>
                <c:pt idx="231">
                  <c:v>60</c:v>
                </c:pt>
                <c:pt idx="232">
                  <c:v>60</c:v>
                </c:pt>
                <c:pt idx="233">
                  <c:v>60</c:v>
                </c:pt>
                <c:pt idx="234">
                  <c:v>60</c:v>
                </c:pt>
                <c:pt idx="235">
                  <c:v>60</c:v>
                </c:pt>
                <c:pt idx="236">
                  <c:v>60</c:v>
                </c:pt>
                <c:pt idx="237">
                  <c:v>60</c:v>
                </c:pt>
                <c:pt idx="238">
                  <c:v>60</c:v>
                </c:pt>
                <c:pt idx="239">
                  <c:v>60</c:v>
                </c:pt>
                <c:pt idx="240">
                  <c:v>60</c:v>
                </c:pt>
                <c:pt idx="241">
                  <c:v>60</c:v>
                </c:pt>
                <c:pt idx="242">
                  <c:v>60</c:v>
                </c:pt>
                <c:pt idx="243">
                  <c:v>60</c:v>
                </c:pt>
                <c:pt idx="244">
                  <c:v>60</c:v>
                </c:pt>
                <c:pt idx="245">
                  <c:v>60</c:v>
                </c:pt>
                <c:pt idx="246">
                  <c:v>60</c:v>
                </c:pt>
                <c:pt idx="247">
                  <c:v>60</c:v>
                </c:pt>
                <c:pt idx="248">
                  <c:v>60</c:v>
                </c:pt>
                <c:pt idx="249">
                  <c:v>60</c:v>
                </c:pt>
                <c:pt idx="250">
                  <c:v>60</c:v>
                </c:pt>
                <c:pt idx="251">
                  <c:v>60</c:v>
                </c:pt>
                <c:pt idx="252">
                  <c:v>60</c:v>
                </c:pt>
                <c:pt idx="253">
                  <c:v>60</c:v>
                </c:pt>
                <c:pt idx="254">
                  <c:v>60</c:v>
                </c:pt>
                <c:pt idx="255">
                  <c:v>60</c:v>
                </c:pt>
                <c:pt idx="256">
                  <c:v>60</c:v>
                </c:pt>
                <c:pt idx="257">
                  <c:v>60</c:v>
                </c:pt>
                <c:pt idx="258">
                  <c:v>60</c:v>
                </c:pt>
                <c:pt idx="259">
                  <c:v>60</c:v>
                </c:pt>
                <c:pt idx="260">
                  <c:v>60</c:v>
                </c:pt>
                <c:pt idx="261">
                  <c:v>60</c:v>
                </c:pt>
                <c:pt idx="262">
                  <c:v>60</c:v>
                </c:pt>
                <c:pt idx="263">
                  <c:v>60</c:v>
                </c:pt>
                <c:pt idx="264">
                  <c:v>60</c:v>
                </c:pt>
                <c:pt idx="265">
                  <c:v>60</c:v>
                </c:pt>
                <c:pt idx="266">
                  <c:v>60</c:v>
                </c:pt>
                <c:pt idx="267">
                  <c:v>60</c:v>
                </c:pt>
                <c:pt idx="268">
                  <c:v>60</c:v>
                </c:pt>
                <c:pt idx="269">
                  <c:v>60</c:v>
                </c:pt>
                <c:pt idx="270">
                  <c:v>60</c:v>
                </c:pt>
                <c:pt idx="271">
                  <c:v>60</c:v>
                </c:pt>
                <c:pt idx="272">
                  <c:v>60</c:v>
                </c:pt>
                <c:pt idx="273">
                  <c:v>60</c:v>
                </c:pt>
                <c:pt idx="274">
                  <c:v>60</c:v>
                </c:pt>
                <c:pt idx="275">
                  <c:v>60</c:v>
                </c:pt>
                <c:pt idx="276">
                  <c:v>60</c:v>
                </c:pt>
                <c:pt idx="277">
                  <c:v>60</c:v>
                </c:pt>
                <c:pt idx="278">
                  <c:v>60</c:v>
                </c:pt>
                <c:pt idx="279">
                  <c:v>60</c:v>
                </c:pt>
                <c:pt idx="280">
                  <c:v>60</c:v>
                </c:pt>
                <c:pt idx="281">
                  <c:v>60</c:v>
                </c:pt>
                <c:pt idx="282">
                  <c:v>60</c:v>
                </c:pt>
                <c:pt idx="283">
                  <c:v>60</c:v>
                </c:pt>
                <c:pt idx="284">
                  <c:v>60</c:v>
                </c:pt>
                <c:pt idx="285">
                  <c:v>60</c:v>
                </c:pt>
                <c:pt idx="286">
                  <c:v>60</c:v>
                </c:pt>
                <c:pt idx="287">
                  <c:v>60</c:v>
                </c:pt>
                <c:pt idx="288">
                  <c:v>60</c:v>
                </c:pt>
                <c:pt idx="289">
                  <c:v>60</c:v>
                </c:pt>
                <c:pt idx="290">
                  <c:v>60</c:v>
                </c:pt>
                <c:pt idx="291">
                  <c:v>60</c:v>
                </c:pt>
                <c:pt idx="292">
                  <c:v>60</c:v>
                </c:pt>
                <c:pt idx="293">
                  <c:v>60</c:v>
                </c:pt>
                <c:pt idx="294">
                  <c:v>60</c:v>
                </c:pt>
                <c:pt idx="295">
                  <c:v>60</c:v>
                </c:pt>
                <c:pt idx="296">
                  <c:v>60</c:v>
                </c:pt>
                <c:pt idx="297">
                  <c:v>60</c:v>
                </c:pt>
                <c:pt idx="298">
                  <c:v>60</c:v>
                </c:pt>
                <c:pt idx="299">
                  <c:v>60</c:v>
                </c:pt>
                <c:pt idx="300">
                  <c:v>60</c:v>
                </c:pt>
                <c:pt idx="301">
                  <c:v>60</c:v>
                </c:pt>
                <c:pt idx="302">
                  <c:v>60</c:v>
                </c:pt>
                <c:pt idx="303">
                  <c:v>60</c:v>
                </c:pt>
                <c:pt idx="304">
                  <c:v>60</c:v>
                </c:pt>
                <c:pt idx="305">
                  <c:v>60</c:v>
                </c:pt>
                <c:pt idx="306">
                  <c:v>60</c:v>
                </c:pt>
                <c:pt idx="307">
                  <c:v>60</c:v>
                </c:pt>
                <c:pt idx="308">
                  <c:v>60</c:v>
                </c:pt>
                <c:pt idx="309">
                  <c:v>60</c:v>
                </c:pt>
                <c:pt idx="310">
                  <c:v>60</c:v>
                </c:pt>
                <c:pt idx="311">
                  <c:v>60</c:v>
                </c:pt>
                <c:pt idx="312">
                  <c:v>60</c:v>
                </c:pt>
                <c:pt idx="313">
                  <c:v>60</c:v>
                </c:pt>
                <c:pt idx="314">
                  <c:v>60</c:v>
                </c:pt>
                <c:pt idx="315">
                  <c:v>60</c:v>
                </c:pt>
                <c:pt idx="316">
                  <c:v>60</c:v>
                </c:pt>
                <c:pt idx="317">
                  <c:v>60</c:v>
                </c:pt>
                <c:pt idx="318">
                  <c:v>60</c:v>
                </c:pt>
                <c:pt idx="319">
                  <c:v>60</c:v>
                </c:pt>
                <c:pt idx="320">
                  <c:v>60</c:v>
                </c:pt>
                <c:pt idx="321">
                  <c:v>60</c:v>
                </c:pt>
                <c:pt idx="322">
                  <c:v>60</c:v>
                </c:pt>
                <c:pt idx="323">
                  <c:v>60</c:v>
                </c:pt>
                <c:pt idx="324">
                  <c:v>60</c:v>
                </c:pt>
                <c:pt idx="325">
                  <c:v>60</c:v>
                </c:pt>
                <c:pt idx="326">
                  <c:v>60</c:v>
                </c:pt>
                <c:pt idx="327">
                  <c:v>60</c:v>
                </c:pt>
                <c:pt idx="328">
                  <c:v>60</c:v>
                </c:pt>
                <c:pt idx="329">
                  <c:v>60</c:v>
                </c:pt>
                <c:pt idx="330">
                  <c:v>60</c:v>
                </c:pt>
                <c:pt idx="331">
                  <c:v>60</c:v>
                </c:pt>
                <c:pt idx="332">
                  <c:v>60</c:v>
                </c:pt>
                <c:pt idx="333">
                  <c:v>60</c:v>
                </c:pt>
                <c:pt idx="334">
                  <c:v>60</c:v>
                </c:pt>
                <c:pt idx="335">
                  <c:v>60</c:v>
                </c:pt>
                <c:pt idx="336">
                  <c:v>60</c:v>
                </c:pt>
                <c:pt idx="337">
                  <c:v>60</c:v>
                </c:pt>
                <c:pt idx="338">
                  <c:v>60</c:v>
                </c:pt>
                <c:pt idx="339">
                  <c:v>60</c:v>
                </c:pt>
                <c:pt idx="340">
                  <c:v>60</c:v>
                </c:pt>
                <c:pt idx="341">
                  <c:v>60</c:v>
                </c:pt>
                <c:pt idx="342">
                  <c:v>60</c:v>
                </c:pt>
                <c:pt idx="343">
                  <c:v>60</c:v>
                </c:pt>
                <c:pt idx="344">
                  <c:v>60</c:v>
                </c:pt>
                <c:pt idx="345">
                  <c:v>60</c:v>
                </c:pt>
                <c:pt idx="346">
                  <c:v>60</c:v>
                </c:pt>
                <c:pt idx="347">
                  <c:v>60</c:v>
                </c:pt>
                <c:pt idx="348">
                  <c:v>60</c:v>
                </c:pt>
                <c:pt idx="349">
                  <c:v>60</c:v>
                </c:pt>
                <c:pt idx="350">
                  <c:v>60</c:v>
                </c:pt>
                <c:pt idx="351">
                  <c:v>60</c:v>
                </c:pt>
                <c:pt idx="352">
                  <c:v>60</c:v>
                </c:pt>
                <c:pt idx="353">
                  <c:v>60</c:v>
                </c:pt>
                <c:pt idx="354">
                  <c:v>60</c:v>
                </c:pt>
                <c:pt idx="355">
                  <c:v>60</c:v>
                </c:pt>
                <c:pt idx="356">
                  <c:v>60</c:v>
                </c:pt>
                <c:pt idx="357">
                  <c:v>60</c:v>
                </c:pt>
                <c:pt idx="358">
                  <c:v>60</c:v>
                </c:pt>
                <c:pt idx="359">
                  <c:v>60</c:v>
                </c:pt>
                <c:pt idx="360">
                  <c:v>60</c:v>
                </c:pt>
                <c:pt idx="361">
                  <c:v>60</c:v>
                </c:pt>
                <c:pt idx="362">
                  <c:v>60</c:v>
                </c:pt>
                <c:pt idx="363">
                  <c:v>60</c:v>
                </c:pt>
                <c:pt idx="364">
                  <c:v>60</c:v>
                </c:pt>
                <c:pt idx="365">
                  <c:v>60</c:v>
                </c:pt>
                <c:pt idx="366">
                  <c:v>60</c:v>
                </c:pt>
                <c:pt idx="367">
                  <c:v>60</c:v>
                </c:pt>
                <c:pt idx="368">
                  <c:v>60</c:v>
                </c:pt>
                <c:pt idx="369">
                  <c:v>60</c:v>
                </c:pt>
                <c:pt idx="370">
                  <c:v>60</c:v>
                </c:pt>
                <c:pt idx="371">
                  <c:v>60</c:v>
                </c:pt>
                <c:pt idx="372">
                  <c:v>60</c:v>
                </c:pt>
                <c:pt idx="373">
                  <c:v>60</c:v>
                </c:pt>
                <c:pt idx="374">
                  <c:v>60</c:v>
                </c:pt>
                <c:pt idx="375">
                  <c:v>60</c:v>
                </c:pt>
                <c:pt idx="376">
                  <c:v>60</c:v>
                </c:pt>
                <c:pt idx="377">
                  <c:v>60</c:v>
                </c:pt>
                <c:pt idx="378">
                  <c:v>60</c:v>
                </c:pt>
                <c:pt idx="379">
                  <c:v>60</c:v>
                </c:pt>
                <c:pt idx="380">
                  <c:v>60</c:v>
                </c:pt>
                <c:pt idx="381">
                  <c:v>60</c:v>
                </c:pt>
                <c:pt idx="382">
                  <c:v>60</c:v>
                </c:pt>
                <c:pt idx="383">
                  <c:v>60</c:v>
                </c:pt>
                <c:pt idx="384">
                  <c:v>60</c:v>
                </c:pt>
                <c:pt idx="385">
                  <c:v>60</c:v>
                </c:pt>
                <c:pt idx="386">
                  <c:v>60</c:v>
                </c:pt>
                <c:pt idx="387">
                  <c:v>60</c:v>
                </c:pt>
                <c:pt idx="388">
                  <c:v>60</c:v>
                </c:pt>
                <c:pt idx="389">
                  <c:v>60</c:v>
                </c:pt>
                <c:pt idx="390">
                  <c:v>60</c:v>
                </c:pt>
                <c:pt idx="391">
                  <c:v>60</c:v>
                </c:pt>
                <c:pt idx="392">
                  <c:v>60</c:v>
                </c:pt>
                <c:pt idx="393">
                  <c:v>60</c:v>
                </c:pt>
                <c:pt idx="394">
                  <c:v>60</c:v>
                </c:pt>
                <c:pt idx="395">
                  <c:v>60</c:v>
                </c:pt>
                <c:pt idx="396">
                  <c:v>60</c:v>
                </c:pt>
                <c:pt idx="397">
                  <c:v>60</c:v>
                </c:pt>
                <c:pt idx="398">
                  <c:v>60</c:v>
                </c:pt>
                <c:pt idx="399">
                  <c:v>60</c:v>
                </c:pt>
                <c:pt idx="400">
                  <c:v>60</c:v>
                </c:pt>
                <c:pt idx="401">
                  <c:v>60</c:v>
                </c:pt>
                <c:pt idx="402">
                  <c:v>60</c:v>
                </c:pt>
                <c:pt idx="403">
                  <c:v>60</c:v>
                </c:pt>
                <c:pt idx="404">
                  <c:v>60</c:v>
                </c:pt>
                <c:pt idx="405">
                  <c:v>60</c:v>
                </c:pt>
                <c:pt idx="406">
                  <c:v>60</c:v>
                </c:pt>
                <c:pt idx="407">
                  <c:v>60</c:v>
                </c:pt>
                <c:pt idx="408">
                  <c:v>60</c:v>
                </c:pt>
                <c:pt idx="409">
                  <c:v>60</c:v>
                </c:pt>
                <c:pt idx="410">
                  <c:v>60</c:v>
                </c:pt>
                <c:pt idx="411">
                  <c:v>60</c:v>
                </c:pt>
                <c:pt idx="412">
                  <c:v>60</c:v>
                </c:pt>
                <c:pt idx="413">
                  <c:v>60</c:v>
                </c:pt>
                <c:pt idx="414">
                  <c:v>60</c:v>
                </c:pt>
                <c:pt idx="415">
                  <c:v>60</c:v>
                </c:pt>
                <c:pt idx="416">
                  <c:v>60</c:v>
                </c:pt>
                <c:pt idx="417">
                  <c:v>60</c:v>
                </c:pt>
                <c:pt idx="418">
                  <c:v>60</c:v>
                </c:pt>
                <c:pt idx="419">
                  <c:v>60</c:v>
                </c:pt>
                <c:pt idx="420">
                  <c:v>60</c:v>
                </c:pt>
                <c:pt idx="421">
                  <c:v>60</c:v>
                </c:pt>
                <c:pt idx="422">
                  <c:v>60</c:v>
                </c:pt>
                <c:pt idx="423">
                  <c:v>60</c:v>
                </c:pt>
                <c:pt idx="424">
                  <c:v>60</c:v>
                </c:pt>
                <c:pt idx="425">
                  <c:v>60</c:v>
                </c:pt>
                <c:pt idx="426">
                  <c:v>60</c:v>
                </c:pt>
                <c:pt idx="427">
                  <c:v>60</c:v>
                </c:pt>
                <c:pt idx="428">
                  <c:v>60</c:v>
                </c:pt>
                <c:pt idx="429">
                  <c:v>60</c:v>
                </c:pt>
                <c:pt idx="430">
                  <c:v>60</c:v>
                </c:pt>
                <c:pt idx="431">
                  <c:v>60</c:v>
                </c:pt>
                <c:pt idx="432">
                  <c:v>60</c:v>
                </c:pt>
                <c:pt idx="433">
                  <c:v>60</c:v>
                </c:pt>
                <c:pt idx="434">
                  <c:v>60</c:v>
                </c:pt>
                <c:pt idx="435">
                  <c:v>60</c:v>
                </c:pt>
                <c:pt idx="436">
                  <c:v>60</c:v>
                </c:pt>
                <c:pt idx="437">
                  <c:v>60</c:v>
                </c:pt>
                <c:pt idx="438">
                  <c:v>60</c:v>
                </c:pt>
                <c:pt idx="439">
                  <c:v>60</c:v>
                </c:pt>
                <c:pt idx="440">
                  <c:v>60</c:v>
                </c:pt>
                <c:pt idx="441">
                  <c:v>60</c:v>
                </c:pt>
                <c:pt idx="442">
                  <c:v>60</c:v>
                </c:pt>
                <c:pt idx="443">
                  <c:v>60</c:v>
                </c:pt>
                <c:pt idx="444">
                  <c:v>60</c:v>
                </c:pt>
                <c:pt idx="445">
                  <c:v>60</c:v>
                </c:pt>
                <c:pt idx="446">
                  <c:v>60</c:v>
                </c:pt>
                <c:pt idx="447">
                  <c:v>60</c:v>
                </c:pt>
                <c:pt idx="448">
                  <c:v>60</c:v>
                </c:pt>
                <c:pt idx="449">
                  <c:v>60</c:v>
                </c:pt>
                <c:pt idx="450">
                  <c:v>60</c:v>
                </c:pt>
              </c:numCache>
            </c:numRef>
          </c:val>
          <c:smooth val="0"/>
          <c:extLst>
            <c:ext xmlns:c16="http://schemas.microsoft.com/office/drawing/2014/chart" uri="{C3380CC4-5D6E-409C-BE32-E72D297353CC}">
              <c16:uniqueId val="{00000001-2D7E-4173-A290-4B4F775BB62A}"/>
            </c:ext>
          </c:extLst>
        </c:ser>
        <c:dLbls>
          <c:showLegendKey val="0"/>
          <c:showVal val="0"/>
          <c:showCatName val="0"/>
          <c:showSerName val="0"/>
          <c:showPercent val="0"/>
          <c:showBubbleSize val="0"/>
        </c:dLbls>
        <c:marker val="1"/>
        <c:smooth val="0"/>
        <c:axId val="740959184"/>
        <c:axId val="740959576"/>
      </c:lineChart>
      <c:lineChart>
        <c:grouping val="standard"/>
        <c:varyColors val="0"/>
        <c:ser>
          <c:idx val="2"/>
          <c:order val="2"/>
          <c:tx>
            <c:v>MW</c:v>
          </c:tx>
          <c:spPr>
            <a:ln w="28575" cap="rnd" cmpd="sng" algn="ctr">
              <a:solidFill>
                <a:srgbClr val="1F497D"/>
              </a:solidFill>
              <a:prstDash val="solid"/>
              <a:round/>
            </a:ln>
            <a:effectLst/>
          </c:spPr>
          <c:marker>
            <c:symbol val="none"/>
          </c:marker>
          <c:val>
            <c:numRef>
              <c:f>RawData!$F$4392:$QN$4392</c:f>
              <c:numCache>
                <c:formatCode>General</c:formatCode>
                <c:ptCount val="451"/>
                <c:pt idx="0">
                  <c:v>171.72145080566406</c:v>
                </c:pt>
                <c:pt idx="1">
                  <c:v>171.72145080566406</c:v>
                </c:pt>
                <c:pt idx="2">
                  <c:v>171.72145080566406</c:v>
                </c:pt>
                <c:pt idx="3">
                  <c:v>172.29209899902344</c:v>
                </c:pt>
                <c:pt idx="4">
                  <c:v>172.29209899902344</c:v>
                </c:pt>
                <c:pt idx="5">
                  <c:v>172.29209899902344</c:v>
                </c:pt>
                <c:pt idx="6">
                  <c:v>172.29209899902344</c:v>
                </c:pt>
                <c:pt idx="7">
                  <c:v>172.29209899902344</c:v>
                </c:pt>
                <c:pt idx="8">
                  <c:v>169.76498413085938</c:v>
                </c:pt>
                <c:pt idx="9">
                  <c:v>169.76498413085938</c:v>
                </c:pt>
                <c:pt idx="10">
                  <c:v>169.76498413085938</c:v>
                </c:pt>
                <c:pt idx="11">
                  <c:v>169.76498413085938</c:v>
                </c:pt>
                <c:pt idx="12">
                  <c:v>169.76498413085938</c:v>
                </c:pt>
                <c:pt idx="13">
                  <c:v>171.23233032226563</c:v>
                </c:pt>
                <c:pt idx="14">
                  <c:v>171.23233032226563</c:v>
                </c:pt>
                <c:pt idx="15">
                  <c:v>171.23233032226563</c:v>
                </c:pt>
                <c:pt idx="16">
                  <c:v>171.23233032226563</c:v>
                </c:pt>
                <c:pt idx="17">
                  <c:v>171.23233032226563</c:v>
                </c:pt>
                <c:pt idx="18">
                  <c:v>170.00953674316406</c:v>
                </c:pt>
                <c:pt idx="19">
                  <c:v>170.00953674316406</c:v>
                </c:pt>
                <c:pt idx="20">
                  <c:v>170.00953674316406</c:v>
                </c:pt>
                <c:pt idx="21">
                  <c:v>170.00953674316406</c:v>
                </c:pt>
                <c:pt idx="22">
                  <c:v>170.00953674316406</c:v>
                </c:pt>
                <c:pt idx="23">
                  <c:v>172.29209899902344</c:v>
                </c:pt>
                <c:pt idx="24">
                  <c:v>172.29209899902344</c:v>
                </c:pt>
                <c:pt idx="25">
                  <c:v>172.29209899902344</c:v>
                </c:pt>
                <c:pt idx="26">
                  <c:v>172.29209899902344</c:v>
                </c:pt>
                <c:pt idx="27">
                  <c:v>172.29209899902344</c:v>
                </c:pt>
                <c:pt idx="28">
                  <c:v>172.61817932128906</c:v>
                </c:pt>
                <c:pt idx="29">
                  <c:v>172.61817932128906</c:v>
                </c:pt>
                <c:pt idx="30">
                  <c:v>172.61817932128906</c:v>
                </c:pt>
                <c:pt idx="31">
                  <c:v>172.61817932128906</c:v>
                </c:pt>
                <c:pt idx="32">
                  <c:v>172.61817932128906</c:v>
                </c:pt>
                <c:pt idx="33">
                  <c:v>173.75944519042969</c:v>
                </c:pt>
                <c:pt idx="34">
                  <c:v>173.75944519042969</c:v>
                </c:pt>
                <c:pt idx="35">
                  <c:v>173.75944519042969</c:v>
                </c:pt>
                <c:pt idx="36">
                  <c:v>173.75944519042969</c:v>
                </c:pt>
                <c:pt idx="37">
                  <c:v>173.75944519042969</c:v>
                </c:pt>
                <c:pt idx="38">
                  <c:v>174.33009338378906</c:v>
                </c:pt>
                <c:pt idx="39">
                  <c:v>174.33009338378906</c:v>
                </c:pt>
                <c:pt idx="40">
                  <c:v>174.33009338378906</c:v>
                </c:pt>
                <c:pt idx="41">
                  <c:v>174.33009338378906</c:v>
                </c:pt>
                <c:pt idx="42">
                  <c:v>174.33009338378906</c:v>
                </c:pt>
                <c:pt idx="43">
                  <c:v>174.41160583496094</c:v>
                </c:pt>
                <c:pt idx="44">
                  <c:v>174.41160583496094</c:v>
                </c:pt>
                <c:pt idx="45">
                  <c:v>174.41160583496094</c:v>
                </c:pt>
                <c:pt idx="46">
                  <c:v>174.41160583496094</c:v>
                </c:pt>
                <c:pt idx="47">
                  <c:v>174.41160583496094</c:v>
                </c:pt>
                <c:pt idx="48">
                  <c:v>173.59640502929688</c:v>
                </c:pt>
                <c:pt idx="49">
                  <c:v>173.59640502929688</c:v>
                </c:pt>
                <c:pt idx="50">
                  <c:v>173.59640502929688</c:v>
                </c:pt>
                <c:pt idx="51">
                  <c:v>173.59640502929688</c:v>
                </c:pt>
                <c:pt idx="52">
                  <c:v>173.59640502929688</c:v>
                </c:pt>
                <c:pt idx="53">
                  <c:v>174.24856567382813</c:v>
                </c:pt>
                <c:pt idx="54">
                  <c:v>174.24856567382813</c:v>
                </c:pt>
                <c:pt idx="55">
                  <c:v>174.24856567382813</c:v>
                </c:pt>
                <c:pt idx="56">
                  <c:v>174.24856567382813</c:v>
                </c:pt>
                <c:pt idx="57">
                  <c:v>174.24856567382813</c:v>
                </c:pt>
                <c:pt idx="58">
                  <c:v>172.94425964355469</c:v>
                </c:pt>
                <c:pt idx="59">
                  <c:v>172.94425964355469</c:v>
                </c:pt>
                <c:pt idx="60">
                  <c:v>172.94425964355469</c:v>
                </c:pt>
                <c:pt idx="61">
                  <c:v>172.94425964355469</c:v>
                </c:pt>
                <c:pt idx="62">
                  <c:v>172.94425964355469</c:v>
                </c:pt>
                <c:pt idx="63">
                  <c:v>174.65617370605469</c:v>
                </c:pt>
                <c:pt idx="64">
                  <c:v>174.65617370605469</c:v>
                </c:pt>
                <c:pt idx="65">
                  <c:v>174.65617370605469</c:v>
                </c:pt>
                <c:pt idx="66">
                  <c:v>174.65617370605469</c:v>
                </c:pt>
                <c:pt idx="67">
                  <c:v>174.65617370605469</c:v>
                </c:pt>
                <c:pt idx="68">
                  <c:v>174.16705322265625</c:v>
                </c:pt>
                <c:pt idx="69">
                  <c:v>174.16705322265625</c:v>
                </c:pt>
                <c:pt idx="70">
                  <c:v>174.16705322265625</c:v>
                </c:pt>
                <c:pt idx="71">
                  <c:v>174.16705322265625</c:v>
                </c:pt>
                <c:pt idx="72">
                  <c:v>174.16705322265625</c:v>
                </c:pt>
                <c:pt idx="73">
                  <c:v>173.27032470703125</c:v>
                </c:pt>
                <c:pt idx="74">
                  <c:v>173.27032470703125</c:v>
                </c:pt>
                <c:pt idx="75">
                  <c:v>173.27032470703125</c:v>
                </c:pt>
                <c:pt idx="76">
                  <c:v>173.27032470703125</c:v>
                </c:pt>
                <c:pt idx="77">
                  <c:v>173.27032470703125</c:v>
                </c:pt>
                <c:pt idx="78">
                  <c:v>174.24856567382813</c:v>
                </c:pt>
                <c:pt idx="79">
                  <c:v>174.24856567382813</c:v>
                </c:pt>
                <c:pt idx="80">
                  <c:v>174.24856567382813</c:v>
                </c:pt>
                <c:pt idx="81">
                  <c:v>174.24856567382813</c:v>
                </c:pt>
                <c:pt idx="82">
                  <c:v>174.24856567382813</c:v>
                </c:pt>
                <c:pt idx="83">
                  <c:v>173.84097290039063</c:v>
                </c:pt>
                <c:pt idx="84">
                  <c:v>173.84097290039063</c:v>
                </c:pt>
                <c:pt idx="85">
                  <c:v>173.84097290039063</c:v>
                </c:pt>
                <c:pt idx="86">
                  <c:v>173.84097290039063</c:v>
                </c:pt>
                <c:pt idx="87">
                  <c:v>173.84097290039063</c:v>
                </c:pt>
                <c:pt idx="88">
                  <c:v>173.43336486816406</c:v>
                </c:pt>
                <c:pt idx="89">
                  <c:v>173.43336486816406</c:v>
                </c:pt>
                <c:pt idx="90">
                  <c:v>173.43336486816406</c:v>
                </c:pt>
                <c:pt idx="91">
                  <c:v>173.43336486816406</c:v>
                </c:pt>
                <c:pt idx="92">
                  <c:v>173.43336486816406</c:v>
                </c:pt>
                <c:pt idx="93">
                  <c:v>173.27032470703125</c:v>
                </c:pt>
                <c:pt idx="94">
                  <c:v>173.27032470703125</c:v>
                </c:pt>
                <c:pt idx="95">
                  <c:v>173.27032470703125</c:v>
                </c:pt>
                <c:pt idx="96">
                  <c:v>173.27032470703125</c:v>
                </c:pt>
                <c:pt idx="97">
                  <c:v>173.27032470703125</c:v>
                </c:pt>
                <c:pt idx="98">
                  <c:v>173.67793273925781</c:v>
                </c:pt>
                <c:pt idx="99">
                  <c:v>173.67793273925781</c:v>
                </c:pt>
                <c:pt idx="100">
                  <c:v>173.67793273925781</c:v>
                </c:pt>
                <c:pt idx="101">
                  <c:v>173.67793273925781</c:v>
                </c:pt>
                <c:pt idx="102">
                  <c:v>173.67793273925781</c:v>
                </c:pt>
                <c:pt idx="103">
                  <c:v>174.33009338378906</c:v>
                </c:pt>
                <c:pt idx="104">
                  <c:v>174.33009338378906</c:v>
                </c:pt>
                <c:pt idx="105">
                  <c:v>174.33009338378906</c:v>
                </c:pt>
                <c:pt idx="106">
                  <c:v>174.33009338378906</c:v>
                </c:pt>
                <c:pt idx="107">
                  <c:v>174.33009338378906</c:v>
                </c:pt>
                <c:pt idx="108">
                  <c:v>174.41160583496094</c:v>
                </c:pt>
                <c:pt idx="109">
                  <c:v>174.41160583496094</c:v>
                </c:pt>
                <c:pt idx="110">
                  <c:v>174.41160583496094</c:v>
                </c:pt>
                <c:pt idx="111">
                  <c:v>174.41160583496094</c:v>
                </c:pt>
                <c:pt idx="112">
                  <c:v>174.41160583496094</c:v>
                </c:pt>
                <c:pt idx="113">
                  <c:v>174.16705322265625</c:v>
                </c:pt>
                <c:pt idx="114">
                  <c:v>174.16705322265625</c:v>
                </c:pt>
                <c:pt idx="115">
                  <c:v>174.16705322265625</c:v>
                </c:pt>
                <c:pt idx="116">
                  <c:v>174.16705322265625</c:v>
                </c:pt>
                <c:pt idx="117">
                  <c:v>174.16705322265625</c:v>
                </c:pt>
                <c:pt idx="118">
                  <c:v>174.08552551269531</c:v>
                </c:pt>
                <c:pt idx="119">
                  <c:v>174.08552551269531</c:v>
                </c:pt>
                <c:pt idx="120">
                  <c:v>174.08552551269531</c:v>
                </c:pt>
                <c:pt idx="121">
                  <c:v>174.08552551269531</c:v>
                </c:pt>
                <c:pt idx="122">
                  <c:v>174.08552551269531</c:v>
                </c:pt>
                <c:pt idx="123">
                  <c:v>174.08552551269531</c:v>
                </c:pt>
                <c:pt idx="124">
                  <c:v>174.08552551269531</c:v>
                </c:pt>
                <c:pt idx="125">
                  <c:v>174.08552551269531</c:v>
                </c:pt>
                <c:pt idx="126">
                  <c:v>174.08552551269531</c:v>
                </c:pt>
                <c:pt idx="127">
                  <c:v>174.08552551269531</c:v>
                </c:pt>
                <c:pt idx="128">
                  <c:v>173.43336486816406</c:v>
                </c:pt>
                <c:pt idx="129">
                  <c:v>173.43336486816406</c:v>
                </c:pt>
                <c:pt idx="130">
                  <c:v>173.43336486816406</c:v>
                </c:pt>
                <c:pt idx="131">
                  <c:v>173.43336486816406</c:v>
                </c:pt>
                <c:pt idx="132">
                  <c:v>173.43336486816406</c:v>
                </c:pt>
                <c:pt idx="133">
                  <c:v>173.67793273925781</c:v>
                </c:pt>
                <c:pt idx="134">
                  <c:v>173.67793273925781</c:v>
                </c:pt>
                <c:pt idx="135">
                  <c:v>173.67793273925781</c:v>
                </c:pt>
                <c:pt idx="136">
                  <c:v>173.67793273925781</c:v>
                </c:pt>
                <c:pt idx="137">
                  <c:v>173.67793273925781</c:v>
                </c:pt>
                <c:pt idx="138">
                  <c:v>174.65617370605469</c:v>
                </c:pt>
                <c:pt idx="139">
                  <c:v>174.65617370605469</c:v>
                </c:pt>
                <c:pt idx="140">
                  <c:v>174.65617370605469</c:v>
                </c:pt>
                <c:pt idx="141">
                  <c:v>174.65617370605469</c:v>
                </c:pt>
                <c:pt idx="142">
                  <c:v>174.65617370605469</c:v>
                </c:pt>
                <c:pt idx="143">
                  <c:v>173.43336486816406</c:v>
                </c:pt>
                <c:pt idx="144">
                  <c:v>173.43336486816406</c:v>
                </c:pt>
                <c:pt idx="145">
                  <c:v>173.43336486816406</c:v>
                </c:pt>
                <c:pt idx="146">
                  <c:v>173.43336486816406</c:v>
                </c:pt>
                <c:pt idx="147">
                  <c:v>173.43336486816406</c:v>
                </c:pt>
                <c:pt idx="148">
                  <c:v>174.00401306152344</c:v>
                </c:pt>
                <c:pt idx="149">
                  <c:v>174.00401306152344</c:v>
                </c:pt>
                <c:pt idx="150">
                  <c:v>174.00401306152344</c:v>
                </c:pt>
                <c:pt idx="151">
                  <c:v>174.00401306152344</c:v>
                </c:pt>
                <c:pt idx="152">
                  <c:v>174.00401306152344</c:v>
                </c:pt>
                <c:pt idx="153">
                  <c:v>173.9224853515625</c:v>
                </c:pt>
                <c:pt idx="154">
                  <c:v>173.9224853515625</c:v>
                </c:pt>
                <c:pt idx="155">
                  <c:v>173.9224853515625</c:v>
                </c:pt>
                <c:pt idx="156">
                  <c:v>173.9224853515625</c:v>
                </c:pt>
                <c:pt idx="157">
                  <c:v>173.9224853515625</c:v>
                </c:pt>
                <c:pt idx="158">
                  <c:v>176.5311279296875</c:v>
                </c:pt>
                <c:pt idx="159">
                  <c:v>176.5311279296875</c:v>
                </c:pt>
                <c:pt idx="160">
                  <c:v>176.5311279296875</c:v>
                </c:pt>
                <c:pt idx="161">
                  <c:v>176.5311279296875</c:v>
                </c:pt>
                <c:pt idx="162">
                  <c:v>176.5311279296875</c:v>
                </c:pt>
                <c:pt idx="163">
                  <c:v>179.13975524902344</c:v>
                </c:pt>
                <c:pt idx="164">
                  <c:v>179.13975524902344</c:v>
                </c:pt>
                <c:pt idx="165">
                  <c:v>179.13975524902344</c:v>
                </c:pt>
                <c:pt idx="166">
                  <c:v>179.13975524902344</c:v>
                </c:pt>
                <c:pt idx="167">
                  <c:v>179.13975524902344</c:v>
                </c:pt>
                <c:pt idx="168">
                  <c:v>177.67239379882813</c:v>
                </c:pt>
                <c:pt idx="169">
                  <c:v>177.67239379882813</c:v>
                </c:pt>
                <c:pt idx="170">
                  <c:v>177.67239379882813</c:v>
                </c:pt>
                <c:pt idx="171">
                  <c:v>177.67239379882813</c:v>
                </c:pt>
                <c:pt idx="172">
                  <c:v>177.67239379882813</c:v>
                </c:pt>
                <c:pt idx="173">
                  <c:v>177.91696166992188</c:v>
                </c:pt>
                <c:pt idx="174">
                  <c:v>177.91696166992188</c:v>
                </c:pt>
                <c:pt idx="175">
                  <c:v>177.91696166992188</c:v>
                </c:pt>
                <c:pt idx="176">
                  <c:v>177.91696166992188</c:v>
                </c:pt>
                <c:pt idx="177">
                  <c:v>177.91696166992188</c:v>
                </c:pt>
                <c:pt idx="178">
                  <c:v>176.85720825195313</c:v>
                </c:pt>
                <c:pt idx="179">
                  <c:v>176.85720825195313</c:v>
                </c:pt>
                <c:pt idx="180">
                  <c:v>176.85720825195313</c:v>
                </c:pt>
                <c:pt idx="181">
                  <c:v>176.85720825195313</c:v>
                </c:pt>
                <c:pt idx="182">
                  <c:v>176.85720825195313</c:v>
                </c:pt>
                <c:pt idx="183">
                  <c:v>177.67239379882813</c:v>
                </c:pt>
                <c:pt idx="184">
                  <c:v>177.67239379882813</c:v>
                </c:pt>
                <c:pt idx="185">
                  <c:v>177.67239379882813</c:v>
                </c:pt>
                <c:pt idx="186">
                  <c:v>177.67239379882813</c:v>
                </c:pt>
                <c:pt idx="187">
                  <c:v>177.67239379882813</c:v>
                </c:pt>
                <c:pt idx="188">
                  <c:v>173.67793273925781</c:v>
                </c:pt>
                <c:pt idx="189">
                  <c:v>173.67793273925781</c:v>
                </c:pt>
                <c:pt idx="190">
                  <c:v>173.67793273925781</c:v>
                </c:pt>
                <c:pt idx="191">
                  <c:v>173.67793273925781</c:v>
                </c:pt>
                <c:pt idx="192">
                  <c:v>173.67793273925781</c:v>
                </c:pt>
                <c:pt idx="193">
                  <c:v>175.6343994140625</c:v>
                </c:pt>
                <c:pt idx="194">
                  <c:v>175.6343994140625</c:v>
                </c:pt>
                <c:pt idx="195">
                  <c:v>175.6343994140625</c:v>
                </c:pt>
                <c:pt idx="196">
                  <c:v>175.6343994140625</c:v>
                </c:pt>
                <c:pt idx="197">
                  <c:v>175.6343994140625</c:v>
                </c:pt>
                <c:pt idx="198">
                  <c:v>176.77568054199219</c:v>
                </c:pt>
                <c:pt idx="199">
                  <c:v>176.77568054199219</c:v>
                </c:pt>
                <c:pt idx="200">
                  <c:v>176.77568054199219</c:v>
                </c:pt>
                <c:pt idx="201">
                  <c:v>176.77568054199219</c:v>
                </c:pt>
                <c:pt idx="202">
                  <c:v>176.77568054199219</c:v>
                </c:pt>
                <c:pt idx="203">
                  <c:v>175.96047973632813</c:v>
                </c:pt>
                <c:pt idx="204">
                  <c:v>175.96047973632813</c:v>
                </c:pt>
                <c:pt idx="205">
                  <c:v>175.96047973632813</c:v>
                </c:pt>
                <c:pt idx="206">
                  <c:v>175.96047973632813</c:v>
                </c:pt>
                <c:pt idx="207">
                  <c:v>175.96047973632813</c:v>
                </c:pt>
                <c:pt idx="208">
                  <c:v>175.55288696289063</c:v>
                </c:pt>
                <c:pt idx="209">
                  <c:v>175.55288696289063</c:v>
                </c:pt>
                <c:pt idx="210">
                  <c:v>175.55288696289063</c:v>
                </c:pt>
                <c:pt idx="211">
                  <c:v>175.55288696289063</c:v>
                </c:pt>
                <c:pt idx="212">
                  <c:v>175.55288696289063</c:v>
                </c:pt>
                <c:pt idx="213">
                  <c:v>177.59088134765625</c:v>
                </c:pt>
                <c:pt idx="214">
                  <c:v>177.59088134765625</c:v>
                </c:pt>
                <c:pt idx="215">
                  <c:v>177.59088134765625</c:v>
                </c:pt>
                <c:pt idx="216">
                  <c:v>177.59088134765625</c:v>
                </c:pt>
                <c:pt idx="217">
                  <c:v>177.59088134765625</c:v>
                </c:pt>
                <c:pt idx="218">
                  <c:v>177.26480102539063</c:v>
                </c:pt>
                <c:pt idx="219">
                  <c:v>177.26480102539063</c:v>
                </c:pt>
                <c:pt idx="220">
                  <c:v>177.26480102539063</c:v>
                </c:pt>
                <c:pt idx="221">
                  <c:v>177.26480102539063</c:v>
                </c:pt>
                <c:pt idx="222">
                  <c:v>177.26480102539063</c:v>
                </c:pt>
                <c:pt idx="223">
                  <c:v>176.36808776855469</c:v>
                </c:pt>
                <c:pt idx="224">
                  <c:v>176.36808776855469</c:v>
                </c:pt>
                <c:pt idx="225">
                  <c:v>176.36808776855469</c:v>
                </c:pt>
                <c:pt idx="226">
                  <c:v>176.36808776855469</c:v>
                </c:pt>
                <c:pt idx="227">
                  <c:v>176.36808776855469</c:v>
                </c:pt>
                <c:pt idx="228">
                  <c:v>174.41160583496094</c:v>
                </c:pt>
                <c:pt idx="229">
                  <c:v>174.41160583496094</c:v>
                </c:pt>
                <c:pt idx="230">
                  <c:v>174.41160583496094</c:v>
                </c:pt>
                <c:pt idx="231">
                  <c:v>174.41160583496094</c:v>
                </c:pt>
                <c:pt idx="232">
                  <c:v>174.41160583496094</c:v>
                </c:pt>
                <c:pt idx="233">
                  <c:v>174.41160583496094</c:v>
                </c:pt>
                <c:pt idx="234">
                  <c:v>174.41160583496094</c:v>
                </c:pt>
                <c:pt idx="235">
                  <c:v>174.00401306152344</c:v>
                </c:pt>
                <c:pt idx="236">
                  <c:v>174.00401306152344</c:v>
                </c:pt>
                <c:pt idx="237">
                  <c:v>174.00401306152344</c:v>
                </c:pt>
                <c:pt idx="238">
                  <c:v>174.00401306152344</c:v>
                </c:pt>
                <c:pt idx="239">
                  <c:v>174.73768615722656</c:v>
                </c:pt>
                <c:pt idx="240">
                  <c:v>174.73768615722656</c:v>
                </c:pt>
                <c:pt idx="241">
                  <c:v>174.73768615722656</c:v>
                </c:pt>
                <c:pt idx="242">
                  <c:v>174.73768615722656</c:v>
                </c:pt>
                <c:pt idx="243">
                  <c:v>174.73768615722656</c:v>
                </c:pt>
                <c:pt idx="244">
                  <c:v>175.87896728515625</c:v>
                </c:pt>
                <c:pt idx="245">
                  <c:v>175.87896728515625</c:v>
                </c:pt>
                <c:pt idx="246">
                  <c:v>175.87896728515625</c:v>
                </c:pt>
                <c:pt idx="247">
                  <c:v>175.87896728515625</c:v>
                </c:pt>
                <c:pt idx="248">
                  <c:v>175.87896728515625</c:v>
                </c:pt>
                <c:pt idx="249">
                  <c:v>173.9224853515625</c:v>
                </c:pt>
                <c:pt idx="250">
                  <c:v>173.9224853515625</c:v>
                </c:pt>
                <c:pt idx="251">
                  <c:v>173.9224853515625</c:v>
                </c:pt>
                <c:pt idx="252">
                  <c:v>173.9224853515625</c:v>
                </c:pt>
                <c:pt idx="253">
                  <c:v>173.9224853515625</c:v>
                </c:pt>
                <c:pt idx="254">
                  <c:v>171.802978515625</c:v>
                </c:pt>
                <c:pt idx="255">
                  <c:v>171.802978515625</c:v>
                </c:pt>
                <c:pt idx="256">
                  <c:v>171.802978515625</c:v>
                </c:pt>
                <c:pt idx="257">
                  <c:v>171.802978515625</c:v>
                </c:pt>
                <c:pt idx="258">
                  <c:v>171.802978515625</c:v>
                </c:pt>
                <c:pt idx="259">
                  <c:v>172.12905883789063</c:v>
                </c:pt>
                <c:pt idx="260">
                  <c:v>172.12905883789063</c:v>
                </c:pt>
                <c:pt idx="261">
                  <c:v>172.12905883789063</c:v>
                </c:pt>
                <c:pt idx="262">
                  <c:v>172.12905883789063</c:v>
                </c:pt>
                <c:pt idx="263">
                  <c:v>172.12905883789063</c:v>
                </c:pt>
                <c:pt idx="264">
                  <c:v>172.12905883789063</c:v>
                </c:pt>
                <c:pt idx="265">
                  <c:v>172.12905883789063</c:v>
                </c:pt>
                <c:pt idx="266">
                  <c:v>172.12905883789063</c:v>
                </c:pt>
                <c:pt idx="267">
                  <c:v>172.12905883789063</c:v>
                </c:pt>
                <c:pt idx="268">
                  <c:v>172.12905883789063</c:v>
                </c:pt>
                <c:pt idx="269">
                  <c:v>172.69969177246094</c:v>
                </c:pt>
                <c:pt idx="270">
                  <c:v>172.69969177246094</c:v>
                </c:pt>
                <c:pt idx="271">
                  <c:v>172.69969177246094</c:v>
                </c:pt>
                <c:pt idx="272">
                  <c:v>172.69969177246094</c:v>
                </c:pt>
                <c:pt idx="273">
                  <c:v>172.69969177246094</c:v>
                </c:pt>
                <c:pt idx="274">
                  <c:v>171.63993835449219</c:v>
                </c:pt>
                <c:pt idx="275">
                  <c:v>171.63993835449219</c:v>
                </c:pt>
                <c:pt idx="276">
                  <c:v>171.63993835449219</c:v>
                </c:pt>
                <c:pt idx="277">
                  <c:v>171.63993835449219</c:v>
                </c:pt>
                <c:pt idx="278">
                  <c:v>171.63993835449219</c:v>
                </c:pt>
                <c:pt idx="279">
                  <c:v>173.18881225585938</c:v>
                </c:pt>
                <c:pt idx="280">
                  <c:v>173.18881225585938</c:v>
                </c:pt>
                <c:pt idx="281">
                  <c:v>173.18881225585938</c:v>
                </c:pt>
                <c:pt idx="282">
                  <c:v>173.18881225585938</c:v>
                </c:pt>
                <c:pt idx="283">
                  <c:v>173.18881225585938</c:v>
                </c:pt>
                <c:pt idx="284">
                  <c:v>173.18881225585938</c:v>
                </c:pt>
                <c:pt idx="285">
                  <c:v>172.94425964355469</c:v>
                </c:pt>
                <c:pt idx="286">
                  <c:v>172.94425964355469</c:v>
                </c:pt>
                <c:pt idx="287">
                  <c:v>172.94425964355469</c:v>
                </c:pt>
                <c:pt idx="288">
                  <c:v>172.94425964355469</c:v>
                </c:pt>
                <c:pt idx="289">
                  <c:v>172.94425964355469</c:v>
                </c:pt>
                <c:pt idx="290">
                  <c:v>173.1072998046875</c:v>
                </c:pt>
                <c:pt idx="291">
                  <c:v>173.1072998046875</c:v>
                </c:pt>
                <c:pt idx="292">
                  <c:v>173.1072998046875</c:v>
                </c:pt>
                <c:pt idx="293">
                  <c:v>173.1072998046875</c:v>
                </c:pt>
                <c:pt idx="294">
                  <c:v>173.1072998046875</c:v>
                </c:pt>
                <c:pt idx="295">
                  <c:v>173.59640502929688</c:v>
                </c:pt>
                <c:pt idx="296">
                  <c:v>173.59640502929688</c:v>
                </c:pt>
                <c:pt idx="297">
                  <c:v>173.59640502929688</c:v>
                </c:pt>
                <c:pt idx="298">
                  <c:v>173.59640502929688</c:v>
                </c:pt>
                <c:pt idx="299">
                  <c:v>173.59640502929688</c:v>
                </c:pt>
                <c:pt idx="300">
                  <c:v>171.63993835449219</c:v>
                </c:pt>
                <c:pt idx="301">
                  <c:v>171.63993835449219</c:v>
                </c:pt>
                <c:pt idx="302">
                  <c:v>171.63993835449219</c:v>
                </c:pt>
                <c:pt idx="303">
                  <c:v>171.63993835449219</c:v>
                </c:pt>
                <c:pt idx="304">
                  <c:v>171.63993835449219</c:v>
                </c:pt>
                <c:pt idx="305">
                  <c:v>172.37361145019531</c:v>
                </c:pt>
                <c:pt idx="306">
                  <c:v>172.37361145019531</c:v>
                </c:pt>
                <c:pt idx="307">
                  <c:v>172.37361145019531</c:v>
                </c:pt>
                <c:pt idx="308">
                  <c:v>172.37361145019531</c:v>
                </c:pt>
                <c:pt idx="309">
                  <c:v>172.37361145019531</c:v>
                </c:pt>
                <c:pt idx="310">
                  <c:v>172.37361145019531</c:v>
                </c:pt>
                <c:pt idx="311">
                  <c:v>172.37361145019531</c:v>
                </c:pt>
                <c:pt idx="312">
                  <c:v>172.37361145019531</c:v>
                </c:pt>
                <c:pt idx="313">
                  <c:v>172.37361145019531</c:v>
                </c:pt>
                <c:pt idx="314">
                  <c:v>172.37361145019531</c:v>
                </c:pt>
                <c:pt idx="315">
                  <c:v>171.96601867675781</c:v>
                </c:pt>
                <c:pt idx="316">
                  <c:v>171.96601867675781</c:v>
                </c:pt>
                <c:pt idx="317">
                  <c:v>171.96601867675781</c:v>
                </c:pt>
                <c:pt idx="318">
                  <c:v>171.96601867675781</c:v>
                </c:pt>
                <c:pt idx="319">
                  <c:v>171.96601867675781</c:v>
                </c:pt>
                <c:pt idx="320">
                  <c:v>172.86273193359375</c:v>
                </c:pt>
                <c:pt idx="321">
                  <c:v>172.86273193359375</c:v>
                </c:pt>
                <c:pt idx="322">
                  <c:v>172.86273193359375</c:v>
                </c:pt>
                <c:pt idx="323">
                  <c:v>172.86273193359375</c:v>
                </c:pt>
                <c:pt idx="324">
                  <c:v>172.86273193359375</c:v>
                </c:pt>
                <c:pt idx="325">
                  <c:v>172.53665161132813</c:v>
                </c:pt>
                <c:pt idx="326">
                  <c:v>172.53665161132813</c:v>
                </c:pt>
                <c:pt idx="327">
                  <c:v>172.53665161132813</c:v>
                </c:pt>
                <c:pt idx="328">
                  <c:v>172.53665161132813</c:v>
                </c:pt>
                <c:pt idx="329">
                  <c:v>172.53665161132813</c:v>
                </c:pt>
                <c:pt idx="330">
                  <c:v>174.33009338378906</c:v>
                </c:pt>
                <c:pt idx="331">
                  <c:v>174.33009338378906</c:v>
                </c:pt>
                <c:pt idx="332">
                  <c:v>174.33009338378906</c:v>
                </c:pt>
                <c:pt idx="333">
                  <c:v>174.33009338378906</c:v>
                </c:pt>
                <c:pt idx="334">
                  <c:v>174.33009338378906</c:v>
                </c:pt>
                <c:pt idx="335">
                  <c:v>173.514892578125</c:v>
                </c:pt>
                <c:pt idx="336">
                  <c:v>173.514892578125</c:v>
                </c:pt>
                <c:pt idx="337">
                  <c:v>173.514892578125</c:v>
                </c:pt>
                <c:pt idx="338">
                  <c:v>173.514892578125</c:v>
                </c:pt>
                <c:pt idx="339">
                  <c:v>173.514892578125</c:v>
                </c:pt>
                <c:pt idx="340">
                  <c:v>173.1072998046875</c:v>
                </c:pt>
                <c:pt idx="341">
                  <c:v>173.1072998046875</c:v>
                </c:pt>
                <c:pt idx="342">
                  <c:v>173.1072998046875</c:v>
                </c:pt>
                <c:pt idx="343">
                  <c:v>173.1072998046875</c:v>
                </c:pt>
                <c:pt idx="344">
                  <c:v>173.1072998046875</c:v>
                </c:pt>
                <c:pt idx="345">
                  <c:v>172.94425964355469</c:v>
                </c:pt>
                <c:pt idx="346">
                  <c:v>172.94425964355469</c:v>
                </c:pt>
                <c:pt idx="347">
                  <c:v>172.94425964355469</c:v>
                </c:pt>
                <c:pt idx="348">
                  <c:v>172.94425964355469</c:v>
                </c:pt>
                <c:pt idx="349">
                  <c:v>172.94425964355469</c:v>
                </c:pt>
                <c:pt idx="350">
                  <c:v>173.02577209472656</c:v>
                </c:pt>
                <c:pt idx="351">
                  <c:v>173.02577209472656</c:v>
                </c:pt>
                <c:pt idx="352">
                  <c:v>173.02577209472656</c:v>
                </c:pt>
                <c:pt idx="353">
                  <c:v>173.02577209472656</c:v>
                </c:pt>
                <c:pt idx="354">
                  <c:v>173.02577209472656</c:v>
                </c:pt>
                <c:pt idx="355">
                  <c:v>173.27032470703125</c:v>
                </c:pt>
                <c:pt idx="356">
                  <c:v>173.27032470703125</c:v>
                </c:pt>
                <c:pt idx="357">
                  <c:v>173.27032470703125</c:v>
                </c:pt>
                <c:pt idx="358">
                  <c:v>173.27032470703125</c:v>
                </c:pt>
                <c:pt idx="359">
                  <c:v>173.27032470703125</c:v>
                </c:pt>
                <c:pt idx="360">
                  <c:v>173.27032470703125</c:v>
                </c:pt>
                <c:pt idx="361">
                  <c:v>173.27032470703125</c:v>
                </c:pt>
                <c:pt idx="362">
                  <c:v>173.27032470703125</c:v>
                </c:pt>
                <c:pt idx="363">
                  <c:v>173.27032470703125</c:v>
                </c:pt>
                <c:pt idx="364">
                  <c:v>173.27032470703125</c:v>
                </c:pt>
                <c:pt idx="365">
                  <c:v>172.78121948242188</c:v>
                </c:pt>
                <c:pt idx="366">
                  <c:v>172.78121948242188</c:v>
                </c:pt>
                <c:pt idx="367">
                  <c:v>172.78121948242188</c:v>
                </c:pt>
                <c:pt idx="368">
                  <c:v>172.78121948242188</c:v>
                </c:pt>
                <c:pt idx="369">
                  <c:v>172.78121948242188</c:v>
                </c:pt>
                <c:pt idx="370">
                  <c:v>173.1072998046875</c:v>
                </c:pt>
                <c:pt idx="371">
                  <c:v>173.1072998046875</c:v>
                </c:pt>
                <c:pt idx="372">
                  <c:v>173.1072998046875</c:v>
                </c:pt>
                <c:pt idx="373">
                  <c:v>173.1072998046875</c:v>
                </c:pt>
                <c:pt idx="374">
                  <c:v>173.1072998046875</c:v>
                </c:pt>
                <c:pt idx="375">
                  <c:v>173.1072998046875</c:v>
                </c:pt>
                <c:pt idx="376">
                  <c:v>173.1072998046875</c:v>
                </c:pt>
                <c:pt idx="377">
                  <c:v>173.1072998046875</c:v>
                </c:pt>
                <c:pt idx="378">
                  <c:v>173.1072998046875</c:v>
                </c:pt>
                <c:pt idx="379">
                  <c:v>173.1072998046875</c:v>
                </c:pt>
                <c:pt idx="380">
                  <c:v>174.90072631835938</c:v>
                </c:pt>
                <c:pt idx="381">
                  <c:v>174.90072631835938</c:v>
                </c:pt>
                <c:pt idx="382">
                  <c:v>174.90072631835938</c:v>
                </c:pt>
                <c:pt idx="383">
                  <c:v>174.90072631835938</c:v>
                </c:pt>
                <c:pt idx="384">
                  <c:v>174.90072631835938</c:v>
                </c:pt>
                <c:pt idx="385">
                  <c:v>174.16705322265625</c:v>
                </c:pt>
                <c:pt idx="386">
                  <c:v>174.16705322265625</c:v>
                </c:pt>
                <c:pt idx="387">
                  <c:v>174.16705322265625</c:v>
                </c:pt>
                <c:pt idx="388">
                  <c:v>174.16705322265625</c:v>
                </c:pt>
                <c:pt idx="389">
                  <c:v>174.16705322265625</c:v>
                </c:pt>
                <c:pt idx="390">
                  <c:v>173.59640502929688</c:v>
                </c:pt>
                <c:pt idx="391">
                  <c:v>173.59640502929688</c:v>
                </c:pt>
                <c:pt idx="392">
                  <c:v>173.59640502929688</c:v>
                </c:pt>
                <c:pt idx="393">
                  <c:v>173.59640502929688</c:v>
                </c:pt>
                <c:pt idx="394">
                  <c:v>173.59640502929688</c:v>
                </c:pt>
                <c:pt idx="395">
                  <c:v>173.59640502929688</c:v>
                </c:pt>
                <c:pt idx="396">
                  <c:v>174.41160583496094</c:v>
                </c:pt>
                <c:pt idx="397">
                  <c:v>174.41160583496094</c:v>
                </c:pt>
                <c:pt idx="398">
                  <c:v>174.41160583496094</c:v>
                </c:pt>
                <c:pt idx="399">
                  <c:v>174.41160583496094</c:v>
                </c:pt>
                <c:pt idx="400">
                  <c:v>174.41160583496094</c:v>
                </c:pt>
                <c:pt idx="401">
                  <c:v>173.9224853515625</c:v>
                </c:pt>
                <c:pt idx="402">
                  <c:v>173.9224853515625</c:v>
                </c:pt>
                <c:pt idx="403">
                  <c:v>173.9224853515625</c:v>
                </c:pt>
                <c:pt idx="404">
                  <c:v>173.9224853515625</c:v>
                </c:pt>
                <c:pt idx="405">
                  <c:v>173.9224853515625</c:v>
                </c:pt>
                <c:pt idx="406">
                  <c:v>174.73768615722656</c:v>
                </c:pt>
                <c:pt idx="407">
                  <c:v>174.73768615722656</c:v>
                </c:pt>
                <c:pt idx="408">
                  <c:v>174.73768615722656</c:v>
                </c:pt>
                <c:pt idx="409">
                  <c:v>174.73768615722656</c:v>
                </c:pt>
                <c:pt idx="410">
                  <c:v>174.73768615722656</c:v>
                </c:pt>
                <c:pt idx="411">
                  <c:v>174.16705322265625</c:v>
                </c:pt>
                <c:pt idx="412">
                  <c:v>174.16705322265625</c:v>
                </c:pt>
                <c:pt idx="413">
                  <c:v>174.16705322265625</c:v>
                </c:pt>
                <c:pt idx="414">
                  <c:v>174.16705322265625</c:v>
                </c:pt>
                <c:pt idx="415">
                  <c:v>174.16705322265625</c:v>
                </c:pt>
                <c:pt idx="416">
                  <c:v>174.16705322265625</c:v>
                </c:pt>
                <c:pt idx="417">
                  <c:v>174.16705322265625</c:v>
                </c:pt>
                <c:pt idx="418">
                  <c:v>174.16705322265625</c:v>
                </c:pt>
                <c:pt idx="419">
                  <c:v>174.16705322265625</c:v>
                </c:pt>
                <c:pt idx="420">
                  <c:v>174.16705322265625</c:v>
                </c:pt>
                <c:pt idx="421">
                  <c:v>174.24856567382813</c:v>
                </c:pt>
                <c:pt idx="422">
                  <c:v>174.24856567382813</c:v>
                </c:pt>
                <c:pt idx="423">
                  <c:v>174.24856567382813</c:v>
                </c:pt>
                <c:pt idx="424">
                  <c:v>174.24856567382813</c:v>
                </c:pt>
                <c:pt idx="425">
                  <c:v>174.24856567382813</c:v>
                </c:pt>
                <c:pt idx="426">
                  <c:v>174.49313354492188</c:v>
                </c:pt>
                <c:pt idx="427">
                  <c:v>174.49313354492188</c:v>
                </c:pt>
                <c:pt idx="428">
                  <c:v>174.49313354492188</c:v>
                </c:pt>
                <c:pt idx="429">
                  <c:v>174.49313354492188</c:v>
                </c:pt>
                <c:pt idx="430">
                  <c:v>174.49313354492188</c:v>
                </c:pt>
                <c:pt idx="431">
                  <c:v>173.67793273925781</c:v>
                </c:pt>
                <c:pt idx="432">
                  <c:v>173.67793273925781</c:v>
                </c:pt>
                <c:pt idx="433">
                  <c:v>173.67793273925781</c:v>
                </c:pt>
                <c:pt idx="434">
                  <c:v>173.67793273925781</c:v>
                </c:pt>
                <c:pt idx="435">
                  <c:v>173.67793273925781</c:v>
                </c:pt>
                <c:pt idx="436">
                  <c:v>172.78121948242188</c:v>
                </c:pt>
                <c:pt idx="437">
                  <c:v>172.78121948242188</c:v>
                </c:pt>
                <c:pt idx="438">
                  <c:v>172.78121948242188</c:v>
                </c:pt>
                <c:pt idx="439">
                  <c:v>172.78121948242188</c:v>
                </c:pt>
                <c:pt idx="440">
                  <c:v>172.78121948242188</c:v>
                </c:pt>
                <c:pt idx="441">
                  <c:v>174.08552551269531</c:v>
                </c:pt>
                <c:pt idx="442">
                  <c:v>174.08552551269531</c:v>
                </c:pt>
                <c:pt idx="443">
                  <c:v>174.08552551269531</c:v>
                </c:pt>
                <c:pt idx="444">
                  <c:v>174.08552551269531</c:v>
                </c:pt>
                <c:pt idx="445">
                  <c:v>174.08552551269531</c:v>
                </c:pt>
                <c:pt idx="446">
                  <c:v>175.38984680175781</c:v>
                </c:pt>
                <c:pt idx="447">
                  <c:v>175.38984680175781</c:v>
                </c:pt>
                <c:pt idx="448">
                  <c:v>175.38984680175781</c:v>
                </c:pt>
                <c:pt idx="449">
                  <c:v>175.38984680175781</c:v>
                </c:pt>
                <c:pt idx="450">
                  <c:v>175.38984680175781</c:v>
                </c:pt>
              </c:numCache>
            </c:numRef>
          </c:val>
          <c:smooth val="0"/>
          <c:extLst>
            <c:ext xmlns:c16="http://schemas.microsoft.com/office/drawing/2014/chart" uri="{C3380CC4-5D6E-409C-BE32-E72D297353CC}">
              <c16:uniqueId val="{00000002-2D7E-4173-A290-4B4F775BB62A}"/>
            </c:ext>
          </c:extLst>
        </c:ser>
        <c:dLbls>
          <c:showLegendKey val="0"/>
          <c:showVal val="0"/>
          <c:showCatName val="0"/>
          <c:showSerName val="0"/>
          <c:showPercent val="0"/>
          <c:showBubbleSize val="0"/>
        </c:dLbls>
        <c:marker val="1"/>
        <c:smooth val="0"/>
        <c:axId val="740960360"/>
        <c:axId val="740959968"/>
        <c:extLst>
          <c:ext xmlns:c15="http://schemas.microsoft.com/office/drawing/2012/chart" uri="{02D57815-91ED-43cb-92C2-25804820EDAC}">
            <c15:filteredLineSeries>
              <c15:ser>
                <c:idx val="3"/>
                <c:order val="3"/>
                <c:tx>
                  <c:v>MW (Avg)</c:v>
                </c:tx>
                <c:spPr>
                  <a:ln w="28575" cap="rnd" cmpd="sng" algn="ctr">
                    <a:solidFill>
                      <a:srgbClr val="558ED5"/>
                    </a:solidFill>
                    <a:prstDash val="solid"/>
                    <a:round/>
                  </a:ln>
                  <a:effectLst/>
                </c:spPr>
                <c:marker>
                  <c:symbol val="diamond"/>
                  <c:size val="5"/>
                  <c:spPr>
                    <a:solidFill>
                      <a:srgbClr val="558ED5"/>
                    </a:solidFill>
                    <a:ln w="9525" cap="flat" cmpd="sng" algn="ctr">
                      <a:solidFill>
                        <a:srgbClr val="558ED5"/>
                      </a:solidFill>
                      <a:prstDash val="solid"/>
                      <a:round/>
                    </a:ln>
                    <a:effectLst/>
                  </c:spPr>
                </c:marker>
                <c:val>
                  <c:numRef>
                    <c:extLst>
                      <c:ext uri="{02D57815-91ED-43cb-92C2-25804820EDAC}">
                        <c15:formulaRef>
                          <c15:sqref>RawData!$F$4405:$QN$4405</c15:sqref>
                        </c15:formulaRef>
                      </c:ext>
                    </c:extLst>
                    <c:numCache>
                      <c:formatCode>General</c:formatCode>
                      <c:ptCount val="451"/>
                      <c:pt idx="143">
                        <c:v>173.5964072091239</c:v>
                      </c:pt>
                      <c:pt idx="144">
                        <c:v>173.5964072091239</c:v>
                      </c:pt>
                      <c:pt idx="145">
                        <c:v>173.5964072091239</c:v>
                      </c:pt>
                      <c:pt idx="146">
                        <c:v>173.5964072091239</c:v>
                      </c:pt>
                      <c:pt idx="147">
                        <c:v>173.5964072091239</c:v>
                      </c:pt>
                      <c:pt idx="148">
                        <c:v>173.5964072091239</c:v>
                      </c:pt>
                      <c:pt idx="149">
                        <c:v>173.5964072091239</c:v>
                      </c:pt>
                      <c:pt idx="150">
                        <c:v>173.5964072091239</c:v>
                      </c:pt>
                      <c:pt idx="161">
                        <c:v>178.04942798614502</c:v>
                      </c:pt>
                      <c:pt idx="162">
                        <c:v>178.04942798614502</c:v>
                      </c:pt>
                      <c:pt idx="163">
                        <c:v>178.04942798614502</c:v>
                      </c:pt>
                      <c:pt idx="164">
                        <c:v>178.04942798614502</c:v>
                      </c:pt>
                      <c:pt idx="165">
                        <c:v>178.04942798614502</c:v>
                      </c:pt>
                      <c:pt idx="166">
                        <c:v>178.04942798614502</c:v>
                      </c:pt>
                      <c:pt idx="167">
                        <c:v>178.04942798614502</c:v>
                      </c:pt>
                      <c:pt idx="168">
                        <c:v>178.04942798614502</c:v>
                      </c:pt>
                      <c:pt idx="169">
                        <c:v>178.04942798614502</c:v>
                      </c:pt>
                      <c:pt idx="170">
                        <c:v>178.04942798614502</c:v>
                      </c:pt>
                      <c:pt idx="171">
                        <c:v>178.04942798614502</c:v>
                      </c:pt>
                      <c:pt idx="172">
                        <c:v>178.04942798614502</c:v>
                      </c:pt>
                      <c:pt idx="173">
                        <c:v>178.04942798614502</c:v>
                      </c:pt>
                      <c:pt idx="174">
                        <c:v>178.04942798614502</c:v>
                      </c:pt>
                      <c:pt idx="175">
                        <c:v>178.04942798614502</c:v>
                      </c:pt>
                      <c:pt idx="176">
                        <c:v>178.04942798614502</c:v>
                      </c:pt>
                      <c:pt idx="177">
                        <c:v>178.04942798614502</c:v>
                      </c:pt>
                    </c:numCache>
                  </c:numRef>
                </c:val>
                <c:smooth val="0"/>
                <c:extLst>
                  <c:ext xmlns:c16="http://schemas.microsoft.com/office/drawing/2014/chart" uri="{C3380CC4-5D6E-409C-BE32-E72D297353CC}">
                    <c16:uniqueId val="{00000003-2D7E-4173-A290-4B4F775BB62A}"/>
                  </c:ext>
                </c:extLst>
              </c15:ser>
            </c15:filteredLineSeries>
            <c15:filteredLineSeries>
              <c15:ser>
                <c:idx val="4"/>
                <c:order val="4"/>
                <c:tx>
                  <c:v>EPFR_Final + MW_Pre</c:v>
                </c:tx>
                <c:spPr>
                  <a:ln w="28575" cap="rnd" cmpd="sng" algn="ctr">
                    <a:solidFill>
                      <a:srgbClr val="77933C"/>
                    </a:solidFill>
                    <a:prstDash val="solid"/>
                    <a:round/>
                  </a:ln>
                  <a:effectLst/>
                </c:spPr>
                <c:marker>
                  <c:symbol val="diamond"/>
                  <c:size val="5"/>
                  <c:spPr>
                    <a:solidFill>
                      <a:srgbClr val="77933C"/>
                    </a:solidFill>
                    <a:ln w="9525" cap="flat" cmpd="sng" algn="ctr">
                      <a:solidFill>
                        <a:srgbClr val="77933C"/>
                      </a:solidFill>
                      <a:prstDash val="solid"/>
                      <a:round/>
                    </a:ln>
                    <a:effectLst/>
                  </c:spPr>
                </c:marker>
                <c:val>
                  <c:numRef>
                    <c:extLst xmlns:c15="http://schemas.microsoft.com/office/drawing/2012/chart">
                      <c:ext xmlns:c15="http://schemas.microsoft.com/office/drawing/2012/chart" uri="{02D57815-91ED-43cb-92C2-25804820EDAC}">
                        <c15:formulaRef>
                          <c15:sqref>RawData!$F$4406:$QN$4406</c15:sqref>
                        </c15:formulaRef>
                      </c:ext>
                    </c:extLst>
                    <c:numCache>
                      <c:formatCode>General</c:formatCode>
                      <c:ptCount val="451"/>
                      <c:pt idx="161">
                        <c:v>177.95436606989165</c:v>
                      </c:pt>
                      <c:pt idx="162">
                        <c:v>177.95436606989165</c:v>
                      </c:pt>
                      <c:pt idx="163">
                        <c:v>177.95436606989165</c:v>
                      </c:pt>
                      <c:pt idx="164">
                        <c:v>177.95436606989165</c:v>
                      </c:pt>
                      <c:pt idx="165">
                        <c:v>177.95436606989165</c:v>
                      </c:pt>
                      <c:pt idx="166">
                        <c:v>177.95436606989165</c:v>
                      </c:pt>
                      <c:pt idx="167">
                        <c:v>177.95436606989165</c:v>
                      </c:pt>
                      <c:pt idx="168">
                        <c:v>177.95436606989165</c:v>
                      </c:pt>
                      <c:pt idx="169">
                        <c:v>177.95436606989165</c:v>
                      </c:pt>
                      <c:pt idx="170">
                        <c:v>177.95436606989165</c:v>
                      </c:pt>
                      <c:pt idx="171">
                        <c:v>177.95436606989165</c:v>
                      </c:pt>
                      <c:pt idx="172">
                        <c:v>177.95436606989165</c:v>
                      </c:pt>
                      <c:pt idx="173">
                        <c:v>177.95436606989165</c:v>
                      </c:pt>
                      <c:pt idx="174">
                        <c:v>177.95436606989165</c:v>
                      </c:pt>
                      <c:pt idx="175">
                        <c:v>177.95436606989165</c:v>
                      </c:pt>
                      <c:pt idx="176">
                        <c:v>177.95436606989165</c:v>
                      </c:pt>
                      <c:pt idx="177">
                        <c:v>177.95436606989165</c:v>
                      </c:pt>
                    </c:numCache>
                  </c:numRef>
                </c:val>
                <c:smooth val="0"/>
                <c:extLst xmlns:c15="http://schemas.microsoft.com/office/drawing/2012/chart">
                  <c:ext xmlns:c16="http://schemas.microsoft.com/office/drawing/2014/chart" uri="{C3380CC4-5D6E-409C-BE32-E72D297353CC}">
                    <c16:uniqueId val="{00000004-2D7E-4173-A290-4B4F775BB62A}"/>
                  </c:ext>
                </c:extLst>
              </c15:ser>
            </c15:filteredLineSeries>
            <c15:filteredLineSeries>
              <c15:ser>
                <c:idx val="5"/>
                <c:order val="5"/>
                <c:tx>
                  <c:v>ESPFR_Final + MW_Pre</c:v>
                </c:tx>
                <c:spPr>
                  <a:ln w="28575" cap="rnd" cmpd="sng" algn="ctr">
                    <a:solidFill>
                      <a:srgbClr val="92D050"/>
                    </a:solidFill>
                    <a:prstDash val="solid"/>
                    <a:round/>
                  </a:ln>
                  <a:effectLst/>
                </c:spPr>
                <c:marker>
                  <c:symbol val="diamond"/>
                  <c:size val="5"/>
                  <c:spPr>
                    <a:solidFill>
                      <a:srgbClr val="92D050"/>
                    </a:solidFill>
                    <a:ln w="9525" cap="flat" cmpd="sng" algn="ctr">
                      <a:solidFill>
                        <a:srgbClr val="92D050"/>
                      </a:solidFill>
                      <a:prstDash val="solid"/>
                      <a:round/>
                    </a:ln>
                    <a:effectLst/>
                  </c:spPr>
                </c:marker>
                <c:val>
                  <c:numRef>
                    <c:extLst xmlns:c15="http://schemas.microsoft.com/office/drawing/2012/chart">
                      <c:ext xmlns:c15="http://schemas.microsoft.com/office/drawing/2012/chart" uri="{02D57815-91ED-43cb-92C2-25804820EDAC}">
                        <c15:formulaRef>
                          <c15:sqref>RawData!$F$4407:$QN$4407</c15:sqref>
                        </c15:formulaRef>
                      </c:ext>
                    </c:extLst>
                    <c:numCache>
                      <c:formatCode>General</c:formatCode>
                      <c:ptCount val="451"/>
                      <c:pt idx="174">
                        <c:v>177.78443330166962</c:v>
                      </c:pt>
                      <c:pt idx="175">
                        <c:v>177.78443330166962</c:v>
                      </c:pt>
                      <c:pt idx="176">
                        <c:v>177.78443330166962</c:v>
                      </c:pt>
                      <c:pt idx="177">
                        <c:v>177.78443330166962</c:v>
                      </c:pt>
                      <c:pt idx="178">
                        <c:v>177.78443330166962</c:v>
                      </c:pt>
                      <c:pt idx="179">
                        <c:v>177.78443330166962</c:v>
                      </c:pt>
                      <c:pt idx="180">
                        <c:v>177.78443330166962</c:v>
                      </c:pt>
                      <c:pt idx="181">
                        <c:v>177.78443330166962</c:v>
                      </c:pt>
                    </c:numCache>
                  </c:numRef>
                </c:val>
                <c:smooth val="0"/>
                <c:extLst xmlns:c15="http://schemas.microsoft.com/office/drawing/2012/chart">
                  <c:ext xmlns:c16="http://schemas.microsoft.com/office/drawing/2014/chart" uri="{C3380CC4-5D6E-409C-BE32-E72D297353CC}">
                    <c16:uniqueId val="{00000005-2D7E-4173-A290-4B4F775BB62A}"/>
                  </c:ext>
                </c:extLst>
              </c15:ser>
            </c15:filteredLineSeries>
          </c:ext>
        </c:extLst>
      </c:lineChart>
      <c:catAx>
        <c:axId val="740959184"/>
        <c:scaling>
          <c:orientation val="minMax"/>
        </c:scaling>
        <c:delete val="0"/>
        <c:axPos val="b"/>
        <c:majorGridlines>
          <c:spPr>
            <a:ln>
              <a:solidFill>
                <a:schemeClr val="bg1">
                  <a:lumMod val="85000"/>
                </a:schemeClr>
              </a:solidFill>
            </a:ln>
          </c:spPr>
        </c:majorGridlines>
        <c:numFmt formatCode="h:mm;@" sourceLinked="0"/>
        <c:majorTickMark val="out"/>
        <c:minorTickMark val="in"/>
        <c:tickLblPos val="low"/>
        <c:spPr>
          <a:ln/>
        </c:spPr>
        <c:txPr>
          <a:bodyPr rot="0" vert="horz"/>
          <a:lstStyle/>
          <a:p>
            <a:pPr>
              <a:defRPr sz="1200"/>
            </a:pPr>
            <a:endParaRPr lang="en-US"/>
          </a:p>
        </c:txPr>
        <c:crossAx val="740959576"/>
        <c:crosses val="autoZero"/>
        <c:auto val="0"/>
        <c:lblAlgn val="ctr"/>
        <c:lblOffset val="100"/>
        <c:tickLblSkip val="90"/>
        <c:tickMarkSkip val="30"/>
        <c:noMultiLvlLbl val="0"/>
      </c:catAx>
      <c:valAx>
        <c:axId val="740959576"/>
        <c:scaling>
          <c:orientation val="minMax"/>
          <c:max val="60.050000000000004"/>
          <c:min val="59.85"/>
        </c:scaling>
        <c:delete val="0"/>
        <c:axPos val="l"/>
        <c:majorGridlines>
          <c:spPr>
            <a:ln>
              <a:solidFill>
                <a:schemeClr val="bg1">
                  <a:lumMod val="75000"/>
                </a:schemeClr>
              </a:solidFill>
            </a:ln>
          </c:spPr>
        </c:majorGridlines>
        <c:numFmt formatCode="General" sourceLinked="1"/>
        <c:majorTickMark val="out"/>
        <c:minorTickMark val="in"/>
        <c:tickLblPos val="nextTo"/>
        <c:spPr>
          <a:ln/>
        </c:spPr>
        <c:txPr>
          <a:bodyPr/>
          <a:lstStyle/>
          <a:p>
            <a:pPr>
              <a:defRPr sz="1100"/>
            </a:pPr>
            <a:endParaRPr lang="en-US"/>
          </a:p>
        </c:txPr>
        <c:crossAx val="740959184"/>
        <c:crosses val="autoZero"/>
        <c:crossBetween val="midCat"/>
        <c:majorUnit val="2.5000000000000005E-2"/>
      </c:valAx>
      <c:valAx>
        <c:axId val="740959968"/>
        <c:scaling>
          <c:orientation val="minMax"/>
          <c:max val="180"/>
          <c:min val="164"/>
        </c:scaling>
        <c:delete val="0"/>
        <c:axPos val="r"/>
        <c:numFmt formatCode="General" sourceLinked="1"/>
        <c:majorTickMark val="out"/>
        <c:minorTickMark val="in"/>
        <c:tickLblPos val="nextTo"/>
        <c:spPr>
          <a:ln/>
        </c:spPr>
        <c:txPr>
          <a:bodyPr/>
          <a:lstStyle/>
          <a:p>
            <a:pPr>
              <a:defRPr sz="1200"/>
            </a:pPr>
            <a:endParaRPr lang="en-US"/>
          </a:p>
        </c:txPr>
        <c:crossAx val="740960360"/>
        <c:crosses val="max"/>
        <c:crossBetween val="between"/>
      </c:valAx>
      <c:catAx>
        <c:axId val="740960360"/>
        <c:scaling>
          <c:orientation val="minMax"/>
        </c:scaling>
        <c:delete val="1"/>
        <c:axPos val="b"/>
        <c:majorTickMark val="out"/>
        <c:minorTickMark val="none"/>
        <c:tickLblPos val="nextTo"/>
        <c:crossAx val="740959968"/>
        <c:crosses val="autoZero"/>
        <c:auto val="1"/>
        <c:lblAlgn val="ctr"/>
        <c:lblOffset val="100"/>
        <c:noMultiLvlLbl val="0"/>
      </c:catAx>
      <c:spPr>
        <a:ln>
          <a:solidFill>
            <a:schemeClr val="bg1">
              <a:lumMod val="75000"/>
            </a:schemeClr>
          </a:solidFill>
        </a:ln>
      </c:spPr>
    </c:plotArea>
    <c:legend>
      <c:legendPos val="b"/>
      <c:layout/>
      <c:overlay val="0"/>
      <c:txPr>
        <a:bodyPr/>
        <a:lstStyle/>
        <a:p>
          <a:pPr>
            <a:defRPr sz="1200" b="1"/>
          </a:pPr>
          <a:endParaRPr lang="en-US"/>
        </a:p>
      </c:txPr>
    </c:legend>
    <c:plotVisOnly val="0"/>
    <c:dispBlanksAs val="gap"/>
    <c:showDLblsOverMax val="0"/>
  </c:chart>
  <c:spPr>
    <a:ln>
      <a:solidFill>
        <a:sysClr val="windowText" lastClr="00000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cap="small" baseline="0" dirty="0"/>
              <a:t>Wind Resource Response to High Frequency 08/25/2015</a:t>
            </a:r>
          </a:p>
        </c:rich>
      </c:tx>
      <c:layout/>
      <c:overlay val="1"/>
    </c:title>
    <c:autoTitleDeleted val="0"/>
    <c:plotArea>
      <c:layout>
        <c:manualLayout>
          <c:xMode val="edge"/>
          <c:yMode val="edge"/>
          <c:x val="1.6121920029506461E-2"/>
          <c:y val="8.6794983481722709E-2"/>
          <c:w val="0.96775615994098707"/>
          <c:h val="0.84436910740235738"/>
        </c:manualLayout>
      </c:layout>
      <c:lineChart>
        <c:grouping val="standard"/>
        <c:varyColors val="0"/>
        <c:ser>
          <c:idx val="0"/>
          <c:order val="0"/>
          <c:tx>
            <c:v>Frequency</c:v>
          </c:tx>
          <c:spPr>
            <a:ln w="28575" cap="rnd" cmpd="sng" algn="ctr">
              <a:solidFill>
                <a:srgbClr val="FF0000"/>
              </a:solidFill>
              <a:prstDash val="solid"/>
              <a:round/>
            </a:ln>
            <a:effectLst/>
          </c:spPr>
          <c:marker>
            <c:symbol val="none"/>
          </c:marker>
          <c:cat>
            <c:numRef>
              <c:f>RawData!$F$1:$QN$1</c:f>
              <c:numCache>
                <c:formatCode>m/d/yyyy\ hh:mm:ss</c:formatCode>
                <c:ptCount val="451"/>
                <c:pt idx="0">
                  <c:v>42241.675694444442</c:v>
                </c:pt>
                <c:pt idx="1">
                  <c:v>42241.675717592596</c:v>
                </c:pt>
                <c:pt idx="2">
                  <c:v>42241.675740740742</c:v>
                </c:pt>
                <c:pt idx="3">
                  <c:v>42241.675763888888</c:v>
                </c:pt>
                <c:pt idx="4">
                  <c:v>42241.675787037035</c:v>
                </c:pt>
                <c:pt idx="5">
                  <c:v>42241.675810185188</c:v>
                </c:pt>
                <c:pt idx="6">
                  <c:v>42241.675833333335</c:v>
                </c:pt>
                <c:pt idx="7">
                  <c:v>42241.675856481481</c:v>
                </c:pt>
                <c:pt idx="8">
                  <c:v>42241.675879629627</c:v>
                </c:pt>
                <c:pt idx="9">
                  <c:v>42241.675902777781</c:v>
                </c:pt>
                <c:pt idx="10">
                  <c:v>42241.675925925927</c:v>
                </c:pt>
                <c:pt idx="11">
                  <c:v>42241.675949074073</c:v>
                </c:pt>
                <c:pt idx="12">
                  <c:v>42241.67597222222</c:v>
                </c:pt>
                <c:pt idx="13">
                  <c:v>42241.675995370373</c:v>
                </c:pt>
                <c:pt idx="14">
                  <c:v>42241.676018518519</c:v>
                </c:pt>
                <c:pt idx="15">
                  <c:v>42241.676041666666</c:v>
                </c:pt>
                <c:pt idx="16">
                  <c:v>42241.676064814812</c:v>
                </c:pt>
                <c:pt idx="17">
                  <c:v>42241.676087962966</c:v>
                </c:pt>
                <c:pt idx="18">
                  <c:v>42241.676111111112</c:v>
                </c:pt>
                <c:pt idx="19">
                  <c:v>42241.676134259258</c:v>
                </c:pt>
                <c:pt idx="20">
                  <c:v>42241.676157407404</c:v>
                </c:pt>
                <c:pt idx="21">
                  <c:v>42241.676180555558</c:v>
                </c:pt>
                <c:pt idx="22">
                  <c:v>42241.676203703704</c:v>
                </c:pt>
                <c:pt idx="23">
                  <c:v>42241.676226851851</c:v>
                </c:pt>
                <c:pt idx="24">
                  <c:v>42241.676249999997</c:v>
                </c:pt>
                <c:pt idx="25">
                  <c:v>42241.67627314815</c:v>
                </c:pt>
                <c:pt idx="26">
                  <c:v>42241.676296296297</c:v>
                </c:pt>
                <c:pt idx="27">
                  <c:v>42241.676319444443</c:v>
                </c:pt>
                <c:pt idx="28">
                  <c:v>42241.676342592589</c:v>
                </c:pt>
                <c:pt idx="29">
                  <c:v>42241.676365740743</c:v>
                </c:pt>
                <c:pt idx="30">
                  <c:v>42241.676388888889</c:v>
                </c:pt>
                <c:pt idx="31">
                  <c:v>42241.676412037035</c:v>
                </c:pt>
                <c:pt idx="32">
                  <c:v>42241.676435185182</c:v>
                </c:pt>
                <c:pt idx="33">
                  <c:v>42241.676458333335</c:v>
                </c:pt>
                <c:pt idx="34">
                  <c:v>42241.676481481481</c:v>
                </c:pt>
                <c:pt idx="35">
                  <c:v>42241.676504629628</c:v>
                </c:pt>
                <c:pt idx="36">
                  <c:v>42241.676527777781</c:v>
                </c:pt>
                <c:pt idx="37">
                  <c:v>42241.676550925928</c:v>
                </c:pt>
                <c:pt idx="38">
                  <c:v>42241.676574074074</c:v>
                </c:pt>
                <c:pt idx="39">
                  <c:v>42241.67659722222</c:v>
                </c:pt>
                <c:pt idx="40">
                  <c:v>42241.676620370374</c:v>
                </c:pt>
                <c:pt idx="41">
                  <c:v>42241.67664351852</c:v>
                </c:pt>
                <c:pt idx="42">
                  <c:v>42241.676666666666</c:v>
                </c:pt>
                <c:pt idx="43">
                  <c:v>42241.676689814813</c:v>
                </c:pt>
                <c:pt idx="44">
                  <c:v>42241.676712962966</c:v>
                </c:pt>
                <c:pt idx="45">
                  <c:v>42241.676736111112</c:v>
                </c:pt>
                <c:pt idx="46">
                  <c:v>42241.676759259259</c:v>
                </c:pt>
                <c:pt idx="47">
                  <c:v>42241.676782407405</c:v>
                </c:pt>
                <c:pt idx="48">
                  <c:v>42241.676805555559</c:v>
                </c:pt>
                <c:pt idx="49">
                  <c:v>42241.676828703705</c:v>
                </c:pt>
                <c:pt idx="50">
                  <c:v>42241.676851851851</c:v>
                </c:pt>
                <c:pt idx="51">
                  <c:v>42241.676874999997</c:v>
                </c:pt>
                <c:pt idx="52">
                  <c:v>42241.676898148151</c:v>
                </c:pt>
                <c:pt idx="53">
                  <c:v>42241.676921296297</c:v>
                </c:pt>
                <c:pt idx="54">
                  <c:v>42241.676944444444</c:v>
                </c:pt>
                <c:pt idx="55">
                  <c:v>42241.67696759259</c:v>
                </c:pt>
                <c:pt idx="56">
                  <c:v>42241.676990740743</c:v>
                </c:pt>
                <c:pt idx="57">
                  <c:v>42241.67701388889</c:v>
                </c:pt>
                <c:pt idx="58">
                  <c:v>42241.677037037036</c:v>
                </c:pt>
                <c:pt idx="59">
                  <c:v>42241.677060185182</c:v>
                </c:pt>
                <c:pt idx="60">
                  <c:v>42241.677083333336</c:v>
                </c:pt>
                <c:pt idx="61">
                  <c:v>42241.677106481482</c:v>
                </c:pt>
                <c:pt idx="62">
                  <c:v>42241.677129629628</c:v>
                </c:pt>
                <c:pt idx="63">
                  <c:v>42241.677152777775</c:v>
                </c:pt>
                <c:pt idx="64">
                  <c:v>42241.677175925928</c:v>
                </c:pt>
                <c:pt idx="65">
                  <c:v>42241.677199074074</c:v>
                </c:pt>
                <c:pt idx="66">
                  <c:v>42241.677222222221</c:v>
                </c:pt>
                <c:pt idx="67">
                  <c:v>42241.677245370367</c:v>
                </c:pt>
                <c:pt idx="68">
                  <c:v>42241.677268518521</c:v>
                </c:pt>
                <c:pt idx="69">
                  <c:v>42241.677291666667</c:v>
                </c:pt>
                <c:pt idx="70">
                  <c:v>42241.677314814813</c:v>
                </c:pt>
                <c:pt idx="71">
                  <c:v>42241.677337962959</c:v>
                </c:pt>
                <c:pt idx="72">
                  <c:v>42241.677361111113</c:v>
                </c:pt>
                <c:pt idx="73">
                  <c:v>42241.677384259259</c:v>
                </c:pt>
                <c:pt idx="74">
                  <c:v>42241.677407407406</c:v>
                </c:pt>
                <c:pt idx="75">
                  <c:v>42241.677430555559</c:v>
                </c:pt>
                <c:pt idx="76">
                  <c:v>42241.677453703705</c:v>
                </c:pt>
                <c:pt idx="77">
                  <c:v>42241.677476851852</c:v>
                </c:pt>
                <c:pt idx="78">
                  <c:v>42241.677499999998</c:v>
                </c:pt>
                <c:pt idx="79">
                  <c:v>42241.677523148152</c:v>
                </c:pt>
                <c:pt idx="80">
                  <c:v>42241.677546296298</c:v>
                </c:pt>
                <c:pt idx="81">
                  <c:v>42241.677569444444</c:v>
                </c:pt>
                <c:pt idx="82">
                  <c:v>42241.67759259259</c:v>
                </c:pt>
                <c:pt idx="83">
                  <c:v>42241.677615740744</c:v>
                </c:pt>
                <c:pt idx="84">
                  <c:v>42241.67763888889</c:v>
                </c:pt>
                <c:pt idx="85">
                  <c:v>42241.677662037036</c:v>
                </c:pt>
                <c:pt idx="86">
                  <c:v>42241.677685185183</c:v>
                </c:pt>
                <c:pt idx="87">
                  <c:v>42241.677708333336</c:v>
                </c:pt>
                <c:pt idx="88">
                  <c:v>42241.677731481483</c:v>
                </c:pt>
                <c:pt idx="89">
                  <c:v>42241.677754629629</c:v>
                </c:pt>
                <c:pt idx="90">
                  <c:v>42241.677777777775</c:v>
                </c:pt>
                <c:pt idx="91">
                  <c:v>42241.677800925929</c:v>
                </c:pt>
                <c:pt idx="92">
                  <c:v>42241.677824074075</c:v>
                </c:pt>
                <c:pt idx="93">
                  <c:v>42241.677847222221</c:v>
                </c:pt>
                <c:pt idx="94">
                  <c:v>42241.677870370368</c:v>
                </c:pt>
                <c:pt idx="95">
                  <c:v>42241.677893518521</c:v>
                </c:pt>
                <c:pt idx="96">
                  <c:v>42241.677916666667</c:v>
                </c:pt>
                <c:pt idx="97">
                  <c:v>42241.677939814814</c:v>
                </c:pt>
                <c:pt idx="98">
                  <c:v>42241.67796296296</c:v>
                </c:pt>
                <c:pt idx="99">
                  <c:v>42241.677986111114</c:v>
                </c:pt>
                <c:pt idx="100">
                  <c:v>42241.67800925926</c:v>
                </c:pt>
                <c:pt idx="101">
                  <c:v>42241.678032407406</c:v>
                </c:pt>
                <c:pt idx="102">
                  <c:v>42241.678055555552</c:v>
                </c:pt>
                <c:pt idx="103">
                  <c:v>42241.678078703706</c:v>
                </c:pt>
                <c:pt idx="104">
                  <c:v>42241.678101851852</c:v>
                </c:pt>
                <c:pt idx="105">
                  <c:v>42241.678124999999</c:v>
                </c:pt>
                <c:pt idx="106">
                  <c:v>42241.678148148145</c:v>
                </c:pt>
                <c:pt idx="107">
                  <c:v>42241.678171296298</c:v>
                </c:pt>
                <c:pt idx="108">
                  <c:v>42241.678194444445</c:v>
                </c:pt>
                <c:pt idx="109">
                  <c:v>42241.678217592591</c:v>
                </c:pt>
                <c:pt idx="110">
                  <c:v>42241.678240740737</c:v>
                </c:pt>
                <c:pt idx="111">
                  <c:v>42241.678263888891</c:v>
                </c:pt>
                <c:pt idx="112">
                  <c:v>42241.678287037037</c:v>
                </c:pt>
                <c:pt idx="113">
                  <c:v>42241.678310185183</c:v>
                </c:pt>
                <c:pt idx="114">
                  <c:v>42241.678333333337</c:v>
                </c:pt>
                <c:pt idx="115">
                  <c:v>42241.678356481483</c:v>
                </c:pt>
                <c:pt idx="116">
                  <c:v>42241.678379629629</c:v>
                </c:pt>
                <c:pt idx="117">
                  <c:v>42241.678402777776</c:v>
                </c:pt>
                <c:pt idx="118">
                  <c:v>42241.678425925929</c:v>
                </c:pt>
                <c:pt idx="119">
                  <c:v>42241.678449074076</c:v>
                </c:pt>
                <c:pt idx="120">
                  <c:v>42241.678472222222</c:v>
                </c:pt>
                <c:pt idx="121">
                  <c:v>42241.678495370368</c:v>
                </c:pt>
                <c:pt idx="122">
                  <c:v>42241.678518518522</c:v>
                </c:pt>
                <c:pt idx="123">
                  <c:v>42241.678541666668</c:v>
                </c:pt>
                <c:pt idx="124">
                  <c:v>42241.678564814814</c:v>
                </c:pt>
                <c:pt idx="125">
                  <c:v>42241.678587962961</c:v>
                </c:pt>
                <c:pt idx="126">
                  <c:v>42241.678611111114</c:v>
                </c:pt>
                <c:pt idx="127">
                  <c:v>42241.67863425926</c:v>
                </c:pt>
                <c:pt idx="128">
                  <c:v>42241.678657407407</c:v>
                </c:pt>
                <c:pt idx="129">
                  <c:v>42241.678680555553</c:v>
                </c:pt>
                <c:pt idx="130">
                  <c:v>42241.678703703707</c:v>
                </c:pt>
                <c:pt idx="131">
                  <c:v>42241.678726851853</c:v>
                </c:pt>
                <c:pt idx="132">
                  <c:v>42241.678749999999</c:v>
                </c:pt>
                <c:pt idx="133">
                  <c:v>42241.678773148145</c:v>
                </c:pt>
                <c:pt idx="134">
                  <c:v>42241.678796296299</c:v>
                </c:pt>
                <c:pt idx="135">
                  <c:v>42241.678819444445</c:v>
                </c:pt>
                <c:pt idx="136">
                  <c:v>42241.678842592592</c:v>
                </c:pt>
                <c:pt idx="137">
                  <c:v>42241.678865740738</c:v>
                </c:pt>
                <c:pt idx="138">
                  <c:v>42241.678888888891</c:v>
                </c:pt>
                <c:pt idx="139">
                  <c:v>42241.678912037038</c:v>
                </c:pt>
                <c:pt idx="140">
                  <c:v>42241.678935185184</c:v>
                </c:pt>
                <c:pt idx="141">
                  <c:v>42241.67895833333</c:v>
                </c:pt>
                <c:pt idx="142">
                  <c:v>42241.678981481484</c:v>
                </c:pt>
                <c:pt idx="143">
                  <c:v>42241.67900462963</c:v>
                </c:pt>
                <c:pt idx="144">
                  <c:v>42241.679027777776</c:v>
                </c:pt>
                <c:pt idx="145">
                  <c:v>42241.679050925923</c:v>
                </c:pt>
                <c:pt idx="146">
                  <c:v>42241.679074074076</c:v>
                </c:pt>
                <c:pt idx="147">
                  <c:v>42241.679097222222</c:v>
                </c:pt>
                <c:pt idx="148">
                  <c:v>42241.679120370369</c:v>
                </c:pt>
                <c:pt idx="149">
                  <c:v>42241.679143518515</c:v>
                </c:pt>
                <c:pt idx="150">
                  <c:v>42241.679166666669</c:v>
                </c:pt>
                <c:pt idx="151">
                  <c:v>42241.679189814815</c:v>
                </c:pt>
                <c:pt idx="152">
                  <c:v>42241.679212962961</c:v>
                </c:pt>
                <c:pt idx="153">
                  <c:v>42241.679236111115</c:v>
                </c:pt>
                <c:pt idx="154">
                  <c:v>42241.679259259261</c:v>
                </c:pt>
                <c:pt idx="155">
                  <c:v>42241.679282407407</c:v>
                </c:pt>
                <c:pt idx="156">
                  <c:v>42241.679305555554</c:v>
                </c:pt>
                <c:pt idx="157">
                  <c:v>42241.679328703707</c:v>
                </c:pt>
                <c:pt idx="158">
                  <c:v>42241.679351851853</c:v>
                </c:pt>
                <c:pt idx="159">
                  <c:v>42241.679375</c:v>
                </c:pt>
                <c:pt idx="160">
                  <c:v>42241.679398148146</c:v>
                </c:pt>
                <c:pt idx="161">
                  <c:v>42241.6794212963</c:v>
                </c:pt>
                <c:pt idx="162">
                  <c:v>42241.679444444446</c:v>
                </c:pt>
                <c:pt idx="163">
                  <c:v>42241.679467592592</c:v>
                </c:pt>
                <c:pt idx="164">
                  <c:v>42241.679490740738</c:v>
                </c:pt>
                <c:pt idx="165">
                  <c:v>42241.679513888892</c:v>
                </c:pt>
                <c:pt idx="166">
                  <c:v>42241.679537037038</c:v>
                </c:pt>
                <c:pt idx="167">
                  <c:v>42241.679560185185</c:v>
                </c:pt>
                <c:pt idx="168">
                  <c:v>42241.679583333331</c:v>
                </c:pt>
                <c:pt idx="169">
                  <c:v>42241.679606481484</c:v>
                </c:pt>
                <c:pt idx="170">
                  <c:v>42241.679629629631</c:v>
                </c:pt>
                <c:pt idx="171">
                  <c:v>42241.679652777777</c:v>
                </c:pt>
                <c:pt idx="172">
                  <c:v>42241.679675925923</c:v>
                </c:pt>
                <c:pt idx="173">
                  <c:v>42241.679699074077</c:v>
                </c:pt>
                <c:pt idx="174">
                  <c:v>42241.679722222223</c:v>
                </c:pt>
                <c:pt idx="175">
                  <c:v>42241.679745370369</c:v>
                </c:pt>
                <c:pt idx="176">
                  <c:v>42241.679768518516</c:v>
                </c:pt>
                <c:pt idx="177">
                  <c:v>42241.679791666669</c:v>
                </c:pt>
                <c:pt idx="178">
                  <c:v>42241.679814814815</c:v>
                </c:pt>
                <c:pt idx="179">
                  <c:v>42241.679837962962</c:v>
                </c:pt>
                <c:pt idx="180">
                  <c:v>42241.679861111108</c:v>
                </c:pt>
                <c:pt idx="181">
                  <c:v>42241.679884259262</c:v>
                </c:pt>
                <c:pt idx="182">
                  <c:v>42241.679907407408</c:v>
                </c:pt>
                <c:pt idx="183">
                  <c:v>42241.679930555554</c:v>
                </c:pt>
                <c:pt idx="184">
                  <c:v>42241.6799537037</c:v>
                </c:pt>
                <c:pt idx="185">
                  <c:v>42241.679976851854</c:v>
                </c:pt>
                <c:pt idx="186">
                  <c:v>42241.68</c:v>
                </c:pt>
                <c:pt idx="187">
                  <c:v>42241.680023148147</c:v>
                </c:pt>
                <c:pt idx="188">
                  <c:v>42241.680046296293</c:v>
                </c:pt>
                <c:pt idx="189">
                  <c:v>42241.680069444446</c:v>
                </c:pt>
                <c:pt idx="190">
                  <c:v>42241.680092592593</c:v>
                </c:pt>
                <c:pt idx="191">
                  <c:v>42241.680115740739</c:v>
                </c:pt>
                <c:pt idx="192">
                  <c:v>42241.680138888885</c:v>
                </c:pt>
                <c:pt idx="193">
                  <c:v>42241.680162037039</c:v>
                </c:pt>
                <c:pt idx="194">
                  <c:v>42241.680185185185</c:v>
                </c:pt>
                <c:pt idx="195">
                  <c:v>42241.680208333331</c:v>
                </c:pt>
                <c:pt idx="196">
                  <c:v>42241.680231481485</c:v>
                </c:pt>
                <c:pt idx="197">
                  <c:v>42241.680254629631</c:v>
                </c:pt>
                <c:pt idx="198">
                  <c:v>42241.680277777778</c:v>
                </c:pt>
                <c:pt idx="199">
                  <c:v>42241.680300925924</c:v>
                </c:pt>
                <c:pt idx="200">
                  <c:v>42241.680324074077</c:v>
                </c:pt>
                <c:pt idx="201">
                  <c:v>42241.680347222224</c:v>
                </c:pt>
                <c:pt idx="202">
                  <c:v>42241.68037037037</c:v>
                </c:pt>
                <c:pt idx="203">
                  <c:v>42241.680393518516</c:v>
                </c:pt>
                <c:pt idx="204">
                  <c:v>42241.68041666667</c:v>
                </c:pt>
                <c:pt idx="205">
                  <c:v>42241.680439814816</c:v>
                </c:pt>
                <c:pt idx="206">
                  <c:v>42241.680462962962</c:v>
                </c:pt>
                <c:pt idx="207">
                  <c:v>42241.680486111109</c:v>
                </c:pt>
                <c:pt idx="208">
                  <c:v>42241.680509259262</c:v>
                </c:pt>
                <c:pt idx="209">
                  <c:v>42241.680532407408</c:v>
                </c:pt>
                <c:pt idx="210">
                  <c:v>42241.680555555555</c:v>
                </c:pt>
                <c:pt idx="211">
                  <c:v>42241.680578703701</c:v>
                </c:pt>
                <c:pt idx="212">
                  <c:v>42241.680601851855</c:v>
                </c:pt>
                <c:pt idx="213">
                  <c:v>42241.680625000001</c:v>
                </c:pt>
                <c:pt idx="214">
                  <c:v>42241.680648148147</c:v>
                </c:pt>
                <c:pt idx="215">
                  <c:v>42241.680671296293</c:v>
                </c:pt>
                <c:pt idx="216">
                  <c:v>42241.680694444447</c:v>
                </c:pt>
                <c:pt idx="217">
                  <c:v>42241.680717592593</c:v>
                </c:pt>
                <c:pt idx="218">
                  <c:v>42241.68074074074</c:v>
                </c:pt>
                <c:pt idx="219">
                  <c:v>42241.680763888886</c:v>
                </c:pt>
                <c:pt idx="220">
                  <c:v>42241.680787037039</c:v>
                </c:pt>
                <c:pt idx="221">
                  <c:v>42241.680810185186</c:v>
                </c:pt>
                <c:pt idx="222">
                  <c:v>42241.680833333332</c:v>
                </c:pt>
                <c:pt idx="223">
                  <c:v>42241.680856481478</c:v>
                </c:pt>
                <c:pt idx="224">
                  <c:v>42241.680879629632</c:v>
                </c:pt>
                <c:pt idx="225">
                  <c:v>42241.680902777778</c:v>
                </c:pt>
                <c:pt idx="226">
                  <c:v>42241.680925925924</c:v>
                </c:pt>
                <c:pt idx="227">
                  <c:v>42241.680949074071</c:v>
                </c:pt>
                <c:pt idx="228">
                  <c:v>42241.680972222224</c:v>
                </c:pt>
                <c:pt idx="229">
                  <c:v>42241.680995370371</c:v>
                </c:pt>
                <c:pt idx="230">
                  <c:v>42241.681018518517</c:v>
                </c:pt>
                <c:pt idx="231">
                  <c:v>42241.681041666663</c:v>
                </c:pt>
                <c:pt idx="232">
                  <c:v>42241.681064814817</c:v>
                </c:pt>
                <c:pt idx="233">
                  <c:v>42241.681087962963</c:v>
                </c:pt>
                <c:pt idx="234">
                  <c:v>42241.681111111109</c:v>
                </c:pt>
                <c:pt idx="235">
                  <c:v>42241.681134259263</c:v>
                </c:pt>
                <c:pt idx="236">
                  <c:v>42241.681157407409</c:v>
                </c:pt>
                <c:pt idx="237">
                  <c:v>42241.681180555555</c:v>
                </c:pt>
                <c:pt idx="238">
                  <c:v>42241.681203703702</c:v>
                </c:pt>
                <c:pt idx="239">
                  <c:v>42241.681226851855</c:v>
                </c:pt>
                <c:pt idx="240">
                  <c:v>42241.681250000001</c:v>
                </c:pt>
                <c:pt idx="241">
                  <c:v>42241.681273148148</c:v>
                </c:pt>
                <c:pt idx="242">
                  <c:v>42241.681296296294</c:v>
                </c:pt>
                <c:pt idx="243">
                  <c:v>42241.681319444448</c:v>
                </c:pt>
                <c:pt idx="244">
                  <c:v>42241.681342592594</c:v>
                </c:pt>
                <c:pt idx="245">
                  <c:v>42241.68136574074</c:v>
                </c:pt>
                <c:pt idx="246">
                  <c:v>42241.681388888886</c:v>
                </c:pt>
                <c:pt idx="247">
                  <c:v>42241.68141203704</c:v>
                </c:pt>
                <c:pt idx="248">
                  <c:v>42241.681435185186</c:v>
                </c:pt>
                <c:pt idx="249">
                  <c:v>42241.681458333333</c:v>
                </c:pt>
                <c:pt idx="250">
                  <c:v>42241.681481481479</c:v>
                </c:pt>
                <c:pt idx="251">
                  <c:v>42241.681504629632</c:v>
                </c:pt>
                <c:pt idx="252">
                  <c:v>42241.681527777779</c:v>
                </c:pt>
                <c:pt idx="253">
                  <c:v>42241.681550925925</c:v>
                </c:pt>
                <c:pt idx="254">
                  <c:v>42241.681574074071</c:v>
                </c:pt>
                <c:pt idx="255">
                  <c:v>42241.681597222225</c:v>
                </c:pt>
                <c:pt idx="256">
                  <c:v>42241.681620370371</c:v>
                </c:pt>
                <c:pt idx="257">
                  <c:v>42241.681643518517</c:v>
                </c:pt>
                <c:pt idx="258">
                  <c:v>42241.681666666664</c:v>
                </c:pt>
                <c:pt idx="259">
                  <c:v>42241.681689814817</c:v>
                </c:pt>
                <c:pt idx="260">
                  <c:v>42241.681712962964</c:v>
                </c:pt>
                <c:pt idx="261">
                  <c:v>42241.68173611111</c:v>
                </c:pt>
                <c:pt idx="262">
                  <c:v>42241.681759259256</c:v>
                </c:pt>
                <c:pt idx="263">
                  <c:v>42241.68178240741</c:v>
                </c:pt>
                <c:pt idx="264">
                  <c:v>42241.681805555556</c:v>
                </c:pt>
                <c:pt idx="265">
                  <c:v>42241.681828703702</c:v>
                </c:pt>
                <c:pt idx="266">
                  <c:v>42241.681851851848</c:v>
                </c:pt>
                <c:pt idx="267">
                  <c:v>42241.681875000002</c:v>
                </c:pt>
                <c:pt idx="268">
                  <c:v>42241.681898148148</c:v>
                </c:pt>
                <c:pt idx="269">
                  <c:v>42241.681921296295</c:v>
                </c:pt>
                <c:pt idx="270">
                  <c:v>42241.681944444441</c:v>
                </c:pt>
                <c:pt idx="271">
                  <c:v>42241.681967592594</c:v>
                </c:pt>
                <c:pt idx="272">
                  <c:v>42241.681990740741</c:v>
                </c:pt>
                <c:pt idx="273">
                  <c:v>42241.682013888887</c:v>
                </c:pt>
                <c:pt idx="274">
                  <c:v>42241.682037037041</c:v>
                </c:pt>
                <c:pt idx="275">
                  <c:v>42241.682060185187</c:v>
                </c:pt>
                <c:pt idx="276">
                  <c:v>42241.682083333333</c:v>
                </c:pt>
                <c:pt idx="277">
                  <c:v>42241.682106481479</c:v>
                </c:pt>
                <c:pt idx="278">
                  <c:v>42241.682129629633</c:v>
                </c:pt>
                <c:pt idx="279">
                  <c:v>42241.682152777779</c:v>
                </c:pt>
                <c:pt idx="280">
                  <c:v>42241.682175925926</c:v>
                </c:pt>
                <c:pt idx="281">
                  <c:v>42241.682199074072</c:v>
                </c:pt>
                <c:pt idx="282">
                  <c:v>42241.682222222225</c:v>
                </c:pt>
                <c:pt idx="283">
                  <c:v>42241.682245370372</c:v>
                </c:pt>
                <c:pt idx="284">
                  <c:v>42241.682268518518</c:v>
                </c:pt>
                <c:pt idx="285">
                  <c:v>42241.682291666664</c:v>
                </c:pt>
                <c:pt idx="286">
                  <c:v>42241.682314814818</c:v>
                </c:pt>
                <c:pt idx="287">
                  <c:v>42241.682337962964</c:v>
                </c:pt>
                <c:pt idx="288">
                  <c:v>42241.68236111111</c:v>
                </c:pt>
                <c:pt idx="289">
                  <c:v>42241.682384259257</c:v>
                </c:pt>
                <c:pt idx="290">
                  <c:v>42241.68240740741</c:v>
                </c:pt>
                <c:pt idx="291">
                  <c:v>42241.682430555556</c:v>
                </c:pt>
                <c:pt idx="292">
                  <c:v>42241.682453703703</c:v>
                </c:pt>
                <c:pt idx="293">
                  <c:v>42241.682476851849</c:v>
                </c:pt>
                <c:pt idx="294">
                  <c:v>42241.682500000003</c:v>
                </c:pt>
                <c:pt idx="295">
                  <c:v>42241.682523148149</c:v>
                </c:pt>
                <c:pt idx="296">
                  <c:v>42241.682546296295</c:v>
                </c:pt>
                <c:pt idx="297">
                  <c:v>42241.682569444441</c:v>
                </c:pt>
                <c:pt idx="298">
                  <c:v>42241.682592592595</c:v>
                </c:pt>
                <c:pt idx="299">
                  <c:v>42241.682615740741</c:v>
                </c:pt>
                <c:pt idx="300">
                  <c:v>42241.682638888888</c:v>
                </c:pt>
                <c:pt idx="301">
                  <c:v>42241.682662037034</c:v>
                </c:pt>
                <c:pt idx="302">
                  <c:v>42241.682685185187</c:v>
                </c:pt>
                <c:pt idx="303">
                  <c:v>42241.682708333334</c:v>
                </c:pt>
                <c:pt idx="304">
                  <c:v>42241.68273148148</c:v>
                </c:pt>
                <c:pt idx="305">
                  <c:v>42241.682754629626</c:v>
                </c:pt>
                <c:pt idx="306">
                  <c:v>42241.68277777778</c:v>
                </c:pt>
                <c:pt idx="307">
                  <c:v>42241.682800925926</c:v>
                </c:pt>
                <c:pt idx="308">
                  <c:v>42241.682824074072</c:v>
                </c:pt>
                <c:pt idx="309">
                  <c:v>42241.682847222219</c:v>
                </c:pt>
                <c:pt idx="310">
                  <c:v>42241.682870370372</c:v>
                </c:pt>
                <c:pt idx="311">
                  <c:v>42241.682893518519</c:v>
                </c:pt>
                <c:pt idx="312">
                  <c:v>42241.682916666665</c:v>
                </c:pt>
                <c:pt idx="313">
                  <c:v>42241.682939814818</c:v>
                </c:pt>
                <c:pt idx="314">
                  <c:v>42241.682962962965</c:v>
                </c:pt>
                <c:pt idx="315">
                  <c:v>42241.682986111111</c:v>
                </c:pt>
                <c:pt idx="316">
                  <c:v>42241.683009259257</c:v>
                </c:pt>
                <c:pt idx="317">
                  <c:v>42241.683032407411</c:v>
                </c:pt>
                <c:pt idx="318">
                  <c:v>42241.683055555557</c:v>
                </c:pt>
                <c:pt idx="319">
                  <c:v>42241.683078703703</c:v>
                </c:pt>
                <c:pt idx="320">
                  <c:v>42241.68310185185</c:v>
                </c:pt>
                <c:pt idx="321">
                  <c:v>42241.683125000003</c:v>
                </c:pt>
                <c:pt idx="322">
                  <c:v>42241.683148148149</c:v>
                </c:pt>
                <c:pt idx="323">
                  <c:v>42241.683171296296</c:v>
                </c:pt>
                <c:pt idx="324">
                  <c:v>42241.683194444442</c:v>
                </c:pt>
                <c:pt idx="325">
                  <c:v>42241.683217592596</c:v>
                </c:pt>
                <c:pt idx="326">
                  <c:v>42241.683240740742</c:v>
                </c:pt>
                <c:pt idx="327">
                  <c:v>42241.683263888888</c:v>
                </c:pt>
                <c:pt idx="328">
                  <c:v>42241.683287037034</c:v>
                </c:pt>
                <c:pt idx="329">
                  <c:v>42241.683310185188</c:v>
                </c:pt>
                <c:pt idx="330">
                  <c:v>42241.683333333334</c:v>
                </c:pt>
                <c:pt idx="331">
                  <c:v>42241.683356481481</c:v>
                </c:pt>
                <c:pt idx="332">
                  <c:v>42241.683379629627</c:v>
                </c:pt>
                <c:pt idx="333">
                  <c:v>42241.68340277778</c:v>
                </c:pt>
                <c:pt idx="334">
                  <c:v>42241.683425925927</c:v>
                </c:pt>
                <c:pt idx="335">
                  <c:v>42241.683449074073</c:v>
                </c:pt>
                <c:pt idx="336">
                  <c:v>42241.683472222219</c:v>
                </c:pt>
                <c:pt idx="337">
                  <c:v>42241.683495370373</c:v>
                </c:pt>
                <c:pt idx="338">
                  <c:v>42241.683518518519</c:v>
                </c:pt>
                <c:pt idx="339">
                  <c:v>42241.683541666665</c:v>
                </c:pt>
                <c:pt idx="340">
                  <c:v>42241.683564814812</c:v>
                </c:pt>
                <c:pt idx="341">
                  <c:v>42241.683587962965</c:v>
                </c:pt>
                <c:pt idx="342">
                  <c:v>42241.683611111112</c:v>
                </c:pt>
                <c:pt idx="343">
                  <c:v>42241.683634259258</c:v>
                </c:pt>
                <c:pt idx="344">
                  <c:v>42241.683657407404</c:v>
                </c:pt>
                <c:pt idx="345">
                  <c:v>42241.683680555558</c:v>
                </c:pt>
                <c:pt idx="346">
                  <c:v>42241.683703703704</c:v>
                </c:pt>
                <c:pt idx="347">
                  <c:v>42241.68372685185</c:v>
                </c:pt>
                <c:pt idx="348">
                  <c:v>42241.683749999997</c:v>
                </c:pt>
                <c:pt idx="349">
                  <c:v>42241.68377314815</c:v>
                </c:pt>
                <c:pt idx="350">
                  <c:v>42241.683796296296</c:v>
                </c:pt>
                <c:pt idx="351">
                  <c:v>42241.683819444443</c:v>
                </c:pt>
                <c:pt idx="352">
                  <c:v>42241.683842592596</c:v>
                </c:pt>
                <c:pt idx="353">
                  <c:v>42241.683865740742</c:v>
                </c:pt>
                <c:pt idx="354">
                  <c:v>42241.683888888889</c:v>
                </c:pt>
                <c:pt idx="355">
                  <c:v>42241.683912037035</c:v>
                </c:pt>
                <c:pt idx="356">
                  <c:v>42241.683935185189</c:v>
                </c:pt>
                <c:pt idx="357">
                  <c:v>42241.683958333335</c:v>
                </c:pt>
                <c:pt idx="358">
                  <c:v>42241.683981481481</c:v>
                </c:pt>
                <c:pt idx="359">
                  <c:v>42241.684004629627</c:v>
                </c:pt>
                <c:pt idx="360">
                  <c:v>42241.684027777781</c:v>
                </c:pt>
                <c:pt idx="361">
                  <c:v>42241.684050925927</c:v>
                </c:pt>
                <c:pt idx="362">
                  <c:v>42241.684074074074</c:v>
                </c:pt>
                <c:pt idx="363">
                  <c:v>42241.68409722222</c:v>
                </c:pt>
                <c:pt idx="364">
                  <c:v>42241.684120370373</c:v>
                </c:pt>
                <c:pt idx="365">
                  <c:v>42241.68414351852</c:v>
                </c:pt>
                <c:pt idx="366">
                  <c:v>42241.684166666666</c:v>
                </c:pt>
                <c:pt idx="367">
                  <c:v>42241.684189814812</c:v>
                </c:pt>
                <c:pt idx="368">
                  <c:v>42241.684212962966</c:v>
                </c:pt>
                <c:pt idx="369">
                  <c:v>42241.684236111112</c:v>
                </c:pt>
                <c:pt idx="370">
                  <c:v>42241.684259259258</c:v>
                </c:pt>
                <c:pt idx="371">
                  <c:v>42241.684282407405</c:v>
                </c:pt>
                <c:pt idx="372">
                  <c:v>42241.684305555558</c:v>
                </c:pt>
                <c:pt idx="373">
                  <c:v>42241.684328703705</c:v>
                </c:pt>
                <c:pt idx="374">
                  <c:v>42241.684351851851</c:v>
                </c:pt>
                <c:pt idx="375">
                  <c:v>42241.684374999997</c:v>
                </c:pt>
                <c:pt idx="376">
                  <c:v>42241.684398148151</c:v>
                </c:pt>
                <c:pt idx="377">
                  <c:v>42241.684421296297</c:v>
                </c:pt>
                <c:pt idx="378">
                  <c:v>42241.684444444443</c:v>
                </c:pt>
                <c:pt idx="379">
                  <c:v>42241.684467592589</c:v>
                </c:pt>
                <c:pt idx="380">
                  <c:v>42241.684490740743</c:v>
                </c:pt>
                <c:pt idx="381">
                  <c:v>42241.684513888889</c:v>
                </c:pt>
                <c:pt idx="382">
                  <c:v>42241.684537037036</c:v>
                </c:pt>
                <c:pt idx="383">
                  <c:v>42241.684560185182</c:v>
                </c:pt>
                <c:pt idx="384">
                  <c:v>42241.684583333335</c:v>
                </c:pt>
                <c:pt idx="385">
                  <c:v>42241.684606481482</c:v>
                </c:pt>
                <c:pt idx="386">
                  <c:v>42241.684629629628</c:v>
                </c:pt>
                <c:pt idx="387">
                  <c:v>42241.684652777774</c:v>
                </c:pt>
                <c:pt idx="388">
                  <c:v>42241.684675925928</c:v>
                </c:pt>
                <c:pt idx="389">
                  <c:v>42241.684699074074</c:v>
                </c:pt>
                <c:pt idx="390">
                  <c:v>42241.68472222222</c:v>
                </c:pt>
                <c:pt idx="391">
                  <c:v>42241.684745370374</c:v>
                </c:pt>
                <c:pt idx="392">
                  <c:v>42241.68476851852</c:v>
                </c:pt>
                <c:pt idx="393">
                  <c:v>42241.684791666667</c:v>
                </c:pt>
                <c:pt idx="394">
                  <c:v>42241.684814814813</c:v>
                </c:pt>
                <c:pt idx="395">
                  <c:v>42241.684837962966</c:v>
                </c:pt>
                <c:pt idx="396">
                  <c:v>42241.684861111113</c:v>
                </c:pt>
                <c:pt idx="397">
                  <c:v>42241.684884259259</c:v>
                </c:pt>
                <c:pt idx="398">
                  <c:v>42241.684907407405</c:v>
                </c:pt>
                <c:pt idx="399">
                  <c:v>42241.684930555559</c:v>
                </c:pt>
                <c:pt idx="400">
                  <c:v>42241.684953703705</c:v>
                </c:pt>
                <c:pt idx="401">
                  <c:v>42241.684976851851</c:v>
                </c:pt>
                <c:pt idx="402">
                  <c:v>42241.684999999998</c:v>
                </c:pt>
                <c:pt idx="403">
                  <c:v>42241.685023148151</c:v>
                </c:pt>
                <c:pt idx="404">
                  <c:v>42241.685046296298</c:v>
                </c:pt>
                <c:pt idx="405">
                  <c:v>42241.685069444444</c:v>
                </c:pt>
                <c:pt idx="406">
                  <c:v>42241.68509259259</c:v>
                </c:pt>
                <c:pt idx="407">
                  <c:v>42241.685115740744</c:v>
                </c:pt>
                <c:pt idx="408">
                  <c:v>42241.68513888889</c:v>
                </c:pt>
                <c:pt idx="409">
                  <c:v>42241.685162037036</c:v>
                </c:pt>
                <c:pt idx="410">
                  <c:v>42241.685185185182</c:v>
                </c:pt>
                <c:pt idx="411">
                  <c:v>42241.685208333336</c:v>
                </c:pt>
                <c:pt idx="412">
                  <c:v>42241.685231481482</c:v>
                </c:pt>
                <c:pt idx="413">
                  <c:v>42241.685254629629</c:v>
                </c:pt>
                <c:pt idx="414">
                  <c:v>42241.685277777775</c:v>
                </c:pt>
                <c:pt idx="415">
                  <c:v>42241.685300925928</c:v>
                </c:pt>
                <c:pt idx="416">
                  <c:v>42241.685324074075</c:v>
                </c:pt>
                <c:pt idx="417">
                  <c:v>42241.685347222221</c:v>
                </c:pt>
                <c:pt idx="418">
                  <c:v>42241.685370370367</c:v>
                </c:pt>
                <c:pt idx="419">
                  <c:v>42241.685393518521</c:v>
                </c:pt>
                <c:pt idx="420">
                  <c:v>42241.685416666667</c:v>
                </c:pt>
                <c:pt idx="421">
                  <c:v>42241.685439814813</c:v>
                </c:pt>
                <c:pt idx="422">
                  <c:v>42241.68546296296</c:v>
                </c:pt>
                <c:pt idx="423">
                  <c:v>42241.685486111113</c:v>
                </c:pt>
                <c:pt idx="424">
                  <c:v>42241.68550925926</c:v>
                </c:pt>
                <c:pt idx="425">
                  <c:v>42241.685532407406</c:v>
                </c:pt>
                <c:pt idx="426">
                  <c:v>42241.685555555552</c:v>
                </c:pt>
                <c:pt idx="427">
                  <c:v>42241.685578703706</c:v>
                </c:pt>
                <c:pt idx="428">
                  <c:v>42241.685601851852</c:v>
                </c:pt>
                <c:pt idx="429">
                  <c:v>42241.685624999998</c:v>
                </c:pt>
                <c:pt idx="430">
                  <c:v>42241.685648148145</c:v>
                </c:pt>
                <c:pt idx="431">
                  <c:v>42241.685671296298</c:v>
                </c:pt>
                <c:pt idx="432">
                  <c:v>42241.685694444444</c:v>
                </c:pt>
                <c:pt idx="433">
                  <c:v>42241.685717592591</c:v>
                </c:pt>
                <c:pt idx="434">
                  <c:v>42241.685740740744</c:v>
                </c:pt>
                <c:pt idx="435">
                  <c:v>42241.685763888891</c:v>
                </c:pt>
                <c:pt idx="436">
                  <c:v>42241.685787037037</c:v>
                </c:pt>
                <c:pt idx="437">
                  <c:v>42241.685810185183</c:v>
                </c:pt>
                <c:pt idx="438">
                  <c:v>42241.685833333337</c:v>
                </c:pt>
                <c:pt idx="439">
                  <c:v>42241.685856481483</c:v>
                </c:pt>
                <c:pt idx="440">
                  <c:v>42241.685879629629</c:v>
                </c:pt>
                <c:pt idx="441">
                  <c:v>42241.685902777775</c:v>
                </c:pt>
                <c:pt idx="442">
                  <c:v>42241.685925925929</c:v>
                </c:pt>
                <c:pt idx="443">
                  <c:v>42241.685949074075</c:v>
                </c:pt>
                <c:pt idx="444">
                  <c:v>42241.685972222222</c:v>
                </c:pt>
                <c:pt idx="445">
                  <c:v>42241.685995370368</c:v>
                </c:pt>
                <c:pt idx="446">
                  <c:v>42241.686018518521</c:v>
                </c:pt>
                <c:pt idx="447">
                  <c:v>42241.686041666668</c:v>
                </c:pt>
                <c:pt idx="448">
                  <c:v>42241.686064814814</c:v>
                </c:pt>
                <c:pt idx="449">
                  <c:v>42241.68608796296</c:v>
                </c:pt>
                <c:pt idx="450">
                  <c:v>42241.686111111114</c:v>
                </c:pt>
              </c:numCache>
            </c:numRef>
          </c:cat>
          <c:val>
            <c:numRef>
              <c:f>RawData!$F$3:$QN$3</c:f>
              <c:numCache>
                <c:formatCode>General</c:formatCode>
                <c:ptCount val="451"/>
                <c:pt idx="0">
                  <c:v>59.995998382568359</c:v>
                </c:pt>
                <c:pt idx="1">
                  <c:v>59.999000549316406</c:v>
                </c:pt>
                <c:pt idx="2">
                  <c:v>60</c:v>
                </c:pt>
                <c:pt idx="3">
                  <c:v>60.001998901367188</c:v>
                </c:pt>
                <c:pt idx="4">
                  <c:v>60.002998352050781</c:v>
                </c:pt>
                <c:pt idx="5">
                  <c:v>60.002998352050781</c:v>
                </c:pt>
                <c:pt idx="6">
                  <c:v>60.002998352050781</c:v>
                </c:pt>
                <c:pt idx="7">
                  <c:v>60.006000518798828</c:v>
                </c:pt>
                <c:pt idx="8">
                  <c:v>60.006999969482422</c:v>
                </c:pt>
                <c:pt idx="9">
                  <c:v>60.007999420166016</c:v>
                </c:pt>
                <c:pt idx="10">
                  <c:v>60.007999420166016</c:v>
                </c:pt>
                <c:pt idx="11">
                  <c:v>60.006999969482422</c:v>
                </c:pt>
                <c:pt idx="12">
                  <c:v>60.007999420166016</c:v>
                </c:pt>
                <c:pt idx="13">
                  <c:v>60.006000518798828</c:v>
                </c:pt>
                <c:pt idx="14">
                  <c:v>60.004001617431641</c:v>
                </c:pt>
                <c:pt idx="15">
                  <c:v>60.005001068115234</c:v>
                </c:pt>
                <c:pt idx="16">
                  <c:v>60.006000518798828</c:v>
                </c:pt>
                <c:pt idx="17">
                  <c:v>60.006999969482422</c:v>
                </c:pt>
                <c:pt idx="18">
                  <c:v>60.006999969482422</c:v>
                </c:pt>
                <c:pt idx="19">
                  <c:v>60.007999420166016</c:v>
                </c:pt>
                <c:pt idx="20">
                  <c:v>60.007999420166016</c:v>
                </c:pt>
                <c:pt idx="21">
                  <c:v>60.008998870849609</c:v>
                </c:pt>
                <c:pt idx="22">
                  <c:v>60.008998870849609</c:v>
                </c:pt>
                <c:pt idx="23">
                  <c:v>60.009998321533203</c:v>
                </c:pt>
                <c:pt idx="24">
                  <c:v>60.012001037597656</c:v>
                </c:pt>
                <c:pt idx="25">
                  <c:v>60.014999389648438</c:v>
                </c:pt>
                <c:pt idx="26">
                  <c:v>60.013999938964844</c:v>
                </c:pt>
                <c:pt idx="27">
                  <c:v>60.009998321533203</c:v>
                </c:pt>
                <c:pt idx="28">
                  <c:v>60.007999420166016</c:v>
                </c:pt>
                <c:pt idx="29">
                  <c:v>60.007999420166016</c:v>
                </c:pt>
                <c:pt idx="30">
                  <c:v>60.007999420166016</c:v>
                </c:pt>
                <c:pt idx="31">
                  <c:v>60.007999420166016</c:v>
                </c:pt>
                <c:pt idx="32">
                  <c:v>60.006999969482422</c:v>
                </c:pt>
                <c:pt idx="33">
                  <c:v>60.004001617431641</c:v>
                </c:pt>
                <c:pt idx="34">
                  <c:v>60.002998352050781</c:v>
                </c:pt>
                <c:pt idx="35">
                  <c:v>60.002998352050781</c:v>
                </c:pt>
                <c:pt idx="36">
                  <c:v>60.005001068115234</c:v>
                </c:pt>
                <c:pt idx="37">
                  <c:v>60.006000518798828</c:v>
                </c:pt>
                <c:pt idx="38">
                  <c:v>60.007999420166016</c:v>
                </c:pt>
                <c:pt idx="39">
                  <c:v>60.011001586914063</c:v>
                </c:pt>
                <c:pt idx="40">
                  <c:v>60.011001586914063</c:v>
                </c:pt>
                <c:pt idx="41">
                  <c:v>60.012001037597656</c:v>
                </c:pt>
                <c:pt idx="42">
                  <c:v>60.01300048828125</c:v>
                </c:pt>
                <c:pt idx="43">
                  <c:v>60.01300048828125</c:v>
                </c:pt>
                <c:pt idx="44">
                  <c:v>60.01300048828125</c:v>
                </c:pt>
                <c:pt idx="45">
                  <c:v>60.012001037597656</c:v>
                </c:pt>
                <c:pt idx="46">
                  <c:v>60.011001586914063</c:v>
                </c:pt>
                <c:pt idx="47">
                  <c:v>60.009998321533203</c:v>
                </c:pt>
                <c:pt idx="48">
                  <c:v>60.011001586914063</c:v>
                </c:pt>
                <c:pt idx="49">
                  <c:v>60.011001586914063</c:v>
                </c:pt>
                <c:pt idx="50">
                  <c:v>60.012001037597656</c:v>
                </c:pt>
                <c:pt idx="51">
                  <c:v>60.01300048828125</c:v>
                </c:pt>
                <c:pt idx="52">
                  <c:v>60.012001037597656</c:v>
                </c:pt>
                <c:pt idx="53">
                  <c:v>60.011001586914063</c:v>
                </c:pt>
                <c:pt idx="54">
                  <c:v>60.011001586914063</c:v>
                </c:pt>
                <c:pt idx="55">
                  <c:v>60.012001037597656</c:v>
                </c:pt>
                <c:pt idx="56">
                  <c:v>60.012001037597656</c:v>
                </c:pt>
                <c:pt idx="57">
                  <c:v>60.012001037597656</c:v>
                </c:pt>
                <c:pt idx="58">
                  <c:v>60.012001037597656</c:v>
                </c:pt>
                <c:pt idx="59">
                  <c:v>60.01300048828125</c:v>
                </c:pt>
                <c:pt idx="60">
                  <c:v>60.013999938964844</c:v>
                </c:pt>
                <c:pt idx="61">
                  <c:v>60.015998840332031</c:v>
                </c:pt>
                <c:pt idx="62">
                  <c:v>60.018001556396484</c:v>
                </c:pt>
                <c:pt idx="63">
                  <c:v>60.015998840332031</c:v>
                </c:pt>
                <c:pt idx="64">
                  <c:v>60.014999389648438</c:v>
                </c:pt>
                <c:pt idx="65">
                  <c:v>60.013999938964844</c:v>
                </c:pt>
                <c:pt idx="66">
                  <c:v>60.014999389648438</c:v>
                </c:pt>
                <c:pt idx="67">
                  <c:v>60.013999938964844</c:v>
                </c:pt>
                <c:pt idx="68">
                  <c:v>60.013999938964844</c:v>
                </c:pt>
                <c:pt idx="69">
                  <c:v>60.011001586914063</c:v>
                </c:pt>
                <c:pt idx="70">
                  <c:v>60.011001586914063</c:v>
                </c:pt>
                <c:pt idx="71">
                  <c:v>60.01300048828125</c:v>
                </c:pt>
                <c:pt idx="72">
                  <c:v>60.013999938964844</c:v>
                </c:pt>
                <c:pt idx="73">
                  <c:v>60.015998840332031</c:v>
                </c:pt>
                <c:pt idx="74">
                  <c:v>60.015998840332031</c:v>
                </c:pt>
                <c:pt idx="75">
                  <c:v>60.012001037597656</c:v>
                </c:pt>
                <c:pt idx="76">
                  <c:v>60.008998870849609</c:v>
                </c:pt>
                <c:pt idx="77">
                  <c:v>60.008998870849609</c:v>
                </c:pt>
                <c:pt idx="78">
                  <c:v>60.008998870849609</c:v>
                </c:pt>
                <c:pt idx="79">
                  <c:v>60.008998870849609</c:v>
                </c:pt>
                <c:pt idx="80">
                  <c:v>60.008998870849609</c:v>
                </c:pt>
                <c:pt idx="81">
                  <c:v>60.009998321533203</c:v>
                </c:pt>
                <c:pt idx="82">
                  <c:v>60.014999389648438</c:v>
                </c:pt>
                <c:pt idx="83">
                  <c:v>60.019001007080078</c:v>
                </c:pt>
                <c:pt idx="84">
                  <c:v>60.019001007080078</c:v>
                </c:pt>
                <c:pt idx="85">
                  <c:v>60.016998291015625</c:v>
                </c:pt>
                <c:pt idx="86">
                  <c:v>60.015998840332031</c:v>
                </c:pt>
                <c:pt idx="87">
                  <c:v>60.015998840332031</c:v>
                </c:pt>
                <c:pt idx="88">
                  <c:v>60.01300048828125</c:v>
                </c:pt>
                <c:pt idx="89">
                  <c:v>60.01300048828125</c:v>
                </c:pt>
                <c:pt idx="90">
                  <c:v>60.013999938964844</c:v>
                </c:pt>
                <c:pt idx="91">
                  <c:v>60.013999938964844</c:v>
                </c:pt>
                <c:pt idx="92">
                  <c:v>60.01300048828125</c:v>
                </c:pt>
                <c:pt idx="93">
                  <c:v>60.01300048828125</c:v>
                </c:pt>
                <c:pt idx="94">
                  <c:v>60.014999389648438</c:v>
                </c:pt>
                <c:pt idx="95">
                  <c:v>60.014999389648438</c:v>
                </c:pt>
                <c:pt idx="96">
                  <c:v>60.015998840332031</c:v>
                </c:pt>
                <c:pt idx="97">
                  <c:v>60.016998291015625</c:v>
                </c:pt>
                <c:pt idx="98">
                  <c:v>60.015998840332031</c:v>
                </c:pt>
                <c:pt idx="99">
                  <c:v>60.015998840332031</c:v>
                </c:pt>
                <c:pt idx="100">
                  <c:v>60.014999389648438</c:v>
                </c:pt>
                <c:pt idx="101">
                  <c:v>60.013999938964844</c:v>
                </c:pt>
                <c:pt idx="102">
                  <c:v>60.011001586914063</c:v>
                </c:pt>
                <c:pt idx="103">
                  <c:v>60.012001037597656</c:v>
                </c:pt>
                <c:pt idx="104">
                  <c:v>60.01300048828125</c:v>
                </c:pt>
                <c:pt idx="105">
                  <c:v>60.015998840332031</c:v>
                </c:pt>
                <c:pt idx="106">
                  <c:v>60.018001556396484</c:v>
                </c:pt>
                <c:pt idx="107">
                  <c:v>60.018001556396484</c:v>
                </c:pt>
                <c:pt idx="108">
                  <c:v>60.016998291015625</c:v>
                </c:pt>
                <c:pt idx="109">
                  <c:v>60.016998291015625</c:v>
                </c:pt>
                <c:pt idx="110">
                  <c:v>60.016998291015625</c:v>
                </c:pt>
                <c:pt idx="111">
                  <c:v>60.016998291015625</c:v>
                </c:pt>
                <c:pt idx="112">
                  <c:v>60.015998840332031</c:v>
                </c:pt>
                <c:pt idx="113">
                  <c:v>60.015998840332031</c:v>
                </c:pt>
                <c:pt idx="114">
                  <c:v>60.013999938964844</c:v>
                </c:pt>
                <c:pt idx="115">
                  <c:v>60.013999938964844</c:v>
                </c:pt>
                <c:pt idx="116">
                  <c:v>60.01300048828125</c:v>
                </c:pt>
                <c:pt idx="117">
                  <c:v>60.013999938964844</c:v>
                </c:pt>
                <c:pt idx="118">
                  <c:v>60.01300048828125</c:v>
                </c:pt>
                <c:pt idx="119">
                  <c:v>60.01300048828125</c:v>
                </c:pt>
                <c:pt idx="120">
                  <c:v>60.013999938964844</c:v>
                </c:pt>
                <c:pt idx="121">
                  <c:v>60.014999389648438</c:v>
                </c:pt>
                <c:pt idx="122">
                  <c:v>60.015998840332031</c:v>
                </c:pt>
                <c:pt idx="123">
                  <c:v>60.014999389648438</c:v>
                </c:pt>
                <c:pt idx="124">
                  <c:v>60.014999389648438</c:v>
                </c:pt>
                <c:pt idx="125">
                  <c:v>60.016998291015625</c:v>
                </c:pt>
                <c:pt idx="126">
                  <c:v>60.016998291015625</c:v>
                </c:pt>
                <c:pt idx="127">
                  <c:v>60.016998291015625</c:v>
                </c:pt>
                <c:pt idx="128">
                  <c:v>60.014999389648438</c:v>
                </c:pt>
                <c:pt idx="129">
                  <c:v>60.01300048828125</c:v>
                </c:pt>
                <c:pt idx="130">
                  <c:v>60.009998321533203</c:v>
                </c:pt>
                <c:pt idx="131">
                  <c:v>60.006999969482422</c:v>
                </c:pt>
                <c:pt idx="132">
                  <c:v>60.005001068115234</c:v>
                </c:pt>
                <c:pt idx="133">
                  <c:v>60.005001068115234</c:v>
                </c:pt>
                <c:pt idx="134">
                  <c:v>60.006000518798828</c:v>
                </c:pt>
                <c:pt idx="135">
                  <c:v>60.007999420166016</c:v>
                </c:pt>
                <c:pt idx="136">
                  <c:v>60.009998321533203</c:v>
                </c:pt>
                <c:pt idx="137">
                  <c:v>60.012001037597656</c:v>
                </c:pt>
                <c:pt idx="138">
                  <c:v>60.014999389648438</c:v>
                </c:pt>
                <c:pt idx="139">
                  <c:v>60.014999389648438</c:v>
                </c:pt>
                <c:pt idx="140">
                  <c:v>60.015998840332031</c:v>
                </c:pt>
                <c:pt idx="141">
                  <c:v>60.014999389648438</c:v>
                </c:pt>
                <c:pt idx="142">
                  <c:v>60.01300048828125</c:v>
                </c:pt>
                <c:pt idx="143">
                  <c:v>60.012001037597656</c:v>
                </c:pt>
                <c:pt idx="144">
                  <c:v>60.012001037597656</c:v>
                </c:pt>
                <c:pt idx="145">
                  <c:v>60.012001037597656</c:v>
                </c:pt>
                <c:pt idx="146">
                  <c:v>60.013999938964844</c:v>
                </c:pt>
                <c:pt idx="147">
                  <c:v>60.015998840332031</c:v>
                </c:pt>
                <c:pt idx="148">
                  <c:v>60.016998291015625</c:v>
                </c:pt>
                <c:pt idx="149">
                  <c:v>60.014999389648438</c:v>
                </c:pt>
                <c:pt idx="150">
                  <c:v>60.01300048828125</c:v>
                </c:pt>
                <c:pt idx="151">
                  <c:v>60.012001037597656</c:v>
                </c:pt>
                <c:pt idx="152">
                  <c:v>60.012001037597656</c:v>
                </c:pt>
                <c:pt idx="153">
                  <c:v>60.009998321533203</c:v>
                </c:pt>
                <c:pt idx="154">
                  <c:v>60.009998321533203</c:v>
                </c:pt>
                <c:pt idx="155">
                  <c:v>60.009998321533203</c:v>
                </c:pt>
                <c:pt idx="156">
                  <c:v>60.009998321533203</c:v>
                </c:pt>
                <c:pt idx="157">
                  <c:v>60.012001037597656</c:v>
                </c:pt>
                <c:pt idx="158">
                  <c:v>60.011001586914063</c:v>
                </c:pt>
                <c:pt idx="159">
                  <c:v>60.009998321533203</c:v>
                </c:pt>
                <c:pt idx="160">
                  <c:v>60.008998870849609</c:v>
                </c:pt>
                <c:pt idx="161">
                  <c:v>60.006999969482422</c:v>
                </c:pt>
                <c:pt idx="162">
                  <c:v>60.006000518798828</c:v>
                </c:pt>
                <c:pt idx="163">
                  <c:v>60.005001068115234</c:v>
                </c:pt>
                <c:pt idx="164">
                  <c:v>60.005001068115234</c:v>
                </c:pt>
                <c:pt idx="165">
                  <c:v>60.005001068115234</c:v>
                </c:pt>
                <c:pt idx="166">
                  <c:v>60.004001617431641</c:v>
                </c:pt>
                <c:pt idx="167">
                  <c:v>60.002998352050781</c:v>
                </c:pt>
                <c:pt idx="168">
                  <c:v>60.004001617431641</c:v>
                </c:pt>
                <c:pt idx="169">
                  <c:v>60.005001068115234</c:v>
                </c:pt>
                <c:pt idx="170">
                  <c:v>60.005001068115234</c:v>
                </c:pt>
                <c:pt idx="171">
                  <c:v>60.006999969482422</c:v>
                </c:pt>
                <c:pt idx="172">
                  <c:v>60.006999969482422</c:v>
                </c:pt>
                <c:pt idx="173">
                  <c:v>60.011001586914063</c:v>
                </c:pt>
                <c:pt idx="174">
                  <c:v>59.992000579833984</c:v>
                </c:pt>
                <c:pt idx="175">
                  <c:v>59.986000061035156</c:v>
                </c:pt>
                <c:pt idx="176">
                  <c:v>60.002998352050781</c:v>
                </c:pt>
                <c:pt idx="177">
                  <c:v>60.035999298095703</c:v>
                </c:pt>
                <c:pt idx="178">
                  <c:v>60.060001373291016</c:v>
                </c:pt>
                <c:pt idx="179">
                  <c:v>60.062999725341797</c:v>
                </c:pt>
                <c:pt idx="180">
                  <c:v>60.055999755859375</c:v>
                </c:pt>
                <c:pt idx="181">
                  <c:v>60.048000335693359</c:v>
                </c:pt>
                <c:pt idx="182">
                  <c:v>60.046001434326172</c:v>
                </c:pt>
                <c:pt idx="183">
                  <c:v>60.046001434326172</c:v>
                </c:pt>
                <c:pt idx="184">
                  <c:v>60.048000335693359</c:v>
                </c:pt>
                <c:pt idx="185">
                  <c:v>60.048999786376953</c:v>
                </c:pt>
                <c:pt idx="186">
                  <c:v>60.046001434326172</c:v>
                </c:pt>
                <c:pt idx="187">
                  <c:v>60.043998718261719</c:v>
                </c:pt>
                <c:pt idx="188">
                  <c:v>60.041999816894531</c:v>
                </c:pt>
                <c:pt idx="189">
                  <c:v>60.040000915527344</c:v>
                </c:pt>
                <c:pt idx="190">
                  <c:v>60.03900146484375</c:v>
                </c:pt>
                <c:pt idx="191">
                  <c:v>60.034999847412109</c:v>
                </c:pt>
                <c:pt idx="192">
                  <c:v>60.034000396728516</c:v>
                </c:pt>
                <c:pt idx="193">
                  <c:v>60.035999298095703</c:v>
                </c:pt>
                <c:pt idx="194">
                  <c:v>60.037998199462891</c:v>
                </c:pt>
                <c:pt idx="195">
                  <c:v>60.036998748779297</c:v>
                </c:pt>
                <c:pt idx="196">
                  <c:v>60.036998748779297</c:v>
                </c:pt>
                <c:pt idx="197">
                  <c:v>60.037998199462891</c:v>
                </c:pt>
                <c:pt idx="198">
                  <c:v>60.037998199462891</c:v>
                </c:pt>
                <c:pt idx="199">
                  <c:v>60.03900146484375</c:v>
                </c:pt>
                <c:pt idx="200">
                  <c:v>60.036998748779297</c:v>
                </c:pt>
                <c:pt idx="201">
                  <c:v>60.036998748779297</c:v>
                </c:pt>
                <c:pt idx="202">
                  <c:v>60.034999847412109</c:v>
                </c:pt>
                <c:pt idx="203">
                  <c:v>60.032001495361328</c:v>
                </c:pt>
                <c:pt idx="204">
                  <c:v>60.032001495361328</c:v>
                </c:pt>
                <c:pt idx="205">
                  <c:v>60.032001495361328</c:v>
                </c:pt>
                <c:pt idx="206">
                  <c:v>60.032001495361328</c:v>
                </c:pt>
                <c:pt idx="207">
                  <c:v>60.032001495361328</c:v>
                </c:pt>
                <c:pt idx="208">
                  <c:v>60.029998779296875</c:v>
                </c:pt>
                <c:pt idx="209">
                  <c:v>60.029998779296875</c:v>
                </c:pt>
                <c:pt idx="210">
                  <c:v>60.030998229980469</c:v>
                </c:pt>
                <c:pt idx="211">
                  <c:v>60.029998779296875</c:v>
                </c:pt>
                <c:pt idx="212">
                  <c:v>60.027000427246094</c:v>
                </c:pt>
                <c:pt idx="213">
                  <c:v>60.027000427246094</c:v>
                </c:pt>
                <c:pt idx="214">
                  <c:v>60.028999328613281</c:v>
                </c:pt>
                <c:pt idx="215">
                  <c:v>60.028999328613281</c:v>
                </c:pt>
                <c:pt idx="216">
                  <c:v>60.028999328613281</c:v>
                </c:pt>
                <c:pt idx="217">
                  <c:v>60.028999328613281</c:v>
                </c:pt>
                <c:pt idx="218">
                  <c:v>60.027999877929688</c:v>
                </c:pt>
                <c:pt idx="219">
                  <c:v>60.0260009765625</c:v>
                </c:pt>
                <c:pt idx="220">
                  <c:v>60.0260009765625</c:v>
                </c:pt>
                <c:pt idx="221">
                  <c:v>60.0260009765625</c:v>
                </c:pt>
                <c:pt idx="222">
                  <c:v>60.0260009765625</c:v>
                </c:pt>
                <c:pt idx="223">
                  <c:v>60.025001525878906</c:v>
                </c:pt>
                <c:pt idx="224">
                  <c:v>60.0260009765625</c:v>
                </c:pt>
                <c:pt idx="225">
                  <c:v>60.027000427246094</c:v>
                </c:pt>
                <c:pt idx="226">
                  <c:v>60.025001525878906</c:v>
                </c:pt>
                <c:pt idx="227">
                  <c:v>60.023998260498047</c:v>
                </c:pt>
                <c:pt idx="228">
                  <c:v>60.025001525878906</c:v>
                </c:pt>
                <c:pt idx="229">
                  <c:v>60.025001525878906</c:v>
                </c:pt>
                <c:pt idx="230">
                  <c:v>60.023998260498047</c:v>
                </c:pt>
                <c:pt idx="231">
                  <c:v>60.022998809814453</c:v>
                </c:pt>
                <c:pt idx="232">
                  <c:v>60.023998260498047</c:v>
                </c:pt>
                <c:pt idx="233">
                  <c:v>60.021999359130859</c:v>
                </c:pt>
                <c:pt idx="234">
                  <c:v>60.020000457763672</c:v>
                </c:pt>
                <c:pt idx="235">
                  <c:v>60.020999908447266</c:v>
                </c:pt>
                <c:pt idx="236">
                  <c:v>60.020000457763672</c:v>
                </c:pt>
                <c:pt idx="237">
                  <c:v>60.016998291015625</c:v>
                </c:pt>
                <c:pt idx="238">
                  <c:v>60.012001037597656</c:v>
                </c:pt>
                <c:pt idx="239">
                  <c:v>60.009998321533203</c:v>
                </c:pt>
                <c:pt idx="240">
                  <c:v>60.008998870849609</c:v>
                </c:pt>
                <c:pt idx="241">
                  <c:v>60.007999420166016</c:v>
                </c:pt>
                <c:pt idx="242">
                  <c:v>60.007999420166016</c:v>
                </c:pt>
                <c:pt idx="243">
                  <c:v>60.008998870849609</c:v>
                </c:pt>
                <c:pt idx="244">
                  <c:v>60.007999420166016</c:v>
                </c:pt>
                <c:pt idx="245">
                  <c:v>60.005001068115234</c:v>
                </c:pt>
                <c:pt idx="246">
                  <c:v>60.004001617431641</c:v>
                </c:pt>
                <c:pt idx="247">
                  <c:v>60.002998352050781</c:v>
                </c:pt>
                <c:pt idx="248">
                  <c:v>60</c:v>
                </c:pt>
                <c:pt idx="249">
                  <c:v>60</c:v>
                </c:pt>
                <c:pt idx="250">
                  <c:v>59.997001647949219</c:v>
                </c:pt>
                <c:pt idx="251">
                  <c:v>59.995998382568359</c:v>
                </c:pt>
                <c:pt idx="252">
                  <c:v>59.993000030517578</c:v>
                </c:pt>
                <c:pt idx="253">
                  <c:v>59.993000030517578</c:v>
                </c:pt>
                <c:pt idx="254">
                  <c:v>59.993000030517578</c:v>
                </c:pt>
                <c:pt idx="255">
                  <c:v>59.993000030517578</c:v>
                </c:pt>
                <c:pt idx="256">
                  <c:v>59.993999481201172</c:v>
                </c:pt>
                <c:pt idx="257">
                  <c:v>59.993999481201172</c:v>
                </c:pt>
                <c:pt idx="258">
                  <c:v>59.993000030517578</c:v>
                </c:pt>
                <c:pt idx="259">
                  <c:v>59.990001678466797</c:v>
                </c:pt>
                <c:pt idx="260">
                  <c:v>59.98699951171875</c:v>
                </c:pt>
                <c:pt idx="261">
                  <c:v>59.983001708984375</c:v>
                </c:pt>
                <c:pt idx="262">
                  <c:v>59.979999542236328</c:v>
                </c:pt>
                <c:pt idx="263">
                  <c:v>59.977001190185547</c:v>
                </c:pt>
                <c:pt idx="264">
                  <c:v>59.974998474121094</c:v>
                </c:pt>
                <c:pt idx="265">
                  <c:v>59.972999572753906</c:v>
                </c:pt>
                <c:pt idx="266">
                  <c:v>59.970001220703125</c:v>
                </c:pt>
                <c:pt idx="267">
                  <c:v>59.969001770019531</c:v>
                </c:pt>
                <c:pt idx="268">
                  <c:v>59.969001770019531</c:v>
                </c:pt>
                <c:pt idx="269">
                  <c:v>59.970001220703125</c:v>
                </c:pt>
                <c:pt idx="270">
                  <c:v>59.970001220703125</c:v>
                </c:pt>
                <c:pt idx="271">
                  <c:v>59.969001770019531</c:v>
                </c:pt>
                <c:pt idx="272">
                  <c:v>59.967998504638672</c:v>
                </c:pt>
                <c:pt idx="273">
                  <c:v>59.966999053955078</c:v>
                </c:pt>
                <c:pt idx="274">
                  <c:v>59.965999603271484</c:v>
                </c:pt>
                <c:pt idx="275">
                  <c:v>59.966999053955078</c:v>
                </c:pt>
                <c:pt idx="276">
                  <c:v>59.965000152587891</c:v>
                </c:pt>
                <c:pt idx="277">
                  <c:v>59.965999603271484</c:v>
                </c:pt>
                <c:pt idx="278">
                  <c:v>59.966999053955078</c:v>
                </c:pt>
                <c:pt idx="279">
                  <c:v>59.969001770019531</c:v>
                </c:pt>
                <c:pt idx="280">
                  <c:v>59.969001770019531</c:v>
                </c:pt>
                <c:pt idx="281">
                  <c:v>59.967998504638672</c:v>
                </c:pt>
                <c:pt idx="282">
                  <c:v>59.969001770019531</c:v>
                </c:pt>
                <c:pt idx="283">
                  <c:v>59.969001770019531</c:v>
                </c:pt>
                <c:pt idx="284">
                  <c:v>59.969001770019531</c:v>
                </c:pt>
                <c:pt idx="285">
                  <c:v>59.969001770019531</c:v>
                </c:pt>
                <c:pt idx="286">
                  <c:v>59.966999053955078</c:v>
                </c:pt>
                <c:pt idx="287">
                  <c:v>59.965000152587891</c:v>
                </c:pt>
                <c:pt idx="288">
                  <c:v>59.965999603271484</c:v>
                </c:pt>
                <c:pt idx="289">
                  <c:v>59.966999053955078</c:v>
                </c:pt>
                <c:pt idx="290">
                  <c:v>59.966999053955078</c:v>
                </c:pt>
                <c:pt idx="291">
                  <c:v>59.965999603271484</c:v>
                </c:pt>
                <c:pt idx="292">
                  <c:v>59.965000152587891</c:v>
                </c:pt>
                <c:pt idx="293">
                  <c:v>59.964000701904297</c:v>
                </c:pt>
                <c:pt idx="294">
                  <c:v>59.964000701904297</c:v>
                </c:pt>
                <c:pt idx="295">
                  <c:v>59.964000701904297</c:v>
                </c:pt>
                <c:pt idx="296">
                  <c:v>59.963001251220703</c:v>
                </c:pt>
                <c:pt idx="297">
                  <c:v>59.96099853515625</c:v>
                </c:pt>
                <c:pt idx="298">
                  <c:v>59.962001800537109</c:v>
                </c:pt>
                <c:pt idx="299">
                  <c:v>59.964000701904297</c:v>
                </c:pt>
                <c:pt idx="300">
                  <c:v>59.964000701904297</c:v>
                </c:pt>
                <c:pt idx="301">
                  <c:v>59.965000152587891</c:v>
                </c:pt>
                <c:pt idx="302">
                  <c:v>59.965000152587891</c:v>
                </c:pt>
                <c:pt idx="303">
                  <c:v>59.962001800537109</c:v>
                </c:pt>
                <c:pt idx="304">
                  <c:v>59.963001251220703</c:v>
                </c:pt>
                <c:pt idx="305">
                  <c:v>59.964000701904297</c:v>
                </c:pt>
                <c:pt idx="306">
                  <c:v>59.963001251220703</c:v>
                </c:pt>
                <c:pt idx="307">
                  <c:v>59.962001800537109</c:v>
                </c:pt>
                <c:pt idx="308">
                  <c:v>59.962001800537109</c:v>
                </c:pt>
                <c:pt idx="309">
                  <c:v>59.963001251220703</c:v>
                </c:pt>
                <c:pt idx="310">
                  <c:v>59.964000701904297</c:v>
                </c:pt>
                <c:pt idx="311">
                  <c:v>59.963001251220703</c:v>
                </c:pt>
                <c:pt idx="312">
                  <c:v>59.963001251220703</c:v>
                </c:pt>
                <c:pt idx="313">
                  <c:v>59.962001800537109</c:v>
                </c:pt>
                <c:pt idx="314">
                  <c:v>59.959999084472656</c:v>
                </c:pt>
                <c:pt idx="315">
                  <c:v>59.959999084472656</c:v>
                </c:pt>
                <c:pt idx="316">
                  <c:v>59.959999084472656</c:v>
                </c:pt>
                <c:pt idx="317">
                  <c:v>59.959999084472656</c:v>
                </c:pt>
                <c:pt idx="318">
                  <c:v>59.96099853515625</c:v>
                </c:pt>
                <c:pt idx="319">
                  <c:v>59.962001800537109</c:v>
                </c:pt>
                <c:pt idx="320">
                  <c:v>59.962001800537109</c:v>
                </c:pt>
                <c:pt idx="321">
                  <c:v>59.96099853515625</c:v>
                </c:pt>
                <c:pt idx="322">
                  <c:v>59.962001800537109</c:v>
                </c:pt>
                <c:pt idx="323">
                  <c:v>59.962001800537109</c:v>
                </c:pt>
                <c:pt idx="324">
                  <c:v>59.959999084472656</c:v>
                </c:pt>
                <c:pt idx="325">
                  <c:v>59.958999633789063</c:v>
                </c:pt>
                <c:pt idx="326">
                  <c:v>59.958999633789063</c:v>
                </c:pt>
                <c:pt idx="327">
                  <c:v>59.958000183105469</c:v>
                </c:pt>
                <c:pt idx="328">
                  <c:v>59.958000183105469</c:v>
                </c:pt>
                <c:pt idx="329">
                  <c:v>59.958999633789063</c:v>
                </c:pt>
                <c:pt idx="330">
                  <c:v>59.959999084472656</c:v>
                </c:pt>
                <c:pt idx="331">
                  <c:v>59.958999633789063</c:v>
                </c:pt>
                <c:pt idx="332">
                  <c:v>59.959999084472656</c:v>
                </c:pt>
                <c:pt idx="333">
                  <c:v>59.962001800537109</c:v>
                </c:pt>
                <c:pt idx="334">
                  <c:v>59.962001800537109</c:v>
                </c:pt>
                <c:pt idx="335">
                  <c:v>59.964000701904297</c:v>
                </c:pt>
                <c:pt idx="336">
                  <c:v>59.963001251220703</c:v>
                </c:pt>
                <c:pt idx="337">
                  <c:v>59.96099853515625</c:v>
                </c:pt>
                <c:pt idx="338">
                  <c:v>59.958999633789063</c:v>
                </c:pt>
                <c:pt idx="339">
                  <c:v>59.958999633789063</c:v>
                </c:pt>
                <c:pt idx="340">
                  <c:v>59.958999633789063</c:v>
                </c:pt>
                <c:pt idx="341">
                  <c:v>59.958999633789063</c:v>
                </c:pt>
                <c:pt idx="342">
                  <c:v>59.959999084472656</c:v>
                </c:pt>
                <c:pt idx="343">
                  <c:v>59.962001800537109</c:v>
                </c:pt>
                <c:pt idx="344">
                  <c:v>59.963001251220703</c:v>
                </c:pt>
                <c:pt idx="345">
                  <c:v>59.964000701904297</c:v>
                </c:pt>
                <c:pt idx="346">
                  <c:v>59.962001800537109</c:v>
                </c:pt>
                <c:pt idx="347">
                  <c:v>59.962001800537109</c:v>
                </c:pt>
                <c:pt idx="348">
                  <c:v>59.965000152587891</c:v>
                </c:pt>
                <c:pt idx="349">
                  <c:v>59.965000152587891</c:v>
                </c:pt>
                <c:pt idx="350">
                  <c:v>59.965000152587891</c:v>
                </c:pt>
                <c:pt idx="351">
                  <c:v>59.964000701904297</c:v>
                </c:pt>
                <c:pt idx="352">
                  <c:v>59.964000701904297</c:v>
                </c:pt>
                <c:pt idx="353">
                  <c:v>59.965000152587891</c:v>
                </c:pt>
                <c:pt idx="354">
                  <c:v>59.965000152587891</c:v>
                </c:pt>
                <c:pt idx="355">
                  <c:v>59.963001251220703</c:v>
                </c:pt>
                <c:pt idx="356">
                  <c:v>59.96099853515625</c:v>
                </c:pt>
                <c:pt idx="357">
                  <c:v>59.962001800537109</c:v>
                </c:pt>
                <c:pt idx="358">
                  <c:v>59.964000701904297</c:v>
                </c:pt>
                <c:pt idx="359">
                  <c:v>59.964000701904297</c:v>
                </c:pt>
                <c:pt idx="360">
                  <c:v>59.964000701904297</c:v>
                </c:pt>
                <c:pt idx="361">
                  <c:v>59.964000701904297</c:v>
                </c:pt>
                <c:pt idx="362">
                  <c:v>59.964000701904297</c:v>
                </c:pt>
                <c:pt idx="363">
                  <c:v>59.959999084472656</c:v>
                </c:pt>
                <c:pt idx="364">
                  <c:v>59.958999633789063</c:v>
                </c:pt>
                <c:pt idx="365">
                  <c:v>59.958999633789063</c:v>
                </c:pt>
                <c:pt idx="366">
                  <c:v>59.959999084472656</c:v>
                </c:pt>
                <c:pt idx="367">
                  <c:v>59.959999084472656</c:v>
                </c:pt>
                <c:pt idx="368">
                  <c:v>59.959999084472656</c:v>
                </c:pt>
                <c:pt idx="369">
                  <c:v>59.958999633789063</c:v>
                </c:pt>
                <c:pt idx="370">
                  <c:v>59.959999084472656</c:v>
                </c:pt>
                <c:pt idx="371">
                  <c:v>59.959999084472656</c:v>
                </c:pt>
                <c:pt idx="372">
                  <c:v>59.962001800537109</c:v>
                </c:pt>
                <c:pt idx="373">
                  <c:v>59.962001800537109</c:v>
                </c:pt>
                <c:pt idx="374">
                  <c:v>59.965000152587891</c:v>
                </c:pt>
                <c:pt idx="375">
                  <c:v>59.966999053955078</c:v>
                </c:pt>
                <c:pt idx="376">
                  <c:v>59.972999572753906</c:v>
                </c:pt>
                <c:pt idx="377">
                  <c:v>59.978000640869141</c:v>
                </c:pt>
                <c:pt idx="378">
                  <c:v>59.979000091552734</c:v>
                </c:pt>
                <c:pt idx="379">
                  <c:v>59.979000091552734</c:v>
                </c:pt>
                <c:pt idx="380">
                  <c:v>59.979000091552734</c:v>
                </c:pt>
                <c:pt idx="381">
                  <c:v>59.978000640869141</c:v>
                </c:pt>
                <c:pt idx="382">
                  <c:v>59.978000640869141</c:v>
                </c:pt>
                <c:pt idx="383">
                  <c:v>59.978000640869141</c:v>
                </c:pt>
                <c:pt idx="384">
                  <c:v>59.978000640869141</c:v>
                </c:pt>
                <c:pt idx="385">
                  <c:v>59.978000640869141</c:v>
                </c:pt>
                <c:pt idx="386">
                  <c:v>59.978000640869141</c:v>
                </c:pt>
                <c:pt idx="387">
                  <c:v>59.978000640869141</c:v>
                </c:pt>
                <c:pt idx="388">
                  <c:v>59.978000640869141</c:v>
                </c:pt>
                <c:pt idx="389">
                  <c:v>59.978000640869141</c:v>
                </c:pt>
                <c:pt idx="390">
                  <c:v>59.976001739501953</c:v>
                </c:pt>
                <c:pt idx="391">
                  <c:v>59.977001190185547</c:v>
                </c:pt>
                <c:pt idx="392">
                  <c:v>59.978000640869141</c:v>
                </c:pt>
                <c:pt idx="393">
                  <c:v>59.979000091552734</c:v>
                </c:pt>
                <c:pt idx="394">
                  <c:v>59.979999542236328</c:v>
                </c:pt>
                <c:pt idx="395">
                  <c:v>59.980998992919922</c:v>
                </c:pt>
                <c:pt idx="396">
                  <c:v>59.981998443603516</c:v>
                </c:pt>
                <c:pt idx="397">
                  <c:v>59.984001159667969</c:v>
                </c:pt>
                <c:pt idx="398">
                  <c:v>59.985000610351563</c:v>
                </c:pt>
                <c:pt idx="399">
                  <c:v>59.986000061035156</c:v>
                </c:pt>
                <c:pt idx="400">
                  <c:v>59.98699951171875</c:v>
                </c:pt>
                <c:pt idx="401">
                  <c:v>59.987998962402344</c:v>
                </c:pt>
                <c:pt idx="402">
                  <c:v>59.988998413085938</c:v>
                </c:pt>
                <c:pt idx="403">
                  <c:v>59.993999481201172</c:v>
                </c:pt>
                <c:pt idx="404">
                  <c:v>59.998001098632813</c:v>
                </c:pt>
                <c:pt idx="405">
                  <c:v>60</c:v>
                </c:pt>
                <c:pt idx="406">
                  <c:v>60.002998352050781</c:v>
                </c:pt>
                <c:pt idx="407">
                  <c:v>60.004001617431641</c:v>
                </c:pt>
                <c:pt idx="408">
                  <c:v>60.005001068115234</c:v>
                </c:pt>
                <c:pt idx="409">
                  <c:v>60.006000518798828</c:v>
                </c:pt>
                <c:pt idx="410">
                  <c:v>60.008998870849609</c:v>
                </c:pt>
                <c:pt idx="411">
                  <c:v>60.012001037597656</c:v>
                </c:pt>
                <c:pt idx="412">
                  <c:v>60.013999938964844</c:v>
                </c:pt>
                <c:pt idx="413">
                  <c:v>60.016998291015625</c:v>
                </c:pt>
                <c:pt idx="414">
                  <c:v>60.019001007080078</c:v>
                </c:pt>
                <c:pt idx="415">
                  <c:v>60.020999908447266</c:v>
                </c:pt>
                <c:pt idx="416">
                  <c:v>60.020999908447266</c:v>
                </c:pt>
                <c:pt idx="417">
                  <c:v>60.021999359130859</c:v>
                </c:pt>
                <c:pt idx="418">
                  <c:v>60.022998809814453</c:v>
                </c:pt>
                <c:pt idx="419">
                  <c:v>60.022998809814453</c:v>
                </c:pt>
                <c:pt idx="420">
                  <c:v>60.023998260498047</c:v>
                </c:pt>
                <c:pt idx="421">
                  <c:v>60.023998260498047</c:v>
                </c:pt>
                <c:pt idx="422">
                  <c:v>60.023998260498047</c:v>
                </c:pt>
                <c:pt idx="423">
                  <c:v>60.023998260498047</c:v>
                </c:pt>
                <c:pt idx="424">
                  <c:v>60.023998260498047</c:v>
                </c:pt>
                <c:pt idx="425">
                  <c:v>60.025001525878906</c:v>
                </c:pt>
                <c:pt idx="426">
                  <c:v>60.023998260498047</c:v>
                </c:pt>
                <c:pt idx="427">
                  <c:v>60.022998809814453</c:v>
                </c:pt>
                <c:pt idx="428">
                  <c:v>60.022998809814453</c:v>
                </c:pt>
                <c:pt idx="429">
                  <c:v>60.022998809814453</c:v>
                </c:pt>
                <c:pt idx="430">
                  <c:v>60.023998260498047</c:v>
                </c:pt>
                <c:pt idx="431">
                  <c:v>60.025001525878906</c:v>
                </c:pt>
                <c:pt idx="432">
                  <c:v>60.025001525878906</c:v>
                </c:pt>
                <c:pt idx="433">
                  <c:v>60.023998260498047</c:v>
                </c:pt>
                <c:pt idx="434">
                  <c:v>60.025001525878906</c:v>
                </c:pt>
                <c:pt idx="435">
                  <c:v>60.0260009765625</c:v>
                </c:pt>
                <c:pt idx="436">
                  <c:v>60.0260009765625</c:v>
                </c:pt>
                <c:pt idx="437">
                  <c:v>60.0260009765625</c:v>
                </c:pt>
                <c:pt idx="438">
                  <c:v>60.0260009765625</c:v>
                </c:pt>
                <c:pt idx="439">
                  <c:v>60.027000427246094</c:v>
                </c:pt>
                <c:pt idx="440">
                  <c:v>60.0260009765625</c:v>
                </c:pt>
                <c:pt idx="441">
                  <c:v>60.0260009765625</c:v>
                </c:pt>
                <c:pt idx="442">
                  <c:v>60.0260009765625</c:v>
                </c:pt>
                <c:pt idx="443">
                  <c:v>60.023998260498047</c:v>
                </c:pt>
                <c:pt idx="444">
                  <c:v>60.022998809814453</c:v>
                </c:pt>
                <c:pt idx="445">
                  <c:v>60.022998809814453</c:v>
                </c:pt>
                <c:pt idx="446">
                  <c:v>60.022998809814453</c:v>
                </c:pt>
                <c:pt idx="447">
                  <c:v>60.022998809814453</c:v>
                </c:pt>
                <c:pt idx="448">
                  <c:v>60.022998809814453</c:v>
                </c:pt>
                <c:pt idx="449">
                  <c:v>60.022998809814453</c:v>
                </c:pt>
                <c:pt idx="450">
                  <c:v>60.022998809814453</c:v>
                </c:pt>
              </c:numCache>
            </c:numRef>
          </c:val>
          <c:smooth val="0"/>
          <c:extLst>
            <c:ext xmlns:c16="http://schemas.microsoft.com/office/drawing/2014/chart" uri="{C3380CC4-5D6E-409C-BE32-E72D297353CC}">
              <c16:uniqueId val="{00000000-8CCF-460A-9B79-7466F7AD2CB0}"/>
            </c:ext>
          </c:extLst>
        </c:ser>
        <c:ser>
          <c:idx val="1"/>
          <c:order val="1"/>
          <c:tx>
            <c:v>Nominal Frequency</c:v>
          </c:tx>
          <c:spPr>
            <a:ln w="25400" cap="rnd" cmpd="sng" algn="ctr">
              <a:solidFill>
                <a:srgbClr val="FF0000"/>
              </a:solidFill>
              <a:prstDash val="sysDot"/>
              <a:round/>
            </a:ln>
            <a:effectLst/>
          </c:spPr>
          <c:marker>
            <c:symbol val="none"/>
          </c:marker>
          <c:val>
            <c:numRef>
              <c:f>RawData!$F$4:$QN$4</c:f>
              <c:numCache>
                <c:formatCode>General</c:formatCode>
                <c:ptCount val="451"/>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60</c:v>
                </c:pt>
                <c:pt idx="44">
                  <c:v>60</c:v>
                </c:pt>
                <c:pt idx="45">
                  <c:v>60</c:v>
                </c:pt>
                <c:pt idx="46">
                  <c:v>60</c:v>
                </c:pt>
                <c:pt idx="47">
                  <c:v>60</c:v>
                </c:pt>
                <c:pt idx="48">
                  <c:v>60</c:v>
                </c:pt>
                <c:pt idx="49">
                  <c:v>60</c:v>
                </c:pt>
                <c:pt idx="50">
                  <c:v>60</c:v>
                </c:pt>
                <c:pt idx="51">
                  <c:v>60</c:v>
                </c:pt>
                <c:pt idx="52">
                  <c:v>60</c:v>
                </c:pt>
                <c:pt idx="53">
                  <c:v>60</c:v>
                </c:pt>
                <c:pt idx="54">
                  <c:v>60</c:v>
                </c:pt>
                <c:pt idx="55">
                  <c:v>60</c:v>
                </c:pt>
                <c:pt idx="56">
                  <c:v>60</c:v>
                </c:pt>
                <c:pt idx="57">
                  <c:v>60</c:v>
                </c:pt>
                <c:pt idx="58">
                  <c:v>60</c:v>
                </c:pt>
                <c:pt idx="59">
                  <c:v>60</c:v>
                </c:pt>
                <c:pt idx="60">
                  <c:v>60</c:v>
                </c:pt>
                <c:pt idx="61">
                  <c:v>60</c:v>
                </c:pt>
                <c:pt idx="62">
                  <c:v>60</c:v>
                </c:pt>
                <c:pt idx="63">
                  <c:v>60</c:v>
                </c:pt>
                <c:pt idx="64">
                  <c:v>60</c:v>
                </c:pt>
                <c:pt idx="65">
                  <c:v>60</c:v>
                </c:pt>
                <c:pt idx="66">
                  <c:v>60</c:v>
                </c:pt>
                <c:pt idx="67">
                  <c:v>60</c:v>
                </c:pt>
                <c:pt idx="68">
                  <c:v>60</c:v>
                </c:pt>
                <c:pt idx="69">
                  <c:v>60</c:v>
                </c:pt>
                <c:pt idx="70">
                  <c:v>60</c:v>
                </c:pt>
                <c:pt idx="71">
                  <c:v>60</c:v>
                </c:pt>
                <c:pt idx="72">
                  <c:v>60</c:v>
                </c:pt>
                <c:pt idx="73">
                  <c:v>60</c:v>
                </c:pt>
                <c:pt idx="74">
                  <c:v>60</c:v>
                </c:pt>
                <c:pt idx="75">
                  <c:v>60</c:v>
                </c:pt>
                <c:pt idx="76">
                  <c:v>60</c:v>
                </c:pt>
                <c:pt idx="77">
                  <c:v>60</c:v>
                </c:pt>
                <c:pt idx="78">
                  <c:v>60</c:v>
                </c:pt>
                <c:pt idx="79">
                  <c:v>60</c:v>
                </c:pt>
                <c:pt idx="80">
                  <c:v>60</c:v>
                </c:pt>
                <c:pt idx="81">
                  <c:v>60</c:v>
                </c:pt>
                <c:pt idx="82">
                  <c:v>60</c:v>
                </c:pt>
                <c:pt idx="83">
                  <c:v>60</c:v>
                </c:pt>
                <c:pt idx="84">
                  <c:v>60</c:v>
                </c:pt>
                <c:pt idx="85">
                  <c:v>60</c:v>
                </c:pt>
                <c:pt idx="86">
                  <c:v>60</c:v>
                </c:pt>
                <c:pt idx="87">
                  <c:v>60</c:v>
                </c:pt>
                <c:pt idx="88">
                  <c:v>60</c:v>
                </c:pt>
                <c:pt idx="89">
                  <c:v>60</c:v>
                </c:pt>
                <c:pt idx="90">
                  <c:v>60</c:v>
                </c:pt>
                <c:pt idx="91">
                  <c:v>60</c:v>
                </c:pt>
                <c:pt idx="92">
                  <c:v>60</c:v>
                </c:pt>
                <c:pt idx="93">
                  <c:v>60</c:v>
                </c:pt>
                <c:pt idx="94">
                  <c:v>60</c:v>
                </c:pt>
                <c:pt idx="95">
                  <c:v>60</c:v>
                </c:pt>
                <c:pt idx="96">
                  <c:v>60</c:v>
                </c:pt>
                <c:pt idx="97">
                  <c:v>60</c:v>
                </c:pt>
                <c:pt idx="98">
                  <c:v>60</c:v>
                </c:pt>
                <c:pt idx="99">
                  <c:v>60</c:v>
                </c:pt>
                <c:pt idx="100">
                  <c:v>60</c:v>
                </c:pt>
                <c:pt idx="101">
                  <c:v>60</c:v>
                </c:pt>
                <c:pt idx="102">
                  <c:v>60</c:v>
                </c:pt>
                <c:pt idx="103">
                  <c:v>60</c:v>
                </c:pt>
                <c:pt idx="104">
                  <c:v>60</c:v>
                </c:pt>
                <c:pt idx="105">
                  <c:v>60</c:v>
                </c:pt>
                <c:pt idx="106">
                  <c:v>60</c:v>
                </c:pt>
                <c:pt idx="107">
                  <c:v>60</c:v>
                </c:pt>
                <c:pt idx="108">
                  <c:v>60</c:v>
                </c:pt>
                <c:pt idx="109">
                  <c:v>60</c:v>
                </c:pt>
                <c:pt idx="110">
                  <c:v>60</c:v>
                </c:pt>
                <c:pt idx="111">
                  <c:v>60</c:v>
                </c:pt>
                <c:pt idx="112">
                  <c:v>60</c:v>
                </c:pt>
                <c:pt idx="113">
                  <c:v>60</c:v>
                </c:pt>
                <c:pt idx="114">
                  <c:v>60</c:v>
                </c:pt>
                <c:pt idx="115">
                  <c:v>60</c:v>
                </c:pt>
                <c:pt idx="116">
                  <c:v>60</c:v>
                </c:pt>
                <c:pt idx="117">
                  <c:v>60</c:v>
                </c:pt>
                <c:pt idx="118">
                  <c:v>60</c:v>
                </c:pt>
                <c:pt idx="119">
                  <c:v>60</c:v>
                </c:pt>
                <c:pt idx="120">
                  <c:v>60</c:v>
                </c:pt>
                <c:pt idx="121">
                  <c:v>60</c:v>
                </c:pt>
                <c:pt idx="122">
                  <c:v>60</c:v>
                </c:pt>
                <c:pt idx="123">
                  <c:v>60</c:v>
                </c:pt>
                <c:pt idx="124">
                  <c:v>60</c:v>
                </c:pt>
                <c:pt idx="125">
                  <c:v>60</c:v>
                </c:pt>
                <c:pt idx="126">
                  <c:v>60</c:v>
                </c:pt>
                <c:pt idx="127">
                  <c:v>60</c:v>
                </c:pt>
                <c:pt idx="128">
                  <c:v>60</c:v>
                </c:pt>
                <c:pt idx="129">
                  <c:v>60</c:v>
                </c:pt>
                <c:pt idx="130">
                  <c:v>60</c:v>
                </c:pt>
                <c:pt idx="131">
                  <c:v>60</c:v>
                </c:pt>
                <c:pt idx="132">
                  <c:v>60</c:v>
                </c:pt>
                <c:pt idx="133">
                  <c:v>60</c:v>
                </c:pt>
                <c:pt idx="134">
                  <c:v>60</c:v>
                </c:pt>
                <c:pt idx="135">
                  <c:v>60</c:v>
                </c:pt>
                <c:pt idx="136">
                  <c:v>60</c:v>
                </c:pt>
                <c:pt idx="137">
                  <c:v>60</c:v>
                </c:pt>
                <c:pt idx="138">
                  <c:v>60</c:v>
                </c:pt>
                <c:pt idx="139">
                  <c:v>60</c:v>
                </c:pt>
                <c:pt idx="140">
                  <c:v>60</c:v>
                </c:pt>
                <c:pt idx="141">
                  <c:v>60</c:v>
                </c:pt>
                <c:pt idx="142">
                  <c:v>60</c:v>
                </c:pt>
                <c:pt idx="143">
                  <c:v>60</c:v>
                </c:pt>
                <c:pt idx="144">
                  <c:v>60</c:v>
                </c:pt>
                <c:pt idx="145">
                  <c:v>60</c:v>
                </c:pt>
                <c:pt idx="146">
                  <c:v>60</c:v>
                </c:pt>
                <c:pt idx="147">
                  <c:v>60</c:v>
                </c:pt>
                <c:pt idx="148">
                  <c:v>60</c:v>
                </c:pt>
                <c:pt idx="149">
                  <c:v>60</c:v>
                </c:pt>
                <c:pt idx="150">
                  <c:v>60</c:v>
                </c:pt>
                <c:pt idx="151">
                  <c:v>60</c:v>
                </c:pt>
                <c:pt idx="152">
                  <c:v>60</c:v>
                </c:pt>
                <c:pt idx="153">
                  <c:v>60</c:v>
                </c:pt>
                <c:pt idx="154">
                  <c:v>60</c:v>
                </c:pt>
                <c:pt idx="155">
                  <c:v>60</c:v>
                </c:pt>
                <c:pt idx="156">
                  <c:v>60</c:v>
                </c:pt>
                <c:pt idx="157">
                  <c:v>60</c:v>
                </c:pt>
                <c:pt idx="158">
                  <c:v>60</c:v>
                </c:pt>
                <c:pt idx="159">
                  <c:v>60</c:v>
                </c:pt>
                <c:pt idx="160">
                  <c:v>60</c:v>
                </c:pt>
                <c:pt idx="161">
                  <c:v>60</c:v>
                </c:pt>
                <c:pt idx="162">
                  <c:v>60</c:v>
                </c:pt>
                <c:pt idx="163">
                  <c:v>60</c:v>
                </c:pt>
                <c:pt idx="164">
                  <c:v>60</c:v>
                </c:pt>
                <c:pt idx="165">
                  <c:v>60</c:v>
                </c:pt>
                <c:pt idx="166">
                  <c:v>60</c:v>
                </c:pt>
                <c:pt idx="167">
                  <c:v>60</c:v>
                </c:pt>
                <c:pt idx="168">
                  <c:v>60</c:v>
                </c:pt>
                <c:pt idx="169">
                  <c:v>60</c:v>
                </c:pt>
                <c:pt idx="170">
                  <c:v>60</c:v>
                </c:pt>
                <c:pt idx="171">
                  <c:v>60</c:v>
                </c:pt>
                <c:pt idx="172">
                  <c:v>60</c:v>
                </c:pt>
                <c:pt idx="173">
                  <c:v>60</c:v>
                </c:pt>
                <c:pt idx="174">
                  <c:v>60</c:v>
                </c:pt>
                <c:pt idx="175">
                  <c:v>60</c:v>
                </c:pt>
                <c:pt idx="176">
                  <c:v>60</c:v>
                </c:pt>
                <c:pt idx="177">
                  <c:v>60</c:v>
                </c:pt>
                <c:pt idx="178">
                  <c:v>60</c:v>
                </c:pt>
                <c:pt idx="179">
                  <c:v>60</c:v>
                </c:pt>
                <c:pt idx="180">
                  <c:v>60</c:v>
                </c:pt>
                <c:pt idx="181">
                  <c:v>60</c:v>
                </c:pt>
                <c:pt idx="182">
                  <c:v>60</c:v>
                </c:pt>
                <c:pt idx="183">
                  <c:v>60</c:v>
                </c:pt>
                <c:pt idx="184">
                  <c:v>60</c:v>
                </c:pt>
                <c:pt idx="185">
                  <c:v>60</c:v>
                </c:pt>
                <c:pt idx="186">
                  <c:v>60</c:v>
                </c:pt>
                <c:pt idx="187">
                  <c:v>60</c:v>
                </c:pt>
                <c:pt idx="188">
                  <c:v>60</c:v>
                </c:pt>
                <c:pt idx="189">
                  <c:v>60</c:v>
                </c:pt>
                <c:pt idx="190">
                  <c:v>60</c:v>
                </c:pt>
                <c:pt idx="191">
                  <c:v>60</c:v>
                </c:pt>
                <c:pt idx="192">
                  <c:v>60</c:v>
                </c:pt>
                <c:pt idx="193">
                  <c:v>60</c:v>
                </c:pt>
                <c:pt idx="194">
                  <c:v>60</c:v>
                </c:pt>
                <c:pt idx="195">
                  <c:v>60</c:v>
                </c:pt>
                <c:pt idx="196">
                  <c:v>60</c:v>
                </c:pt>
                <c:pt idx="197">
                  <c:v>60</c:v>
                </c:pt>
                <c:pt idx="198">
                  <c:v>60</c:v>
                </c:pt>
                <c:pt idx="199">
                  <c:v>60</c:v>
                </c:pt>
                <c:pt idx="200">
                  <c:v>60</c:v>
                </c:pt>
                <c:pt idx="201">
                  <c:v>60</c:v>
                </c:pt>
                <c:pt idx="202">
                  <c:v>60</c:v>
                </c:pt>
                <c:pt idx="203">
                  <c:v>60</c:v>
                </c:pt>
                <c:pt idx="204">
                  <c:v>60</c:v>
                </c:pt>
                <c:pt idx="205">
                  <c:v>60</c:v>
                </c:pt>
                <c:pt idx="206">
                  <c:v>60</c:v>
                </c:pt>
                <c:pt idx="207">
                  <c:v>60</c:v>
                </c:pt>
                <c:pt idx="208">
                  <c:v>60</c:v>
                </c:pt>
                <c:pt idx="209">
                  <c:v>60</c:v>
                </c:pt>
                <c:pt idx="210">
                  <c:v>60</c:v>
                </c:pt>
                <c:pt idx="211">
                  <c:v>60</c:v>
                </c:pt>
                <c:pt idx="212">
                  <c:v>60</c:v>
                </c:pt>
                <c:pt idx="213">
                  <c:v>60</c:v>
                </c:pt>
                <c:pt idx="214">
                  <c:v>60</c:v>
                </c:pt>
                <c:pt idx="215">
                  <c:v>60</c:v>
                </c:pt>
                <c:pt idx="216">
                  <c:v>60</c:v>
                </c:pt>
                <c:pt idx="217">
                  <c:v>60</c:v>
                </c:pt>
                <c:pt idx="218">
                  <c:v>60</c:v>
                </c:pt>
                <c:pt idx="219">
                  <c:v>60</c:v>
                </c:pt>
                <c:pt idx="220">
                  <c:v>60</c:v>
                </c:pt>
                <c:pt idx="221">
                  <c:v>60</c:v>
                </c:pt>
                <c:pt idx="222">
                  <c:v>60</c:v>
                </c:pt>
                <c:pt idx="223">
                  <c:v>60</c:v>
                </c:pt>
                <c:pt idx="224">
                  <c:v>60</c:v>
                </c:pt>
                <c:pt idx="225">
                  <c:v>60</c:v>
                </c:pt>
                <c:pt idx="226">
                  <c:v>60</c:v>
                </c:pt>
                <c:pt idx="227">
                  <c:v>60</c:v>
                </c:pt>
                <c:pt idx="228">
                  <c:v>60</c:v>
                </c:pt>
                <c:pt idx="229">
                  <c:v>60</c:v>
                </c:pt>
                <c:pt idx="230">
                  <c:v>60</c:v>
                </c:pt>
                <c:pt idx="231">
                  <c:v>60</c:v>
                </c:pt>
                <c:pt idx="232">
                  <c:v>60</c:v>
                </c:pt>
                <c:pt idx="233">
                  <c:v>60</c:v>
                </c:pt>
                <c:pt idx="234">
                  <c:v>60</c:v>
                </c:pt>
                <c:pt idx="235">
                  <c:v>60</c:v>
                </c:pt>
                <c:pt idx="236">
                  <c:v>60</c:v>
                </c:pt>
                <c:pt idx="237">
                  <c:v>60</c:v>
                </c:pt>
                <c:pt idx="238">
                  <c:v>60</c:v>
                </c:pt>
                <c:pt idx="239">
                  <c:v>60</c:v>
                </c:pt>
                <c:pt idx="240">
                  <c:v>60</c:v>
                </c:pt>
                <c:pt idx="241">
                  <c:v>60</c:v>
                </c:pt>
                <c:pt idx="242">
                  <c:v>60</c:v>
                </c:pt>
                <c:pt idx="243">
                  <c:v>60</c:v>
                </c:pt>
                <c:pt idx="244">
                  <c:v>60</c:v>
                </c:pt>
                <c:pt idx="245">
                  <c:v>60</c:v>
                </c:pt>
                <c:pt idx="246">
                  <c:v>60</c:v>
                </c:pt>
                <c:pt idx="247">
                  <c:v>60</c:v>
                </c:pt>
                <c:pt idx="248">
                  <c:v>60</c:v>
                </c:pt>
                <c:pt idx="249">
                  <c:v>60</c:v>
                </c:pt>
                <c:pt idx="250">
                  <c:v>60</c:v>
                </c:pt>
                <c:pt idx="251">
                  <c:v>60</c:v>
                </c:pt>
                <c:pt idx="252">
                  <c:v>60</c:v>
                </c:pt>
                <c:pt idx="253">
                  <c:v>60</c:v>
                </c:pt>
                <c:pt idx="254">
                  <c:v>60</c:v>
                </c:pt>
                <c:pt idx="255">
                  <c:v>60</c:v>
                </c:pt>
                <c:pt idx="256">
                  <c:v>60</c:v>
                </c:pt>
                <c:pt idx="257">
                  <c:v>60</c:v>
                </c:pt>
                <c:pt idx="258">
                  <c:v>60</c:v>
                </c:pt>
                <c:pt idx="259">
                  <c:v>60</c:v>
                </c:pt>
                <c:pt idx="260">
                  <c:v>60</c:v>
                </c:pt>
                <c:pt idx="261">
                  <c:v>60</c:v>
                </c:pt>
                <c:pt idx="262">
                  <c:v>60</c:v>
                </c:pt>
                <c:pt idx="263">
                  <c:v>60</c:v>
                </c:pt>
                <c:pt idx="264">
                  <c:v>60</c:v>
                </c:pt>
                <c:pt idx="265">
                  <c:v>60</c:v>
                </c:pt>
                <c:pt idx="266">
                  <c:v>60</c:v>
                </c:pt>
                <c:pt idx="267">
                  <c:v>60</c:v>
                </c:pt>
                <c:pt idx="268">
                  <c:v>60</c:v>
                </c:pt>
                <c:pt idx="269">
                  <c:v>60</c:v>
                </c:pt>
                <c:pt idx="270">
                  <c:v>60</c:v>
                </c:pt>
                <c:pt idx="271">
                  <c:v>60</c:v>
                </c:pt>
                <c:pt idx="272">
                  <c:v>60</c:v>
                </c:pt>
                <c:pt idx="273">
                  <c:v>60</c:v>
                </c:pt>
                <c:pt idx="274">
                  <c:v>60</c:v>
                </c:pt>
                <c:pt idx="275">
                  <c:v>60</c:v>
                </c:pt>
                <c:pt idx="276">
                  <c:v>60</c:v>
                </c:pt>
                <c:pt idx="277">
                  <c:v>60</c:v>
                </c:pt>
                <c:pt idx="278">
                  <c:v>60</c:v>
                </c:pt>
                <c:pt idx="279">
                  <c:v>60</c:v>
                </c:pt>
                <c:pt idx="280">
                  <c:v>60</c:v>
                </c:pt>
                <c:pt idx="281">
                  <c:v>60</c:v>
                </c:pt>
                <c:pt idx="282">
                  <c:v>60</c:v>
                </c:pt>
                <c:pt idx="283">
                  <c:v>60</c:v>
                </c:pt>
                <c:pt idx="284">
                  <c:v>60</c:v>
                </c:pt>
                <c:pt idx="285">
                  <c:v>60</c:v>
                </c:pt>
                <c:pt idx="286">
                  <c:v>60</c:v>
                </c:pt>
                <c:pt idx="287">
                  <c:v>60</c:v>
                </c:pt>
                <c:pt idx="288">
                  <c:v>60</c:v>
                </c:pt>
                <c:pt idx="289">
                  <c:v>60</c:v>
                </c:pt>
                <c:pt idx="290">
                  <c:v>60</c:v>
                </c:pt>
                <c:pt idx="291">
                  <c:v>60</c:v>
                </c:pt>
                <c:pt idx="292">
                  <c:v>60</c:v>
                </c:pt>
                <c:pt idx="293">
                  <c:v>60</c:v>
                </c:pt>
                <c:pt idx="294">
                  <c:v>60</c:v>
                </c:pt>
                <c:pt idx="295">
                  <c:v>60</c:v>
                </c:pt>
                <c:pt idx="296">
                  <c:v>60</c:v>
                </c:pt>
                <c:pt idx="297">
                  <c:v>60</c:v>
                </c:pt>
                <c:pt idx="298">
                  <c:v>60</c:v>
                </c:pt>
                <c:pt idx="299">
                  <c:v>60</c:v>
                </c:pt>
                <c:pt idx="300">
                  <c:v>60</c:v>
                </c:pt>
                <c:pt idx="301">
                  <c:v>60</c:v>
                </c:pt>
                <c:pt idx="302">
                  <c:v>60</c:v>
                </c:pt>
                <c:pt idx="303">
                  <c:v>60</c:v>
                </c:pt>
                <c:pt idx="304">
                  <c:v>60</c:v>
                </c:pt>
                <c:pt idx="305">
                  <c:v>60</c:v>
                </c:pt>
                <c:pt idx="306">
                  <c:v>60</c:v>
                </c:pt>
                <c:pt idx="307">
                  <c:v>60</c:v>
                </c:pt>
                <c:pt idx="308">
                  <c:v>60</c:v>
                </c:pt>
                <c:pt idx="309">
                  <c:v>60</c:v>
                </c:pt>
                <c:pt idx="310">
                  <c:v>60</c:v>
                </c:pt>
                <c:pt idx="311">
                  <c:v>60</c:v>
                </c:pt>
                <c:pt idx="312">
                  <c:v>60</c:v>
                </c:pt>
                <c:pt idx="313">
                  <c:v>60</c:v>
                </c:pt>
                <c:pt idx="314">
                  <c:v>60</c:v>
                </c:pt>
                <c:pt idx="315">
                  <c:v>60</c:v>
                </c:pt>
                <c:pt idx="316">
                  <c:v>60</c:v>
                </c:pt>
                <c:pt idx="317">
                  <c:v>60</c:v>
                </c:pt>
                <c:pt idx="318">
                  <c:v>60</c:v>
                </c:pt>
                <c:pt idx="319">
                  <c:v>60</c:v>
                </c:pt>
                <c:pt idx="320">
                  <c:v>60</c:v>
                </c:pt>
                <c:pt idx="321">
                  <c:v>60</c:v>
                </c:pt>
                <c:pt idx="322">
                  <c:v>60</c:v>
                </c:pt>
                <c:pt idx="323">
                  <c:v>60</c:v>
                </c:pt>
                <c:pt idx="324">
                  <c:v>60</c:v>
                </c:pt>
                <c:pt idx="325">
                  <c:v>60</c:v>
                </c:pt>
                <c:pt idx="326">
                  <c:v>60</c:v>
                </c:pt>
                <c:pt idx="327">
                  <c:v>60</c:v>
                </c:pt>
                <c:pt idx="328">
                  <c:v>60</c:v>
                </c:pt>
                <c:pt idx="329">
                  <c:v>60</c:v>
                </c:pt>
                <c:pt idx="330">
                  <c:v>60</c:v>
                </c:pt>
                <c:pt idx="331">
                  <c:v>60</c:v>
                </c:pt>
                <c:pt idx="332">
                  <c:v>60</c:v>
                </c:pt>
                <c:pt idx="333">
                  <c:v>60</c:v>
                </c:pt>
                <c:pt idx="334">
                  <c:v>60</c:v>
                </c:pt>
                <c:pt idx="335">
                  <c:v>60</c:v>
                </c:pt>
                <c:pt idx="336">
                  <c:v>60</c:v>
                </c:pt>
                <c:pt idx="337">
                  <c:v>60</c:v>
                </c:pt>
                <c:pt idx="338">
                  <c:v>60</c:v>
                </c:pt>
                <c:pt idx="339">
                  <c:v>60</c:v>
                </c:pt>
                <c:pt idx="340">
                  <c:v>60</c:v>
                </c:pt>
                <c:pt idx="341">
                  <c:v>60</c:v>
                </c:pt>
                <c:pt idx="342">
                  <c:v>60</c:v>
                </c:pt>
                <c:pt idx="343">
                  <c:v>60</c:v>
                </c:pt>
                <c:pt idx="344">
                  <c:v>60</c:v>
                </c:pt>
                <c:pt idx="345">
                  <c:v>60</c:v>
                </c:pt>
                <c:pt idx="346">
                  <c:v>60</c:v>
                </c:pt>
                <c:pt idx="347">
                  <c:v>60</c:v>
                </c:pt>
                <c:pt idx="348">
                  <c:v>60</c:v>
                </c:pt>
                <c:pt idx="349">
                  <c:v>60</c:v>
                </c:pt>
                <c:pt idx="350">
                  <c:v>60</c:v>
                </c:pt>
                <c:pt idx="351">
                  <c:v>60</c:v>
                </c:pt>
                <c:pt idx="352">
                  <c:v>60</c:v>
                </c:pt>
                <c:pt idx="353">
                  <c:v>60</c:v>
                </c:pt>
                <c:pt idx="354">
                  <c:v>60</c:v>
                </c:pt>
                <c:pt idx="355">
                  <c:v>60</c:v>
                </c:pt>
                <c:pt idx="356">
                  <c:v>60</c:v>
                </c:pt>
                <c:pt idx="357">
                  <c:v>60</c:v>
                </c:pt>
                <c:pt idx="358">
                  <c:v>60</c:v>
                </c:pt>
                <c:pt idx="359">
                  <c:v>60</c:v>
                </c:pt>
                <c:pt idx="360">
                  <c:v>60</c:v>
                </c:pt>
                <c:pt idx="361">
                  <c:v>60</c:v>
                </c:pt>
                <c:pt idx="362">
                  <c:v>60</c:v>
                </c:pt>
                <c:pt idx="363">
                  <c:v>60</c:v>
                </c:pt>
                <c:pt idx="364">
                  <c:v>60</c:v>
                </c:pt>
                <c:pt idx="365">
                  <c:v>60</c:v>
                </c:pt>
                <c:pt idx="366">
                  <c:v>60</c:v>
                </c:pt>
                <c:pt idx="367">
                  <c:v>60</c:v>
                </c:pt>
                <c:pt idx="368">
                  <c:v>60</c:v>
                </c:pt>
                <c:pt idx="369">
                  <c:v>60</c:v>
                </c:pt>
                <c:pt idx="370">
                  <c:v>60</c:v>
                </c:pt>
                <c:pt idx="371">
                  <c:v>60</c:v>
                </c:pt>
                <c:pt idx="372">
                  <c:v>60</c:v>
                </c:pt>
                <c:pt idx="373">
                  <c:v>60</c:v>
                </c:pt>
                <c:pt idx="374">
                  <c:v>60</c:v>
                </c:pt>
                <c:pt idx="375">
                  <c:v>60</c:v>
                </c:pt>
                <c:pt idx="376">
                  <c:v>60</c:v>
                </c:pt>
                <c:pt idx="377">
                  <c:v>60</c:v>
                </c:pt>
                <c:pt idx="378">
                  <c:v>60</c:v>
                </c:pt>
                <c:pt idx="379">
                  <c:v>60</c:v>
                </c:pt>
                <c:pt idx="380">
                  <c:v>60</c:v>
                </c:pt>
                <c:pt idx="381">
                  <c:v>60</c:v>
                </c:pt>
                <c:pt idx="382">
                  <c:v>60</c:v>
                </c:pt>
                <c:pt idx="383">
                  <c:v>60</c:v>
                </c:pt>
                <c:pt idx="384">
                  <c:v>60</c:v>
                </c:pt>
                <c:pt idx="385">
                  <c:v>60</c:v>
                </c:pt>
                <c:pt idx="386">
                  <c:v>60</c:v>
                </c:pt>
                <c:pt idx="387">
                  <c:v>60</c:v>
                </c:pt>
                <c:pt idx="388">
                  <c:v>60</c:v>
                </c:pt>
                <c:pt idx="389">
                  <c:v>60</c:v>
                </c:pt>
                <c:pt idx="390">
                  <c:v>60</c:v>
                </c:pt>
                <c:pt idx="391">
                  <c:v>60</c:v>
                </c:pt>
                <c:pt idx="392">
                  <c:v>60</c:v>
                </c:pt>
                <c:pt idx="393">
                  <c:v>60</c:v>
                </c:pt>
                <c:pt idx="394">
                  <c:v>60</c:v>
                </c:pt>
                <c:pt idx="395">
                  <c:v>60</c:v>
                </c:pt>
                <c:pt idx="396">
                  <c:v>60</c:v>
                </c:pt>
                <c:pt idx="397">
                  <c:v>60</c:v>
                </c:pt>
                <c:pt idx="398">
                  <c:v>60</c:v>
                </c:pt>
                <c:pt idx="399">
                  <c:v>60</c:v>
                </c:pt>
                <c:pt idx="400">
                  <c:v>60</c:v>
                </c:pt>
                <c:pt idx="401">
                  <c:v>60</c:v>
                </c:pt>
                <c:pt idx="402">
                  <c:v>60</c:v>
                </c:pt>
                <c:pt idx="403">
                  <c:v>60</c:v>
                </c:pt>
                <c:pt idx="404">
                  <c:v>60</c:v>
                </c:pt>
                <c:pt idx="405">
                  <c:v>60</c:v>
                </c:pt>
                <c:pt idx="406">
                  <c:v>60</c:v>
                </c:pt>
                <c:pt idx="407">
                  <c:v>60</c:v>
                </c:pt>
                <c:pt idx="408">
                  <c:v>60</c:v>
                </c:pt>
                <c:pt idx="409">
                  <c:v>60</c:v>
                </c:pt>
                <c:pt idx="410">
                  <c:v>60</c:v>
                </c:pt>
                <c:pt idx="411">
                  <c:v>60</c:v>
                </c:pt>
                <c:pt idx="412">
                  <c:v>60</c:v>
                </c:pt>
                <c:pt idx="413">
                  <c:v>60</c:v>
                </c:pt>
                <c:pt idx="414">
                  <c:v>60</c:v>
                </c:pt>
                <c:pt idx="415">
                  <c:v>60</c:v>
                </c:pt>
                <c:pt idx="416">
                  <c:v>60</c:v>
                </c:pt>
                <c:pt idx="417">
                  <c:v>60</c:v>
                </c:pt>
                <c:pt idx="418">
                  <c:v>60</c:v>
                </c:pt>
                <c:pt idx="419">
                  <c:v>60</c:v>
                </c:pt>
                <c:pt idx="420">
                  <c:v>60</c:v>
                </c:pt>
                <c:pt idx="421">
                  <c:v>60</c:v>
                </c:pt>
                <c:pt idx="422">
                  <c:v>60</c:v>
                </c:pt>
                <c:pt idx="423">
                  <c:v>60</c:v>
                </c:pt>
                <c:pt idx="424">
                  <c:v>60</c:v>
                </c:pt>
                <c:pt idx="425">
                  <c:v>60</c:v>
                </c:pt>
                <c:pt idx="426">
                  <c:v>60</c:v>
                </c:pt>
                <c:pt idx="427">
                  <c:v>60</c:v>
                </c:pt>
                <c:pt idx="428">
                  <c:v>60</c:v>
                </c:pt>
                <c:pt idx="429">
                  <c:v>60</c:v>
                </c:pt>
                <c:pt idx="430">
                  <c:v>60</c:v>
                </c:pt>
                <c:pt idx="431">
                  <c:v>60</c:v>
                </c:pt>
                <c:pt idx="432">
                  <c:v>60</c:v>
                </c:pt>
                <c:pt idx="433">
                  <c:v>60</c:v>
                </c:pt>
                <c:pt idx="434">
                  <c:v>60</c:v>
                </c:pt>
                <c:pt idx="435">
                  <c:v>60</c:v>
                </c:pt>
                <c:pt idx="436">
                  <c:v>60</c:v>
                </c:pt>
                <c:pt idx="437">
                  <c:v>60</c:v>
                </c:pt>
                <c:pt idx="438">
                  <c:v>60</c:v>
                </c:pt>
                <c:pt idx="439">
                  <c:v>60</c:v>
                </c:pt>
                <c:pt idx="440">
                  <c:v>60</c:v>
                </c:pt>
                <c:pt idx="441">
                  <c:v>60</c:v>
                </c:pt>
                <c:pt idx="442">
                  <c:v>60</c:v>
                </c:pt>
                <c:pt idx="443">
                  <c:v>60</c:v>
                </c:pt>
                <c:pt idx="444">
                  <c:v>60</c:v>
                </c:pt>
                <c:pt idx="445">
                  <c:v>60</c:v>
                </c:pt>
                <c:pt idx="446">
                  <c:v>60</c:v>
                </c:pt>
                <c:pt idx="447">
                  <c:v>60</c:v>
                </c:pt>
                <c:pt idx="448">
                  <c:v>60</c:v>
                </c:pt>
                <c:pt idx="449">
                  <c:v>60</c:v>
                </c:pt>
                <c:pt idx="450">
                  <c:v>60</c:v>
                </c:pt>
              </c:numCache>
            </c:numRef>
          </c:val>
          <c:smooth val="0"/>
          <c:extLst>
            <c:ext xmlns:c16="http://schemas.microsoft.com/office/drawing/2014/chart" uri="{C3380CC4-5D6E-409C-BE32-E72D297353CC}">
              <c16:uniqueId val="{00000001-8CCF-460A-9B79-7466F7AD2CB0}"/>
            </c:ext>
          </c:extLst>
        </c:ser>
        <c:dLbls>
          <c:showLegendKey val="0"/>
          <c:showVal val="0"/>
          <c:showCatName val="0"/>
          <c:showSerName val="0"/>
          <c:showPercent val="0"/>
          <c:showBubbleSize val="0"/>
        </c:dLbls>
        <c:marker val="1"/>
        <c:smooth val="0"/>
        <c:axId val="740961928"/>
        <c:axId val="740960752"/>
      </c:lineChart>
      <c:lineChart>
        <c:grouping val="standard"/>
        <c:varyColors val="0"/>
        <c:ser>
          <c:idx val="2"/>
          <c:order val="2"/>
          <c:tx>
            <c:v>MW</c:v>
          </c:tx>
          <c:spPr>
            <a:ln w="28575" cap="rnd" cmpd="sng" algn="ctr">
              <a:solidFill>
                <a:srgbClr val="1F497D"/>
              </a:solidFill>
              <a:prstDash val="solid"/>
              <a:round/>
            </a:ln>
            <a:effectLst/>
          </c:spPr>
          <c:marker>
            <c:symbol val="none"/>
          </c:marker>
          <c:val>
            <c:numRef>
              <c:f>RawData!$F$3916:$QN$3916</c:f>
              <c:numCache>
                <c:formatCode>General</c:formatCode>
                <c:ptCount val="451"/>
                <c:pt idx="0">
                  <c:v>111.398193359375</c:v>
                </c:pt>
                <c:pt idx="1">
                  <c:v>113.10376739501953</c:v>
                </c:pt>
                <c:pt idx="2">
                  <c:v>113.10376739501953</c:v>
                </c:pt>
                <c:pt idx="3">
                  <c:v>113.10376739501953</c:v>
                </c:pt>
                <c:pt idx="4">
                  <c:v>112.45698547363281</c:v>
                </c:pt>
                <c:pt idx="5">
                  <c:v>112.45698547363281</c:v>
                </c:pt>
                <c:pt idx="6">
                  <c:v>112.45698547363281</c:v>
                </c:pt>
                <c:pt idx="7">
                  <c:v>112.45698547363281</c:v>
                </c:pt>
                <c:pt idx="8">
                  <c:v>112.64063262939453</c:v>
                </c:pt>
                <c:pt idx="9">
                  <c:v>113.73104095458984</c:v>
                </c:pt>
                <c:pt idx="10">
                  <c:v>113.73104095458984</c:v>
                </c:pt>
                <c:pt idx="11">
                  <c:v>113.73104095458984</c:v>
                </c:pt>
                <c:pt idx="12">
                  <c:v>113.73104095458984</c:v>
                </c:pt>
                <c:pt idx="13">
                  <c:v>114.39324188232422</c:v>
                </c:pt>
                <c:pt idx="14">
                  <c:v>114.39324188232422</c:v>
                </c:pt>
                <c:pt idx="15">
                  <c:v>113.64703369140625</c:v>
                </c:pt>
                <c:pt idx="16">
                  <c:v>113.64703369140625</c:v>
                </c:pt>
                <c:pt idx="17">
                  <c:v>113.64703369140625</c:v>
                </c:pt>
                <c:pt idx="18">
                  <c:v>113.64703369140625</c:v>
                </c:pt>
                <c:pt idx="19">
                  <c:v>114.36080169677734</c:v>
                </c:pt>
                <c:pt idx="20">
                  <c:v>115.95767974853516</c:v>
                </c:pt>
                <c:pt idx="21">
                  <c:v>115.95767974853516</c:v>
                </c:pt>
                <c:pt idx="22">
                  <c:v>114.72597503662109</c:v>
                </c:pt>
                <c:pt idx="23">
                  <c:v>114.72597503662109</c:v>
                </c:pt>
                <c:pt idx="24">
                  <c:v>114.72597503662109</c:v>
                </c:pt>
                <c:pt idx="25">
                  <c:v>113.8819580078125</c:v>
                </c:pt>
                <c:pt idx="26">
                  <c:v>113.8819580078125</c:v>
                </c:pt>
                <c:pt idx="27">
                  <c:v>113.8819580078125</c:v>
                </c:pt>
                <c:pt idx="28">
                  <c:v>113.8819580078125</c:v>
                </c:pt>
                <c:pt idx="29">
                  <c:v>113.19219207763672</c:v>
                </c:pt>
                <c:pt idx="30">
                  <c:v>113.19219207763672</c:v>
                </c:pt>
                <c:pt idx="31">
                  <c:v>113.19219207763672</c:v>
                </c:pt>
                <c:pt idx="32">
                  <c:v>111.30269622802734</c:v>
                </c:pt>
                <c:pt idx="33">
                  <c:v>111.30269622802734</c:v>
                </c:pt>
                <c:pt idx="34">
                  <c:v>111.30269622802734</c:v>
                </c:pt>
                <c:pt idx="35">
                  <c:v>111.30269622802734</c:v>
                </c:pt>
                <c:pt idx="36">
                  <c:v>111.30269622802734</c:v>
                </c:pt>
                <c:pt idx="37">
                  <c:v>111.30269622802734</c:v>
                </c:pt>
                <c:pt idx="38">
                  <c:v>111.30269622802734</c:v>
                </c:pt>
                <c:pt idx="39">
                  <c:v>108.08075714111328</c:v>
                </c:pt>
                <c:pt idx="40">
                  <c:v>108.08075714111328</c:v>
                </c:pt>
                <c:pt idx="41">
                  <c:v>108.08075714111328</c:v>
                </c:pt>
                <c:pt idx="42">
                  <c:v>108.08075714111328</c:v>
                </c:pt>
                <c:pt idx="43">
                  <c:v>108.08075714111328</c:v>
                </c:pt>
                <c:pt idx="44">
                  <c:v>108.08075714111328</c:v>
                </c:pt>
                <c:pt idx="45">
                  <c:v>107.3765869140625</c:v>
                </c:pt>
                <c:pt idx="46">
                  <c:v>107.3765869140625</c:v>
                </c:pt>
                <c:pt idx="47">
                  <c:v>107.3765869140625</c:v>
                </c:pt>
                <c:pt idx="48">
                  <c:v>106.63705444335938</c:v>
                </c:pt>
                <c:pt idx="49">
                  <c:v>106.63705444335938</c:v>
                </c:pt>
                <c:pt idx="50">
                  <c:v>105.78017425537109</c:v>
                </c:pt>
                <c:pt idx="51">
                  <c:v>105.78017425537109</c:v>
                </c:pt>
                <c:pt idx="52">
                  <c:v>105.01605224609375</c:v>
                </c:pt>
                <c:pt idx="53">
                  <c:v>105.01605224609375</c:v>
                </c:pt>
                <c:pt idx="54">
                  <c:v>105.01605224609375</c:v>
                </c:pt>
                <c:pt idx="55">
                  <c:v>105.01605224609375</c:v>
                </c:pt>
                <c:pt idx="56">
                  <c:v>105.01605224609375</c:v>
                </c:pt>
                <c:pt idx="57">
                  <c:v>105.01605224609375</c:v>
                </c:pt>
                <c:pt idx="58">
                  <c:v>105.01605224609375</c:v>
                </c:pt>
                <c:pt idx="59">
                  <c:v>105.01605224609375</c:v>
                </c:pt>
                <c:pt idx="60">
                  <c:v>105.01605224609375</c:v>
                </c:pt>
                <c:pt idx="61">
                  <c:v>104.32246398925781</c:v>
                </c:pt>
                <c:pt idx="62">
                  <c:v>104.32246398925781</c:v>
                </c:pt>
                <c:pt idx="63">
                  <c:v>104.32246398925781</c:v>
                </c:pt>
                <c:pt idx="64">
                  <c:v>104.32246398925781</c:v>
                </c:pt>
                <c:pt idx="65">
                  <c:v>104.32246398925781</c:v>
                </c:pt>
                <c:pt idx="66">
                  <c:v>105.04200744628906</c:v>
                </c:pt>
                <c:pt idx="67">
                  <c:v>105.04200744628906</c:v>
                </c:pt>
                <c:pt idx="68">
                  <c:v>105.04200744628906</c:v>
                </c:pt>
                <c:pt idx="69">
                  <c:v>105.04200744628906</c:v>
                </c:pt>
                <c:pt idx="70">
                  <c:v>105.66876220703125</c:v>
                </c:pt>
                <c:pt idx="71">
                  <c:v>105.65617370605469</c:v>
                </c:pt>
                <c:pt idx="72">
                  <c:v>105.65617370605469</c:v>
                </c:pt>
                <c:pt idx="73">
                  <c:v>105.65617370605469</c:v>
                </c:pt>
                <c:pt idx="74">
                  <c:v>105.65617370605469</c:v>
                </c:pt>
                <c:pt idx="75">
                  <c:v>105.65617370605469</c:v>
                </c:pt>
                <c:pt idx="76">
                  <c:v>106.64640045166016</c:v>
                </c:pt>
                <c:pt idx="77">
                  <c:v>106.64640045166016</c:v>
                </c:pt>
                <c:pt idx="78">
                  <c:v>107.66070556640625</c:v>
                </c:pt>
                <c:pt idx="79">
                  <c:v>107.66070556640625</c:v>
                </c:pt>
                <c:pt idx="80">
                  <c:v>107.66070556640625</c:v>
                </c:pt>
                <c:pt idx="81">
                  <c:v>107.66070556640625</c:v>
                </c:pt>
                <c:pt idx="82">
                  <c:v>108.84716033935547</c:v>
                </c:pt>
                <c:pt idx="83">
                  <c:v>108.84716033935547</c:v>
                </c:pt>
                <c:pt idx="84">
                  <c:v>108.84716033935547</c:v>
                </c:pt>
                <c:pt idx="85">
                  <c:v>108.84716033935547</c:v>
                </c:pt>
                <c:pt idx="86">
                  <c:v>108.84716033935547</c:v>
                </c:pt>
                <c:pt idx="87">
                  <c:v>108.84716033935547</c:v>
                </c:pt>
                <c:pt idx="88">
                  <c:v>108.84716033935547</c:v>
                </c:pt>
                <c:pt idx="89">
                  <c:v>108.84716033935547</c:v>
                </c:pt>
                <c:pt idx="90">
                  <c:v>107.75416564941406</c:v>
                </c:pt>
                <c:pt idx="91">
                  <c:v>107.75416564941406</c:v>
                </c:pt>
                <c:pt idx="92">
                  <c:v>105.57682037353516</c:v>
                </c:pt>
                <c:pt idx="93">
                  <c:v>105.09284973144531</c:v>
                </c:pt>
                <c:pt idx="94">
                  <c:v>105.09284973144531</c:v>
                </c:pt>
                <c:pt idx="95">
                  <c:v>105.09284973144531</c:v>
                </c:pt>
                <c:pt idx="96">
                  <c:v>105.09284973144531</c:v>
                </c:pt>
                <c:pt idx="97">
                  <c:v>105.09284973144531</c:v>
                </c:pt>
                <c:pt idx="98">
                  <c:v>106.16159057617188</c:v>
                </c:pt>
                <c:pt idx="99">
                  <c:v>106.96349334716797</c:v>
                </c:pt>
                <c:pt idx="100">
                  <c:v>106.96349334716797</c:v>
                </c:pt>
                <c:pt idx="101">
                  <c:v>106.96349334716797</c:v>
                </c:pt>
                <c:pt idx="102">
                  <c:v>110.39579772949219</c:v>
                </c:pt>
                <c:pt idx="103">
                  <c:v>110.39579772949219</c:v>
                </c:pt>
                <c:pt idx="104">
                  <c:v>111.32430267333984</c:v>
                </c:pt>
                <c:pt idx="105">
                  <c:v>111.32430267333984</c:v>
                </c:pt>
                <c:pt idx="106">
                  <c:v>111.32430267333984</c:v>
                </c:pt>
                <c:pt idx="107">
                  <c:v>112.45931243896484</c:v>
                </c:pt>
                <c:pt idx="108">
                  <c:v>112.45931243896484</c:v>
                </c:pt>
                <c:pt idx="109">
                  <c:v>112.45931243896484</c:v>
                </c:pt>
                <c:pt idx="110">
                  <c:v>112.45931243896484</c:v>
                </c:pt>
                <c:pt idx="111">
                  <c:v>113.11371612548828</c:v>
                </c:pt>
                <c:pt idx="112">
                  <c:v>113.11371612548828</c:v>
                </c:pt>
                <c:pt idx="113">
                  <c:v>111.52675628662109</c:v>
                </c:pt>
                <c:pt idx="114">
                  <c:v>111.52675628662109</c:v>
                </c:pt>
                <c:pt idx="115">
                  <c:v>109.60127258300781</c:v>
                </c:pt>
                <c:pt idx="116">
                  <c:v>109.60127258300781</c:v>
                </c:pt>
                <c:pt idx="117">
                  <c:v>109.60127258300781</c:v>
                </c:pt>
                <c:pt idx="118">
                  <c:v>109.60127258300781</c:v>
                </c:pt>
                <c:pt idx="119">
                  <c:v>109.60127258300781</c:v>
                </c:pt>
                <c:pt idx="120">
                  <c:v>109.60127258300781</c:v>
                </c:pt>
                <c:pt idx="121">
                  <c:v>109.60127258300781</c:v>
                </c:pt>
                <c:pt idx="122">
                  <c:v>109.60127258300781</c:v>
                </c:pt>
                <c:pt idx="123">
                  <c:v>110.26382446289063</c:v>
                </c:pt>
                <c:pt idx="124">
                  <c:v>110.26382446289063</c:v>
                </c:pt>
                <c:pt idx="125">
                  <c:v>110.26382446289063</c:v>
                </c:pt>
                <c:pt idx="126">
                  <c:v>110.26382446289063</c:v>
                </c:pt>
                <c:pt idx="127">
                  <c:v>110.26382446289063</c:v>
                </c:pt>
                <c:pt idx="128">
                  <c:v>111.31802368164063</c:v>
                </c:pt>
                <c:pt idx="129">
                  <c:v>111.31802368164063</c:v>
                </c:pt>
                <c:pt idx="130">
                  <c:v>111.31802368164063</c:v>
                </c:pt>
                <c:pt idx="131">
                  <c:v>111.31802368164063</c:v>
                </c:pt>
                <c:pt idx="132">
                  <c:v>110.64839935302734</c:v>
                </c:pt>
                <c:pt idx="133">
                  <c:v>110.64839935302734</c:v>
                </c:pt>
                <c:pt idx="134">
                  <c:v>110.64839935302734</c:v>
                </c:pt>
                <c:pt idx="135">
                  <c:v>109.65224456787109</c:v>
                </c:pt>
                <c:pt idx="136">
                  <c:v>109.65224456787109</c:v>
                </c:pt>
                <c:pt idx="137">
                  <c:v>109.65224456787109</c:v>
                </c:pt>
                <c:pt idx="138">
                  <c:v>109.65224456787109</c:v>
                </c:pt>
                <c:pt idx="139">
                  <c:v>109.65224456787109</c:v>
                </c:pt>
                <c:pt idx="140">
                  <c:v>109.65224456787109</c:v>
                </c:pt>
                <c:pt idx="141">
                  <c:v>108.95047760009766</c:v>
                </c:pt>
                <c:pt idx="142">
                  <c:v>108.98734283447266</c:v>
                </c:pt>
                <c:pt idx="143">
                  <c:v>108.98734283447266</c:v>
                </c:pt>
                <c:pt idx="144">
                  <c:v>108.98734283447266</c:v>
                </c:pt>
                <c:pt idx="145">
                  <c:v>108.98734283447266</c:v>
                </c:pt>
                <c:pt idx="146">
                  <c:v>108.98734283447266</c:v>
                </c:pt>
                <c:pt idx="147">
                  <c:v>108.05061340332031</c:v>
                </c:pt>
                <c:pt idx="148">
                  <c:v>108.05061340332031</c:v>
                </c:pt>
                <c:pt idx="149">
                  <c:v>108.05061340332031</c:v>
                </c:pt>
                <c:pt idx="150">
                  <c:v>108.05061340332031</c:v>
                </c:pt>
                <c:pt idx="151">
                  <c:v>108.05061340332031</c:v>
                </c:pt>
                <c:pt idx="152">
                  <c:v>109.76372528076172</c:v>
                </c:pt>
                <c:pt idx="153">
                  <c:v>109.76372528076172</c:v>
                </c:pt>
                <c:pt idx="154">
                  <c:v>109.76372528076172</c:v>
                </c:pt>
                <c:pt idx="155">
                  <c:v>109.76372528076172</c:v>
                </c:pt>
                <c:pt idx="156">
                  <c:v>109.76372528076172</c:v>
                </c:pt>
                <c:pt idx="157">
                  <c:v>109.76372528076172</c:v>
                </c:pt>
                <c:pt idx="158">
                  <c:v>109.76372528076172</c:v>
                </c:pt>
                <c:pt idx="159">
                  <c:v>110.52006530761719</c:v>
                </c:pt>
                <c:pt idx="160">
                  <c:v>110.52006530761719</c:v>
                </c:pt>
                <c:pt idx="161">
                  <c:v>110.52006530761719</c:v>
                </c:pt>
                <c:pt idx="162">
                  <c:v>111.04237365722656</c:v>
                </c:pt>
                <c:pt idx="163">
                  <c:v>111.04237365722656</c:v>
                </c:pt>
                <c:pt idx="164">
                  <c:v>111.04237365722656</c:v>
                </c:pt>
                <c:pt idx="165">
                  <c:v>111.04237365722656</c:v>
                </c:pt>
                <c:pt idx="166">
                  <c:v>111.04237365722656</c:v>
                </c:pt>
                <c:pt idx="167">
                  <c:v>112.12692260742188</c:v>
                </c:pt>
                <c:pt idx="168">
                  <c:v>112.12692260742188</c:v>
                </c:pt>
                <c:pt idx="169">
                  <c:v>112.12692260742188</c:v>
                </c:pt>
                <c:pt idx="170">
                  <c:v>112.12692260742188</c:v>
                </c:pt>
                <c:pt idx="171">
                  <c:v>112.12692260742188</c:v>
                </c:pt>
                <c:pt idx="172">
                  <c:v>111.35979461669922</c:v>
                </c:pt>
                <c:pt idx="173">
                  <c:v>111.35979461669922</c:v>
                </c:pt>
                <c:pt idx="174">
                  <c:v>110.33689880371094</c:v>
                </c:pt>
                <c:pt idx="175">
                  <c:v>110.33689880371094</c:v>
                </c:pt>
                <c:pt idx="176">
                  <c:v>110.33689880371094</c:v>
                </c:pt>
                <c:pt idx="177">
                  <c:v>110.33689880371094</c:v>
                </c:pt>
                <c:pt idx="178">
                  <c:v>110.33689880371094</c:v>
                </c:pt>
                <c:pt idx="179">
                  <c:v>122.20041656494141</c:v>
                </c:pt>
                <c:pt idx="180">
                  <c:v>122.20041656494141</c:v>
                </c:pt>
                <c:pt idx="181">
                  <c:v>122.20041656494141</c:v>
                </c:pt>
                <c:pt idx="182">
                  <c:v>107.7940673828125</c:v>
                </c:pt>
                <c:pt idx="183">
                  <c:v>103.30400848388672</c:v>
                </c:pt>
                <c:pt idx="184">
                  <c:v>103.30400848388672</c:v>
                </c:pt>
                <c:pt idx="185">
                  <c:v>101.97807312011719</c:v>
                </c:pt>
                <c:pt idx="186">
                  <c:v>101.97807312011719</c:v>
                </c:pt>
                <c:pt idx="187">
                  <c:v>102.80821228027344</c:v>
                </c:pt>
                <c:pt idx="188">
                  <c:v>102.80821228027344</c:v>
                </c:pt>
                <c:pt idx="189">
                  <c:v>101.72158813476563</c:v>
                </c:pt>
                <c:pt idx="190">
                  <c:v>101.72158813476563</c:v>
                </c:pt>
                <c:pt idx="191">
                  <c:v>101.72158813476563</c:v>
                </c:pt>
                <c:pt idx="192">
                  <c:v>101.72158813476563</c:v>
                </c:pt>
                <c:pt idx="193">
                  <c:v>100.0494384765625</c:v>
                </c:pt>
                <c:pt idx="194">
                  <c:v>100.0494384765625</c:v>
                </c:pt>
                <c:pt idx="195">
                  <c:v>96.897666931152344</c:v>
                </c:pt>
                <c:pt idx="196">
                  <c:v>96.897666931152344</c:v>
                </c:pt>
                <c:pt idx="197">
                  <c:v>96.897666931152344</c:v>
                </c:pt>
                <c:pt idx="198">
                  <c:v>98.137420654296875</c:v>
                </c:pt>
                <c:pt idx="199">
                  <c:v>98.137420654296875</c:v>
                </c:pt>
                <c:pt idx="200">
                  <c:v>98.873321533203125</c:v>
                </c:pt>
                <c:pt idx="201">
                  <c:v>99.96234130859375</c:v>
                </c:pt>
                <c:pt idx="202">
                  <c:v>99.96234130859375</c:v>
                </c:pt>
                <c:pt idx="203">
                  <c:v>99.91949462890625</c:v>
                </c:pt>
                <c:pt idx="204">
                  <c:v>99.91949462890625</c:v>
                </c:pt>
                <c:pt idx="205">
                  <c:v>99.91949462890625</c:v>
                </c:pt>
                <c:pt idx="206">
                  <c:v>99.91949462890625</c:v>
                </c:pt>
                <c:pt idx="207">
                  <c:v>99.91949462890625</c:v>
                </c:pt>
                <c:pt idx="208">
                  <c:v>99.91949462890625</c:v>
                </c:pt>
                <c:pt idx="209">
                  <c:v>99.91949462890625</c:v>
                </c:pt>
                <c:pt idx="210">
                  <c:v>99.91949462890625</c:v>
                </c:pt>
                <c:pt idx="211">
                  <c:v>98.558662414550781</c:v>
                </c:pt>
                <c:pt idx="212">
                  <c:v>98.558662414550781</c:v>
                </c:pt>
                <c:pt idx="213">
                  <c:v>101.47907257080078</c:v>
                </c:pt>
                <c:pt idx="214">
                  <c:v>101.47907257080078</c:v>
                </c:pt>
                <c:pt idx="215">
                  <c:v>101.47907257080078</c:v>
                </c:pt>
                <c:pt idx="216">
                  <c:v>101.47907257080078</c:v>
                </c:pt>
                <c:pt idx="217">
                  <c:v>101.47907257080078</c:v>
                </c:pt>
                <c:pt idx="218">
                  <c:v>101.47907257080078</c:v>
                </c:pt>
                <c:pt idx="219">
                  <c:v>101.47907257080078</c:v>
                </c:pt>
                <c:pt idx="220">
                  <c:v>101.47907257080078</c:v>
                </c:pt>
                <c:pt idx="221">
                  <c:v>103.01229858398438</c:v>
                </c:pt>
                <c:pt idx="222">
                  <c:v>103.01229858398438</c:v>
                </c:pt>
                <c:pt idx="223">
                  <c:v>103.01229858398438</c:v>
                </c:pt>
                <c:pt idx="224">
                  <c:v>103.01229858398438</c:v>
                </c:pt>
                <c:pt idx="225">
                  <c:v>102.81311798095703</c:v>
                </c:pt>
                <c:pt idx="226">
                  <c:v>102.81311798095703</c:v>
                </c:pt>
                <c:pt idx="227">
                  <c:v>102.81311798095703</c:v>
                </c:pt>
                <c:pt idx="228">
                  <c:v>102.81311798095703</c:v>
                </c:pt>
                <c:pt idx="229">
                  <c:v>103.71768188476563</c:v>
                </c:pt>
                <c:pt idx="230">
                  <c:v>103.71768188476563</c:v>
                </c:pt>
                <c:pt idx="231">
                  <c:v>103.71768188476563</c:v>
                </c:pt>
                <c:pt idx="232">
                  <c:v>103.71768188476563</c:v>
                </c:pt>
                <c:pt idx="233">
                  <c:v>103.71768188476563</c:v>
                </c:pt>
                <c:pt idx="234">
                  <c:v>103.71768188476563</c:v>
                </c:pt>
                <c:pt idx="235">
                  <c:v>102.26512908935547</c:v>
                </c:pt>
                <c:pt idx="236">
                  <c:v>102.26512908935547</c:v>
                </c:pt>
                <c:pt idx="237">
                  <c:v>101.32671356201172</c:v>
                </c:pt>
                <c:pt idx="238">
                  <c:v>101.32671356201172</c:v>
                </c:pt>
                <c:pt idx="239">
                  <c:v>101.32671356201172</c:v>
                </c:pt>
                <c:pt idx="240">
                  <c:v>101.32671356201172</c:v>
                </c:pt>
                <c:pt idx="241">
                  <c:v>101.32671356201172</c:v>
                </c:pt>
                <c:pt idx="242">
                  <c:v>101.32671356201172</c:v>
                </c:pt>
                <c:pt idx="243">
                  <c:v>101.32671356201172</c:v>
                </c:pt>
                <c:pt idx="244">
                  <c:v>101.32671356201172</c:v>
                </c:pt>
                <c:pt idx="245">
                  <c:v>101.32671356201172</c:v>
                </c:pt>
                <c:pt idx="246">
                  <c:v>100.43732452392578</c:v>
                </c:pt>
                <c:pt idx="247">
                  <c:v>100.43732452392578</c:v>
                </c:pt>
                <c:pt idx="248">
                  <c:v>100.43732452392578</c:v>
                </c:pt>
                <c:pt idx="249">
                  <c:v>100.43732452392578</c:v>
                </c:pt>
                <c:pt idx="250">
                  <c:v>100.43732452392578</c:v>
                </c:pt>
                <c:pt idx="251">
                  <c:v>100.43732452392578</c:v>
                </c:pt>
                <c:pt idx="252">
                  <c:v>100.43732452392578</c:v>
                </c:pt>
                <c:pt idx="253">
                  <c:v>98.098808288574219</c:v>
                </c:pt>
                <c:pt idx="254">
                  <c:v>98.098808288574219</c:v>
                </c:pt>
                <c:pt idx="255">
                  <c:v>98.098808288574219</c:v>
                </c:pt>
                <c:pt idx="256">
                  <c:v>98.098808288574219</c:v>
                </c:pt>
                <c:pt idx="257">
                  <c:v>98.098808288574219</c:v>
                </c:pt>
                <c:pt idx="258">
                  <c:v>98.098808288574219</c:v>
                </c:pt>
                <c:pt idx="259">
                  <c:v>98.098808288574219</c:v>
                </c:pt>
                <c:pt idx="260">
                  <c:v>99.473274230957031</c:v>
                </c:pt>
                <c:pt idx="261">
                  <c:v>99.473274230957031</c:v>
                </c:pt>
                <c:pt idx="262">
                  <c:v>99.473274230957031</c:v>
                </c:pt>
                <c:pt idx="263">
                  <c:v>98.056884765625</c:v>
                </c:pt>
                <c:pt idx="264">
                  <c:v>97.252410888671875</c:v>
                </c:pt>
                <c:pt idx="265">
                  <c:v>97.252410888671875</c:v>
                </c:pt>
                <c:pt idx="266">
                  <c:v>95.555618286132813</c:v>
                </c:pt>
                <c:pt idx="267">
                  <c:v>95.555618286132813</c:v>
                </c:pt>
                <c:pt idx="268">
                  <c:v>95.555618286132813</c:v>
                </c:pt>
                <c:pt idx="269">
                  <c:v>95.555618286132813</c:v>
                </c:pt>
                <c:pt idx="270">
                  <c:v>94.879745483398438</c:v>
                </c:pt>
                <c:pt idx="271">
                  <c:v>93.996940612792969</c:v>
                </c:pt>
                <c:pt idx="272">
                  <c:v>93.996940612792969</c:v>
                </c:pt>
                <c:pt idx="273">
                  <c:v>93.996940612792969</c:v>
                </c:pt>
                <c:pt idx="274">
                  <c:v>93.054733276367188</c:v>
                </c:pt>
                <c:pt idx="275">
                  <c:v>93.634597778320313</c:v>
                </c:pt>
                <c:pt idx="276">
                  <c:v>93.385467529296875</c:v>
                </c:pt>
                <c:pt idx="277">
                  <c:v>93.385467529296875</c:v>
                </c:pt>
                <c:pt idx="278">
                  <c:v>93.385467529296875</c:v>
                </c:pt>
                <c:pt idx="279">
                  <c:v>93.385467529296875</c:v>
                </c:pt>
                <c:pt idx="280">
                  <c:v>93.385467529296875</c:v>
                </c:pt>
                <c:pt idx="281">
                  <c:v>93.385467529296875</c:v>
                </c:pt>
                <c:pt idx="282">
                  <c:v>93.385467529296875</c:v>
                </c:pt>
                <c:pt idx="283">
                  <c:v>92.99591064453125</c:v>
                </c:pt>
                <c:pt idx="284">
                  <c:v>92.99591064453125</c:v>
                </c:pt>
                <c:pt idx="285">
                  <c:v>92.99591064453125</c:v>
                </c:pt>
                <c:pt idx="286">
                  <c:v>92.99591064453125</c:v>
                </c:pt>
                <c:pt idx="287">
                  <c:v>92.99591064453125</c:v>
                </c:pt>
                <c:pt idx="288">
                  <c:v>92.99591064453125</c:v>
                </c:pt>
                <c:pt idx="289">
                  <c:v>94.080406188964844</c:v>
                </c:pt>
                <c:pt idx="290">
                  <c:v>94.080406188964844</c:v>
                </c:pt>
                <c:pt idx="291">
                  <c:v>94.080406188964844</c:v>
                </c:pt>
                <c:pt idx="292">
                  <c:v>94.080406188964844</c:v>
                </c:pt>
                <c:pt idx="293">
                  <c:v>94.080406188964844</c:v>
                </c:pt>
                <c:pt idx="294">
                  <c:v>94.080406188964844</c:v>
                </c:pt>
                <c:pt idx="295">
                  <c:v>95.175491333007813</c:v>
                </c:pt>
                <c:pt idx="296">
                  <c:v>95.175491333007813</c:v>
                </c:pt>
                <c:pt idx="297">
                  <c:v>95.175491333007813</c:v>
                </c:pt>
                <c:pt idx="298">
                  <c:v>95.175491333007813</c:v>
                </c:pt>
                <c:pt idx="299">
                  <c:v>95.175491333007813</c:v>
                </c:pt>
                <c:pt idx="300">
                  <c:v>95.175491333007813</c:v>
                </c:pt>
                <c:pt idx="301">
                  <c:v>95.175491333007813</c:v>
                </c:pt>
                <c:pt idx="302">
                  <c:v>95.175491333007813</c:v>
                </c:pt>
                <c:pt idx="303">
                  <c:v>96.475341796875</c:v>
                </c:pt>
                <c:pt idx="304">
                  <c:v>96.475341796875</c:v>
                </c:pt>
                <c:pt idx="305">
                  <c:v>96.475341796875</c:v>
                </c:pt>
                <c:pt idx="306">
                  <c:v>96.475341796875</c:v>
                </c:pt>
                <c:pt idx="307">
                  <c:v>95.790702819824219</c:v>
                </c:pt>
                <c:pt idx="308">
                  <c:v>96.25469970703125</c:v>
                </c:pt>
                <c:pt idx="309">
                  <c:v>96.25469970703125</c:v>
                </c:pt>
                <c:pt idx="310">
                  <c:v>96.25469970703125</c:v>
                </c:pt>
                <c:pt idx="311">
                  <c:v>98.984291076660156</c:v>
                </c:pt>
                <c:pt idx="312">
                  <c:v>98.984291076660156</c:v>
                </c:pt>
                <c:pt idx="313">
                  <c:v>98.984291076660156</c:v>
                </c:pt>
                <c:pt idx="314">
                  <c:v>98.984291076660156</c:v>
                </c:pt>
                <c:pt idx="315">
                  <c:v>100.00294494628906</c:v>
                </c:pt>
                <c:pt idx="316">
                  <c:v>100.00294494628906</c:v>
                </c:pt>
                <c:pt idx="317">
                  <c:v>100.00294494628906</c:v>
                </c:pt>
                <c:pt idx="318">
                  <c:v>100.00294494628906</c:v>
                </c:pt>
                <c:pt idx="319">
                  <c:v>98.820304870605469</c:v>
                </c:pt>
                <c:pt idx="320">
                  <c:v>98.820304870605469</c:v>
                </c:pt>
                <c:pt idx="321">
                  <c:v>98.820304870605469</c:v>
                </c:pt>
                <c:pt idx="322">
                  <c:v>98.820304870605469</c:v>
                </c:pt>
                <c:pt idx="323">
                  <c:v>98.820304870605469</c:v>
                </c:pt>
                <c:pt idx="324">
                  <c:v>98.820304870605469</c:v>
                </c:pt>
                <c:pt idx="325">
                  <c:v>98.086402893066406</c:v>
                </c:pt>
                <c:pt idx="326">
                  <c:v>98.086402893066406</c:v>
                </c:pt>
                <c:pt idx="327">
                  <c:v>98.086402893066406</c:v>
                </c:pt>
                <c:pt idx="328">
                  <c:v>98.086402893066406</c:v>
                </c:pt>
                <c:pt idx="329">
                  <c:v>98.086402893066406</c:v>
                </c:pt>
                <c:pt idx="330">
                  <c:v>98.086402893066406</c:v>
                </c:pt>
                <c:pt idx="331">
                  <c:v>98.086402893066406</c:v>
                </c:pt>
                <c:pt idx="332">
                  <c:v>98.086402893066406</c:v>
                </c:pt>
                <c:pt idx="333">
                  <c:v>98.086402893066406</c:v>
                </c:pt>
                <c:pt idx="334">
                  <c:v>98.086402893066406</c:v>
                </c:pt>
                <c:pt idx="335">
                  <c:v>98.881515502929688</c:v>
                </c:pt>
                <c:pt idx="336">
                  <c:v>98.881515502929688</c:v>
                </c:pt>
                <c:pt idx="337">
                  <c:v>98.881515502929688</c:v>
                </c:pt>
                <c:pt idx="338">
                  <c:v>98.881515502929688</c:v>
                </c:pt>
                <c:pt idx="339">
                  <c:v>98.104263305664063</c:v>
                </c:pt>
                <c:pt idx="340">
                  <c:v>98.104263305664063</c:v>
                </c:pt>
                <c:pt idx="341">
                  <c:v>97.028556823730469</c:v>
                </c:pt>
                <c:pt idx="342">
                  <c:v>97.028556823730469</c:v>
                </c:pt>
                <c:pt idx="343">
                  <c:v>97.028556823730469</c:v>
                </c:pt>
                <c:pt idx="344">
                  <c:v>97.028556823730469</c:v>
                </c:pt>
                <c:pt idx="345">
                  <c:v>97.565696716308594</c:v>
                </c:pt>
                <c:pt idx="346">
                  <c:v>97.565696716308594</c:v>
                </c:pt>
                <c:pt idx="347">
                  <c:v>97.565696716308594</c:v>
                </c:pt>
                <c:pt idx="348">
                  <c:v>97.565696716308594</c:v>
                </c:pt>
                <c:pt idx="349">
                  <c:v>98.023773193359375</c:v>
                </c:pt>
                <c:pt idx="350">
                  <c:v>98.023773193359375</c:v>
                </c:pt>
                <c:pt idx="351">
                  <c:v>98.023773193359375</c:v>
                </c:pt>
                <c:pt idx="352">
                  <c:v>98.023773193359375</c:v>
                </c:pt>
                <c:pt idx="353">
                  <c:v>98.023773193359375</c:v>
                </c:pt>
                <c:pt idx="354">
                  <c:v>98.023773193359375</c:v>
                </c:pt>
                <c:pt idx="355">
                  <c:v>98.023773193359375</c:v>
                </c:pt>
                <c:pt idx="356">
                  <c:v>98.681709289550781</c:v>
                </c:pt>
                <c:pt idx="357">
                  <c:v>98.681709289550781</c:v>
                </c:pt>
                <c:pt idx="358">
                  <c:v>98.681709289550781</c:v>
                </c:pt>
                <c:pt idx="359">
                  <c:v>98.681709289550781</c:v>
                </c:pt>
                <c:pt idx="360">
                  <c:v>98.681709289550781</c:v>
                </c:pt>
                <c:pt idx="361">
                  <c:v>98.681709289550781</c:v>
                </c:pt>
                <c:pt idx="362">
                  <c:v>98.681709289550781</c:v>
                </c:pt>
                <c:pt idx="363">
                  <c:v>98.681709289550781</c:v>
                </c:pt>
                <c:pt idx="364">
                  <c:v>98.681709289550781</c:v>
                </c:pt>
                <c:pt idx="365">
                  <c:v>98.681709289550781</c:v>
                </c:pt>
                <c:pt idx="366">
                  <c:v>98.681709289550781</c:v>
                </c:pt>
                <c:pt idx="367">
                  <c:v>98.681709289550781</c:v>
                </c:pt>
                <c:pt idx="368">
                  <c:v>98.681709289550781</c:v>
                </c:pt>
                <c:pt idx="369">
                  <c:v>96.920494079589844</c:v>
                </c:pt>
                <c:pt idx="370">
                  <c:v>96.920494079589844</c:v>
                </c:pt>
                <c:pt idx="371">
                  <c:v>96.920494079589844</c:v>
                </c:pt>
                <c:pt idx="372">
                  <c:v>96.920494079589844</c:v>
                </c:pt>
                <c:pt idx="373">
                  <c:v>96.920494079589844</c:v>
                </c:pt>
                <c:pt idx="374">
                  <c:v>96.920494079589844</c:v>
                </c:pt>
                <c:pt idx="375">
                  <c:v>96.920494079589844</c:v>
                </c:pt>
                <c:pt idx="376">
                  <c:v>96.920494079589844</c:v>
                </c:pt>
                <c:pt idx="377">
                  <c:v>95.488372802734375</c:v>
                </c:pt>
                <c:pt idx="378">
                  <c:v>95.488372802734375</c:v>
                </c:pt>
                <c:pt idx="379">
                  <c:v>95.488372802734375</c:v>
                </c:pt>
                <c:pt idx="380">
                  <c:v>95.488372802734375</c:v>
                </c:pt>
                <c:pt idx="381">
                  <c:v>96.259109497070313</c:v>
                </c:pt>
                <c:pt idx="382">
                  <c:v>96.259109497070313</c:v>
                </c:pt>
                <c:pt idx="383">
                  <c:v>96.259109497070313</c:v>
                </c:pt>
                <c:pt idx="384">
                  <c:v>96.259109497070313</c:v>
                </c:pt>
                <c:pt idx="385">
                  <c:v>96.259109497070313</c:v>
                </c:pt>
                <c:pt idx="386">
                  <c:v>93.299285888671875</c:v>
                </c:pt>
                <c:pt idx="387">
                  <c:v>93.299285888671875</c:v>
                </c:pt>
                <c:pt idx="388">
                  <c:v>93.299285888671875</c:v>
                </c:pt>
                <c:pt idx="389">
                  <c:v>93.299285888671875</c:v>
                </c:pt>
                <c:pt idx="390">
                  <c:v>93.299285888671875</c:v>
                </c:pt>
                <c:pt idx="391">
                  <c:v>93.299285888671875</c:v>
                </c:pt>
                <c:pt idx="392">
                  <c:v>93.299285888671875</c:v>
                </c:pt>
                <c:pt idx="393">
                  <c:v>93.299285888671875</c:v>
                </c:pt>
                <c:pt idx="394">
                  <c:v>93.299285888671875</c:v>
                </c:pt>
                <c:pt idx="395">
                  <c:v>93.299285888671875</c:v>
                </c:pt>
                <c:pt idx="396">
                  <c:v>93.299285888671875</c:v>
                </c:pt>
                <c:pt idx="397">
                  <c:v>90.612907409667969</c:v>
                </c:pt>
                <c:pt idx="398">
                  <c:v>90.612907409667969</c:v>
                </c:pt>
                <c:pt idx="399">
                  <c:v>90.612907409667969</c:v>
                </c:pt>
                <c:pt idx="400">
                  <c:v>91.6185302734375</c:v>
                </c:pt>
                <c:pt idx="401">
                  <c:v>91.6185302734375</c:v>
                </c:pt>
                <c:pt idx="402">
                  <c:v>92.580581665039063</c:v>
                </c:pt>
                <c:pt idx="403">
                  <c:v>92.580581665039063</c:v>
                </c:pt>
                <c:pt idx="404">
                  <c:v>92.580581665039063</c:v>
                </c:pt>
                <c:pt idx="405">
                  <c:v>91.860343933105469</c:v>
                </c:pt>
                <c:pt idx="406">
                  <c:v>91.860343933105469</c:v>
                </c:pt>
                <c:pt idx="407">
                  <c:v>94.160995483398438</c:v>
                </c:pt>
                <c:pt idx="408">
                  <c:v>94.160995483398438</c:v>
                </c:pt>
                <c:pt idx="409">
                  <c:v>94.160995483398438</c:v>
                </c:pt>
                <c:pt idx="410">
                  <c:v>94.160995483398438</c:v>
                </c:pt>
                <c:pt idx="411">
                  <c:v>94.160995483398438</c:v>
                </c:pt>
                <c:pt idx="412">
                  <c:v>94.160995483398438</c:v>
                </c:pt>
                <c:pt idx="413">
                  <c:v>94.160995483398438</c:v>
                </c:pt>
                <c:pt idx="414">
                  <c:v>94.160995483398438</c:v>
                </c:pt>
                <c:pt idx="415">
                  <c:v>94.160995483398438</c:v>
                </c:pt>
                <c:pt idx="416">
                  <c:v>94.263450622558594</c:v>
                </c:pt>
                <c:pt idx="417">
                  <c:v>94.498870849609375</c:v>
                </c:pt>
                <c:pt idx="418">
                  <c:v>94.498870849609375</c:v>
                </c:pt>
                <c:pt idx="419">
                  <c:v>94.498870849609375</c:v>
                </c:pt>
                <c:pt idx="420">
                  <c:v>94.498870849609375</c:v>
                </c:pt>
                <c:pt idx="421">
                  <c:v>93.64154052734375</c:v>
                </c:pt>
                <c:pt idx="422">
                  <c:v>92.469505310058594</c:v>
                </c:pt>
                <c:pt idx="423">
                  <c:v>92.469505310058594</c:v>
                </c:pt>
                <c:pt idx="424">
                  <c:v>92.469505310058594</c:v>
                </c:pt>
                <c:pt idx="425">
                  <c:v>92.469505310058594</c:v>
                </c:pt>
                <c:pt idx="426">
                  <c:v>91.73046875</c:v>
                </c:pt>
                <c:pt idx="427">
                  <c:v>92.435523986816406</c:v>
                </c:pt>
                <c:pt idx="428">
                  <c:v>93.375450134277344</c:v>
                </c:pt>
                <c:pt idx="429">
                  <c:v>93.375450134277344</c:v>
                </c:pt>
                <c:pt idx="430">
                  <c:v>93.375450134277344</c:v>
                </c:pt>
                <c:pt idx="431">
                  <c:v>93.375450134277344</c:v>
                </c:pt>
                <c:pt idx="432">
                  <c:v>93.375450134277344</c:v>
                </c:pt>
                <c:pt idx="433">
                  <c:v>93.375450134277344</c:v>
                </c:pt>
                <c:pt idx="434">
                  <c:v>93.375450134277344</c:v>
                </c:pt>
                <c:pt idx="435">
                  <c:v>93.375450134277344</c:v>
                </c:pt>
                <c:pt idx="436">
                  <c:v>93.375450134277344</c:v>
                </c:pt>
                <c:pt idx="437">
                  <c:v>93.375450134277344</c:v>
                </c:pt>
                <c:pt idx="438">
                  <c:v>93.375450134277344</c:v>
                </c:pt>
                <c:pt idx="439">
                  <c:v>93.276519775390625</c:v>
                </c:pt>
                <c:pt idx="440">
                  <c:v>93.276519775390625</c:v>
                </c:pt>
                <c:pt idx="441">
                  <c:v>94.08660888671875</c:v>
                </c:pt>
                <c:pt idx="442">
                  <c:v>94.08660888671875</c:v>
                </c:pt>
                <c:pt idx="443">
                  <c:v>95.055793762207031</c:v>
                </c:pt>
                <c:pt idx="444">
                  <c:v>96.332382202148438</c:v>
                </c:pt>
                <c:pt idx="445">
                  <c:v>96.332382202148438</c:v>
                </c:pt>
                <c:pt idx="446">
                  <c:v>96.332382202148438</c:v>
                </c:pt>
                <c:pt idx="447">
                  <c:v>98.487449645996094</c:v>
                </c:pt>
                <c:pt idx="448">
                  <c:v>98.487449645996094</c:v>
                </c:pt>
                <c:pt idx="449">
                  <c:v>98.487449645996094</c:v>
                </c:pt>
                <c:pt idx="450">
                  <c:v>98.487449645996094</c:v>
                </c:pt>
              </c:numCache>
            </c:numRef>
          </c:val>
          <c:smooth val="0"/>
          <c:extLst>
            <c:ext xmlns:c16="http://schemas.microsoft.com/office/drawing/2014/chart" uri="{C3380CC4-5D6E-409C-BE32-E72D297353CC}">
              <c16:uniqueId val="{00000002-8CCF-460A-9B79-7466F7AD2CB0}"/>
            </c:ext>
          </c:extLst>
        </c:ser>
        <c:dLbls>
          <c:showLegendKey val="0"/>
          <c:showVal val="0"/>
          <c:showCatName val="0"/>
          <c:showSerName val="0"/>
          <c:showPercent val="0"/>
          <c:showBubbleSize val="0"/>
        </c:dLbls>
        <c:marker val="1"/>
        <c:smooth val="0"/>
        <c:axId val="740962320"/>
        <c:axId val="740961144"/>
        <c:extLst>
          <c:ext xmlns:c15="http://schemas.microsoft.com/office/drawing/2012/chart" uri="{02D57815-91ED-43cb-92C2-25804820EDAC}">
            <c15:filteredLineSeries>
              <c15:ser>
                <c:idx val="3"/>
                <c:order val="3"/>
                <c:tx>
                  <c:v>MW (Avg)</c:v>
                </c:tx>
                <c:spPr>
                  <a:ln w="28575" cap="rnd" cmpd="sng" algn="ctr">
                    <a:solidFill>
                      <a:srgbClr val="558ED5"/>
                    </a:solidFill>
                    <a:prstDash val="solid"/>
                    <a:round/>
                  </a:ln>
                  <a:effectLst/>
                </c:spPr>
                <c:marker>
                  <c:symbol val="diamond"/>
                  <c:size val="5"/>
                  <c:spPr>
                    <a:solidFill>
                      <a:srgbClr val="558ED5"/>
                    </a:solidFill>
                    <a:ln w="9525" cap="flat" cmpd="sng" algn="ctr">
                      <a:solidFill>
                        <a:srgbClr val="558ED5"/>
                      </a:solidFill>
                      <a:prstDash val="solid"/>
                      <a:round/>
                    </a:ln>
                    <a:effectLst/>
                  </c:spPr>
                </c:marker>
                <c:val>
                  <c:numRef>
                    <c:extLst>
                      <c:ext uri="{02D57815-91ED-43cb-92C2-25804820EDAC}">
                        <c15:formulaRef>
                          <c15:sqref>RawData!$F$3928:$QN$3928</c15:sqref>
                        </c15:formulaRef>
                      </c:ext>
                    </c:extLst>
                    <c:numCache>
                      <c:formatCode>General</c:formatCode>
                      <c:ptCount val="451"/>
                      <c:pt idx="167">
                        <c:v>111.90774318150112</c:v>
                      </c:pt>
                      <c:pt idx="168">
                        <c:v>111.90774318150112</c:v>
                      </c:pt>
                      <c:pt idx="169">
                        <c:v>111.90774318150112</c:v>
                      </c:pt>
                      <c:pt idx="170">
                        <c:v>111.90774318150112</c:v>
                      </c:pt>
                      <c:pt idx="171">
                        <c:v>111.90774318150112</c:v>
                      </c:pt>
                      <c:pt idx="172">
                        <c:v>111.90774318150112</c:v>
                      </c:pt>
                      <c:pt idx="173">
                        <c:v>111.90774318150112</c:v>
                      </c:pt>
                      <c:pt idx="174">
                        <c:v>111.90774318150112</c:v>
                      </c:pt>
                      <c:pt idx="185">
                        <c:v>100.14993524551392</c:v>
                      </c:pt>
                      <c:pt idx="186">
                        <c:v>100.14993524551392</c:v>
                      </c:pt>
                      <c:pt idx="187">
                        <c:v>100.14993524551392</c:v>
                      </c:pt>
                      <c:pt idx="188">
                        <c:v>100.14993524551392</c:v>
                      </c:pt>
                      <c:pt idx="189">
                        <c:v>100.14993524551392</c:v>
                      </c:pt>
                      <c:pt idx="190">
                        <c:v>100.14993524551392</c:v>
                      </c:pt>
                      <c:pt idx="191">
                        <c:v>100.14993524551392</c:v>
                      </c:pt>
                      <c:pt idx="192">
                        <c:v>100.14993524551392</c:v>
                      </c:pt>
                      <c:pt idx="193">
                        <c:v>100.14993524551392</c:v>
                      </c:pt>
                      <c:pt idx="194">
                        <c:v>100.14993524551392</c:v>
                      </c:pt>
                      <c:pt idx="195">
                        <c:v>100.14993524551392</c:v>
                      </c:pt>
                      <c:pt idx="196">
                        <c:v>100.14993524551392</c:v>
                      </c:pt>
                      <c:pt idx="197">
                        <c:v>100.14993524551392</c:v>
                      </c:pt>
                      <c:pt idx="198">
                        <c:v>100.14993524551392</c:v>
                      </c:pt>
                      <c:pt idx="199">
                        <c:v>100.14993524551392</c:v>
                      </c:pt>
                      <c:pt idx="200">
                        <c:v>100.14993524551392</c:v>
                      </c:pt>
                      <c:pt idx="201">
                        <c:v>100.14993524551392</c:v>
                      </c:pt>
                    </c:numCache>
                  </c:numRef>
                </c:val>
                <c:smooth val="0"/>
                <c:extLst>
                  <c:ext xmlns:c16="http://schemas.microsoft.com/office/drawing/2014/chart" uri="{C3380CC4-5D6E-409C-BE32-E72D297353CC}">
                    <c16:uniqueId val="{00000003-8CCF-460A-9B79-7466F7AD2CB0}"/>
                  </c:ext>
                </c:extLst>
              </c15:ser>
            </c15:filteredLineSeries>
            <c15:filteredLineSeries>
              <c15:ser>
                <c:idx val="4"/>
                <c:order val="4"/>
                <c:tx>
                  <c:v>EPFR_Final + MW_Pre</c:v>
                </c:tx>
                <c:spPr>
                  <a:ln w="28575" cap="rnd" cmpd="sng" algn="ctr">
                    <a:solidFill>
                      <a:srgbClr val="77933C"/>
                    </a:solidFill>
                    <a:prstDash val="solid"/>
                    <a:round/>
                  </a:ln>
                  <a:effectLst/>
                </c:spPr>
                <c:marker>
                  <c:symbol val="diamond"/>
                  <c:size val="5"/>
                  <c:spPr>
                    <a:solidFill>
                      <a:srgbClr val="77933C"/>
                    </a:solidFill>
                    <a:ln w="9525" cap="flat" cmpd="sng" algn="ctr">
                      <a:solidFill>
                        <a:srgbClr val="77933C"/>
                      </a:solidFill>
                      <a:prstDash val="solid"/>
                      <a:round/>
                    </a:ln>
                    <a:effectLst/>
                  </c:spPr>
                </c:marker>
                <c:val>
                  <c:numRef>
                    <c:extLst xmlns:c15="http://schemas.microsoft.com/office/drawing/2012/chart">
                      <c:ext xmlns:c15="http://schemas.microsoft.com/office/drawing/2012/chart" uri="{02D57815-91ED-43cb-92C2-25804820EDAC}">
                        <c15:formulaRef>
                          <c15:sqref>RawData!$F$3929:$QN$3929</c15:sqref>
                        </c15:formulaRef>
                      </c:ext>
                    </c:extLst>
                    <c:numCache>
                      <c:formatCode>General</c:formatCode>
                      <c:ptCount val="451"/>
                      <c:pt idx="185">
                        <c:v>111.7903536380299</c:v>
                      </c:pt>
                      <c:pt idx="186">
                        <c:v>111.7903536380299</c:v>
                      </c:pt>
                      <c:pt idx="187">
                        <c:v>111.7903536380299</c:v>
                      </c:pt>
                      <c:pt idx="188">
                        <c:v>111.7903536380299</c:v>
                      </c:pt>
                      <c:pt idx="189">
                        <c:v>111.7903536380299</c:v>
                      </c:pt>
                      <c:pt idx="190">
                        <c:v>111.7903536380299</c:v>
                      </c:pt>
                      <c:pt idx="191">
                        <c:v>111.7903536380299</c:v>
                      </c:pt>
                      <c:pt idx="192">
                        <c:v>111.7903536380299</c:v>
                      </c:pt>
                      <c:pt idx="193">
                        <c:v>111.7903536380299</c:v>
                      </c:pt>
                      <c:pt idx="194">
                        <c:v>111.7903536380299</c:v>
                      </c:pt>
                      <c:pt idx="195">
                        <c:v>111.7903536380299</c:v>
                      </c:pt>
                      <c:pt idx="196">
                        <c:v>111.7903536380299</c:v>
                      </c:pt>
                      <c:pt idx="197">
                        <c:v>111.7903536380299</c:v>
                      </c:pt>
                      <c:pt idx="198">
                        <c:v>111.7903536380299</c:v>
                      </c:pt>
                      <c:pt idx="199">
                        <c:v>111.7903536380299</c:v>
                      </c:pt>
                      <c:pt idx="200">
                        <c:v>111.7903536380299</c:v>
                      </c:pt>
                      <c:pt idx="201">
                        <c:v>111.7903536380299</c:v>
                      </c:pt>
                    </c:numCache>
                  </c:numRef>
                </c:val>
                <c:smooth val="0"/>
                <c:extLst xmlns:c15="http://schemas.microsoft.com/office/drawing/2012/chart">
                  <c:ext xmlns:c16="http://schemas.microsoft.com/office/drawing/2014/chart" uri="{C3380CC4-5D6E-409C-BE32-E72D297353CC}">
                    <c16:uniqueId val="{00000004-8CCF-460A-9B79-7466F7AD2CB0}"/>
                  </c:ext>
                </c:extLst>
              </c15:ser>
            </c15:filteredLineSeries>
            <c15:filteredLineSeries>
              <c15:ser>
                <c:idx val="5"/>
                <c:order val="5"/>
                <c:tx>
                  <c:v>ESPFR_Final + MW_Pre</c:v>
                </c:tx>
                <c:spPr>
                  <a:ln w="28575" cap="rnd" cmpd="sng" algn="ctr">
                    <a:solidFill>
                      <a:srgbClr val="92D050"/>
                    </a:solidFill>
                    <a:prstDash val="solid"/>
                    <a:round/>
                  </a:ln>
                  <a:effectLst/>
                </c:spPr>
                <c:marker>
                  <c:symbol val="diamond"/>
                  <c:size val="5"/>
                  <c:spPr>
                    <a:solidFill>
                      <a:srgbClr val="92D050"/>
                    </a:solidFill>
                    <a:ln w="9525" cap="flat" cmpd="sng" algn="ctr">
                      <a:solidFill>
                        <a:srgbClr val="92D050"/>
                      </a:solidFill>
                      <a:prstDash val="solid"/>
                      <a:round/>
                    </a:ln>
                    <a:effectLst/>
                  </c:spPr>
                </c:marker>
                <c:val>
                  <c:numRef>
                    <c:extLst xmlns:c15="http://schemas.microsoft.com/office/drawing/2012/chart">
                      <c:ext xmlns:c15="http://schemas.microsoft.com/office/drawing/2012/chart" uri="{02D57815-91ED-43cb-92C2-25804820EDAC}">
                        <c15:formulaRef>
                          <c15:sqref>RawData!$F$3930:$QN$3930</c15:sqref>
                        </c15:formulaRef>
                      </c:ext>
                    </c:extLst>
                    <c:numCache>
                      <c:formatCode>General</c:formatCode>
                      <c:ptCount val="451"/>
                      <c:pt idx="198">
                        <c:v>111.83266920908177</c:v>
                      </c:pt>
                      <c:pt idx="199">
                        <c:v>111.83266920908177</c:v>
                      </c:pt>
                      <c:pt idx="200">
                        <c:v>111.83266920908177</c:v>
                      </c:pt>
                      <c:pt idx="201">
                        <c:v>111.83266920908177</c:v>
                      </c:pt>
                      <c:pt idx="202">
                        <c:v>111.83266920908177</c:v>
                      </c:pt>
                      <c:pt idx="203">
                        <c:v>111.83266920908177</c:v>
                      </c:pt>
                      <c:pt idx="204">
                        <c:v>111.83266920908177</c:v>
                      </c:pt>
                      <c:pt idx="205">
                        <c:v>111.83266920908177</c:v>
                      </c:pt>
                    </c:numCache>
                  </c:numRef>
                </c:val>
                <c:smooth val="0"/>
                <c:extLst xmlns:c15="http://schemas.microsoft.com/office/drawing/2012/chart">
                  <c:ext xmlns:c16="http://schemas.microsoft.com/office/drawing/2014/chart" uri="{C3380CC4-5D6E-409C-BE32-E72D297353CC}">
                    <c16:uniqueId val="{00000005-8CCF-460A-9B79-7466F7AD2CB0}"/>
                  </c:ext>
                </c:extLst>
              </c15:ser>
            </c15:filteredLineSeries>
          </c:ext>
        </c:extLst>
      </c:lineChart>
      <c:catAx>
        <c:axId val="740961928"/>
        <c:scaling>
          <c:orientation val="minMax"/>
        </c:scaling>
        <c:delete val="0"/>
        <c:axPos val="b"/>
        <c:majorGridlines>
          <c:spPr>
            <a:ln>
              <a:solidFill>
                <a:srgbClr val="FFFFFF">
                  <a:lumMod val="85000"/>
                </a:srgbClr>
              </a:solidFill>
            </a:ln>
          </c:spPr>
        </c:majorGridlines>
        <c:numFmt formatCode="h:mm;@" sourceLinked="0"/>
        <c:majorTickMark val="out"/>
        <c:minorTickMark val="none"/>
        <c:tickLblPos val="low"/>
        <c:txPr>
          <a:bodyPr rot="0" vert="horz"/>
          <a:lstStyle/>
          <a:p>
            <a:pPr>
              <a:defRPr sz="1200"/>
            </a:pPr>
            <a:endParaRPr lang="en-US"/>
          </a:p>
        </c:txPr>
        <c:crossAx val="740960752"/>
        <c:crosses val="autoZero"/>
        <c:auto val="0"/>
        <c:lblAlgn val="ctr"/>
        <c:lblOffset val="100"/>
        <c:tickLblSkip val="90"/>
        <c:tickMarkSkip val="30"/>
        <c:noMultiLvlLbl val="0"/>
      </c:catAx>
      <c:valAx>
        <c:axId val="740960752"/>
        <c:scaling>
          <c:orientation val="minMax"/>
          <c:max val="60.075000000000003"/>
          <c:min val="59.925000000000004"/>
        </c:scaling>
        <c:delete val="0"/>
        <c:axPos val="l"/>
        <c:majorGridlines>
          <c:spPr>
            <a:ln>
              <a:solidFill>
                <a:srgbClr val="FFFFFF">
                  <a:lumMod val="85000"/>
                </a:srgbClr>
              </a:solidFill>
            </a:ln>
          </c:spPr>
        </c:majorGridlines>
        <c:numFmt formatCode="0.000" sourceLinked="0"/>
        <c:majorTickMark val="out"/>
        <c:minorTickMark val="in"/>
        <c:tickLblPos val="nextTo"/>
        <c:spPr>
          <a:ln/>
        </c:spPr>
        <c:txPr>
          <a:bodyPr/>
          <a:lstStyle/>
          <a:p>
            <a:pPr>
              <a:defRPr sz="1100"/>
            </a:pPr>
            <a:endParaRPr lang="en-US"/>
          </a:p>
        </c:txPr>
        <c:crossAx val="740961928"/>
        <c:crosses val="autoZero"/>
        <c:crossBetween val="midCat"/>
        <c:majorUnit val="1.8750000000000003E-2"/>
      </c:valAx>
      <c:valAx>
        <c:axId val="740961144"/>
        <c:scaling>
          <c:orientation val="minMax"/>
          <c:max val="140"/>
          <c:min val="80"/>
        </c:scaling>
        <c:delete val="0"/>
        <c:axPos val="r"/>
        <c:numFmt formatCode="General" sourceLinked="1"/>
        <c:majorTickMark val="out"/>
        <c:minorTickMark val="in"/>
        <c:tickLblPos val="nextTo"/>
        <c:spPr>
          <a:ln/>
        </c:spPr>
        <c:txPr>
          <a:bodyPr/>
          <a:lstStyle/>
          <a:p>
            <a:pPr>
              <a:defRPr sz="1200"/>
            </a:pPr>
            <a:endParaRPr lang="en-US"/>
          </a:p>
        </c:txPr>
        <c:crossAx val="740962320"/>
        <c:crosses val="max"/>
        <c:crossBetween val="between"/>
        <c:majorUnit val="10"/>
      </c:valAx>
      <c:catAx>
        <c:axId val="740962320"/>
        <c:scaling>
          <c:orientation val="minMax"/>
        </c:scaling>
        <c:delete val="1"/>
        <c:axPos val="b"/>
        <c:majorTickMark val="out"/>
        <c:minorTickMark val="none"/>
        <c:tickLblPos val="nextTo"/>
        <c:crossAx val="740961144"/>
        <c:crosses val="autoZero"/>
        <c:auto val="1"/>
        <c:lblAlgn val="ctr"/>
        <c:lblOffset val="100"/>
        <c:noMultiLvlLbl val="0"/>
      </c:catAx>
    </c:plotArea>
    <c:legend>
      <c:legendPos val="b"/>
      <c:layout/>
      <c:overlay val="0"/>
      <c:txPr>
        <a:bodyPr/>
        <a:lstStyle/>
        <a:p>
          <a:pPr>
            <a:defRPr sz="1200" b="1"/>
          </a:pPr>
          <a:endParaRPr lang="en-US"/>
        </a:p>
      </c:txPr>
    </c:legend>
    <c:plotVisOnly val="0"/>
    <c:dispBlanksAs val="gap"/>
    <c:showDLblsOverMax val="0"/>
  </c:chart>
  <c:spPr>
    <a:ln>
      <a:solidFill>
        <a:sysClr val="windowText" lastClr="000000"/>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image" Target="../media/image68.wmf"/><Relationship Id="rId1" Type="http://schemas.openxmlformats.org/officeDocument/2006/relationships/image" Target="../media/image70.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31F0A7-A1E6-4546-B885-A5903CE381D4}" type="datetimeFigureOut">
              <a:rPr lang="en-US" smtClean="0"/>
              <a:pPr/>
              <a:t>11/4/2016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1A3D95-811A-4385-B912-D135F46F0DD0}" type="slidenum">
              <a:rPr lang="en-US" smtClean="0"/>
              <a:pPr/>
              <a:t>‹#›</a:t>
            </a:fld>
            <a:endParaRPr lang="en-US"/>
          </a:p>
        </p:txBody>
      </p:sp>
    </p:spTree>
    <p:extLst>
      <p:ext uri="{BB962C8B-B14F-4D97-AF65-F5344CB8AC3E}">
        <p14:creationId xmlns:p14="http://schemas.microsoft.com/office/powerpoint/2010/main" val="25208105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20C0D-7C91-432F-BB84-66694F39E000}" type="datetimeFigureOut">
              <a:rPr lang="en-US" smtClean="0"/>
              <a:pPr/>
              <a:t>11/4/2016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E02049-9872-4940-AAFB-83D75F880358}" type="slidenum">
              <a:rPr lang="en-US" smtClean="0"/>
              <a:pPr/>
              <a:t>‹#›</a:t>
            </a:fld>
            <a:endParaRPr lang="en-US"/>
          </a:p>
        </p:txBody>
      </p:sp>
    </p:spTree>
    <p:extLst>
      <p:ext uri="{BB962C8B-B14F-4D97-AF65-F5344CB8AC3E}">
        <p14:creationId xmlns:p14="http://schemas.microsoft.com/office/powerpoint/2010/main" val="17525053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7548F0-5121-48BF-9184-68AAFC256A83}"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Need more explanations about DFIG and PMSG</a:t>
            </a:r>
          </a:p>
        </p:txBody>
      </p:sp>
      <p:sp>
        <p:nvSpPr>
          <p:cNvPr id="4" name="Slide Number Placeholder 3"/>
          <p:cNvSpPr>
            <a:spLocks noGrp="1"/>
          </p:cNvSpPr>
          <p:nvPr>
            <p:ph type="sldNum" sz="quarter" idx="5"/>
          </p:nvPr>
        </p:nvSpPr>
        <p:spPr/>
        <p:txBody>
          <a:bodyPr/>
          <a:lstStyle/>
          <a:p>
            <a:pPr>
              <a:defRPr/>
            </a:pPr>
            <a:fld id="{D7C06611-E4BF-4084-835F-A0DE01376324}"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Need more explanations about DFIG and PMSG</a:t>
            </a:r>
          </a:p>
        </p:txBody>
      </p:sp>
      <p:sp>
        <p:nvSpPr>
          <p:cNvPr id="4" name="Slide Number Placeholder 3"/>
          <p:cNvSpPr>
            <a:spLocks noGrp="1"/>
          </p:cNvSpPr>
          <p:nvPr>
            <p:ph type="sldNum" sz="quarter" idx="5"/>
          </p:nvPr>
        </p:nvSpPr>
        <p:spPr/>
        <p:txBody>
          <a:bodyPr/>
          <a:lstStyle/>
          <a:p>
            <a:pPr>
              <a:defRPr/>
            </a:pPr>
            <a:fld id="{DD245B68-B111-4445-92AD-33F95BB20F0B}" type="slidenum">
              <a:rPr lang="en-US" smtClean="0"/>
              <a:pPr>
                <a:defRPr/>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more explanations about DFIG and PMSG</a:t>
            </a:r>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more explanations about DFIG and PMSG</a:t>
            </a:r>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more explanations about DFIG and PMSG</a:t>
            </a:r>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E02049-9872-4940-AAFB-83D75F880358}"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DA0A11-EA91-4928-82CE-E6747283BF76}" type="slidenum">
              <a:rPr lang="en-US"/>
              <a:pPr fontAlgn="base">
                <a:spcBef>
                  <a:spcPct val="0"/>
                </a:spcBef>
                <a:spcAft>
                  <a:spcPct val="0"/>
                </a:spcAft>
                <a:defRPr/>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DA0A11-EA91-4928-82CE-E6747283BF76}" type="slidenum">
              <a:rPr lang="en-US"/>
              <a:pPr fontAlgn="base">
                <a:spcBef>
                  <a:spcPct val="0"/>
                </a:spcBef>
                <a:spcAft>
                  <a:spcPct val="0"/>
                </a:spcAft>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DE4AD2-BD36-4D40-8D4A-AED77A6186CD}" type="slidenum">
              <a:rPr lang="en-US"/>
              <a:pPr fontAlgn="base">
                <a:spcBef>
                  <a:spcPct val="0"/>
                </a:spcBef>
                <a:spcAft>
                  <a:spcPct val="0"/>
                </a:spcAft>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DE4AD2-BD36-4D40-8D4A-AED77A6186CD}" type="slidenum">
              <a:rPr lang="en-US"/>
              <a:pPr fontAlgn="base">
                <a:spcBef>
                  <a:spcPct val="0"/>
                </a:spcBef>
                <a:spcAft>
                  <a:spcPct val="0"/>
                </a:spcAft>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DE4AD2-BD36-4D40-8D4A-AED77A6186CD}" type="slidenum">
              <a:rPr lang="en-US"/>
              <a:pPr fontAlgn="base">
                <a:spcBef>
                  <a:spcPct val="0"/>
                </a:spcBef>
                <a:spcAft>
                  <a:spcPct val="0"/>
                </a:spcAft>
                <a:defRPr/>
              </a:pPr>
              <a:t>35</a:t>
            </a:fld>
            <a:endParaRPr lang="en-US"/>
          </a:p>
        </p:txBody>
      </p:sp>
    </p:spTree>
    <p:extLst>
      <p:ext uri="{BB962C8B-B14F-4D97-AF65-F5344CB8AC3E}">
        <p14:creationId xmlns:p14="http://schemas.microsoft.com/office/powerpoint/2010/main" val="4172365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DE4AD2-BD36-4D40-8D4A-AED77A6186CD}" type="slidenum">
              <a:rPr lang="en-US"/>
              <a:pPr fontAlgn="base">
                <a:spcBef>
                  <a:spcPct val="0"/>
                </a:spcBef>
                <a:spcAft>
                  <a:spcPct val="0"/>
                </a:spcAft>
                <a:defRPr/>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56A40D-DEF8-4383-B1FA-6E9C0C5428BE}" type="slidenum">
              <a:rPr lang="en-US"/>
              <a:pPr fontAlgn="base">
                <a:spcBef>
                  <a:spcPct val="0"/>
                </a:spcBef>
                <a:spcAft>
                  <a:spcPct val="0"/>
                </a:spcAft>
                <a:defRPr/>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We performed several sensitivity studies on the above-described simulations, all designed to identify conditions which would results in poorer frequency performance. These changes made in these sensitivity cases include the following:</a:t>
            </a:r>
          </a:p>
          <a:p>
            <a:pPr lvl="3"/>
            <a:r>
              <a:rPr lang="en-US" sz="1200" i="1" kern="1200" dirty="0" smtClean="0">
                <a:solidFill>
                  <a:schemeClr val="tx1"/>
                </a:solidFill>
                <a:latin typeface="+mn-lt"/>
                <a:ea typeface="+mn-ea"/>
                <a:cs typeface="+mn-cs"/>
              </a:rPr>
              <a:t>Reduced WECC inertia and governing capability</a:t>
            </a:r>
            <a:r>
              <a:rPr lang="en-US" sz="1200" kern="1200" dirty="0" smtClean="0">
                <a:solidFill>
                  <a:schemeClr val="tx1"/>
                </a:solidFill>
                <a:latin typeface="+mn-lt"/>
                <a:ea typeface="+mn-ea"/>
                <a:cs typeface="+mn-cs"/>
              </a:rPr>
              <a:t>: Although the base cases used for the analysis reflected, for the SCE service area, displacement of conventional synchronous machines resulting from increased </a:t>
            </a:r>
            <a:r>
              <a:rPr lang="en-US" sz="1200" kern="1200" dirty="0" err="1" smtClean="0">
                <a:solidFill>
                  <a:schemeClr val="tx1"/>
                </a:solidFill>
                <a:latin typeface="+mn-lt"/>
                <a:ea typeface="+mn-ea"/>
                <a:cs typeface="+mn-cs"/>
              </a:rPr>
              <a:t>renewables</a:t>
            </a:r>
            <a:r>
              <a:rPr lang="en-US" sz="1200" kern="1200" dirty="0" smtClean="0">
                <a:solidFill>
                  <a:schemeClr val="tx1"/>
                </a:solidFill>
                <a:latin typeface="+mn-lt"/>
                <a:ea typeface="+mn-ea"/>
                <a:cs typeface="+mn-cs"/>
              </a:rPr>
              <a:t>, and thus reduced inertia and reduced primary governing capability in the SCE service area, it did not reflect the same characteristic for the rest of the WECC interconnection. This is important since initial frequency performance is largely an interconnection phenomenon rather than a control area phenomenon (as indicated in the description of the “aggregation” concept in Section 4.1), and since it is likely that the rest of the WECC interconnection would also experience growth in </a:t>
            </a:r>
            <a:r>
              <a:rPr lang="en-US" sz="1200" kern="1200" dirty="0" err="1" smtClean="0">
                <a:solidFill>
                  <a:schemeClr val="tx1"/>
                </a:solidFill>
                <a:latin typeface="+mn-lt"/>
                <a:ea typeface="+mn-ea"/>
                <a:cs typeface="+mn-cs"/>
              </a:rPr>
              <a:t>renewables</a:t>
            </a:r>
            <a:r>
              <a:rPr lang="en-US" sz="1200" kern="1200" dirty="0" smtClean="0">
                <a:solidFill>
                  <a:schemeClr val="tx1"/>
                </a:solidFill>
                <a:latin typeface="+mn-lt"/>
                <a:ea typeface="+mn-ea"/>
                <a:cs typeface="+mn-cs"/>
              </a:rPr>
              <a:t>. To account for this, we also performed studies simulating the impact of significantly reduced inertia and primary governing throughout the WECC interconnection. </a:t>
            </a:r>
            <a:endParaRPr lang="en-US" sz="1400" kern="1200" dirty="0" smtClean="0">
              <a:solidFill>
                <a:schemeClr val="tx1"/>
              </a:solidFill>
              <a:latin typeface="+mn-lt"/>
              <a:ea typeface="+mn-ea"/>
              <a:cs typeface="+mn-cs"/>
            </a:endParaRPr>
          </a:p>
          <a:p>
            <a:pPr lvl="3"/>
            <a:r>
              <a:rPr lang="en-US" sz="1200" i="1" kern="1200" dirty="0" smtClean="0">
                <a:solidFill>
                  <a:schemeClr val="tx1"/>
                </a:solidFill>
                <a:latin typeface="+mn-lt"/>
                <a:ea typeface="+mn-ea"/>
                <a:cs typeface="+mn-cs"/>
              </a:rPr>
              <a:t>No CST modeled</a:t>
            </a:r>
            <a:r>
              <a:rPr lang="en-US" sz="1200" kern="1200" dirty="0" smtClean="0">
                <a:solidFill>
                  <a:schemeClr val="tx1"/>
                </a:solidFill>
                <a:latin typeface="+mn-lt"/>
                <a:ea typeface="+mn-ea"/>
                <a:cs typeface="+mn-cs"/>
              </a:rPr>
              <a:t>: In the max-solar case, most of solar plants are modeled as Concentrated Solar Thermal (CST), which utilizes a synchronous generator model (and therefore provides inertial response). We changed all of these generators to solar PV units.</a:t>
            </a:r>
            <a:endParaRPr lang="en-US" sz="1400" kern="1200" dirty="0" smtClean="0">
              <a:solidFill>
                <a:schemeClr val="tx1"/>
              </a:solidFill>
              <a:latin typeface="+mn-lt"/>
              <a:ea typeface="+mn-ea"/>
              <a:cs typeface="+mn-cs"/>
            </a:endParaRPr>
          </a:p>
          <a:p>
            <a:pPr lvl="3"/>
            <a:r>
              <a:rPr lang="en-US" sz="1200" i="1" kern="1200" dirty="0" smtClean="0">
                <a:solidFill>
                  <a:schemeClr val="tx1"/>
                </a:solidFill>
                <a:latin typeface="+mn-lt"/>
                <a:ea typeface="+mn-ea"/>
                <a:cs typeface="+mn-cs"/>
              </a:rPr>
              <a:t>Reduced reserve levels</a:t>
            </a:r>
            <a:r>
              <a:rPr lang="en-US" sz="1200" kern="1200" dirty="0" smtClean="0">
                <a:solidFill>
                  <a:schemeClr val="tx1"/>
                </a:solidFill>
                <a:latin typeface="+mn-lt"/>
                <a:ea typeface="+mn-ea"/>
                <a:cs typeface="+mn-cs"/>
              </a:rPr>
              <a:t>: Spinning reserve (assuming it is synchronous generator) increases inertia. We therefore studied the effect of (a) reduced SCE reserves and (b) reduced WECC reserves. </a:t>
            </a:r>
            <a:endParaRPr lang="en-US" sz="1400" kern="1200" dirty="0" smtClean="0">
              <a:solidFill>
                <a:schemeClr val="tx1"/>
              </a:solidFill>
              <a:latin typeface="+mn-lt"/>
              <a:ea typeface="+mn-ea"/>
              <a:cs typeface="+mn-cs"/>
            </a:endParaRPr>
          </a:p>
          <a:p>
            <a:pPr lvl="3"/>
            <a:r>
              <a:rPr lang="en-US" sz="1200" i="1" kern="1200" dirty="0" smtClean="0">
                <a:solidFill>
                  <a:schemeClr val="tx1"/>
                </a:solidFill>
                <a:latin typeface="+mn-lt"/>
                <a:ea typeface="+mn-ea"/>
                <a:cs typeface="+mn-cs"/>
              </a:rPr>
              <a:t>Events followed by fast ramp-down of renewable resource</a:t>
            </a:r>
            <a:r>
              <a:rPr lang="en-US" sz="1200" kern="1200" dirty="0" smtClean="0">
                <a:solidFill>
                  <a:schemeClr val="tx1"/>
                </a:solidFill>
                <a:latin typeface="+mn-lt"/>
                <a:ea typeface="+mn-ea"/>
                <a:cs typeface="+mn-cs"/>
              </a:rPr>
              <a:t>: Fast-moving clouds or wind ramps may reduce solar or wind resources very quickly. We therefore studied the effect of simultaneous occurrence of one of our category C or D events with a solar or wind ramp event. </a:t>
            </a:r>
            <a:endParaRPr lang="en-US" sz="1400" kern="1200" dirty="0" smtClean="0">
              <a:solidFill>
                <a:schemeClr val="tx1"/>
              </a:solidFill>
              <a:latin typeface="+mn-lt"/>
              <a:ea typeface="+mn-ea"/>
              <a:cs typeface="+mn-cs"/>
            </a:endParaRPr>
          </a:p>
          <a:p>
            <a:pPr lvl="3"/>
            <a:r>
              <a:rPr lang="en-US" sz="1200" i="1" kern="1200" dirty="0" smtClean="0">
                <a:solidFill>
                  <a:schemeClr val="tx1"/>
                </a:solidFill>
                <a:latin typeface="+mn-lt"/>
                <a:ea typeface="+mn-ea"/>
                <a:cs typeface="+mn-cs"/>
              </a:rPr>
              <a:t>Combined sensitivities</a:t>
            </a:r>
            <a:r>
              <a:rPr lang="en-US" sz="1200" kern="1200" dirty="0" smtClean="0">
                <a:solidFill>
                  <a:schemeClr val="tx1"/>
                </a:solidFill>
                <a:latin typeface="+mn-lt"/>
                <a:ea typeface="+mn-ea"/>
                <a:cs typeface="+mn-cs"/>
              </a:rPr>
              <a:t>: We also studied the effect of implementing changes #2, 3, and 4 as described above.</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44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E02049-9872-4940-AAFB-83D75F880358}" type="slidenum">
              <a:rPr lang="en-US" smtClean="0"/>
              <a:pPr/>
              <a:t>4</a:t>
            </a:fld>
            <a:endParaRPr lang="en-US"/>
          </a:p>
        </p:txBody>
      </p:sp>
    </p:spTree>
    <p:extLst>
      <p:ext uri="{BB962C8B-B14F-4D97-AF65-F5344CB8AC3E}">
        <p14:creationId xmlns:p14="http://schemas.microsoft.com/office/powerpoint/2010/main" val="1848668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7FA120-C2EA-409E-B3CF-00F1285C554F}" type="slidenum">
              <a:rPr lang="en-US"/>
              <a:pPr fontAlgn="base">
                <a:spcBef>
                  <a:spcPct val="0"/>
                </a:spcBef>
                <a:spcAft>
                  <a:spcPct val="0"/>
                </a:spcAft>
                <a:defRPr/>
              </a:pPr>
              <a:t>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55</a:t>
            </a:fld>
            <a:endParaRPr lang="en-US"/>
          </a:p>
        </p:txBody>
      </p:sp>
    </p:spTree>
    <p:extLst>
      <p:ext uri="{BB962C8B-B14F-4D97-AF65-F5344CB8AC3E}">
        <p14:creationId xmlns:p14="http://schemas.microsoft.com/office/powerpoint/2010/main" val="2171886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56</a:t>
            </a:fld>
            <a:endParaRPr lang="en-US"/>
          </a:p>
        </p:txBody>
      </p:sp>
    </p:spTree>
    <p:extLst>
      <p:ext uri="{BB962C8B-B14F-4D97-AF65-F5344CB8AC3E}">
        <p14:creationId xmlns:p14="http://schemas.microsoft.com/office/powerpoint/2010/main" val="65438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57</a:t>
            </a:fld>
            <a:endParaRPr lang="en-US"/>
          </a:p>
        </p:txBody>
      </p:sp>
    </p:spTree>
    <p:extLst>
      <p:ext uri="{BB962C8B-B14F-4D97-AF65-F5344CB8AC3E}">
        <p14:creationId xmlns:p14="http://schemas.microsoft.com/office/powerpoint/2010/main" val="35392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6B6DB9-7328-49E4-8E4A-F8DC284C3744}" type="slidenum">
              <a:rPr lang="en-US"/>
              <a:pPr fontAlgn="base">
                <a:spcBef>
                  <a:spcPct val="0"/>
                </a:spcBef>
                <a:spcAft>
                  <a:spcPct val="0"/>
                </a:spcAft>
                <a:defRPr/>
              </a:pPr>
              <a:t>11</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58</a:t>
            </a:fld>
            <a:endParaRPr lang="en-US"/>
          </a:p>
        </p:txBody>
      </p:sp>
    </p:spTree>
    <p:extLst>
      <p:ext uri="{BB962C8B-B14F-4D97-AF65-F5344CB8AC3E}">
        <p14:creationId xmlns:p14="http://schemas.microsoft.com/office/powerpoint/2010/main" val="112227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59</a:t>
            </a:fld>
            <a:endParaRPr lang="en-US"/>
          </a:p>
        </p:txBody>
      </p:sp>
    </p:spTree>
    <p:extLst>
      <p:ext uri="{BB962C8B-B14F-4D97-AF65-F5344CB8AC3E}">
        <p14:creationId xmlns:p14="http://schemas.microsoft.com/office/powerpoint/2010/main" val="592712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60</a:t>
            </a:fld>
            <a:endParaRPr lang="en-US"/>
          </a:p>
        </p:txBody>
      </p:sp>
    </p:spTree>
    <p:extLst>
      <p:ext uri="{BB962C8B-B14F-4D97-AF65-F5344CB8AC3E}">
        <p14:creationId xmlns:p14="http://schemas.microsoft.com/office/powerpoint/2010/main" val="94832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61</a:t>
            </a:fld>
            <a:endParaRPr lang="en-US"/>
          </a:p>
        </p:txBody>
      </p:sp>
    </p:spTree>
    <p:extLst>
      <p:ext uri="{BB962C8B-B14F-4D97-AF65-F5344CB8AC3E}">
        <p14:creationId xmlns:p14="http://schemas.microsoft.com/office/powerpoint/2010/main" val="824685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62</a:t>
            </a:fld>
            <a:endParaRPr lang="en-US"/>
          </a:p>
        </p:txBody>
      </p:sp>
    </p:spTree>
    <p:extLst>
      <p:ext uri="{BB962C8B-B14F-4D97-AF65-F5344CB8AC3E}">
        <p14:creationId xmlns:p14="http://schemas.microsoft.com/office/powerpoint/2010/main" val="2942211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E02049-9872-4940-AAFB-83D75F880358}" type="slidenum">
              <a:rPr lang="en-US" smtClean="0"/>
              <a:pPr/>
              <a:t>63</a:t>
            </a:fld>
            <a:endParaRPr lang="en-US"/>
          </a:p>
        </p:txBody>
      </p:sp>
    </p:spTree>
    <p:extLst>
      <p:ext uri="{BB962C8B-B14F-4D97-AF65-F5344CB8AC3E}">
        <p14:creationId xmlns:p14="http://schemas.microsoft.com/office/powerpoint/2010/main" val="88213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F2107D-8E47-4BFA-B581-48BE22B10C30}" type="slidenum">
              <a:rPr lang="en-US"/>
              <a:pPr fontAlgn="base">
                <a:spcBef>
                  <a:spcPct val="0"/>
                </a:spcBef>
                <a:spcAft>
                  <a:spcPct val="0"/>
                </a:spcAft>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3D24F6-BD14-439F-A136-471E880AF7F1}" type="datetime1">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ACB887-807A-49F5-89FF-5CC79E4D1500}" type="datetime1">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4C401F-CEF5-4734-AB8B-AAFAC56F90FC}" type="datetime1">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04BAE-E6D3-463E-AE8E-8EFE0BCFE535}" type="datetime1">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B915DC-809A-4A66-A1DB-137B14F145E8}" type="datetime1">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385D03-BC78-487B-B082-B84339E2E852}" type="datetime1">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690254-050A-4EC7-BE74-60482740E428}" type="datetime1">
              <a:rPr lang="en-US" smtClean="0"/>
              <a:pPr/>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FF820-9560-418B-AFE9-D17386698537}" type="datetime1">
              <a:rPr lang="en-US" smtClean="0"/>
              <a:pPr/>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FC186-5DA0-4B0A-A8F0-2C0A685D0995}" type="datetime1">
              <a:rPr lang="en-US" smtClean="0"/>
              <a:pPr/>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AB2C7D-BCA0-4164-8F4F-0707CCD98FD9}" type="datetime1">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75E54F-923A-4232-A220-73874DEAA124}" type="datetime1">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F9F98-3D71-46BF-86CA-48FF7BA8BF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AA92A-26F7-4CD2-B3C6-F00AD6F1F4F1}" type="datetime1">
              <a:rPr lang="en-US" smtClean="0"/>
              <a:pPr/>
              <a:t>11/4/2016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F9F98-3D71-46BF-86CA-48FF7BA8BF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erc.gov/EventCalendar/Files/20100923101022-Complete%20list%20of%20all%20slides.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6.xml"/><Relationship Id="rId7" Type="http://schemas.openxmlformats.org/officeDocument/2006/relationships/image" Target="../media/image22.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6.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25.wmf"/><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31.wmf"/><Relationship Id="rId3" Type="http://schemas.openxmlformats.org/officeDocument/2006/relationships/notesSlide" Target="../notesSlides/notesSlide8.xml"/><Relationship Id="rId7" Type="http://schemas.openxmlformats.org/officeDocument/2006/relationships/image" Target="../media/image28.wmf"/><Relationship Id="rId12"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30.wmf"/><Relationship Id="rId5" Type="http://schemas.openxmlformats.org/officeDocument/2006/relationships/image" Target="../media/image27.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29.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9.xml"/><Relationship Id="rId7" Type="http://schemas.openxmlformats.org/officeDocument/2006/relationships/image" Target="../media/image33.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34.wm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0.xml"/><Relationship Id="rId7" Type="http://schemas.openxmlformats.org/officeDocument/2006/relationships/image" Target="../media/image36.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34.wmf"/><Relationship Id="rId4" Type="http://schemas.openxmlformats.org/officeDocument/2006/relationships/oleObject" Target="../embeddings/oleObject19.bin"/><Relationship Id="rId9" Type="http://schemas.openxmlformats.org/officeDocument/2006/relationships/image" Target="../media/image37.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1.xml"/><Relationship Id="rId7" Type="http://schemas.openxmlformats.org/officeDocument/2006/relationships/image" Target="../media/image39.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image" Target="../media/image38.wmf"/><Relationship Id="rId4" Type="http://schemas.openxmlformats.org/officeDocument/2006/relationships/oleObject" Target="../embeddings/oleObject22.bin"/><Relationship Id="rId9" Type="http://schemas.openxmlformats.org/officeDocument/2006/relationships/image" Target="../media/image40.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41.wmf"/><Relationship Id="rId4"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42.wmf"/><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50.wmf"/><Relationship Id="rId4" Type="http://schemas.openxmlformats.org/officeDocument/2006/relationships/oleObject" Target="../embeddings/oleObject27.bin"/></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3.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28.bin"/><Relationship Id="rId5" Type="http://schemas.openxmlformats.org/officeDocument/2006/relationships/image" Target="../media/image16.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hyperlink" Target="http://www.nerc.com/pa/RAPA/ri/Pages/InterconnectionFrequencyResponse.aspx"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57.emf"/></Relationships>
</file>

<file path=ppt/slides/_rels/slide36.xml.rels><?xml version="1.0" encoding="UTF-8" standalone="yes"?>
<Relationships xmlns="http://schemas.openxmlformats.org/package/2006/relationships"><Relationship Id="rId8" Type="http://schemas.openxmlformats.org/officeDocument/2006/relationships/hyperlink" Target="http://ieeexplore.ieee.org.proxy.lib.iastate.edu/search/searchresult.jsp?searchWithin=p_Authors:.QT.Lauby,%20M.G..QT.&amp;newsearch=true" TargetMode="External"/><Relationship Id="rId13" Type="http://schemas.openxmlformats.org/officeDocument/2006/relationships/hyperlink" Target="http://dx.doi.org.proxy.lib.iastate.edu/10.1109/PESMG.2013.6672990" TargetMode="External"/><Relationship Id="rId3" Type="http://schemas.openxmlformats.org/officeDocument/2006/relationships/image" Target="../media/image59.png"/><Relationship Id="rId7" Type="http://schemas.openxmlformats.org/officeDocument/2006/relationships/hyperlink" Target="http://ieeexplore.ieee.org.proxy.lib.iastate.edu/xpl/articleDetails.jsp?tp=&amp;arnumber=6672990&amp;matchBoolean%3Dtrue%26searchField%3DSearch_All%26queryText%3D(Eastern+interconnection+frequency+response+trends)" TargetMode="External"/><Relationship Id="rId12" Type="http://schemas.openxmlformats.org/officeDocument/2006/relationships/hyperlink" Target="http://ieeexplore.ieee.org.proxy.lib.iastate.edu/xpl/mostRecentIssue.jsp?punumber=6657332"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hyperlink" Target="http://ieeexplore.ieee.org.proxy.lib.iastate.edu/search/searchresult.jsp?searchWithin=p_Authors:.QT.Varghese,%20M..QT.&amp;newsearch=true" TargetMode="External"/><Relationship Id="rId5" Type="http://schemas.openxmlformats.org/officeDocument/2006/relationships/image" Target="../media/image61.png"/><Relationship Id="rId10" Type="http://schemas.openxmlformats.org/officeDocument/2006/relationships/hyperlink" Target="http://ieeexplore.ieee.org.proxy.lib.iastate.edu/search/searchresult.jsp?searchWithin=p_Authors:.QT.Ekisheva,%20S..QT.&amp;newsearch=true" TargetMode="External"/><Relationship Id="rId4" Type="http://schemas.openxmlformats.org/officeDocument/2006/relationships/image" Target="../media/image60.png"/><Relationship Id="rId9" Type="http://schemas.openxmlformats.org/officeDocument/2006/relationships/hyperlink" Target="http://ieeexplore.ieee.org.proxy.lib.iastate.edu/search/searchresult.jsp?searchWithin=p_Authors:.QT.Bian,%20J.J..QT.&amp;newsearch=tru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energyathaas.wordpress.com/2016/10/31/why-arent-environmentalists-supporting-a-carbon-tax-in-washington-state/" TargetMode="External"/><Relationship Id="rId4" Type="http://schemas.openxmlformats.org/officeDocument/2006/relationships/hyperlink" Target="https://weiapplets.sos.wa.gov/MyVoteOLVR/OnlineVotersGuide/Measures?language=en&amp;electionId=63&amp;countyCode=xx&amp;ismyVote=False&amp;electionTitle=2016%20General%20Election%20#ososTop"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6.wmf"/><Relationship Id="rId5" Type="http://schemas.openxmlformats.org/officeDocument/2006/relationships/oleObject" Target="../embeddings/oleObject30.bin"/><Relationship Id="rId4" Type="http://schemas.openxmlformats.org/officeDocument/2006/relationships/image" Target="../media/image65.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8.wmf"/><Relationship Id="rId5" Type="http://schemas.openxmlformats.org/officeDocument/2006/relationships/oleObject" Target="../embeddings/oleObject32.bin"/><Relationship Id="rId4" Type="http://schemas.openxmlformats.org/officeDocument/2006/relationships/image" Target="../media/image67.wmf"/></Relationships>
</file>

<file path=ppt/slides/_rels/slide42.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oleObject" Target="../embeddings/oleObject38.bin"/><Relationship Id="rId3" Type="http://schemas.openxmlformats.org/officeDocument/2006/relationships/oleObject" Target="../embeddings/oleObject33.bin"/><Relationship Id="rId7" Type="http://schemas.openxmlformats.org/officeDocument/2006/relationships/oleObject" Target="../embeddings/oleObject35.bin"/><Relationship Id="rId12" Type="http://schemas.openxmlformats.org/officeDocument/2006/relationships/image" Target="../media/image73.wmf"/><Relationship Id="rId2" Type="http://schemas.openxmlformats.org/officeDocument/2006/relationships/slideLayout" Target="../slideLayouts/slideLayout2.xml"/><Relationship Id="rId16" Type="http://schemas.openxmlformats.org/officeDocument/2006/relationships/image" Target="../media/image75.wmf"/><Relationship Id="rId1" Type="http://schemas.openxmlformats.org/officeDocument/2006/relationships/vmlDrawing" Target="../drawings/vmlDrawing15.vml"/><Relationship Id="rId6" Type="http://schemas.openxmlformats.org/officeDocument/2006/relationships/image" Target="../media/image68.w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72.wmf"/><Relationship Id="rId4" Type="http://schemas.openxmlformats.org/officeDocument/2006/relationships/image" Target="../media/image70.wmf"/><Relationship Id="rId9" Type="http://schemas.openxmlformats.org/officeDocument/2006/relationships/oleObject" Target="../embeddings/oleObject36.bin"/><Relationship Id="rId14" Type="http://schemas.openxmlformats.org/officeDocument/2006/relationships/image" Target="../media/image74.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2.wmf"/><Relationship Id="rId5" Type="http://schemas.openxmlformats.org/officeDocument/2006/relationships/oleObject" Target="../embeddings/oleObject40.bin"/><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www.world-nuclear-news.org/RS-California_moves_to_ban_once_through_cooling-0605105.html" TargetMode="External"/><Relationship Id="rId1" Type="http://schemas.openxmlformats.org/officeDocument/2006/relationships/slideLayout" Target="../slideLayouts/slideLayout2.xml"/><Relationship Id="rId5" Type="http://schemas.openxmlformats.org/officeDocument/2006/relationships/hyperlink" Target="http://www.energy.ca.gov/renewables/tracking_progress/documents/once_through_cooling.pdf" TargetMode="Externa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5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www.energy.ca.gov/renewables/tracking_progress/documents/once_through_cooling.pdf" TargetMode="Externa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http://z.about.com/d/geography/1/0/9/H/usa3.jpg"/>
          <p:cNvPicPr>
            <a:picLocks noChangeAspect="1" noChangeArrowheads="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0" y="15875"/>
            <a:ext cx="91043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ctrTitle"/>
          </p:nvPr>
        </p:nvSpPr>
        <p:spPr>
          <a:xfrm>
            <a:off x="17463" y="2566988"/>
            <a:ext cx="9086850" cy="1935162"/>
          </a:xfrm>
        </p:spPr>
        <p:txBody>
          <a:bodyPr/>
          <a:lstStyle/>
          <a:p>
            <a:pPr eaLnBrk="1" hangingPunct="1"/>
            <a:r>
              <a:rPr lang="en-US" sz="3300" b="1" dirty="0" smtClean="0"/>
              <a:t>J. McCalley</a:t>
            </a:r>
            <a:br>
              <a:rPr lang="en-US" sz="3300" b="1" dirty="0" smtClean="0"/>
            </a:br>
            <a:r>
              <a:rPr lang="en-US" sz="3300" b="1" dirty="0" smtClean="0"/>
              <a:t>EE 459/559</a:t>
            </a:r>
            <a:br>
              <a:rPr lang="en-US" sz="3300" b="1" dirty="0" smtClean="0"/>
            </a:br>
            <a:r>
              <a:rPr lang="en-US" sz="3300" b="1" dirty="0" smtClean="0"/>
              <a:t>Spring 2014</a:t>
            </a:r>
            <a:endParaRPr lang="en-US" sz="3800" dirty="0" smtClean="0"/>
          </a:p>
        </p:txBody>
      </p:sp>
      <p:sp>
        <p:nvSpPr>
          <p:cNvPr id="14340" name="Subtitle 2"/>
          <p:cNvSpPr>
            <a:spLocks noGrp="1"/>
          </p:cNvSpPr>
          <p:nvPr>
            <p:ph type="subTitle" idx="1"/>
          </p:nvPr>
        </p:nvSpPr>
        <p:spPr>
          <a:xfrm>
            <a:off x="0" y="90488"/>
            <a:ext cx="9144000" cy="2470150"/>
          </a:xfrm>
        </p:spPr>
        <p:txBody>
          <a:bodyPr/>
          <a:lstStyle/>
          <a:p>
            <a:pPr eaLnBrk="1" hangingPunct="1"/>
            <a:r>
              <a:rPr lang="en-US" sz="4000" b="1" dirty="0" smtClean="0">
                <a:solidFill>
                  <a:schemeClr val="tx1"/>
                </a:solidFill>
              </a:rPr>
              <a:t>Transient frequency performance and wind penetration</a:t>
            </a:r>
          </a:p>
        </p:txBody>
      </p:sp>
      <p:pic>
        <p:nvPicPr>
          <p:cNvPr id="14342" name="Picture 5" descr="http://www.energy.iastate.edu/renewable/wind/wem/images/wem-07_fig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4543425"/>
            <a:ext cx="3238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4762500"/>
            <a:ext cx="242728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101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720080"/>
          </a:xfrm>
        </p:spPr>
        <p:txBody>
          <a:bodyPr>
            <a:normAutofit/>
          </a:bodyPr>
          <a:lstStyle/>
          <a:p>
            <a:r>
              <a:rPr lang="en-US" sz="3600" b="1" dirty="0" smtClean="0"/>
              <a:t>First 2 Levels of Frequency Control</a:t>
            </a:r>
            <a:endParaRPr lang="en-US" sz="3600" b="1" dirty="0"/>
          </a:p>
        </p:txBody>
      </p:sp>
      <p:sp>
        <p:nvSpPr>
          <p:cNvPr id="122881" name="Rectangle 1"/>
          <p:cNvSpPr>
            <a:spLocks noChangeArrowheads="1"/>
          </p:cNvSpPr>
          <p:nvPr/>
        </p:nvSpPr>
        <p:spPr bwMode="auto">
          <a:xfrm>
            <a:off x="35496" y="666562"/>
            <a:ext cx="885698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lvl="0" indent="-285750">
              <a:buFont typeface="Arial" pitchFamily="34" charset="0"/>
              <a:buChar char="•"/>
            </a:pPr>
            <a:r>
              <a:rPr lang="en-US" dirty="0"/>
              <a:t>The frequency declines from t=0 to about t=2 seconds. This frequency decline is due to the fact that the loss of generation has caused a generation deficit, and so generators decelerate, utilizing some of their inertial energy to compensate for the generation deficit</a:t>
            </a:r>
            <a:r>
              <a:rPr lang="en-US" dirty="0" smtClean="0"/>
              <a:t>.</a:t>
            </a:r>
          </a:p>
          <a:p>
            <a:pPr marL="285750" indent="-285750">
              <a:buFont typeface="Arial" pitchFamily="34" charset="0"/>
              <a:buChar char="•"/>
            </a:pPr>
            <a:r>
              <a:rPr lang="en-US" dirty="0"/>
              <a:t>The frequency recovers during the time period from about t=2 seconds to about t=9 seconds. This recovery is primarily due to the effect of governor control </a:t>
            </a:r>
            <a:r>
              <a:rPr lang="en-US" dirty="0" smtClean="0"/>
              <a:t>(</a:t>
            </a:r>
            <a:r>
              <a:rPr lang="en-US" dirty="0" err="1" smtClean="0"/>
              <a:t>underfrequency</a:t>
            </a:r>
            <a:r>
              <a:rPr lang="en-US" dirty="0" smtClean="0"/>
              <a:t> </a:t>
            </a:r>
            <a:r>
              <a:rPr lang="en-US" dirty="0"/>
              <a:t>load shedding also plays a role</a:t>
            </a:r>
            <a:r>
              <a:rPr lang="en-US" dirty="0" smtClean="0"/>
              <a:t>).</a:t>
            </a:r>
            <a:endParaRPr lang="en-US" dirty="0"/>
          </a:p>
        </p:txBody>
      </p:sp>
      <p:pic>
        <p:nvPicPr>
          <p:cNvPr id="6" name="Picture 5"/>
          <p:cNvPicPr/>
          <p:nvPr/>
        </p:nvPicPr>
        <p:blipFill>
          <a:blip r:embed="rId2" cstate="print"/>
          <a:srcRect/>
          <a:stretch>
            <a:fillRect/>
          </a:stretch>
        </p:blipFill>
        <p:spPr bwMode="auto">
          <a:xfrm>
            <a:off x="3512820" y="2420888"/>
            <a:ext cx="5631180" cy="4399280"/>
          </a:xfrm>
          <a:prstGeom prst="rect">
            <a:avLst/>
          </a:prstGeom>
          <a:noFill/>
          <a:ln w="9525">
            <a:noFill/>
            <a:miter lim="800000"/>
            <a:headEnd/>
            <a:tailEnd/>
          </a:ln>
        </p:spPr>
      </p:pic>
      <p:sp>
        <p:nvSpPr>
          <p:cNvPr id="7" name="Rectangle 1"/>
          <p:cNvSpPr>
            <a:spLocks noChangeArrowheads="1"/>
          </p:cNvSpPr>
          <p:nvPr/>
        </p:nvSpPr>
        <p:spPr bwMode="auto">
          <a:xfrm>
            <a:off x="35496" y="2627033"/>
            <a:ext cx="36004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lvl="0" indent="-285750">
              <a:buFont typeface="Arial" pitchFamily="34" charset="0"/>
              <a:buChar char="•"/>
            </a:pPr>
            <a:r>
              <a:rPr lang="en-US" dirty="0" smtClean="0"/>
              <a:t>At </a:t>
            </a:r>
            <a:r>
              <a:rPr lang="en-US" dirty="0"/>
              <a:t>the end of the simulation period, the frequency has reached a steady-state, but it is not back to 60 Hz. This steady-state frequency deviation is intentional on the part of the governor control and ensures that different governors do not constantly make adjustments against each other. The resulting steady-state error will be zeroed by the actions of the automatic generation control (AGC). </a:t>
            </a:r>
          </a:p>
        </p:txBody>
      </p:sp>
      <p:sp>
        <p:nvSpPr>
          <p:cNvPr id="10" name="Slide Number Placeholder 9"/>
          <p:cNvSpPr>
            <a:spLocks noGrp="1"/>
          </p:cNvSpPr>
          <p:nvPr>
            <p:ph type="sldNum" sz="quarter" idx="12"/>
          </p:nvPr>
        </p:nvSpPr>
        <p:spPr>
          <a:xfrm>
            <a:off x="8427720" y="6590560"/>
            <a:ext cx="608776" cy="313160"/>
          </a:xfrm>
        </p:spPr>
        <p:txBody>
          <a:bodyPr/>
          <a:lstStyle/>
          <a:p>
            <a:pPr>
              <a:defRPr/>
            </a:pPr>
            <a:fld id="{104B4289-D528-4CD2-B671-BDCE60D7821B}" type="slidenum">
              <a:rPr lang="en-US" smtClean="0"/>
              <a:pPr>
                <a:defRPr/>
              </a:pPr>
              <a:t>10</a:t>
            </a:fld>
            <a:r>
              <a:rPr lang="en-US" dirty="0" smtClean="0"/>
              <a:t> / 12</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5"/>
          <p:cNvSpPr txBox="1">
            <a:spLocks noChangeArrowheads="1"/>
          </p:cNvSpPr>
          <p:nvPr/>
        </p:nvSpPr>
        <p:spPr bwMode="auto">
          <a:xfrm>
            <a:off x="0" y="6146800"/>
            <a:ext cx="9144000" cy="584775"/>
          </a:xfrm>
          <a:prstGeom prst="rect">
            <a:avLst/>
          </a:prstGeom>
          <a:noFill/>
          <a:ln w="9525">
            <a:noFill/>
            <a:miter lim="800000"/>
            <a:headEnd/>
            <a:tailEnd/>
          </a:ln>
        </p:spPr>
        <p:txBody>
          <a:bodyPr>
            <a:spAutoFit/>
          </a:bodyPr>
          <a:lstStyle/>
          <a:p>
            <a:r>
              <a:rPr lang="en-US" sz="1600" dirty="0"/>
              <a:t>Source: FERC Office of Electric Reliability available </a:t>
            </a:r>
            <a:r>
              <a:rPr lang="en-US" sz="1600" dirty="0" smtClean="0"/>
              <a:t>at: </a:t>
            </a:r>
            <a:r>
              <a:rPr lang="en-US" sz="1600" dirty="0" smtClean="0">
                <a:hlinkClick r:id="rId3"/>
              </a:rPr>
              <a:t>www.ferc.gov/EventCalendar/Files/20100923101022-Complete%20list%20of%20all%20slides.pdf</a:t>
            </a:r>
            <a:r>
              <a:rPr lang="en-US" sz="1600" dirty="0" smtClean="0"/>
              <a:t> </a:t>
            </a:r>
            <a:endParaRPr lang="en-US" sz="1600" dirty="0"/>
          </a:p>
        </p:txBody>
      </p:sp>
      <p:sp>
        <p:nvSpPr>
          <p:cNvPr id="10" name="Slide Number Placeholder 9"/>
          <p:cNvSpPr>
            <a:spLocks noGrp="1"/>
          </p:cNvSpPr>
          <p:nvPr>
            <p:ph type="sldNum" sz="quarter" idx="10"/>
          </p:nvPr>
        </p:nvSpPr>
        <p:spPr>
          <a:xfrm>
            <a:off x="4192588" y="5897563"/>
            <a:ext cx="788987" cy="365125"/>
          </a:xfrm>
        </p:spPr>
        <p:txBody>
          <a:bodyPr/>
          <a:lstStyle/>
          <a:p>
            <a:pPr>
              <a:defRPr/>
            </a:pPr>
            <a:fld id="{623D848E-5DD0-49C8-B8EA-21C20C484539}" type="slidenum">
              <a:rPr lang="en-US" sz="1600" b="1" smtClean="0">
                <a:solidFill>
                  <a:schemeClr val="tx1"/>
                </a:solidFill>
              </a:rPr>
              <a:pPr>
                <a:defRPr/>
              </a:pPr>
              <a:t>11</a:t>
            </a:fld>
            <a:endParaRPr lang="en-US" sz="1600" b="1" dirty="0">
              <a:solidFill>
                <a:schemeClr val="tx1"/>
              </a:solidFill>
            </a:endParaRPr>
          </a:p>
        </p:txBody>
      </p:sp>
      <p:pic>
        <p:nvPicPr>
          <p:cNvPr id="11" name="Picture 10"/>
          <p:cNvPicPr>
            <a:picLocks noChangeAspect="1" noChangeArrowheads="1"/>
          </p:cNvPicPr>
          <p:nvPr/>
        </p:nvPicPr>
        <p:blipFill>
          <a:blip r:embed="rId4" cstate="print"/>
          <a:srcRect/>
          <a:stretch>
            <a:fillRect/>
          </a:stretch>
        </p:blipFill>
        <p:spPr bwMode="auto">
          <a:xfrm>
            <a:off x="933450" y="809097"/>
            <a:ext cx="7372349" cy="5082364"/>
          </a:xfrm>
          <a:prstGeom prst="rect">
            <a:avLst/>
          </a:prstGeom>
          <a:noFill/>
          <a:ln w="9525">
            <a:noFill/>
            <a:miter lim="800000"/>
            <a:headEnd/>
            <a:tailEnd/>
          </a:ln>
        </p:spPr>
      </p:pic>
      <p:sp>
        <p:nvSpPr>
          <p:cNvPr id="12" name="TextBox 11"/>
          <p:cNvSpPr txBox="1"/>
          <p:nvPr/>
        </p:nvSpPr>
        <p:spPr>
          <a:xfrm>
            <a:off x="419100" y="5143500"/>
            <a:ext cx="1790700" cy="646331"/>
          </a:xfrm>
          <a:prstGeom prst="rect">
            <a:avLst/>
          </a:prstGeom>
          <a:noFill/>
        </p:spPr>
        <p:txBody>
          <a:bodyPr wrap="square" rtlCol="0">
            <a:spAutoFit/>
          </a:bodyPr>
          <a:lstStyle/>
          <a:p>
            <a:r>
              <a:rPr lang="en-US" sz="1200" b="1" dirty="0" smtClean="0"/>
              <a:t>This is load decrease, shown here as a gen increase.</a:t>
            </a:r>
            <a:endParaRPr lang="en-US" sz="1200" b="1" dirty="0"/>
          </a:p>
        </p:txBody>
      </p:sp>
      <p:sp>
        <p:nvSpPr>
          <p:cNvPr id="14" name="Freeform 13"/>
          <p:cNvSpPr/>
          <p:nvPr/>
        </p:nvSpPr>
        <p:spPr>
          <a:xfrm>
            <a:off x="2019300" y="4648200"/>
            <a:ext cx="723900" cy="571500"/>
          </a:xfrm>
          <a:custGeom>
            <a:avLst/>
            <a:gdLst>
              <a:gd name="connsiteX0" fmla="*/ 0 w 723900"/>
              <a:gd name="connsiteY0" fmla="*/ 571500 h 571500"/>
              <a:gd name="connsiteX1" fmla="*/ 723900 w 723900"/>
              <a:gd name="connsiteY1" fmla="*/ 0 h 571500"/>
            </a:gdLst>
            <a:ahLst/>
            <a:cxnLst>
              <a:cxn ang="0">
                <a:pos x="connsiteX0" y="connsiteY0"/>
              </a:cxn>
              <a:cxn ang="0">
                <a:pos x="connsiteX1" y="connsiteY1"/>
              </a:cxn>
            </a:cxnLst>
            <a:rect l="l" t="t" r="r" b="b"/>
            <a:pathLst>
              <a:path w="723900" h="571500">
                <a:moveTo>
                  <a:pt x="0" y="571500"/>
                </a:moveTo>
                <a:lnTo>
                  <a:pt x="723900" y="0"/>
                </a:lnTo>
              </a:path>
            </a:pathLst>
          </a:custGeom>
          <a:ln>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0" y="44624"/>
            <a:ext cx="9144000" cy="72008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First 2 Levels of Frequency Control – another look</a:t>
            </a:r>
            <a:endParaRPr lang="en-US" sz="3600" b="1" dirty="0"/>
          </a:p>
        </p:txBody>
      </p:sp>
    </p:spTree>
    <p:extLst>
      <p:ext uri="{BB962C8B-B14F-4D97-AF65-F5344CB8AC3E}">
        <p14:creationId xmlns:p14="http://schemas.microsoft.com/office/powerpoint/2010/main" val="1821125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95350"/>
          </a:xfrm>
        </p:spPr>
        <p:txBody>
          <a:bodyPr>
            <a:normAutofit fontScale="90000"/>
          </a:bodyPr>
          <a:lstStyle/>
          <a:p>
            <a:r>
              <a:rPr lang="en-US" sz="3600" b="1" dirty="0"/>
              <a:t>4 levels of frequency Control following sudden loss of a generation unit</a:t>
            </a:r>
          </a:p>
        </p:txBody>
      </p:sp>
      <p:pic>
        <p:nvPicPr>
          <p:cNvPr id="5" name="Picture 4"/>
          <p:cNvPicPr/>
          <p:nvPr/>
        </p:nvPicPr>
        <p:blipFill>
          <a:blip r:embed="rId2" cstate="print"/>
          <a:srcRect/>
          <a:stretch>
            <a:fillRect/>
          </a:stretch>
        </p:blipFill>
        <p:spPr bwMode="auto">
          <a:xfrm>
            <a:off x="685800" y="1905000"/>
            <a:ext cx="7543800" cy="3695700"/>
          </a:xfrm>
          <a:prstGeom prst="rect">
            <a:avLst/>
          </a:prstGeom>
          <a:noFill/>
          <a:ln w="9525">
            <a:noFill/>
            <a:miter lim="800000"/>
            <a:headEnd/>
            <a:tailEnd/>
          </a:ln>
        </p:spPr>
      </p:pic>
      <p:sp>
        <p:nvSpPr>
          <p:cNvPr id="122881" name="Rectangle 1"/>
          <p:cNvSpPr>
            <a:spLocks noChangeArrowheads="1"/>
          </p:cNvSpPr>
          <p:nvPr/>
        </p:nvSpPr>
        <p:spPr bwMode="auto">
          <a:xfrm>
            <a:off x="762000" y="5925235"/>
            <a:ext cx="7315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The Sequential Actions of frequency control following the sudden loss of generation and their impact on system frequency</a:t>
            </a:r>
            <a:endParaRPr kumimoji="0" lang="en-US" b="0" i="0" u="none" strike="noStrike" cap="none" normalizeH="0" baseline="0" dirty="0" smtClean="0">
              <a:ln>
                <a:noFill/>
              </a:ln>
              <a:solidFill>
                <a:schemeClr val="tx1"/>
              </a:solidFill>
              <a:effectLst/>
              <a:latin typeface="Arial" pitchFamily="34" charset="0"/>
            </a:endParaRPr>
          </a:p>
        </p:txBody>
      </p:sp>
      <p:sp>
        <p:nvSpPr>
          <p:cNvPr id="10" name="Slide Number Placeholder 9"/>
          <p:cNvSpPr>
            <a:spLocks noGrp="1"/>
          </p:cNvSpPr>
          <p:nvPr>
            <p:ph type="sldNum" sz="quarter" idx="12"/>
          </p:nvPr>
        </p:nvSpPr>
        <p:spPr/>
        <p:txBody>
          <a:bodyPr/>
          <a:lstStyle/>
          <a:p>
            <a:pPr>
              <a:defRPr/>
            </a:pPr>
            <a:fld id="{104B4289-D528-4CD2-B671-BDCE60D7821B}" type="slidenum">
              <a:rPr lang="en-US" smtClean="0"/>
              <a:pPr>
                <a:defRPr/>
              </a:pPr>
              <a:t>12</a:t>
            </a:fld>
            <a:r>
              <a:rPr lang="en-US" smtClean="0"/>
              <a:t> / 12</a:t>
            </a:r>
            <a:endParaRPr lang="en-US" dirty="0"/>
          </a:p>
        </p:txBody>
      </p:sp>
      <p:sp>
        <p:nvSpPr>
          <p:cNvPr id="6" name="TextBox 2"/>
          <p:cNvSpPr txBox="1">
            <a:spLocks noChangeArrowheads="1"/>
          </p:cNvSpPr>
          <p:nvPr/>
        </p:nvSpPr>
        <p:spPr bwMode="auto">
          <a:xfrm>
            <a:off x="1422400" y="1262063"/>
            <a:ext cx="1916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Transient control</a:t>
            </a:r>
          </a:p>
          <a:p>
            <a:pPr eaLnBrk="1" hangingPunct="1"/>
            <a:r>
              <a:rPr lang="en-US"/>
              <a:t>(primary)</a:t>
            </a:r>
          </a:p>
        </p:txBody>
      </p:sp>
      <p:sp>
        <p:nvSpPr>
          <p:cNvPr id="7" name="TextBox 3"/>
          <p:cNvSpPr txBox="1">
            <a:spLocks noChangeArrowheads="1"/>
          </p:cNvSpPr>
          <p:nvPr/>
        </p:nvSpPr>
        <p:spPr bwMode="auto">
          <a:xfrm>
            <a:off x="3571875" y="1320800"/>
            <a:ext cx="1403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AGC</a:t>
            </a:r>
          </a:p>
          <a:p>
            <a:pPr eaLnBrk="1" hangingPunct="1"/>
            <a:r>
              <a:rPr lang="en-US"/>
              <a:t>(secondary)</a:t>
            </a:r>
          </a:p>
        </p:txBody>
      </p:sp>
      <p:sp>
        <p:nvSpPr>
          <p:cNvPr id="8" name="TextBox 7"/>
          <p:cNvSpPr txBox="1">
            <a:spLocks noChangeArrowheads="1"/>
          </p:cNvSpPr>
          <p:nvPr/>
        </p:nvSpPr>
        <p:spPr bwMode="auto">
          <a:xfrm>
            <a:off x="4772025" y="1312863"/>
            <a:ext cx="222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Real-time dispatch </a:t>
            </a:r>
          </a:p>
          <a:p>
            <a:pPr eaLnBrk="1" hangingPunct="1"/>
            <a:r>
              <a:rPr lang="en-US"/>
              <a:t>(load following)</a:t>
            </a:r>
          </a:p>
        </p:txBody>
      </p:sp>
      <p:sp>
        <p:nvSpPr>
          <p:cNvPr id="9" name="Oval 8"/>
          <p:cNvSpPr/>
          <p:nvPr/>
        </p:nvSpPr>
        <p:spPr>
          <a:xfrm>
            <a:off x="1704975" y="2216150"/>
            <a:ext cx="403225" cy="40322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1</a:t>
            </a:r>
          </a:p>
        </p:txBody>
      </p:sp>
      <p:sp>
        <p:nvSpPr>
          <p:cNvPr id="11" name="Oval 10"/>
          <p:cNvSpPr/>
          <p:nvPr/>
        </p:nvSpPr>
        <p:spPr>
          <a:xfrm>
            <a:off x="2120900" y="2198688"/>
            <a:ext cx="403225" cy="40322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a:t>
            </a:r>
          </a:p>
        </p:txBody>
      </p:sp>
      <p:sp>
        <p:nvSpPr>
          <p:cNvPr id="12" name="Oval 11"/>
          <p:cNvSpPr/>
          <p:nvPr/>
        </p:nvSpPr>
        <p:spPr>
          <a:xfrm>
            <a:off x="3575050" y="2179638"/>
            <a:ext cx="403225" cy="40322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3</a:t>
            </a:r>
          </a:p>
        </p:txBody>
      </p:sp>
      <p:sp>
        <p:nvSpPr>
          <p:cNvPr id="13" name="Oval 12"/>
          <p:cNvSpPr/>
          <p:nvPr/>
        </p:nvSpPr>
        <p:spPr>
          <a:xfrm>
            <a:off x="4657725" y="2154238"/>
            <a:ext cx="403225" cy="40322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4</a:t>
            </a:r>
          </a:p>
        </p:txBody>
      </p:sp>
      <p:sp>
        <p:nvSpPr>
          <p:cNvPr id="14" name="TextBox 7"/>
          <p:cNvSpPr txBox="1">
            <a:spLocks noChangeArrowheads="1"/>
          </p:cNvSpPr>
          <p:nvPr/>
        </p:nvSpPr>
        <p:spPr bwMode="auto">
          <a:xfrm>
            <a:off x="6997700" y="2641600"/>
            <a:ext cx="20473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Numbers 1-4 correspond </a:t>
            </a:r>
          </a:p>
          <a:p>
            <a:pPr eaLnBrk="1" hangingPunct="1"/>
            <a:r>
              <a:rPr lang="en-US" sz="1200" b="1" dirty="0"/>
              <a:t>to numbers on table </a:t>
            </a:r>
            <a:r>
              <a:rPr lang="en-US" sz="1200" b="1" dirty="0" smtClean="0"/>
              <a:t>in </a:t>
            </a:r>
          </a:p>
          <a:p>
            <a:pPr eaLnBrk="1" hangingPunct="1"/>
            <a:r>
              <a:rPr lang="en-US" sz="1200" b="1" dirty="0"/>
              <a:t>s</a:t>
            </a:r>
            <a:r>
              <a:rPr lang="en-US" sz="1200" b="1" dirty="0" smtClean="0"/>
              <a:t>lide 8. We are here </a:t>
            </a:r>
          </a:p>
          <a:p>
            <a:pPr eaLnBrk="1" hangingPunct="1"/>
            <a:r>
              <a:rPr lang="en-US" sz="1200" b="1" dirty="0" smtClean="0"/>
              <a:t>concerned with #1.</a:t>
            </a:r>
            <a:endParaRPr lang="en-US" sz="1200" b="1" dirty="0"/>
          </a:p>
        </p:txBody>
      </p:sp>
    </p:spTree>
    <p:extLst>
      <p:ext uri="{BB962C8B-B14F-4D97-AF65-F5344CB8AC3E}">
        <p14:creationId xmlns:p14="http://schemas.microsoft.com/office/powerpoint/2010/main" val="878055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676456" cy="895350"/>
          </a:xfrm>
        </p:spPr>
        <p:txBody>
          <a:bodyPr>
            <a:normAutofit fontScale="90000"/>
          </a:bodyPr>
          <a:lstStyle/>
          <a:p>
            <a:r>
              <a:rPr lang="en-US" sz="3600" b="1" dirty="0" smtClean="0"/>
              <a:t>First 4 Levels of Frequency Control – another view</a:t>
            </a:r>
            <a:endParaRPr lang="en-US" sz="3600" b="1" dirty="0"/>
          </a:p>
        </p:txBody>
      </p:sp>
      <p:sp>
        <p:nvSpPr>
          <p:cNvPr id="122881" name="Rectangle 1"/>
          <p:cNvSpPr>
            <a:spLocks noChangeArrowheads="1"/>
          </p:cNvSpPr>
          <p:nvPr/>
        </p:nvSpPr>
        <p:spPr bwMode="auto">
          <a:xfrm>
            <a:off x="762000" y="5925235"/>
            <a:ext cx="7315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The Sequential Actions of frequency control following the sudden loss of generation and their impact on system frequency</a:t>
            </a:r>
            <a:endParaRPr kumimoji="0" lang="en-US" b="0" i="0" u="none" strike="noStrike" cap="none" normalizeH="0" baseline="0" dirty="0" smtClean="0">
              <a:ln>
                <a:noFill/>
              </a:ln>
              <a:solidFill>
                <a:schemeClr val="tx1"/>
              </a:solidFill>
              <a:effectLst/>
              <a:latin typeface="Arial" pitchFamily="34" charset="0"/>
            </a:endParaRPr>
          </a:p>
        </p:txBody>
      </p:sp>
      <p:sp>
        <p:nvSpPr>
          <p:cNvPr id="10" name="Slide Number Placeholder 9"/>
          <p:cNvSpPr>
            <a:spLocks noGrp="1"/>
          </p:cNvSpPr>
          <p:nvPr>
            <p:ph type="sldNum" sz="quarter" idx="12"/>
          </p:nvPr>
        </p:nvSpPr>
        <p:spPr/>
        <p:txBody>
          <a:bodyPr/>
          <a:lstStyle/>
          <a:p>
            <a:pPr>
              <a:defRPr/>
            </a:pPr>
            <a:fld id="{104B4289-D528-4CD2-B671-BDCE60D7821B}" type="slidenum">
              <a:rPr lang="en-US" smtClean="0"/>
              <a:pPr>
                <a:defRPr/>
              </a:pPr>
              <a:t>13</a:t>
            </a:fld>
            <a:r>
              <a:rPr lang="en-US" smtClean="0"/>
              <a:t> / 12</a:t>
            </a:r>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8936"/>
            <a:ext cx="8099900"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053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90800"/>
            <a:ext cx="91440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76200"/>
            <a:ext cx="8991600" cy="1143000"/>
          </a:xfrm>
        </p:spPr>
        <p:txBody>
          <a:bodyPr>
            <a:normAutofit fontScale="90000"/>
          </a:bodyPr>
          <a:lstStyle/>
          <a:p>
            <a:r>
              <a:rPr lang="en-US" sz="4000" b="1" dirty="0" smtClean="0"/>
              <a:t>Renewable Integration Effects on Frequency</a:t>
            </a:r>
            <a:endParaRPr lang="en-US" sz="4000" b="1" dirty="0"/>
          </a:p>
        </p:txBody>
      </p:sp>
      <p:sp>
        <p:nvSpPr>
          <p:cNvPr id="3" name="Content Placeholder 2"/>
          <p:cNvSpPr>
            <a:spLocks noGrp="1"/>
          </p:cNvSpPr>
          <p:nvPr>
            <p:ph idx="1"/>
          </p:nvPr>
        </p:nvSpPr>
        <p:spPr>
          <a:xfrm>
            <a:off x="0" y="2667000"/>
            <a:ext cx="9144000" cy="2819400"/>
          </a:xfrm>
        </p:spPr>
        <p:txBody>
          <a:bodyPr>
            <a:normAutofit fontScale="85000" lnSpcReduction="10000"/>
          </a:bodyPr>
          <a:lstStyle/>
          <a:p>
            <a:r>
              <a:rPr lang="en-US" sz="2800" dirty="0" smtClean="0"/>
              <a:t>Reduced inertia, assuming renewables do not have inertial emulation</a:t>
            </a:r>
          </a:p>
          <a:p>
            <a:r>
              <a:rPr lang="en-US" sz="2800" dirty="0" smtClean="0"/>
              <a:t>Decreased primary control (governors), assuming renewables do not have primary controllers</a:t>
            </a:r>
          </a:p>
          <a:p>
            <a:r>
              <a:rPr lang="en-US" sz="2800" dirty="0" smtClean="0"/>
              <a:t>Decreased </a:t>
            </a:r>
            <a:r>
              <a:rPr lang="en-US" sz="2800" dirty="0"/>
              <a:t>s</a:t>
            </a:r>
            <a:r>
              <a:rPr lang="en-US" sz="2800" dirty="0" smtClean="0"/>
              <a:t>econdary control (AGC), assuming renewables are not </a:t>
            </a:r>
            <a:r>
              <a:rPr lang="en-US" sz="2800" dirty="0" err="1" smtClean="0"/>
              <a:t>dispatchable</a:t>
            </a:r>
            <a:r>
              <a:rPr lang="en-US" sz="2800" dirty="0" smtClean="0"/>
              <a:t>.</a:t>
            </a:r>
          </a:p>
          <a:p>
            <a:r>
              <a:rPr lang="en-US" sz="2800" dirty="0" smtClean="0"/>
              <a:t>Increased net load variability, a regulation issue</a:t>
            </a:r>
          </a:p>
          <a:p>
            <a:r>
              <a:rPr lang="en-US" sz="2800" dirty="0" smtClean="0"/>
              <a:t>Increased net load uncertainty, a unit commitment issue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sp>
        <p:nvSpPr>
          <p:cNvPr id="6" name="TextBox 5"/>
          <p:cNvSpPr txBox="1"/>
          <p:nvPr/>
        </p:nvSpPr>
        <p:spPr>
          <a:xfrm>
            <a:off x="3429000" y="1447800"/>
            <a:ext cx="2743200" cy="646331"/>
          </a:xfrm>
          <a:prstGeom prst="rect">
            <a:avLst/>
          </a:prstGeom>
          <a:solidFill>
            <a:srgbClr val="FFFF00"/>
          </a:solidFill>
        </p:spPr>
        <p:txBody>
          <a:bodyPr wrap="square" rtlCol="0">
            <a:spAutoFit/>
          </a:bodyPr>
          <a:lstStyle/>
          <a:p>
            <a:r>
              <a:rPr lang="en-US" dirty="0" smtClean="0"/>
              <a:t>Our work in these slides is about the first two bullets</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7384"/>
            <a:ext cx="7772400" cy="850900"/>
          </a:xfrm>
        </p:spPr>
        <p:txBody>
          <a:bodyPr/>
          <a:lstStyle/>
          <a:p>
            <a:pPr eaLnBrk="1" hangingPunct="1"/>
            <a:r>
              <a:rPr lang="en-US" b="1" u="sng" dirty="0" smtClean="0"/>
              <a:t>Transient frequency control </a:t>
            </a:r>
            <a:endParaRPr lang="en-US" dirty="0"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30" name="TextBox 6"/>
          <p:cNvSpPr txBox="1">
            <a:spLocks noChangeArrowheads="1"/>
          </p:cNvSpPr>
          <p:nvPr/>
        </p:nvSpPr>
        <p:spPr bwMode="auto">
          <a:xfrm>
            <a:off x="10344" y="1129968"/>
            <a:ext cx="9144000" cy="1938992"/>
          </a:xfrm>
          <a:prstGeom prst="rect">
            <a:avLst/>
          </a:prstGeom>
          <a:noFill/>
          <a:ln w="9525">
            <a:noFill/>
            <a:miter lim="800000"/>
            <a:headEnd/>
            <a:tailEnd/>
          </a:ln>
        </p:spPr>
        <p:txBody>
          <a:bodyPr>
            <a:spAutoFit/>
          </a:bodyPr>
          <a:lstStyle/>
          <a:p>
            <a:r>
              <a:rPr lang="en-US" sz="2400" dirty="0" smtClean="0"/>
              <a:t>A power </a:t>
            </a:r>
            <a:r>
              <a:rPr lang="en-US" sz="2400" dirty="0"/>
              <a:t>system experiences a load increase (or equivalently, a generation decrease) of ∆</a:t>
            </a:r>
            <a:r>
              <a:rPr lang="en-US" sz="2400" dirty="0" err="1" smtClean="0"/>
              <a:t>P</a:t>
            </a:r>
            <a:r>
              <a:rPr lang="en-US" sz="2400" baseline="-25000" dirty="0" err="1" smtClean="0"/>
              <a:t>Lk</a:t>
            </a:r>
            <a:r>
              <a:rPr lang="en-US" sz="2400" dirty="0" smtClean="0"/>
              <a:t> </a:t>
            </a:r>
            <a:r>
              <a:rPr lang="en-US" sz="2400" dirty="0"/>
              <a:t>at t=0, located at bus k. </a:t>
            </a:r>
            <a:endParaRPr lang="en-US" sz="2400" dirty="0" smtClean="0"/>
          </a:p>
          <a:p>
            <a:r>
              <a:rPr lang="en-US" sz="2400" dirty="0" smtClean="0"/>
              <a:t>At </a:t>
            </a:r>
            <a:r>
              <a:rPr lang="en-US" sz="2400" dirty="0"/>
              <a:t>t=0</a:t>
            </a:r>
            <a:r>
              <a:rPr lang="en-US" sz="2400" baseline="30000" dirty="0"/>
              <a:t>+</a:t>
            </a:r>
            <a:r>
              <a:rPr lang="en-US" sz="2400" dirty="0"/>
              <a:t>, each generator i </a:t>
            </a:r>
            <a:r>
              <a:rPr lang="en-US" sz="2400" dirty="0" smtClean="0"/>
              <a:t>compensates </a:t>
            </a:r>
            <a:r>
              <a:rPr lang="en-US" sz="2400" dirty="0"/>
              <a:t>according to its proximity to the change, as captured by the synchronizing power coefficient </a:t>
            </a:r>
            <a:r>
              <a:rPr lang="en-US" sz="2400" dirty="0" err="1"/>
              <a:t>P</a:t>
            </a:r>
            <a:r>
              <a:rPr lang="en-US" sz="2400" baseline="-25000" dirty="0" err="1"/>
              <a:t>Sik</a:t>
            </a:r>
            <a:r>
              <a:rPr lang="en-US" sz="2400" dirty="0"/>
              <a:t> between </a:t>
            </a:r>
            <a:r>
              <a:rPr lang="en-US" sz="2400" dirty="0" smtClean="0"/>
              <a:t>unit </a:t>
            </a:r>
            <a:r>
              <a:rPr lang="en-US" sz="2400" dirty="0"/>
              <a:t>i and </a:t>
            </a:r>
            <a:r>
              <a:rPr lang="en-US" sz="2400" dirty="0" smtClean="0"/>
              <a:t>bus k</a:t>
            </a:r>
            <a:r>
              <a:rPr lang="en-US" sz="2400" dirty="0"/>
              <a:t>, according to </a:t>
            </a:r>
          </a:p>
        </p:txBody>
      </p:sp>
      <p:sp>
        <p:nvSpPr>
          <p:cNvPr id="8" name="Slide Number Placeholder 7"/>
          <p:cNvSpPr>
            <a:spLocks noGrp="1"/>
          </p:cNvSpPr>
          <p:nvPr>
            <p:ph type="sldNum" sz="quarter" idx="10"/>
          </p:nvPr>
        </p:nvSpPr>
        <p:spPr/>
        <p:txBody>
          <a:bodyPr/>
          <a:lstStyle/>
          <a:p>
            <a:pPr>
              <a:defRPr/>
            </a:pPr>
            <a:fld id="{A3DF65C9-57CD-498D-A7CB-6A0A43BDAEA3}" type="slidenum">
              <a:rPr lang="en-US" smtClean="0"/>
              <a:pPr>
                <a:defRPr/>
              </a:pPr>
              <a:t>15</a:t>
            </a:fld>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672347243"/>
              </p:ext>
            </p:extLst>
          </p:nvPr>
        </p:nvGraphicFramePr>
        <p:xfrm>
          <a:off x="4175919" y="2852936"/>
          <a:ext cx="2700337" cy="1517650"/>
        </p:xfrm>
        <a:graphic>
          <a:graphicData uri="http://schemas.openxmlformats.org/presentationml/2006/ole">
            <mc:AlternateContent xmlns:mc="http://schemas.openxmlformats.org/markup-compatibility/2006">
              <mc:Choice xmlns:v="urn:schemas-microsoft-com:vml" Requires="v">
                <p:oleObj spid="_x0000_s62585" name="Equation" r:id="rId4" imgW="1143000" imgH="647640" progId="Equation.3">
                  <p:embed/>
                </p:oleObj>
              </mc:Choice>
              <mc:Fallback>
                <p:oleObj name="Equation" r:id="rId4" imgW="1143000" imgH="647640" progId="Equation.3">
                  <p:embed/>
                  <p:pic>
                    <p:nvPicPr>
                      <p:cNvPr id="0" name="Object 1"/>
                      <p:cNvPicPr>
                        <a:picLocks noChangeAspect="1" noChangeArrowheads="1"/>
                      </p:cNvPicPr>
                      <p:nvPr/>
                    </p:nvPicPr>
                    <p:blipFill>
                      <a:blip r:embed="rId5"/>
                      <a:srcRect/>
                      <a:stretch>
                        <a:fillRect/>
                      </a:stretch>
                    </p:blipFill>
                    <p:spPr bwMode="auto">
                      <a:xfrm>
                        <a:off x="4175919" y="2852936"/>
                        <a:ext cx="2700337" cy="1517650"/>
                      </a:xfrm>
                      <a:prstGeom prst="rect">
                        <a:avLst/>
                      </a:prstGeom>
                      <a:solidFill>
                        <a:srgbClr val="FFFFFF"/>
                      </a:solidFill>
                    </p:spPr>
                  </p:pic>
                </p:oleObj>
              </mc:Fallback>
            </mc:AlternateContent>
          </a:graphicData>
        </a:graphic>
      </p:graphicFrame>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558636384"/>
              </p:ext>
            </p:extLst>
          </p:nvPr>
        </p:nvGraphicFramePr>
        <p:xfrm>
          <a:off x="3707904" y="4293096"/>
          <a:ext cx="1295400" cy="752475"/>
        </p:xfrm>
        <a:graphic>
          <a:graphicData uri="http://schemas.openxmlformats.org/presentationml/2006/ole">
            <mc:AlternateContent xmlns:mc="http://schemas.openxmlformats.org/markup-compatibility/2006">
              <mc:Choice xmlns:v="urn:schemas-microsoft-com:vml" Requires="v">
                <p:oleObj spid="_x0000_s62586" name="Equation" r:id="rId6" imgW="876300" imgH="508000" progId="Equation.3">
                  <p:embed/>
                </p:oleObj>
              </mc:Choice>
              <mc:Fallback>
                <p:oleObj name="Equation" r:id="rId6" imgW="876300" imgH="5080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4293096"/>
                        <a:ext cx="1295400" cy="752475"/>
                      </a:xfrm>
                      <a:prstGeom prst="rect">
                        <a:avLst/>
                      </a:prstGeom>
                      <a:solidFill>
                        <a:srgbClr val="FFFFFF"/>
                      </a:solidFill>
                    </p:spPr>
                  </p:pic>
                </p:oleObj>
              </mc:Fallback>
            </mc:AlternateContent>
          </a:graphicData>
        </a:graphic>
      </p:graphicFrame>
      <p:sp>
        <p:nvSpPr>
          <p:cNvPr id="6" name="TextBox 5"/>
          <p:cNvSpPr txBox="1"/>
          <p:nvPr/>
        </p:nvSpPr>
        <p:spPr>
          <a:xfrm>
            <a:off x="107504" y="4946392"/>
            <a:ext cx="9036496" cy="1938992"/>
          </a:xfrm>
          <a:prstGeom prst="rect">
            <a:avLst/>
          </a:prstGeom>
          <a:noFill/>
        </p:spPr>
        <p:txBody>
          <a:bodyPr wrap="square" rtlCol="0">
            <a:spAutoFit/>
          </a:bodyPr>
          <a:lstStyle/>
          <a:p>
            <a:r>
              <a:rPr lang="en-US" sz="2400" dirty="0"/>
              <a:t>Equation (1) is derived for a multi-machine power system model where each synchronous generator is modeled with classical machine models, loads are modeled as constant impedance, the network is reduced to generator internal nodes, and mechanical power into the machine is assumed constant</a:t>
            </a:r>
            <a:r>
              <a:rPr lang="en-US" sz="2400" dirty="0" smtClean="0"/>
              <a:t>. Then the linearized swing equation for gen i is …</a:t>
            </a:r>
            <a:endParaRPr lang="en-US" sz="2400" dirty="0"/>
          </a:p>
        </p:txBody>
      </p:sp>
      <p:sp>
        <p:nvSpPr>
          <p:cNvPr id="7" name="TextBox 6"/>
          <p:cNvSpPr txBox="1"/>
          <p:nvPr/>
        </p:nvSpPr>
        <p:spPr>
          <a:xfrm>
            <a:off x="7308304" y="3356992"/>
            <a:ext cx="1296144" cy="584775"/>
          </a:xfrm>
          <a:prstGeom prst="rect">
            <a:avLst/>
          </a:prstGeom>
          <a:noFill/>
        </p:spPr>
        <p:txBody>
          <a:bodyPr wrap="square" rtlCol="0">
            <a:spAutoFit/>
          </a:bodyPr>
          <a:lstStyle/>
          <a:p>
            <a:r>
              <a:rPr lang="en-US" sz="3200" dirty="0" smtClean="0"/>
              <a:t>(1)</a:t>
            </a:r>
            <a:endParaRPr lang="en-US" sz="3200" dirty="0"/>
          </a:p>
        </p:txBody>
      </p:sp>
      <p:sp>
        <p:nvSpPr>
          <p:cNvPr id="9" name="TextBox 8"/>
          <p:cNvSpPr txBox="1"/>
          <p:nvPr/>
        </p:nvSpPr>
        <p:spPr>
          <a:xfrm>
            <a:off x="107504" y="3646765"/>
            <a:ext cx="1728192" cy="646331"/>
          </a:xfrm>
          <a:prstGeom prst="rect">
            <a:avLst/>
          </a:prstGeom>
          <a:noFill/>
        </p:spPr>
        <p:txBody>
          <a:bodyPr wrap="square" rtlCol="0">
            <a:spAutoFit/>
          </a:bodyPr>
          <a:lstStyle/>
          <a:p>
            <a:r>
              <a:rPr lang="en-US" dirty="0" smtClean="0"/>
              <a:t>See Anderson &amp; </a:t>
            </a:r>
            <a:r>
              <a:rPr lang="en-US" dirty="0" err="1" smtClean="0"/>
              <a:t>Fouad</a:t>
            </a:r>
            <a:r>
              <a:rPr lang="en-US" dirty="0" smtClean="0"/>
              <a:t>, p. 71</a:t>
            </a:r>
            <a:endParaRPr lang="en-US" dirty="0"/>
          </a:p>
        </p:txBody>
      </p:sp>
      <p:sp>
        <p:nvSpPr>
          <p:cNvPr id="10" name="TextBox 9"/>
          <p:cNvSpPr txBox="1"/>
          <p:nvPr/>
        </p:nvSpPr>
        <p:spPr>
          <a:xfrm>
            <a:off x="5220072" y="4293096"/>
            <a:ext cx="3923928" cy="646331"/>
          </a:xfrm>
          <a:prstGeom prst="rect">
            <a:avLst/>
          </a:prstGeom>
          <a:noFill/>
        </p:spPr>
        <p:txBody>
          <a:bodyPr wrap="square" rtlCol="0">
            <a:spAutoFit/>
          </a:bodyPr>
          <a:lstStyle/>
          <a:p>
            <a:r>
              <a:rPr lang="en-US" sz="1200" b="1" dirty="0" smtClean="0"/>
              <a:t>It is the change in the electrical power of a given machine due to the change in the angle between its internal EMF and any bus, with all other bus angles held constant.</a:t>
            </a:r>
            <a:endParaRPr lang="en-US" sz="1200" b="1" dirty="0"/>
          </a:p>
        </p:txBody>
      </p:sp>
      <p:sp>
        <p:nvSpPr>
          <p:cNvPr id="11" name="TextBox 10"/>
          <p:cNvSpPr txBox="1"/>
          <p:nvPr/>
        </p:nvSpPr>
        <p:spPr>
          <a:xfrm>
            <a:off x="6948264" y="2780928"/>
            <a:ext cx="2016224" cy="276999"/>
          </a:xfrm>
          <a:prstGeom prst="rect">
            <a:avLst/>
          </a:prstGeom>
          <a:noFill/>
        </p:spPr>
        <p:txBody>
          <a:bodyPr wrap="square" rtlCol="0">
            <a:spAutoFit/>
          </a:bodyPr>
          <a:lstStyle/>
          <a:p>
            <a:r>
              <a:rPr lang="el-GR" sz="1200" dirty="0" smtClean="0"/>
              <a:t>Δ</a:t>
            </a:r>
            <a:r>
              <a:rPr lang="en-US" sz="1200" dirty="0" err="1" smtClean="0"/>
              <a:t>P</a:t>
            </a:r>
            <a:r>
              <a:rPr lang="en-US" sz="1200" baseline="-25000" dirty="0" err="1" smtClean="0"/>
              <a:t>Lk</a:t>
            </a:r>
            <a:r>
              <a:rPr lang="en-US" sz="1200" dirty="0" smtClean="0"/>
              <a:t>&gt;0</a:t>
            </a:r>
            <a:r>
              <a:rPr lang="en-US" sz="1200" dirty="0" smtClean="0">
                <a:sym typeface="Wingdings" panose="05000000000000000000" pitchFamily="2" charset="2"/>
              </a:rPr>
              <a:t>load increases.</a:t>
            </a:r>
            <a:endParaRPr lang="en-US" sz="1200" dirty="0"/>
          </a:p>
        </p:txBody>
      </p:sp>
    </p:spTree>
    <p:extLst>
      <p:ext uri="{BB962C8B-B14F-4D97-AF65-F5344CB8AC3E}">
        <p14:creationId xmlns:p14="http://schemas.microsoft.com/office/powerpoint/2010/main" val="2734568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smtClean="0"/>
              <a:t>Transient frequency control </a:t>
            </a:r>
            <a:endParaRPr 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30" name="TextBox 6"/>
          <p:cNvSpPr txBox="1">
            <a:spLocks noChangeArrowheads="1"/>
          </p:cNvSpPr>
          <p:nvPr/>
        </p:nvSpPr>
        <p:spPr bwMode="auto">
          <a:xfrm>
            <a:off x="432048" y="4437112"/>
            <a:ext cx="7740352" cy="461665"/>
          </a:xfrm>
          <a:prstGeom prst="rect">
            <a:avLst/>
          </a:prstGeom>
          <a:noFill/>
          <a:ln w="9525">
            <a:noFill/>
            <a:miter lim="800000"/>
            <a:headEnd/>
            <a:tailEnd/>
          </a:ln>
        </p:spPr>
        <p:txBody>
          <a:bodyPr wrap="square">
            <a:spAutoFit/>
          </a:bodyPr>
          <a:lstStyle/>
          <a:p>
            <a:r>
              <a:rPr lang="en-US" sz="2400" b="1" dirty="0"/>
              <a:t>Bring H</a:t>
            </a:r>
            <a:r>
              <a:rPr lang="en-US" sz="2400" b="1" baseline="-25000" dirty="0"/>
              <a:t>i</a:t>
            </a:r>
            <a:r>
              <a:rPr lang="en-US" sz="2400" b="1" dirty="0"/>
              <a:t> over to the right-hand-side and rearrange to get:</a:t>
            </a:r>
          </a:p>
        </p:txBody>
      </p:sp>
      <p:sp>
        <p:nvSpPr>
          <p:cNvPr id="8" name="Slide Number Placeholder 7"/>
          <p:cNvSpPr>
            <a:spLocks noGrp="1"/>
          </p:cNvSpPr>
          <p:nvPr>
            <p:ph type="sldNum" sz="quarter" idx="10"/>
          </p:nvPr>
        </p:nvSpPr>
        <p:spPr/>
        <p:txBody>
          <a:bodyPr/>
          <a:lstStyle/>
          <a:p>
            <a:pPr>
              <a:defRPr/>
            </a:pPr>
            <a:fld id="{A3DF65C9-57CD-498D-A7CB-6A0A43BDAEA3}" type="slidenum">
              <a:rPr lang="en-US" smtClean="0"/>
              <a:pPr>
                <a:defRPr/>
              </a:pPr>
              <a:t>16</a:t>
            </a:fld>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429359088"/>
              </p:ext>
            </p:extLst>
          </p:nvPr>
        </p:nvGraphicFramePr>
        <p:xfrm>
          <a:off x="3131840" y="1124744"/>
          <a:ext cx="2994879" cy="1080120"/>
        </p:xfrm>
        <a:graphic>
          <a:graphicData uri="http://schemas.openxmlformats.org/presentationml/2006/ole">
            <mc:AlternateContent xmlns:mc="http://schemas.openxmlformats.org/markup-compatibility/2006">
              <mc:Choice xmlns:v="urn:schemas-microsoft-com:vml" Requires="v">
                <p:oleObj spid="_x0000_s60657" name="Equation" r:id="rId4" imgW="1739900" imgH="635000" progId="Equation.3">
                  <p:embed/>
                </p:oleObj>
              </mc:Choice>
              <mc:Fallback>
                <p:oleObj name="Equation" r:id="rId4" imgW="1739900" imgH="6350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124744"/>
                        <a:ext cx="2994879" cy="1080120"/>
                      </a:xfrm>
                      <a:prstGeom prst="rect">
                        <a:avLst/>
                      </a:prstGeom>
                      <a:solidFill>
                        <a:srgbClr val="FFFFFF"/>
                      </a:solidFill>
                    </p:spPr>
                  </p:pic>
                </p:oleObj>
              </mc:Fallback>
            </mc:AlternateContent>
          </a:graphicData>
        </a:graphic>
      </p:graphicFrame>
      <p:sp>
        <p:nvSpPr>
          <p:cNvPr id="9" name="TextBox 8"/>
          <p:cNvSpPr txBox="1"/>
          <p:nvPr/>
        </p:nvSpPr>
        <p:spPr>
          <a:xfrm>
            <a:off x="7308304" y="1196752"/>
            <a:ext cx="1296144" cy="584775"/>
          </a:xfrm>
          <a:prstGeom prst="rect">
            <a:avLst/>
          </a:prstGeom>
          <a:noFill/>
        </p:spPr>
        <p:txBody>
          <a:bodyPr wrap="square" rtlCol="0">
            <a:spAutoFit/>
          </a:bodyPr>
          <a:lstStyle/>
          <a:p>
            <a:r>
              <a:rPr lang="en-US" sz="3200" dirty="0" smtClean="0"/>
              <a:t>(2)</a:t>
            </a:r>
            <a:endParaRPr lang="en-US" sz="3200" dirty="0"/>
          </a:p>
        </p:txBody>
      </p:sp>
      <p:sp>
        <p:nvSpPr>
          <p:cNvPr id="4" name="Rectangle 3"/>
          <p:cNvSpPr/>
          <p:nvPr/>
        </p:nvSpPr>
        <p:spPr>
          <a:xfrm>
            <a:off x="395536" y="2248416"/>
            <a:ext cx="8748464" cy="892552"/>
          </a:xfrm>
          <a:prstGeom prst="rect">
            <a:avLst/>
          </a:prstGeom>
        </p:spPr>
        <p:txBody>
          <a:bodyPr wrap="square">
            <a:spAutoFit/>
          </a:bodyPr>
          <a:lstStyle/>
          <a:p>
            <a:r>
              <a:rPr lang="en-US" sz="2600" b="1" dirty="0"/>
              <a:t>For a load change </a:t>
            </a:r>
            <a:r>
              <a:rPr lang="en-US" sz="2600" b="1" dirty="0">
                <a:sym typeface="Symbol"/>
              </a:rPr>
              <a:t></a:t>
            </a:r>
            <a:r>
              <a:rPr lang="en-US" sz="2600" b="1" dirty="0" err="1"/>
              <a:t>P</a:t>
            </a:r>
            <a:r>
              <a:rPr lang="en-US" sz="2600" b="1" baseline="-25000" dirty="0" err="1"/>
              <a:t>Lk</a:t>
            </a:r>
            <a:r>
              <a:rPr lang="en-US" sz="2600" b="1" dirty="0"/>
              <a:t>, at t=0</a:t>
            </a:r>
            <a:r>
              <a:rPr lang="en-US" sz="2600" b="1" baseline="30000" dirty="0"/>
              <a:t>+</a:t>
            </a:r>
            <a:r>
              <a:rPr lang="en-US" sz="2600" b="1" dirty="0"/>
              <a:t>, </a:t>
            </a:r>
            <a:r>
              <a:rPr lang="en-US" sz="2600" b="1" dirty="0" smtClean="0"/>
              <a:t>substituting (1</a:t>
            </a:r>
            <a:r>
              <a:rPr lang="en-US" sz="2600" b="1" dirty="0"/>
              <a:t>) into the right-hand-side of (</a:t>
            </a:r>
            <a:r>
              <a:rPr lang="en-US" sz="2600" b="1" dirty="0" smtClean="0"/>
              <a:t>2):</a:t>
            </a:r>
            <a:endParaRPr lang="en-US" sz="2600" b="1" dirty="0"/>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59038475"/>
              </p:ext>
            </p:extLst>
          </p:nvPr>
        </p:nvGraphicFramePr>
        <p:xfrm>
          <a:off x="3131840" y="2996952"/>
          <a:ext cx="3627356" cy="1440160"/>
        </p:xfrm>
        <a:graphic>
          <a:graphicData uri="http://schemas.openxmlformats.org/presentationml/2006/ole">
            <mc:AlternateContent xmlns:mc="http://schemas.openxmlformats.org/markup-compatibility/2006">
              <mc:Choice xmlns:v="urn:schemas-microsoft-com:vml" Requires="v">
                <p:oleObj spid="_x0000_s60658" name="Equation" r:id="rId6" imgW="1701720" imgH="672840" progId="Equation.3">
                  <p:embed/>
                </p:oleObj>
              </mc:Choice>
              <mc:Fallback>
                <p:oleObj name="Equation" r:id="rId6" imgW="1701720" imgH="672840" progId="Equation.3">
                  <p:embed/>
                  <p:pic>
                    <p:nvPicPr>
                      <p:cNvPr id="0" name="Object 3"/>
                      <p:cNvPicPr>
                        <a:picLocks noChangeAspect="1" noChangeArrowheads="1"/>
                      </p:cNvPicPr>
                      <p:nvPr/>
                    </p:nvPicPr>
                    <p:blipFill>
                      <a:blip r:embed="rId7"/>
                      <a:srcRect/>
                      <a:stretch>
                        <a:fillRect/>
                      </a:stretch>
                    </p:blipFill>
                    <p:spPr bwMode="auto">
                      <a:xfrm>
                        <a:off x="3131840" y="2996952"/>
                        <a:ext cx="3627356" cy="1440160"/>
                      </a:xfrm>
                      <a:prstGeom prst="rect">
                        <a:avLst/>
                      </a:prstGeom>
                      <a:solidFill>
                        <a:srgbClr val="FFFFFF"/>
                      </a:solidFill>
                    </p:spPr>
                  </p:pic>
                </p:oleObj>
              </mc:Fallback>
            </mc:AlternateContent>
          </a:graphicData>
        </a:graphic>
      </p:graphicFrame>
      <p:sp>
        <p:nvSpPr>
          <p:cNvPr id="12" name="TextBox 11"/>
          <p:cNvSpPr txBox="1"/>
          <p:nvPr/>
        </p:nvSpPr>
        <p:spPr>
          <a:xfrm>
            <a:off x="7380312" y="3356991"/>
            <a:ext cx="864096" cy="584775"/>
          </a:xfrm>
          <a:prstGeom prst="rect">
            <a:avLst/>
          </a:prstGeom>
          <a:noFill/>
        </p:spPr>
        <p:txBody>
          <a:bodyPr wrap="square" rtlCol="0">
            <a:spAutoFit/>
          </a:bodyPr>
          <a:lstStyle/>
          <a:p>
            <a:r>
              <a:rPr lang="en-US" sz="3200" dirty="0" smtClean="0"/>
              <a:t>(3)</a:t>
            </a:r>
            <a:endParaRPr lang="en-US" sz="3200" dirty="0"/>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p:cNvSpPr txBox="1"/>
          <p:nvPr/>
        </p:nvSpPr>
        <p:spPr>
          <a:xfrm>
            <a:off x="7380312" y="5004465"/>
            <a:ext cx="864096" cy="584775"/>
          </a:xfrm>
          <a:prstGeom prst="rect">
            <a:avLst/>
          </a:prstGeom>
          <a:noFill/>
        </p:spPr>
        <p:txBody>
          <a:bodyPr wrap="square" rtlCol="0">
            <a:spAutoFit/>
          </a:bodyPr>
          <a:lstStyle/>
          <a:p>
            <a:r>
              <a:rPr lang="en-US" sz="3200" dirty="0" smtClean="0"/>
              <a:t>(4)</a:t>
            </a:r>
            <a:endParaRPr lang="en-US" sz="3200" dirty="0"/>
          </a:p>
        </p:txBody>
      </p:sp>
      <p:sp>
        <p:nvSpPr>
          <p:cNvPr id="11" name="TextBox 10"/>
          <p:cNvSpPr txBox="1"/>
          <p:nvPr/>
        </p:nvSpPr>
        <p:spPr>
          <a:xfrm>
            <a:off x="395536" y="5949280"/>
            <a:ext cx="8568952" cy="830997"/>
          </a:xfrm>
          <a:prstGeom prst="rect">
            <a:avLst/>
          </a:prstGeom>
          <a:noFill/>
        </p:spPr>
        <p:txBody>
          <a:bodyPr wrap="square" rtlCol="0">
            <a:spAutoFit/>
          </a:bodyPr>
          <a:lstStyle/>
          <a:p>
            <a:r>
              <a:rPr lang="en-US" sz="2400" b="1" dirty="0"/>
              <a:t>For </a:t>
            </a:r>
            <a:r>
              <a:rPr lang="en-US" sz="2400" b="1" dirty="0">
                <a:sym typeface="Symbol"/>
              </a:rPr>
              <a:t></a:t>
            </a:r>
            <a:r>
              <a:rPr lang="en-US" sz="2400" b="1" dirty="0" err="1" smtClean="0"/>
              <a:t>P</a:t>
            </a:r>
            <a:r>
              <a:rPr lang="en-US" sz="2400" b="1" baseline="-25000" dirty="0" err="1" smtClean="0"/>
              <a:t>Lk</a:t>
            </a:r>
            <a:r>
              <a:rPr lang="en-US" sz="2400" b="1" dirty="0" smtClean="0"/>
              <a:t>&gt;0</a:t>
            </a:r>
            <a:r>
              <a:rPr lang="en-US" sz="2400" b="1" dirty="0"/>
              <a:t>, </a:t>
            </a:r>
            <a:r>
              <a:rPr lang="en-US" sz="2400" b="1" dirty="0" smtClean="0"/>
              <a:t>initially, each </a:t>
            </a:r>
            <a:r>
              <a:rPr lang="en-US" sz="2400" b="1" dirty="0"/>
              <a:t>machine will decelerate but at different rates, according to </a:t>
            </a:r>
            <a:r>
              <a:rPr lang="en-US" sz="2400" b="1" dirty="0" err="1"/>
              <a:t>P</a:t>
            </a:r>
            <a:r>
              <a:rPr lang="en-US" sz="2400" b="1" baseline="-25000" dirty="0" err="1"/>
              <a:t>Sik</a:t>
            </a:r>
            <a:r>
              <a:rPr lang="en-US" sz="2400" b="1" dirty="0"/>
              <a:t>/H</a:t>
            </a:r>
            <a:r>
              <a:rPr lang="en-US" sz="2400" b="1" baseline="-25000" dirty="0"/>
              <a:t>i</a:t>
            </a:r>
            <a:r>
              <a:rPr lang="en-US" sz="2400" b="1" dirty="0" smtClean="0"/>
              <a:t>.</a:t>
            </a:r>
            <a:endParaRPr lang="en-US" sz="2400" b="1" dirty="0"/>
          </a:p>
        </p:txBody>
      </p:sp>
      <p:sp>
        <p:nvSpPr>
          <p:cNvPr id="13"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375365606"/>
              </p:ext>
            </p:extLst>
          </p:nvPr>
        </p:nvGraphicFramePr>
        <p:xfrm>
          <a:off x="66675" y="1052513"/>
          <a:ext cx="2397125" cy="720725"/>
        </p:xfrm>
        <a:graphic>
          <a:graphicData uri="http://schemas.openxmlformats.org/presentationml/2006/ole">
            <mc:AlternateContent xmlns:mc="http://schemas.openxmlformats.org/markup-compatibility/2006">
              <mc:Choice xmlns:v="urn:schemas-microsoft-com:vml" Requires="v">
                <p:oleObj spid="_x0000_s60659" name="Equation" r:id="rId8" imgW="1422360" imgH="431640" progId="Equation.3">
                  <p:embed/>
                </p:oleObj>
              </mc:Choice>
              <mc:Fallback>
                <p:oleObj name="Equation" r:id="rId8" imgW="1422360" imgH="431640" progId="Equation.3">
                  <p:embed/>
                  <p:pic>
                    <p:nvPicPr>
                      <p:cNvPr id="0" name="Object 15"/>
                      <p:cNvPicPr>
                        <a:picLocks noChangeAspect="1" noChangeArrowheads="1"/>
                      </p:cNvPicPr>
                      <p:nvPr/>
                    </p:nvPicPr>
                    <p:blipFill>
                      <a:blip r:embed="rId9"/>
                      <a:srcRect/>
                      <a:stretch>
                        <a:fillRect/>
                      </a:stretch>
                    </p:blipFill>
                    <p:spPr bwMode="auto">
                      <a:xfrm>
                        <a:off x="66675" y="1052513"/>
                        <a:ext cx="23971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0" y="1887215"/>
            <a:ext cx="1835696" cy="461665"/>
          </a:xfrm>
          <a:prstGeom prst="rect">
            <a:avLst/>
          </a:prstGeom>
          <a:noFill/>
        </p:spPr>
        <p:txBody>
          <a:bodyPr wrap="square" rtlCol="0">
            <a:spAutoFit/>
          </a:bodyPr>
          <a:lstStyle/>
          <a:p>
            <a:r>
              <a:rPr lang="en-US" sz="1200" dirty="0" smtClean="0"/>
              <a:t>KE in MW-sec of </a:t>
            </a:r>
            <a:r>
              <a:rPr lang="en-US" sz="1200" dirty="0" err="1" smtClean="0"/>
              <a:t>turb</a:t>
            </a:r>
            <a:r>
              <a:rPr lang="en-US" sz="1200" dirty="0" smtClean="0"/>
              <a:t>-gen set, when rotating at </a:t>
            </a:r>
            <a:r>
              <a:rPr lang="el-GR" sz="1200" dirty="0" smtClean="0"/>
              <a:t>ω</a:t>
            </a:r>
            <a:r>
              <a:rPr lang="en-US" sz="1200" baseline="-25000" dirty="0" smtClean="0"/>
              <a:t>R</a:t>
            </a:r>
            <a:endParaRPr lang="en-US" sz="1200" dirty="0"/>
          </a:p>
        </p:txBody>
      </p:sp>
      <p:sp>
        <p:nvSpPr>
          <p:cNvPr id="19" name="Freeform 18"/>
          <p:cNvSpPr/>
          <p:nvPr/>
        </p:nvSpPr>
        <p:spPr>
          <a:xfrm>
            <a:off x="213360" y="1478280"/>
            <a:ext cx="0" cy="381000"/>
          </a:xfrm>
          <a:custGeom>
            <a:avLst/>
            <a:gdLst>
              <a:gd name="connsiteX0" fmla="*/ 0 w 0"/>
              <a:gd name="connsiteY0" fmla="*/ 381000 h 381000"/>
              <a:gd name="connsiteX1" fmla="*/ 0 w 0"/>
              <a:gd name="connsiteY1" fmla="*/ 0 h 381000"/>
            </a:gdLst>
            <a:ahLst/>
            <a:cxnLst>
              <a:cxn ang="0">
                <a:pos x="connsiteX0" y="connsiteY0"/>
              </a:cxn>
              <a:cxn ang="0">
                <a:pos x="connsiteX1" y="connsiteY1"/>
              </a:cxn>
            </a:cxnLst>
            <a:rect l="l" t="t" r="r" b="b"/>
            <a:pathLst>
              <a:path h="381000">
                <a:moveTo>
                  <a:pt x="0" y="381000"/>
                </a:moveTo>
                <a:lnTo>
                  <a:pt x="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771800" y="2924944"/>
            <a:ext cx="5400600" cy="1512168"/>
          </a:xfrm>
          <a:prstGeom prst="rect">
            <a:avLst/>
          </a:pr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92112133"/>
              </p:ext>
            </p:extLst>
          </p:nvPr>
        </p:nvGraphicFramePr>
        <p:xfrm>
          <a:off x="2954338" y="4797152"/>
          <a:ext cx="3235325" cy="1266825"/>
        </p:xfrm>
        <a:graphic>
          <a:graphicData uri="http://schemas.openxmlformats.org/presentationml/2006/ole">
            <mc:AlternateContent xmlns:mc="http://schemas.openxmlformats.org/markup-compatibility/2006">
              <mc:Choice xmlns:v="urn:schemas-microsoft-com:vml" Requires="v">
                <p:oleObj spid="_x0000_s60660" name="Equation" r:id="rId10" imgW="1752480" imgH="685800" progId="Equation.3">
                  <p:embed/>
                </p:oleObj>
              </mc:Choice>
              <mc:Fallback>
                <p:oleObj name="Equation" r:id="rId10" imgW="1752480" imgH="6858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4338" y="4797152"/>
                        <a:ext cx="3235325" cy="1266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49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smtClean="0"/>
              <a:t>Transient frequency control </a:t>
            </a:r>
            <a:endParaRPr 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30" name="TextBox 6"/>
          <p:cNvSpPr txBox="1">
            <a:spLocks noChangeArrowheads="1"/>
          </p:cNvSpPr>
          <p:nvPr/>
        </p:nvSpPr>
        <p:spPr bwMode="auto">
          <a:xfrm>
            <a:off x="0" y="1124744"/>
            <a:ext cx="9144000" cy="1200329"/>
          </a:xfrm>
          <a:prstGeom prst="rect">
            <a:avLst/>
          </a:prstGeom>
          <a:noFill/>
          <a:ln w="9525">
            <a:noFill/>
            <a:miter lim="800000"/>
            <a:headEnd/>
            <a:tailEnd/>
          </a:ln>
        </p:spPr>
        <p:txBody>
          <a:bodyPr>
            <a:spAutoFit/>
          </a:bodyPr>
          <a:lstStyle/>
          <a:p>
            <a:r>
              <a:rPr lang="en-US" sz="2400" b="1" dirty="0"/>
              <a:t>Now rewrite eq. (3) with H</a:t>
            </a:r>
            <a:r>
              <a:rPr lang="en-US" sz="2400" b="1" baseline="-25000" dirty="0"/>
              <a:t>i</a:t>
            </a:r>
            <a:r>
              <a:rPr lang="en-US" sz="2400" b="1" dirty="0"/>
              <a:t> inside the differentiation, use </a:t>
            </a:r>
            <a:r>
              <a:rPr lang="en-US" sz="2400" b="1" dirty="0">
                <a:sym typeface="Symbol"/>
              </a:rPr>
              <a:t></a:t>
            </a:r>
            <a:r>
              <a:rPr lang="en-US" sz="2400" b="1" baseline="-25000" dirty="0"/>
              <a:t>i</a:t>
            </a:r>
            <a:r>
              <a:rPr lang="en-US" sz="2400" b="1" dirty="0"/>
              <a:t> instead of </a:t>
            </a:r>
            <a:r>
              <a:rPr lang="en-US" sz="2400" b="1" dirty="0">
                <a:sym typeface="Symbol"/>
              </a:rPr>
              <a:t></a:t>
            </a:r>
            <a:r>
              <a:rPr lang="en-US" sz="2400" b="1" baseline="-25000" dirty="0"/>
              <a:t>i</a:t>
            </a:r>
            <a:r>
              <a:rPr lang="en-US" sz="2400" b="1" dirty="0"/>
              <a:t>, write it for all generators 1,…,n, then add them up. All H</a:t>
            </a:r>
            <a:r>
              <a:rPr lang="en-US" sz="2400" b="1" baseline="-25000" dirty="0"/>
              <a:t>i</a:t>
            </a:r>
            <a:r>
              <a:rPr lang="en-US" sz="2400" b="1" dirty="0"/>
              <a:t> must be given on a common </a:t>
            </a:r>
            <a:r>
              <a:rPr lang="en-US" sz="2400" b="1" dirty="0" smtClean="0"/>
              <a:t>MVA base.</a:t>
            </a:r>
            <a:endParaRPr lang="en-US" sz="2400" b="1" dirty="0"/>
          </a:p>
        </p:txBody>
      </p:sp>
      <p:sp>
        <p:nvSpPr>
          <p:cNvPr id="8" name="Slide Number Placeholder 7"/>
          <p:cNvSpPr>
            <a:spLocks noGrp="1"/>
          </p:cNvSpPr>
          <p:nvPr>
            <p:ph type="sldNum" sz="quarter" idx="10"/>
          </p:nvPr>
        </p:nvSpPr>
        <p:spPr/>
        <p:txBody>
          <a:bodyPr/>
          <a:lstStyle/>
          <a:p>
            <a:pPr>
              <a:defRPr/>
            </a:pPr>
            <a:fld id="{A3DF65C9-57CD-498D-A7CB-6A0A43BDAEA3}" type="slidenum">
              <a:rPr lang="en-US" smtClean="0"/>
              <a:pPr>
                <a:defRPr/>
              </a:pPr>
              <a:t>17</a:t>
            </a:fld>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870840216"/>
              </p:ext>
            </p:extLst>
          </p:nvPr>
        </p:nvGraphicFramePr>
        <p:xfrm>
          <a:off x="3290888" y="2344738"/>
          <a:ext cx="3000375" cy="2160587"/>
        </p:xfrm>
        <a:graphic>
          <a:graphicData uri="http://schemas.openxmlformats.org/presentationml/2006/ole">
            <mc:AlternateContent xmlns:mc="http://schemas.openxmlformats.org/markup-compatibility/2006">
              <mc:Choice xmlns:v="urn:schemas-microsoft-com:vml" Requires="v">
                <p:oleObj spid="_x0000_s59514" name="Equation" r:id="rId4" imgW="1930320" imgH="1384200" progId="Equation.3">
                  <p:embed/>
                </p:oleObj>
              </mc:Choice>
              <mc:Fallback>
                <p:oleObj name="Equation" r:id="rId4" imgW="1930320" imgH="1384200" progId="Equation.3">
                  <p:embed/>
                  <p:pic>
                    <p:nvPicPr>
                      <p:cNvPr id="0" name="Object 1"/>
                      <p:cNvPicPr>
                        <a:picLocks noChangeAspect="1" noChangeArrowheads="1"/>
                      </p:cNvPicPr>
                      <p:nvPr/>
                    </p:nvPicPr>
                    <p:blipFill>
                      <a:blip r:embed="rId5"/>
                      <a:srcRect/>
                      <a:stretch>
                        <a:fillRect/>
                      </a:stretch>
                    </p:blipFill>
                    <p:spPr bwMode="auto">
                      <a:xfrm>
                        <a:off x="3290888" y="2344738"/>
                        <a:ext cx="3000375" cy="2160587"/>
                      </a:xfrm>
                      <a:prstGeom prst="rect">
                        <a:avLst/>
                      </a:prstGeom>
                      <a:solidFill>
                        <a:srgbClr val="FFFFFF"/>
                      </a:solidFill>
                    </p:spPr>
                  </p:pic>
                </p:oleObj>
              </mc:Fallback>
            </mc:AlternateContent>
          </a:graphicData>
        </a:graphic>
      </p:graphicFrame>
      <p:sp>
        <p:nvSpPr>
          <p:cNvPr id="9" name="TextBox 8"/>
          <p:cNvSpPr txBox="1"/>
          <p:nvPr/>
        </p:nvSpPr>
        <p:spPr>
          <a:xfrm>
            <a:off x="7380312" y="2996952"/>
            <a:ext cx="864096" cy="584775"/>
          </a:xfrm>
          <a:prstGeom prst="rect">
            <a:avLst/>
          </a:prstGeom>
          <a:noFill/>
        </p:spPr>
        <p:txBody>
          <a:bodyPr wrap="square" rtlCol="0">
            <a:spAutoFit/>
          </a:bodyPr>
          <a:lstStyle/>
          <a:p>
            <a:r>
              <a:rPr lang="en-US" sz="3200" dirty="0" smtClean="0"/>
              <a:t>(5a)</a:t>
            </a:r>
            <a:endParaRPr lang="en-US" sz="3200" dirty="0"/>
          </a:p>
        </p:txBody>
      </p:sp>
      <p:sp>
        <p:nvSpPr>
          <p:cNvPr id="4" name="Freeform 3"/>
          <p:cNvSpPr/>
          <p:nvPr/>
        </p:nvSpPr>
        <p:spPr>
          <a:xfrm>
            <a:off x="2484120" y="4648200"/>
            <a:ext cx="4434840" cy="0"/>
          </a:xfrm>
          <a:custGeom>
            <a:avLst/>
            <a:gdLst>
              <a:gd name="connsiteX0" fmla="*/ 0 w 4434840"/>
              <a:gd name="connsiteY0" fmla="*/ 0 h 0"/>
              <a:gd name="connsiteX1" fmla="*/ 4434840 w 4434840"/>
              <a:gd name="connsiteY1" fmla="*/ 0 h 0"/>
            </a:gdLst>
            <a:ahLst/>
            <a:cxnLst>
              <a:cxn ang="0">
                <a:pos x="connsiteX0" y="connsiteY0"/>
              </a:cxn>
              <a:cxn ang="0">
                <a:pos x="connsiteX1" y="connsiteY1"/>
              </a:cxn>
            </a:cxnLst>
            <a:rect l="l" t="t" r="r" b="b"/>
            <a:pathLst>
              <a:path w="4434840">
                <a:moveTo>
                  <a:pt x="0" y="0"/>
                </a:moveTo>
                <a:lnTo>
                  <a:pt x="4434840" y="0"/>
                </a:lnTo>
              </a:path>
            </a:pathLst>
          </a:custGeom>
          <a:no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89119798"/>
              </p:ext>
            </p:extLst>
          </p:nvPr>
        </p:nvGraphicFramePr>
        <p:xfrm>
          <a:off x="2843808" y="4717551"/>
          <a:ext cx="3600400" cy="1248599"/>
        </p:xfrm>
        <a:graphic>
          <a:graphicData uri="http://schemas.openxmlformats.org/presentationml/2006/ole">
            <mc:AlternateContent xmlns:mc="http://schemas.openxmlformats.org/markup-compatibility/2006">
              <mc:Choice xmlns:v="urn:schemas-microsoft-com:vml" Requires="v">
                <p:oleObj spid="_x0000_s59515" name="Equation" r:id="rId6" imgW="2476440" imgH="863280" progId="Equation.3">
                  <p:embed/>
                </p:oleObj>
              </mc:Choice>
              <mc:Fallback>
                <p:oleObj name="Equation" r:id="rId6" imgW="2476440" imgH="863280" progId="Equation.3">
                  <p:embed/>
                  <p:pic>
                    <p:nvPicPr>
                      <p:cNvPr id="0" name="Object 3"/>
                      <p:cNvPicPr>
                        <a:picLocks noChangeAspect="1" noChangeArrowheads="1"/>
                      </p:cNvPicPr>
                      <p:nvPr/>
                    </p:nvPicPr>
                    <p:blipFill>
                      <a:blip r:embed="rId7"/>
                      <a:srcRect/>
                      <a:stretch>
                        <a:fillRect/>
                      </a:stretch>
                    </p:blipFill>
                    <p:spPr bwMode="auto">
                      <a:xfrm>
                        <a:off x="2843808" y="4717551"/>
                        <a:ext cx="3600400" cy="1248599"/>
                      </a:xfrm>
                      <a:prstGeom prst="rect">
                        <a:avLst/>
                      </a:prstGeom>
                      <a:solidFill>
                        <a:srgbClr val="FFFFFF"/>
                      </a:solidFill>
                    </p:spPr>
                  </p:pic>
                </p:oleObj>
              </mc:Fallback>
            </mc:AlternateContent>
          </a:graphicData>
        </a:graphic>
      </p:graphicFrame>
      <p:sp>
        <p:nvSpPr>
          <p:cNvPr id="12" name="TextBox 11"/>
          <p:cNvSpPr txBox="1"/>
          <p:nvPr/>
        </p:nvSpPr>
        <p:spPr>
          <a:xfrm>
            <a:off x="7380312" y="5076473"/>
            <a:ext cx="864096" cy="584775"/>
          </a:xfrm>
          <a:prstGeom prst="rect">
            <a:avLst/>
          </a:prstGeom>
          <a:noFill/>
        </p:spPr>
        <p:txBody>
          <a:bodyPr wrap="square" rtlCol="0">
            <a:spAutoFit/>
          </a:bodyPr>
          <a:lstStyle/>
          <a:p>
            <a:r>
              <a:rPr lang="en-US" sz="3200" dirty="0" smtClean="0"/>
              <a:t>(5b)</a:t>
            </a:r>
            <a:endParaRPr lang="en-US" sz="3200" dirty="0"/>
          </a:p>
        </p:txBody>
      </p:sp>
      <p:sp>
        <p:nvSpPr>
          <p:cNvPr id="7" name="TextBox 6"/>
          <p:cNvSpPr txBox="1"/>
          <p:nvPr/>
        </p:nvSpPr>
        <p:spPr>
          <a:xfrm>
            <a:off x="3527884" y="5877272"/>
            <a:ext cx="2196244" cy="646331"/>
          </a:xfrm>
          <a:prstGeom prst="rect">
            <a:avLst/>
          </a:prstGeom>
          <a:noFill/>
        </p:spPr>
        <p:txBody>
          <a:bodyPr wrap="square" rtlCol="0">
            <a:spAutoFit/>
          </a:bodyPr>
          <a:lstStyle/>
          <a:p>
            <a:r>
              <a:rPr lang="en-US" b="1" dirty="0" smtClean="0"/>
              <a:t>We will come back to this equation (5b).</a:t>
            </a:r>
            <a:endParaRPr lang="en-US" b="1" dirty="0"/>
          </a:p>
        </p:txBody>
      </p:sp>
    </p:spTree>
    <p:extLst>
      <p:ext uri="{BB962C8B-B14F-4D97-AF65-F5344CB8AC3E}">
        <p14:creationId xmlns:p14="http://schemas.microsoft.com/office/powerpoint/2010/main" val="2997908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smtClean="0"/>
              <a:t>Transient frequency control </a:t>
            </a:r>
            <a:endParaRPr 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30" name="TextBox 6"/>
          <p:cNvSpPr txBox="1">
            <a:spLocks noChangeArrowheads="1"/>
          </p:cNvSpPr>
          <p:nvPr/>
        </p:nvSpPr>
        <p:spPr bwMode="auto">
          <a:xfrm>
            <a:off x="-30480" y="1090295"/>
            <a:ext cx="9144000" cy="954107"/>
          </a:xfrm>
          <a:prstGeom prst="rect">
            <a:avLst/>
          </a:prstGeom>
          <a:noFill/>
          <a:ln w="9525">
            <a:noFill/>
            <a:miter lim="800000"/>
            <a:headEnd/>
            <a:tailEnd/>
          </a:ln>
        </p:spPr>
        <p:txBody>
          <a:bodyPr>
            <a:spAutoFit/>
          </a:bodyPr>
          <a:lstStyle/>
          <a:p>
            <a:r>
              <a:rPr lang="en-US" sz="2800" b="1" dirty="0"/>
              <a:t>Now define the “inertial center” of the system, in terms of angle and speed, as</a:t>
            </a:r>
          </a:p>
        </p:txBody>
      </p:sp>
      <p:sp>
        <p:nvSpPr>
          <p:cNvPr id="8" name="Slide Number Placeholder 7"/>
          <p:cNvSpPr>
            <a:spLocks noGrp="1"/>
          </p:cNvSpPr>
          <p:nvPr>
            <p:ph type="sldNum" sz="quarter" idx="10"/>
          </p:nvPr>
        </p:nvSpPr>
        <p:spPr>
          <a:xfrm>
            <a:off x="457200" y="6356350"/>
            <a:ext cx="586408" cy="385018"/>
          </a:xfrm>
        </p:spPr>
        <p:txBody>
          <a:bodyPr/>
          <a:lstStyle/>
          <a:p>
            <a:pPr>
              <a:defRPr/>
            </a:pPr>
            <a:fld id="{A3DF65C9-57CD-498D-A7CB-6A0A43BDAEA3}" type="slidenum">
              <a:rPr lang="en-US" smtClean="0"/>
              <a:pPr>
                <a:defRPr/>
              </a:pPr>
              <a:t>18</a:t>
            </a:fld>
            <a:endParaRPr lang="en-US" dirty="0"/>
          </a:p>
        </p:txBody>
      </p:sp>
      <p:sp>
        <p:nvSpPr>
          <p:cNvPr id="2" name="TextBox 1"/>
          <p:cNvSpPr txBox="1"/>
          <p:nvPr/>
        </p:nvSpPr>
        <p:spPr>
          <a:xfrm>
            <a:off x="467544" y="1988840"/>
            <a:ext cx="7344816" cy="523220"/>
          </a:xfrm>
          <a:prstGeom prst="rect">
            <a:avLst/>
          </a:prstGeom>
          <a:noFill/>
        </p:spPr>
        <p:txBody>
          <a:bodyPr wrap="square" rtlCol="0">
            <a:spAutoFit/>
          </a:bodyPr>
          <a:lstStyle/>
          <a:p>
            <a:pPr marL="457200" lvl="0" indent="-457200">
              <a:buFont typeface="Arial" pitchFamily="34" charset="0"/>
              <a:buChar char="•"/>
            </a:pPr>
            <a:r>
              <a:rPr lang="en-US" sz="2800" dirty="0"/>
              <a:t>The weighted average of the angles</a:t>
            </a:r>
            <a:r>
              <a:rPr lang="en-US" sz="2800" dirty="0" smtClean="0"/>
              <a:t>:</a:t>
            </a:r>
            <a:endParaRPr lang="en-US" sz="28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208837174"/>
              </p:ext>
            </p:extLst>
          </p:nvPr>
        </p:nvGraphicFramePr>
        <p:xfrm>
          <a:off x="1886842" y="2505204"/>
          <a:ext cx="1279304" cy="1355844"/>
        </p:xfrm>
        <a:graphic>
          <a:graphicData uri="http://schemas.openxmlformats.org/presentationml/2006/ole">
            <mc:AlternateContent xmlns:mc="http://schemas.openxmlformats.org/markup-compatibility/2006">
              <mc:Choice xmlns:v="urn:schemas-microsoft-com:vml" Requires="v">
                <p:oleObj spid="_x0000_s63760" name="Equation" r:id="rId4" imgW="1104900" imgH="1181100" progId="Equation.3">
                  <p:embed/>
                </p:oleObj>
              </mc:Choice>
              <mc:Fallback>
                <p:oleObj name="Equation" r:id="rId4" imgW="1104900" imgH="11811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842" y="2505204"/>
                        <a:ext cx="1279304" cy="1355844"/>
                      </a:xfrm>
                      <a:prstGeom prst="rect">
                        <a:avLst/>
                      </a:prstGeom>
                      <a:solidFill>
                        <a:srgbClr val="FFFFFF"/>
                      </a:solidFill>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6248927"/>
              </p:ext>
            </p:extLst>
          </p:nvPr>
        </p:nvGraphicFramePr>
        <p:xfrm>
          <a:off x="4355976" y="2523147"/>
          <a:ext cx="1656184" cy="1378301"/>
        </p:xfrm>
        <a:graphic>
          <a:graphicData uri="http://schemas.openxmlformats.org/presentationml/2006/ole">
            <mc:AlternateContent xmlns:mc="http://schemas.openxmlformats.org/markup-compatibility/2006">
              <mc:Choice xmlns:v="urn:schemas-microsoft-com:vml" Requires="v">
                <p:oleObj spid="_x0000_s63761" name="Equation" r:id="rId6" imgW="1409088" imgH="1180588" progId="Equation.3">
                  <p:embed/>
                </p:oleObj>
              </mc:Choice>
              <mc:Fallback>
                <p:oleObj name="Equation" r:id="rId6" imgW="1409088" imgH="1180588"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2523147"/>
                        <a:ext cx="1656184" cy="1378301"/>
                      </a:xfrm>
                      <a:prstGeom prst="rect">
                        <a:avLst/>
                      </a:prstGeom>
                      <a:solidFill>
                        <a:srgbClr val="FFFFFF"/>
                      </a:solidFill>
                    </p:spPr>
                  </p:pic>
                </p:oleObj>
              </mc:Fallback>
            </mc:AlternateContent>
          </a:graphicData>
        </a:graphic>
      </p:graphicFrame>
      <p:sp>
        <p:nvSpPr>
          <p:cNvPr id="11" name="TextBox 10"/>
          <p:cNvSpPr txBox="1"/>
          <p:nvPr/>
        </p:nvSpPr>
        <p:spPr>
          <a:xfrm>
            <a:off x="3563888" y="2772217"/>
            <a:ext cx="720080" cy="584775"/>
          </a:xfrm>
          <a:prstGeom prst="rect">
            <a:avLst/>
          </a:prstGeom>
          <a:noFill/>
        </p:spPr>
        <p:txBody>
          <a:bodyPr wrap="square" rtlCol="0">
            <a:spAutoFit/>
          </a:bodyPr>
          <a:lstStyle/>
          <a:p>
            <a:r>
              <a:rPr lang="en-US" sz="3200" dirty="0" smtClean="0"/>
              <a:t>or</a:t>
            </a:r>
            <a:endParaRPr lang="en-US" sz="3200" dirty="0"/>
          </a:p>
        </p:txBody>
      </p:sp>
      <p:sp>
        <p:nvSpPr>
          <p:cNvPr id="12" name="TextBox 11"/>
          <p:cNvSpPr txBox="1"/>
          <p:nvPr/>
        </p:nvSpPr>
        <p:spPr>
          <a:xfrm>
            <a:off x="6660232" y="2861319"/>
            <a:ext cx="864096" cy="584775"/>
          </a:xfrm>
          <a:prstGeom prst="rect">
            <a:avLst/>
          </a:prstGeom>
          <a:noFill/>
        </p:spPr>
        <p:txBody>
          <a:bodyPr wrap="square" rtlCol="0">
            <a:spAutoFit/>
          </a:bodyPr>
          <a:lstStyle/>
          <a:p>
            <a:r>
              <a:rPr lang="en-US" sz="3200" dirty="0" smtClean="0"/>
              <a:t>(6)</a:t>
            </a:r>
            <a:endParaRPr lang="en-US" sz="3200" dirty="0"/>
          </a:p>
        </p:txBody>
      </p:sp>
      <p:sp>
        <p:nvSpPr>
          <p:cNvPr id="13" name="TextBox 12"/>
          <p:cNvSpPr txBox="1"/>
          <p:nvPr/>
        </p:nvSpPr>
        <p:spPr>
          <a:xfrm>
            <a:off x="467544" y="3861086"/>
            <a:ext cx="7344816" cy="523220"/>
          </a:xfrm>
          <a:prstGeom prst="rect">
            <a:avLst/>
          </a:prstGeom>
          <a:noFill/>
        </p:spPr>
        <p:txBody>
          <a:bodyPr wrap="square" rtlCol="0">
            <a:spAutoFit/>
          </a:bodyPr>
          <a:lstStyle/>
          <a:p>
            <a:pPr marL="457200" lvl="0" indent="-457200">
              <a:buFont typeface="Arial" pitchFamily="34" charset="0"/>
              <a:buChar char="•"/>
            </a:pPr>
            <a:r>
              <a:rPr lang="en-US" sz="2800" dirty="0"/>
              <a:t>The weighted average of the </a:t>
            </a:r>
            <a:r>
              <a:rPr lang="en-US" sz="2800" dirty="0" smtClean="0"/>
              <a:t>speeds:</a:t>
            </a:r>
            <a:endParaRPr lang="en-US" sz="2800" dirty="0"/>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487783954"/>
              </p:ext>
            </p:extLst>
          </p:nvPr>
        </p:nvGraphicFramePr>
        <p:xfrm>
          <a:off x="1763688" y="4312298"/>
          <a:ext cx="1584176" cy="1636982"/>
        </p:xfrm>
        <a:graphic>
          <a:graphicData uri="http://schemas.openxmlformats.org/presentationml/2006/ole">
            <mc:AlternateContent xmlns:mc="http://schemas.openxmlformats.org/markup-compatibility/2006">
              <mc:Choice xmlns:v="urn:schemas-microsoft-com:vml" Requires="v">
                <p:oleObj spid="_x0000_s63762" name="Equation" r:id="rId8" imgW="1155700" imgH="1181100" progId="Equation.3">
                  <p:embed/>
                </p:oleObj>
              </mc:Choice>
              <mc:Fallback>
                <p:oleObj name="Equation" r:id="rId8" imgW="1155700" imgH="11811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688" y="4312298"/>
                        <a:ext cx="1584176" cy="1636982"/>
                      </a:xfrm>
                      <a:prstGeom prst="rect">
                        <a:avLst/>
                      </a:prstGeom>
                      <a:solidFill>
                        <a:srgbClr val="FFFFFF"/>
                      </a:solidFill>
                    </p:spPr>
                  </p:pic>
                </p:oleObj>
              </mc:Fallback>
            </mc:AlternateContent>
          </a:graphicData>
        </a:graphic>
      </p:graphicFrame>
      <p:sp>
        <p:nvSpPr>
          <p:cNvPr id="16" name="TextBox 15"/>
          <p:cNvSpPr txBox="1"/>
          <p:nvPr/>
        </p:nvSpPr>
        <p:spPr>
          <a:xfrm>
            <a:off x="3716288" y="4888362"/>
            <a:ext cx="720080" cy="584775"/>
          </a:xfrm>
          <a:prstGeom prst="rect">
            <a:avLst/>
          </a:prstGeom>
          <a:noFill/>
        </p:spPr>
        <p:txBody>
          <a:bodyPr wrap="square" rtlCol="0">
            <a:spAutoFit/>
          </a:bodyPr>
          <a:lstStyle/>
          <a:p>
            <a:r>
              <a:rPr lang="en-US" sz="3200" dirty="0" smtClean="0"/>
              <a:t>or</a:t>
            </a:r>
            <a:endParaRPr lang="en-US" sz="3200" dirty="0"/>
          </a:p>
        </p:txBody>
      </p:sp>
      <p:sp>
        <p:nvSpPr>
          <p:cNvPr id="1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033141443"/>
              </p:ext>
            </p:extLst>
          </p:nvPr>
        </p:nvGraphicFramePr>
        <p:xfrm>
          <a:off x="4541520" y="4384306"/>
          <a:ext cx="1830680" cy="1483688"/>
        </p:xfrm>
        <a:graphic>
          <a:graphicData uri="http://schemas.openxmlformats.org/presentationml/2006/ole">
            <mc:AlternateContent xmlns:mc="http://schemas.openxmlformats.org/markup-compatibility/2006">
              <mc:Choice xmlns:v="urn:schemas-microsoft-com:vml" Requires="v">
                <p:oleObj spid="_x0000_s63763" name="Equation" r:id="rId10" imgW="1459866" imgH="1180588" progId="Equation.3">
                  <p:embed/>
                </p:oleObj>
              </mc:Choice>
              <mc:Fallback>
                <p:oleObj name="Equation" r:id="rId10" imgW="1459866" imgH="1180588"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1520" y="4384306"/>
                        <a:ext cx="1830680" cy="1483688"/>
                      </a:xfrm>
                      <a:prstGeom prst="rect">
                        <a:avLst/>
                      </a:prstGeom>
                      <a:solidFill>
                        <a:srgbClr val="FFFFFF"/>
                      </a:solidFill>
                    </p:spPr>
                  </p:pic>
                </p:oleObj>
              </mc:Fallback>
            </mc:AlternateContent>
          </a:graphicData>
        </a:graphic>
      </p:graphicFrame>
      <p:sp>
        <p:nvSpPr>
          <p:cNvPr id="19" name="TextBox 6"/>
          <p:cNvSpPr txBox="1">
            <a:spLocks noChangeArrowheads="1"/>
          </p:cNvSpPr>
          <p:nvPr/>
        </p:nvSpPr>
        <p:spPr bwMode="auto">
          <a:xfrm>
            <a:off x="539552" y="5877272"/>
            <a:ext cx="7712536" cy="523220"/>
          </a:xfrm>
          <a:prstGeom prst="rect">
            <a:avLst/>
          </a:prstGeom>
          <a:noFill/>
          <a:ln w="9525">
            <a:noFill/>
            <a:miter lim="800000"/>
            <a:headEnd/>
            <a:tailEnd/>
          </a:ln>
        </p:spPr>
        <p:txBody>
          <a:bodyPr wrap="square">
            <a:spAutoFit/>
          </a:bodyPr>
          <a:lstStyle/>
          <a:p>
            <a:r>
              <a:rPr lang="en-US" sz="2800" dirty="0"/>
              <a:t>Differentiating  </a:t>
            </a:r>
            <a:r>
              <a:rPr lang="en-US" sz="2800" dirty="0" smtClean="0"/>
              <a:t>     with </a:t>
            </a:r>
            <a:r>
              <a:rPr lang="en-US" sz="2800" dirty="0"/>
              <a:t>respect to time, we </a:t>
            </a:r>
            <a:r>
              <a:rPr lang="en-US" sz="2800" dirty="0" smtClean="0"/>
              <a:t>get…</a:t>
            </a:r>
            <a:endParaRPr lang="en-US" sz="2800" dirty="0"/>
          </a:p>
        </p:txBody>
      </p:sp>
      <p:graphicFrame>
        <p:nvGraphicFramePr>
          <p:cNvPr id="15" name="Object 14"/>
          <p:cNvGraphicFramePr>
            <a:graphicFrameLocks noChangeAspect="1"/>
          </p:cNvGraphicFramePr>
          <p:nvPr>
            <p:extLst>
              <p:ext uri="{D42A27DB-BD31-4B8C-83A1-F6EECF244321}">
                <p14:modId xmlns:p14="http://schemas.microsoft.com/office/powerpoint/2010/main" val="3504780585"/>
              </p:ext>
            </p:extLst>
          </p:nvPr>
        </p:nvGraphicFramePr>
        <p:xfrm>
          <a:off x="2707472" y="5920620"/>
          <a:ext cx="511175" cy="403225"/>
        </p:xfrm>
        <a:graphic>
          <a:graphicData uri="http://schemas.openxmlformats.org/presentationml/2006/ole">
            <mc:AlternateContent xmlns:mc="http://schemas.openxmlformats.org/markup-compatibility/2006">
              <mc:Choice xmlns:v="urn:schemas-microsoft-com:vml" Requires="v">
                <p:oleObj spid="_x0000_s63764" name="Equation" r:id="rId12" imgW="355446" imgH="279279" progId="Equation.3">
                  <p:embed/>
                </p:oleObj>
              </mc:Choice>
              <mc:Fallback>
                <p:oleObj name="Equation" r:id="rId12" imgW="355446" imgH="279279"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07472" y="5920620"/>
                        <a:ext cx="511175" cy="403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6660232" y="4716433"/>
            <a:ext cx="864096" cy="584775"/>
          </a:xfrm>
          <a:prstGeom prst="rect">
            <a:avLst/>
          </a:prstGeom>
          <a:noFill/>
        </p:spPr>
        <p:txBody>
          <a:bodyPr wrap="square" rtlCol="0">
            <a:spAutoFit/>
          </a:bodyPr>
          <a:lstStyle/>
          <a:p>
            <a:r>
              <a:rPr lang="en-US" sz="3200" dirty="0" smtClean="0"/>
              <a:t>(7)</a:t>
            </a:r>
            <a:endParaRPr lang="en-US" sz="3200" dirty="0"/>
          </a:p>
        </p:txBody>
      </p:sp>
    </p:spTree>
    <p:extLst>
      <p:ext uri="{BB962C8B-B14F-4D97-AF65-F5344CB8AC3E}">
        <p14:creationId xmlns:p14="http://schemas.microsoft.com/office/powerpoint/2010/main" val="4108676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smtClean="0"/>
              <a:t>Transient frequency control </a:t>
            </a:r>
            <a:endParaRPr 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944534167"/>
              </p:ext>
            </p:extLst>
          </p:nvPr>
        </p:nvGraphicFramePr>
        <p:xfrm>
          <a:off x="2994720" y="1268760"/>
          <a:ext cx="2593449" cy="1584176"/>
        </p:xfrm>
        <a:graphic>
          <a:graphicData uri="http://schemas.openxmlformats.org/presentationml/2006/ole">
            <mc:AlternateContent xmlns:mc="http://schemas.openxmlformats.org/markup-compatibility/2006">
              <mc:Choice xmlns:v="urn:schemas-microsoft-com:vml" Requires="v">
                <p:oleObj spid="_x0000_s64749" name="Equation" r:id="rId4" imgW="1943100" imgH="1181100" progId="Equation.3">
                  <p:embed/>
                </p:oleObj>
              </mc:Choice>
              <mc:Fallback>
                <p:oleObj name="Equation" r:id="rId4" imgW="1943100" imgH="1181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720" y="1268760"/>
                        <a:ext cx="2593449" cy="1584176"/>
                      </a:xfrm>
                      <a:prstGeom prst="rect">
                        <a:avLst/>
                      </a:prstGeom>
                      <a:solidFill>
                        <a:srgbClr val="FFFFFF"/>
                      </a:solidFill>
                    </p:spPr>
                  </p:pic>
                </p:oleObj>
              </mc:Fallback>
            </mc:AlternateContent>
          </a:graphicData>
        </a:graphic>
      </p:graphicFrame>
      <p:sp>
        <p:nvSpPr>
          <p:cNvPr id="23" name="TextBox 22"/>
          <p:cNvSpPr txBox="1"/>
          <p:nvPr/>
        </p:nvSpPr>
        <p:spPr>
          <a:xfrm>
            <a:off x="6660232" y="1700808"/>
            <a:ext cx="864096" cy="584775"/>
          </a:xfrm>
          <a:prstGeom prst="rect">
            <a:avLst/>
          </a:prstGeom>
          <a:noFill/>
        </p:spPr>
        <p:txBody>
          <a:bodyPr wrap="square" rtlCol="0">
            <a:spAutoFit/>
          </a:bodyPr>
          <a:lstStyle/>
          <a:p>
            <a:r>
              <a:rPr lang="en-US" sz="3200" dirty="0" smtClean="0"/>
              <a:t>(8)</a:t>
            </a:r>
            <a:endParaRPr lang="en-US" sz="3200" dirty="0"/>
          </a:p>
        </p:txBody>
      </p:sp>
      <p:sp>
        <p:nvSpPr>
          <p:cNvPr id="20" name="Rectangle 19"/>
          <p:cNvSpPr/>
          <p:nvPr/>
        </p:nvSpPr>
        <p:spPr>
          <a:xfrm>
            <a:off x="395536" y="3105835"/>
            <a:ext cx="8568952" cy="523220"/>
          </a:xfrm>
          <a:prstGeom prst="rect">
            <a:avLst/>
          </a:prstGeom>
        </p:spPr>
        <p:txBody>
          <a:bodyPr wrap="square">
            <a:spAutoFit/>
          </a:bodyPr>
          <a:lstStyle/>
          <a:p>
            <a:r>
              <a:rPr lang="en-US" sz="2800" b="1" dirty="0"/>
              <a:t>Solve for the numerator on the right-hand-side, to get:</a:t>
            </a:r>
          </a:p>
        </p:txBody>
      </p:sp>
      <p:sp>
        <p:nvSpPr>
          <p:cNvPr id="21"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633593184"/>
              </p:ext>
            </p:extLst>
          </p:nvPr>
        </p:nvGraphicFramePr>
        <p:xfrm>
          <a:off x="1481792" y="3629054"/>
          <a:ext cx="4818400" cy="1168097"/>
        </p:xfrm>
        <a:graphic>
          <a:graphicData uri="http://schemas.openxmlformats.org/presentationml/2006/ole">
            <mc:AlternateContent xmlns:mc="http://schemas.openxmlformats.org/markup-compatibility/2006">
              <mc:Choice xmlns:v="urn:schemas-microsoft-com:vml" Requires="v">
                <p:oleObj spid="_x0000_s64750" name="Equation" r:id="rId6" imgW="2832100" imgH="673100" progId="Equation.3">
                  <p:embed/>
                </p:oleObj>
              </mc:Choice>
              <mc:Fallback>
                <p:oleObj name="Equation" r:id="rId6" imgW="2832100" imgH="6731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1792" y="3629054"/>
                        <a:ext cx="4818400" cy="1168097"/>
                      </a:xfrm>
                      <a:prstGeom prst="rect">
                        <a:avLst/>
                      </a:prstGeom>
                      <a:solidFill>
                        <a:srgbClr val="FFFFFF"/>
                      </a:solidFill>
                    </p:spPr>
                  </p:pic>
                </p:oleObj>
              </mc:Fallback>
            </mc:AlternateContent>
          </a:graphicData>
        </a:graphic>
      </p:graphicFrame>
      <p:sp>
        <p:nvSpPr>
          <p:cNvPr id="27" name="TextBox 26"/>
          <p:cNvSpPr txBox="1"/>
          <p:nvPr/>
        </p:nvSpPr>
        <p:spPr>
          <a:xfrm>
            <a:off x="6732240" y="3852337"/>
            <a:ext cx="864096" cy="584775"/>
          </a:xfrm>
          <a:prstGeom prst="rect">
            <a:avLst/>
          </a:prstGeom>
          <a:noFill/>
        </p:spPr>
        <p:txBody>
          <a:bodyPr wrap="square" rtlCol="0">
            <a:spAutoFit/>
          </a:bodyPr>
          <a:lstStyle/>
          <a:p>
            <a:r>
              <a:rPr lang="en-US" sz="3200" dirty="0" smtClean="0"/>
              <a:t>(9)</a:t>
            </a:r>
            <a:endParaRPr lang="en-US" sz="3200" dirty="0"/>
          </a:p>
        </p:txBody>
      </p:sp>
      <p:sp>
        <p:nvSpPr>
          <p:cNvPr id="28" name="Rectangle 27"/>
          <p:cNvSpPr/>
          <p:nvPr/>
        </p:nvSpPr>
        <p:spPr>
          <a:xfrm>
            <a:off x="395536" y="4777988"/>
            <a:ext cx="8568952" cy="523220"/>
          </a:xfrm>
          <a:prstGeom prst="rect">
            <a:avLst/>
          </a:prstGeom>
        </p:spPr>
        <p:txBody>
          <a:bodyPr wrap="square">
            <a:spAutoFit/>
          </a:bodyPr>
          <a:lstStyle/>
          <a:p>
            <a:r>
              <a:rPr lang="en-US" sz="2800" b="1" dirty="0"/>
              <a:t>Now </a:t>
            </a:r>
            <a:r>
              <a:rPr lang="en-US" sz="2800" b="1" dirty="0" smtClean="0"/>
              <a:t>substitute </a:t>
            </a:r>
            <a:r>
              <a:rPr lang="en-US" sz="2800" b="1" dirty="0"/>
              <a:t>(9) into </a:t>
            </a:r>
            <a:r>
              <a:rPr lang="en-US" sz="2800" b="1" dirty="0" smtClean="0"/>
              <a:t>(5b) </a:t>
            </a:r>
            <a:r>
              <a:rPr lang="en-US" sz="2800" b="1" dirty="0"/>
              <a:t>to </a:t>
            </a:r>
            <a:r>
              <a:rPr lang="en-US" sz="2800" b="1" dirty="0" smtClean="0"/>
              <a:t>get:</a:t>
            </a:r>
            <a:endParaRPr lang="en-US" sz="2800" b="1" dirty="0"/>
          </a:p>
        </p:txBody>
      </p:sp>
      <p:sp>
        <p:nvSpPr>
          <p:cNvPr id="2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3989190815"/>
              </p:ext>
            </p:extLst>
          </p:nvPr>
        </p:nvGraphicFramePr>
        <p:xfrm>
          <a:off x="4962822" y="5526026"/>
          <a:ext cx="2993554" cy="855301"/>
        </p:xfrm>
        <a:graphic>
          <a:graphicData uri="http://schemas.openxmlformats.org/presentationml/2006/ole">
            <mc:AlternateContent xmlns:mc="http://schemas.openxmlformats.org/markup-compatibility/2006">
              <mc:Choice xmlns:v="urn:schemas-microsoft-com:vml" Requires="v">
                <p:oleObj spid="_x0000_s64751" name="Equation" r:id="rId8" imgW="1714320" imgH="482400" progId="Equation.3">
                  <p:embed/>
                </p:oleObj>
              </mc:Choice>
              <mc:Fallback>
                <p:oleObj name="Equation" r:id="rId8" imgW="1714320" imgH="482400" progId="Equation.3">
                  <p:embed/>
                  <p:pic>
                    <p:nvPicPr>
                      <p:cNvPr id="0" name="Object 10"/>
                      <p:cNvPicPr>
                        <a:picLocks noChangeAspect="1" noChangeArrowheads="1"/>
                      </p:cNvPicPr>
                      <p:nvPr/>
                    </p:nvPicPr>
                    <p:blipFill>
                      <a:blip r:embed="rId9"/>
                      <a:srcRect/>
                      <a:stretch>
                        <a:fillRect/>
                      </a:stretch>
                    </p:blipFill>
                    <p:spPr bwMode="auto">
                      <a:xfrm>
                        <a:off x="4962822" y="5526026"/>
                        <a:ext cx="2993554" cy="855301"/>
                      </a:xfrm>
                      <a:prstGeom prst="rect">
                        <a:avLst/>
                      </a:prstGeom>
                      <a:solidFill>
                        <a:srgbClr val="FFFFFF"/>
                      </a:solidFill>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185174563"/>
              </p:ext>
            </p:extLst>
          </p:nvPr>
        </p:nvGraphicFramePr>
        <p:xfrm>
          <a:off x="395594" y="5590281"/>
          <a:ext cx="2831471" cy="863055"/>
        </p:xfrm>
        <a:graphic>
          <a:graphicData uri="http://schemas.openxmlformats.org/presentationml/2006/ole">
            <mc:AlternateContent xmlns:mc="http://schemas.openxmlformats.org/markup-compatibility/2006">
              <mc:Choice xmlns:v="urn:schemas-microsoft-com:vml" Requires="v">
                <p:oleObj spid="_x0000_s64752" name="Equation" r:id="rId10" imgW="1447560" imgH="444240" progId="Equation.3">
                  <p:embed/>
                </p:oleObj>
              </mc:Choice>
              <mc:Fallback>
                <p:oleObj name="Equation" r:id="rId10" imgW="1447560" imgH="444240" progId="Equation.3">
                  <p:embed/>
                  <p:pic>
                    <p:nvPicPr>
                      <p:cNvPr id="0" name="Object 5"/>
                      <p:cNvPicPr>
                        <a:picLocks noChangeAspect="1" noChangeArrowheads="1"/>
                      </p:cNvPicPr>
                      <p:nvPr/>
                    </p:nvPicPr>
                    <p:blipFill>
                      <a:blip r:embed="rId11"/>
                      <a:srcRect/>
                      <a:stretch>
                        <a:fillRect/>
                      </a:stretch>
                    </p:blipFill>
                    <p:spPr bwMode="auto">
                      <a:xfrm>
                        <a:off x="395594" y="5590281"/>
                        <a:ext cx="2831471" cy="863055"/>
                      </a:xfrm>
                      <a:prstGeom prst="rect">
                        <a:avLst/>
                      </a:prstGeom>
                      <a:solidFill>
                        <a:srgbClr val="FFFFFF"/>
                      </a:solidFill>
                      <a:ln>
                        <a:noFill/>
                      </a:ln>
                    </p:spPr>
                  </p:pic>
                </p:oleObj>
              </mc:Fallback>
            </mc:AlternateContent>
          </a:graphicData>
        </a:graphic>
      </p:graphicFrame>
      <p:sp>
        <p:nvSpPr>
          <p:cNvPr id="34" name="TextBox 33"/>
          <p:cNvSpPr txBox="1"/>
          <p:nvPr/>
        </p:nvSpPr>
        <p:spPr>
          <a:xfrm>
            <a:off x="3275856" y="5700067"/>
            <a:ext cx="864096" cy="584775"/>
          </a:xfrm>
          <a:prstGeom prst="rect">
            <a:avLst/>
          </a:prstGeom>
          <a:noFill/>
        </p:spPr>
        <p:txBody>
          <a:bodyPr wrap="square" rtlCol="0">
            <a:spAutoFit/>
          </a:bodyPr>
          <a:lstStyle/>
          <a:p>
            <a:r>
              <a:rPr lang="en-US" sz="3200" dirty="0" smtClean="0"/>
              <a:t>(5b)</a:t>
            </a:r>
            <a:endParaRPr lang="en-US" sz="3200" dirty="0"/>
          </a:p>
        </p:txBody>
      </p:sp>
      <p:sp>
        <p:nvSpPr>
          <p:cNvPr id="35" name="TextBox 34"/>
          <p:cNvSpPr txBox="1"/>
          <p:nvPr/>
        </p:nvSpPr>
        <p:spPr>
          <a:xfrm>
            <a:off x="8100392" y="5661248"/>
            <a:ext cx="864096" cy="584775"/>
          </a:xfrm>
          <a:prstGeom prst="rect">
            <a:avLst/>
          </a:prstGeom>
          <a:noFill/>
        </p:spPr>
        <p:txBody>
          <a:bodyPr wrap="square" rtlCol="0">
            <a:spAutoFit/>
          </a:bodyPr>
          <a:lstStyle/>
          <a:p>
            <a:r>
              <a:rPr lang="en-US" sz="3200" dirty="0" smtClean="0"/>
              <a:t>(10)</a:t>
            </a:r>
            <a:endParaRPr lang="en-US" sz="3200" dirty="0"/>
          </a:p>
        </p:txBody>
      </p:sp>
      <p:sp>
        <p:nvSpPr>
          <p:cNvPr id="8" name="Slide Number Placeholder 7"/>
          <p:cNvSpPr>
            <a:spLocks noGrp="1"/>
          </p:cNvSpPr>
          <p:nvPr>
            <p:ph type="sldNum" sz="quarter" idx="10"/>
          </p:nvPr>
        </p:nvSpPr>
        <p:spPr>
          <a:xfrm>
            <a:off x="25152" y="6356350"/>
            <a:ext cx="442392" cy="385018"/>
          </a:xfrm>
        </p:spPr>
        <p:txBody>
          <a:bodyPr/>
          <a:lstStyle/>
          <a:p>
            <a:pPr>
              <a:defRPr/>
            </a:pPr>
            <a:fld id="{A3DF65C9-57CD-498D-A7CB-6A0A43BDAEA3}" type="slidenum">
              <a:rPr lang="en-US" smtClean="0">
                <a:solidFill>
                  <a:schemeClr val="tx1"/>
                </a:solidFill>
              </a:rPr>
              <a:pPr>
                <a:defRPr/>
              </a:pPr>
              <a:t>19</a:t>
            </a:fld>
            <a:endParaRPr lang="en-US" dirty="0">
              <a:solidFill>
                <a:schemeClr val="tx1"/>
              </a:solidFill>
            </a:endParaRPr>
          </a:p>
        </p:txBody>
      </p:sp>
      <p:sp>
        <p:nvSpPr>
          <p:cNvPr id="4" name="Freeform 3"/>
          <p:cNvSpPr/>
          <p:nvPr/>
        </p:nvSpPr>
        <p:spPr>
          <a:xfrm>
            <a:off x="937545" y="3554858"/>
            <a:ext cx="5637916" cy="2938409"/>
          </a:xfrm>
          <a:custGeom>
            <a:avLst/>
            <a:gdLst>
              <a:gd name="connsiteX0" fmla="*/ 2966635 w 5637916"/>
              <a:gd name="connsiteY0" fmla="*/ 1212351 h 2938409"/>
              <a:gd name="connsiteX1" fmla="*/ 2966635 w 5637916"/>
              <a:gd name="connsiteY1" fmla="*/ 1212351 h 2938409"/>
              <a:gd name="connsiteX2" fmla="*/ 2946086 w 5637916"/>
              <a:gd name="connsiteY2" fmla="*/ 1119884 h 2938409"/>
              <a:gd name="connsiteX3" fmla="*/ 2925538 w 5637916"/>
              <a:gd name="connsiteY3" fmla="*/ 1058239 h 2938409"/>
              <a:gd name="connsiteX4" fmla="*/ 2915264 w 5637916"/>
              <a:gd name="connsiteY4" fmla="*/ 986320 h 2938409"/>
              <a:gd name="connsiteX5" fmla="*/ 2894716 w 5637916"/>
              <a:gd name="connsiteY5" fmla="*/ 924675 h 2938409"/>
              <a:gd name="connsiteX6" fmla="*/ 2884442 w 5637916"/>
              <a:gd name="connsiteY6" fmla="*/ 893852 h 2938409"/>
              <a:gd name="connsiteX7" fmla="*/ 2874167 w 5637916"/>
              <a:gd name="connsiteY7" fmla="*/ 863030 h 2938409"/>
              <a:gd name="connsiteX8" fmla="*/ 2853619 w 5637916"/>
              <a:gd name="connsiteY8" fmla="*/ 770562 h 2938409"/>
              <a:gd name="connsiteX9" fmla="*/ 2863893 w 5637916"/>
              <a:gd name="connsiteY9" fmla="*/ 277403 h 2938409"/>
              <a:gd name="connsiteX10" fmla="*/ 2874167 w 5637916"/>
              <a:gd name="connsiteY10" fmla="*/ 226032 h 2938409"/>
              <a:gd name="connsiteX11" fmla="*/ 2915264 w 5637916"/>
              <a:gd name="connsiteY11" fmla="*/ 133564 h 2938409"/>
              <a:gd name="connsiteX12" fmla="*/ 2946086 w 5637916"/>
              <a:gd name="connsiteY12" fmla="*/ 113016 h 2938409"/>
              <a:gd name="connsiteX13" fmla="*/ 2997457 w 5637916"/>
              <a:gd name="connsiteY13" fmla="*/ 82194 h 2938409"/>
              <a:gd name="connsiteX14" fmla="*/ 3213215 w 5637916"/>
              <a:gd name="connsiteY14" fmla="*/ 71920 h 2938409"/>
              <a:gd name="connsiteX15" fmla="*/ 3387875 w 5637916"/>
              <a:gd name="connsiteY15" fmla="*/ 51371 h 2938409"/>
              <a:gd name="connsiteX16" fmla="*/ 3696100 w 5637916"/>
              <a:gd name="connsiteY16" fmla="*/ 30823 h 2938409"/>
              <a:gd name="connsiteX17" fmla="*/ 3809116 w 5637916"/>
              <a:gd name="connsiteY17" fmla="*/ 10275 h 2938409"/>
              <a:gd name="connsiteX18" fmla="*/ 4548855 w 5637916"/>
              <a:gd name="connsiteY18" fmla="*/ 0 h 2938409"/>
              <a:gd name="connsiteX19" fmla="*/ 4733790 w 5637916"/>
              <a:gd name="connsiteY19" fmla="*/ 10275 h 2938409"/>
              <a:gd name="connsiteX20" fmla="*/ 4805709 w 5637916"/>
              <a:gd name="connsiteY20" fmla="*/ 41097 h 2938409"/>
              <a:gd name="connsiteX21" fmla="*/ 4836531 w 5637916"/>
              <a:gd name="connsiteY21" fmla="*/ 51371 h 2938409"/>
              <a:gd name="connsiteX22" fmla="*/ 4877628 w 5637916"/>
              <a:gd name="connsiteY22" fmla="*/ 71920 h 2938409"/>
              <a:gd name="connsiteX23" fmla="*/ 4959821 w 5637916"/>
              <a:gd name="connsiteY23" fmla="*/ 92468 h 2938409"/>
              <a:gd name="connsiteX24" fmla="*/ 5124208 w 5637916"/>
              <a:gd name="connsiteY24" fmla="*/ 82194 h 2938409"/>
              <a:gd name="connsiteX25" fmla="*/ 5463255 w 5637916"/>
              <a:gd name="connsiteY25" fmla="*/ 102742 h 2938409"/>
              <a:gd name="connsiteX26" fmla="*/ 5494077 w 5637916"/>
              <a:gd name="connsiteY26" fmla="*/ 133564 h 2938409"/>
              <a:gd name="connsiteX27" fmla="*/ 5524900 w 5637916"/>
              <a:gd name="connsiteY27" fmla="*/ 154113 h 2938409"/>
              <a:gd name="connsiteX28" fmla="*/ 5596819 w 5637916"/>
              <a:gd name="connsiteY28" fmla="*/ 236306 h 2938409"/>
              <a:gd name="connsiteX29" fmla="*/ 5627642 w 5637916"/>
              <a:gd name="connsiteY29" fmla="*/ 328773 h 2938409"/>
              <a:gd name="connsiteX30" fmla="*/ 5637916 w 5637916"/>
              <a:gd name="connsiteY30" fmla="*/ 359596 h 2938409"/>
              <a:gd name="connsiteX31" fmla="*/ 5627642 w 5637916"/>
              <a:gd name="connsiteY31" fmla="*/ 719191 h 2938409"/>
              <a:gd name="connsiteX32" fmla="*/ 5617367 w 5637916"/>
              <a:gd name="connsiteY32" fmla="*/ 770562 h 2938409"/>
              <a:gd name="connsiteX33" fmla="*/ 5607093 w 5637916"/>
              <a:gd name="connsiteY33" fmla="*/ 852755 h 2938409"/>
              <a:gd name="connsiteX34" fmla="*/ 5596819 w 5637916"/>
              <a:gd name="connsiteY34" fmla="*/ 924675 h 2938409"/>
              <a:gd name="connsiteX35" fmla="*/ 5576271 w 5637916"/>
              <a:gd name="connsiteY35" fmla="*/ 1017142 h 2938409"/>
              <a:gd name="connsiteX36" fmla="*/ 5555722 w 5637916"/>
              <a:gd name="connsiteY36" fmla="*/ 1037690 h 2938409"/>
              <a:gd name="connsiteX37" fmla="*/ 5545448 w 5637916"/>
              <a:gd name="connsiteY37" fmla="*/ 1068513 h 2938409"/>
              <a:gd name="connsiteX38" fmla="*/ 5463255 w 5637916"/>
              <a:gd name="connsiteY38" fmla="*/ 1140432 h 2938409"/>
              <a:gd name="connsiteX39" fmla="*/ 5422158 w 5637916"/>
              <a:gd name="connsiteY39" fmla="*/ 1191803 h 2938409"/>
              <a:gd name="connsiteX40" fmla="*/ 5360513 w 5637916"/>
              <a:gd name="connsiteY40" fmla="*/ 1212351 h 2938409"/>
              <a:gd name="connsiteX41" fmla="*/ 5329691 w 5637916"/>
              <a:gd name="connsiteY41" fmla="*/ 1222625 h 2938409"/>
              <a:gd name="connsiteX42" fmla="*/ 5298868 w 5637916"/>
              <a:gd name="connsiteY42" fmla="*/ 1243173 h 2938409"/>
              <a:gd name="connsiteX43" fmla="*/ 5237224 w 5637916"/>
              <a:gd name="connsiteY43" fmla="*/ 1263722 h 2938409"/>
              <a:gd name="connsiteX44" fmla="*/ 5042015 w 5637916"/>
              <a:gd name="connsiteY44" fmla="*/ 1294544 h 2938409"/>
              <a:gd name="connsiteX45" fmla="*/ 4908451 w 5637916"/>
              <a:gd name="connsiteY45" fmla="*/ 1304818 h 2938409"/>
              <a:gd name="connsiteX46" fmla="*/ 3778293 w 5637916"/>
              <a:gd name="connsiteY46" fmla="*/ 1315093 h 2938409"/>
              <a:gd name="connsiteX47" fmla="*/ 3336504 w 5637916"/>
              <a:gd name="connsiteY47" fmla="*/ 1304818 h 2938409"/>
              <a:gd name="connsiteX48" fmla="*/ 3305682 w 5637916"/>
              <a:gd name="connsiteY48" fmla="*/ 1294544 h 2938409"/>
              <a:gd name="connsiteX49" fmla="*/ 3213215 w 5637916"/>
              <a:gd name="connsiteY49" fmla="*/ 1284270 h 2938409"/>
              <a:gd name="connsiteX50" fmla="*/ 3100199 w 5637916"/>
              <a:gd name="connsiteY50" fmla="*/ 1253448 h 2938409"/>
              <a:gd name="connsiteX51" fmla="*/ 3059102 w 5637916"/>
              <a:gd name="connsiteY51" fmla="*/ 1243173 h 2938409"/>
              <a:gd name="connsiteX52" fmla="*/ 2997457 w 5637916"/>
              <a:gd name="connsiteY52" fmla="*/ 1222625 h 2938409"/>
              <a:gd name="connsiteX53" fmla="*/ 2874167 w 5637916"/>
              <a:gd name="connsiteY53" fmla="*/ 1243173 h 2938409"/>
              <a:gd name="connsiteX54" fmla="*/ 2853619 w 5637916"/>
              <a:gd name="connsiteY54" fmla="*/ 1263722 h 2938409"/>
              <a:gd name="connsiteX55" fmla="*/ 2822797 w 5637916"/>
              <a:gd name="connsiteY55" fmla="*/ 1273996 h 2938409"/>
              <a:gd name="connsiteX56" fmla="*/ 2781700 w 5637916"/>
              <a:gd name="connsiteY56" fmla="*/ 1294544 h 2938409"/>
              <a:gd name="connsiteX57" fmla="*/ 2709781 w 5637916"/>
              <a:gd name="connsiteY57" fmla="*/ 1335641 h 2938409"/>
              <a:gd name="connsiteX58" fmla="*/ 2668684 w 5637916"/>
              <a:gd name="connsiteY58" fmla="*/ 1366463 h 2938409"/>
              <a:gd name="connsiteX59" fmla="*/ 2586491 w 5637916"/>
              <a:gd name="connsiteY59" fmla="*/ 1407560 h 2938409"/>
              <a:gd name="connsiteX60" fmla="*/ 2504298 w 5637916"/>
              <a:gd name="connsiteY60" fmla="*/ 1469205 h 2938409"/>
              <a:gd name="connsiteX61" fmla="*/ 2432379 w 5637916"/>
              <a:gd name="connsiteY61" fmla="*/ 1500027 h 2938409"/>
              <a:gd name="connsiteX62" fmla="*/ 2370734 w 5637916"/>
              <a:gd name="connsiteY62" fmla="*/ 1541124 h 2938409"/>
              <a:gd name="connsiteX63" fmla="*/ 2339911 w 5637916"/>
              <a:gd name="connsiteY63" fmla="*/ 1561672 h 2938409"/>
              <a:gd name="connsiteX64" fmla="*/ 2309089 w 5637916"/>
              <a:gd name="connsiteY64" fmla="*/ 1582221 h 2938409"/>
              <a:gd name="connsiteX65" fmla="*/ 2288540 w 5637916"/>
              <a:gd name="connsiteY65" fmla="*/ 1613043 h 2938409"/>
              <a:gd name="connsiteX66" fmla="*/ 2257718 w 5637916"/>
              <a:gd name="connsiteY66" fmla="*/ 1623317 h 2938409"/>
              <a:gd name="connsiteX67" fmla="*/ 2226895 w 5637916"/>
              <a:gd name="connsiteY67" fmla="*/ 1643866 h 2938409"/>
              <a:gd name="connsiteX68" fmla="*/ 2165251 w 5637916"/>
              <a:gd name="connsiteY68" fmla="*/ 1684962 h 2938409"/>
              <a:gd name="connsiteX69" fmla="*/ 2113880 w 5637916"/>
              <a:gd name="connsiteY69" fmla="*/ 1726059 h 2938409"/>
              <a:gd name="connsiteX70" fmla="*/ 2093331 w 5637916"/>
              <a:gd name="connsiteY70" fmla="*/ 1746607 h 2938409"/>
              <a:gd name="connsiteX71" fmla="*/ 2062509 w 5637916"/>
              <a:gd name="connsiteY71" fmla="*/ 1767155 h 2938409"/>
              <a:gd name="connsiteX72" fmla="*/ 2000864 w 5637916"/>
              <a:gd name="connsiteY72" fmla="*/ 1808252 h 2938409"/>
              <a:gd name="connsiteX73" fmla="*/ 1970042 w 5637916"/>
              <a:gd name="connsiteY73" fmla="*/ 1818526 h 2938409"/>
              <a:gd name="connsiteX74" fmla="*/ 1928945 w 5637916"/>
              <a:gd name="connsiteY74" fmla="*/ 1839075 h 2938409"/>
              <a:gd name="connsiteX75" fmla="*/ 1857026 w 5637916"/>
              <a:gd name="connsiteY75" fmla="*/ 1859623 h 2938409"/>
              <a:gd name="connsiteX76" fmla="*/ 1764558 w 5637916"/>
              <a:gd name="connsiteY76" fmla="*/ 1890445 h 2938409"/>
              <a:gd name="connsiteX77" fmla="*/ 1733736 w 5637916"/>
              <a:gd name="connsiteY77" fmla="*/ 1900720 h 2938409"/>
              <a:gd name="connsiteX78" fmla="*/ 1589898 w 5637916"/>
              <a:gd name="connsiteY78" fmla="*/ 1931542 h 2938409"/>
              <a:gd name="connsiteX79" fmla="*/ 1538527 w 5637916"/>
              <a:gd name="connsiteY79" fmla="*/ 1941816 h 2938409"/>
              <a:gd name="connsiteX80" fmla="*/ 1487156 w 5637916"/>
              <a:gd name="connsiteY80" fmla="*/ 1952090 h 2938409"/>
              <a:gd name="connsiteX81" fmla="*/ 1446059 w 5637916"/>
              <a:gd name="connsiteY81" fmla="*/ 1962364 h 2938409"/>
              <a:gd name="connsiteX82" fmla="*/ 1384415 w 5637916"/>
              <a:gd name="connsiteY82" fmla="*/ 1982913 h 2938409"/>
              <a:gd name="connsiteX83" fmla="*/ 1363866 w 5637916"/>
              <a:gd name="connsiteY83" fmla="*/ 2003461 h 2938409"/>
              <a:gd name="connsiteX84" fmla="*/ 1302221 w 5637916"/>
              <a:gd name="connsiteY84" fmla="*/ 2024009 h 2938409"/>
              <a:gd name="connsiteX85" fmla="*/ 1281673 w 5637916"/>
              <a:gd name="connsiteY85" fmla="*/ 2044558 h 2938409"/>
              <a:gd name="connsiteX86" fmla="*/ 1261125 w 5637916"/>
              <a:gd name="connsiteY86" fmla="*/ 2075380 h 2938409"/>
              <a:gd name="connsiteX87" fmla="*/ 1199480 w 5637916"/>
              <a:gd name="connsiteY87" fmla="*/ 2095929 h 2938409"/>
              <a:gd name="connsiteX88" fmla="*/ 1035093 w 5637916"/>
              <a:gd name="connsiteY88" fmla="*/ 2075380 h 2938409"/>
              <a:gd name="connsiteX89" fmla="*/ 922077 w 5637916"/>
              <a:gd name="connsiteY89" fmla="*/ 2044558 h 2938409"/>
              <a:gd name="connsiteX90" fmla="*/ 665224 w 5637916"/>
              <a:gd name="connsiteY90" fmla="*/ 2024009 h 2938409"/>
              <a:gd name="connsiteX91" fmla="*/ 295354 w 5637916"/>
              <a:gd name="connsiteY91" fmla="*/ 2034284 h 2938409"/>
              <a:gd name="connsiteX92" fmla="*/ 213161 w 5637916"/>
              <a:gd name="connsiteY92" fmla="*/ 2054832 h 2938409"/>
              <a:gd name="connsiteX93" fmla="*/ 151516 w 5637916"/>
              <a:gd name="connsiteY93" fmla="*/ 2075380 h 2938409"/>
              <a:gd name="connsiteX94" fmla="*/ 130967 w 5637916"/>
              <a:gd name="connsiteY94" fmla="*/ 2095929 h 2938409"/>
              <a:gd name="connsiteX95" fmla="*/ 100145 w 5637916"/>
              <a:gd name="connsiteY95" fmla="*/ 2106203 h 2938409"/>
              <a:gd name="connsiteX96" fmla="*/ 69322 w 5637916"/>
              <a:gd name="connsiteY96" fmla="*/ 2167848 h 2938409"/>
              <a:gd name="connsiteX97" fmla="*/ 38500 w 5637916"/>
              <a:gd name="connsiteY97" fmla="*/ 2188396 h 2938409"/>
              <a:gd name="connsiteX98" fmla="*/ 28226 w 5637916"/>
              <a:gd name="connsiteY98" fmla="*/ 2219218 h 2938409"/>
              <a:gd name="connsiteX99" fmla="*/ 28226 w 5637916"/>
              <a:gd name="connsiteY99" fmla="*/ 2815120 h 2938409"/>
              <a:gd name="connsiteX100" fmla="*/ 69322 w 5637916"/>
              <a:gd name="connsiteY100" fmla="*/ 2876764 h 2938409"/>
              <a:gd name="connsiteX101" fmla="*/ 100145 w 5637916"/>
              <a:gd name="connsiteY101" fmla="*/ 2887039 h 2938409"/>
              <a:gd name="connsiteX102" fmla="*/ 161790 w 5637916"/>
              <a:gd name="connsiteY102" fmla="*/ 2928135 h 2938409"/>
              <a:gd name="connsiteX103" fmla="*/ 202886 w 5637916"/>
              <a:gd name="connsiteY103" fmla="*/ 2938409 h 2938409"/>
              <a:gd name="connsiteX104" fmla="*/ 1014545 w 5637916"/>
              <a:gd name="connsiteY104" fmla="*/ 2928135 h 2938409"/>
              <a:gd name="connsiteX105" fmla="*/ 1117286 w 5637916"/>
              <a:gd name="connsiteY105" fmla="*/ 2897313 h 2938409"/>
              <a:gd name="connsiteX106" fmla="*/ 1199480 w 5637916"/>
              <a:gd name="connsiteY106" fmla="*/ 2876764 h 2938409"/>
              <a:gd name="connsiteX107" fmla="*/ 1250851 w 5637916"/>
              <a:gd name="connsiteY107" fmla="*/ 2835668 h 2938409"/>
              <a:gd name="connsiteX108" fmla="*/ 1281673 w 5637916"/>
              <a:gd name="connsiteY108" fmla="*/ 2825394 h 2938409"/>
              <a:gd name="connsiteX109" fmla="*/ 1302221 w 5637916"/>
              <a:gd name="connsiteY109" fmla="*/ 2794571 h 2938409"/>
              <a:gd name="connsiteX110" fmla="*/ 1343318 w 5637916"/>
              <a:gd name="connsiteY110" fmla="*/ 2743200 h 2938409"/>
              <a:gd name="connsiteX111" fmla="*/ 1353592 w 5637916"/>
              <a:gd name="connsiteY111" fmla="*/ 2712378 h 2938409"/>
              <a:gd name="connsiteX112" fmla="*/ 1374140 w 5637916"/>
              <a:gd name="connsiteY112" fmla="*/ 2681555 h 2938409"/>
              <a:gd name="connsiteX113" fmla="*/ 1394689 w 5637916"/>
              <a:gd name="connsiteY113" fmla="*/ 2619911 h 2938409"/>
              <a:gd name="connsiteX114" fmla="*/ 1415237 w 5637916"/>
              <a:gd name="connsiteY114" fmla="*/ 2527443 h 2938409"/>
              <a:gd name="connsiteX115" fmla="*/ 1404963 w 5637916"/>
              <a:gd name="connsiteY115" fmla="*/ 2260315 h 2938409"/>
              <a:gd name="connsiteX116" fmla="*/ 1374140 w 5637916"/>
              <a:gd name="connsiteY116" fmla="*/ 2239767 h 2938409"/>
              <a:gd name="connsiteX117" fmla="*/ 1353592 w 5637916"/>
              <a:gd name="connsiteY117" fmla="*/ 2219218 h 2938409"/>
              <a:gd name="connsiteX118" fmla="*/ 1333044 w 5637916"/>
              <a:gd name="connsiteY118" fmla="*/ 2188396 h 2938409"/>
              <a:gd name="connsiteX119" fmla="*/ 1271399 w 5637916"/>
              <a:gd name="connsiteY119" fmla="*/ 2167848 h 2938409"/>
              <a:gd name="connsiteX120" fmla="*/ 1209754 w 5637916"/>
              <a:gd name="connsiteY120" fmla="*/ 2106203 h 2938409"/>
              <a:gd name="connsiteX121" fmla="*/ 1209754 w 5637916"/>
              <a:gd name="connsiteY121" fmla="*/ 2106203 h 2938409"/>
              <a:gd name="connsiteX122" fmla="*/ 1209754 w 5637916"/>
              <a:gd name="connsiteY122" fmla="*/ 2106203 h 2938409"/>
              <a:gd name="connsiteX123" fmla="*/ 1209754 w 5637916"/>
              <a:gd name="connsiteY123" fmla="*/ 2106203 h 2938409"/>
              <a:gd name="connsiteX124" fmla="*/ 1209754 w 5637916"/>
              <a:gd name="connsiteY124" fmla="*/ 2106203 h 29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637916" h="2938409">
                <a:moveTo>
                  <a:pt x="2966635" y="1212351"/>
                </a:moveTo>
                <a:lnTo>
                  <a:pt x="2966635" y="1212351"/>
                </a:lnTo>
                <a:cubicBezTo>
                  <a:pt x="2959785" y="1181529"/>
                  <a:pt x="2954222" y="1150392"/>
                  <a:pt x="2946086" y="1119884"/>
                </a:cubicBezTo>
                <a:cubicBezTo>
                  <a:pt x="2940505" y="1098956"/>
                  <a:pt x="2925538" y="1058239"/>
                  <a:pt x="2925538" y="1058239"/>
                </a:cubicBezTo>
                <a:cubicBezTo>
                  <a:pt x="2922113" y="1034266"/>
                  <a:pt x="2920709" y="1009916"/>
                  <a:pt x="2915264" y="986320"/>
                </a:cubicBezTo>
                <a:cubicBezTo>
                  <a:pt x="2910394" y="965215"/>
                  <a:pt x="2901565" y="945223"/>
                  <a:pt x="2894716" y="924675"/>
                </a:cubicBezTo>
                <a:lnTo>
                  <a:pt x="2884442" y="893852"/>
                </a:lnTo>
                <a:cubicBezTo>
                  <a:pt x="2881017" y="883578"/>
                  <a:pt x="2876794" y="873537"/>
                  <a:pt x="2874167" y="863030"/>
                </a:cubicBezTo>
                <a:cubicBezTo>
                  <a:pt x="2859658" y="804992"/>
                  <a:pt x="2866662" y="835779"/>
                  <a:pt x="2853619" y="770562"/>
                </a:cubicBezTo>
                <a:cubicBezTo>
                  <a:pt x="2857044" y="606176"/>
                  <a:pt x="2857693" y="441708"/>
                  <a:pt x="2863893" y="277403"/>
                </a:cubicBezTo>
                <a:cubicBezTo>
                  <a:pt x="2864551" y="259953"/>
                  <a:pt x="2869572" y="242879"/>
                  <a:pt x="2874167" y="226032"/>
                </a:cubicBezTo>
                <a:cubicBezTo>
                  <a:pt x="2881796" y="198058"/>
                  <a:pt x="2892293" y="156535"/>
                  <a:pt x="2915264" y="133564"/>
                </a:cubicBezTo>
                <a:cubicBezTo>
                  <a:pt x="2923995" y="124833"/>
                  <a:pt x="2936444" y="120730"/>
                  <a:pt x="2946086" y="113016"/>
                </a:cubicBezTo>
                <a:cubicBezTo>
                  <a:pt x="2969679" y="94142"/>
                  <a:pt x="2962604" y="85098"/>
                  <a:pt x="2997457" y="82194"/>
                </a:cubicBezTo>
                <a:cubicBezTo>
                  <a:pt x="3069209" y="76215"/>
                  <a:pt x="3141296" y="75345"/>
                  <a:pt x="3213215" y="71920"/>
                </a:cubicBezTo>
                <a:cubicBezTo>
                  <a:pt x="3305477" y="56542"/>
                  <a:pt x="3266270" y="61505"/>
                  <a:pt x="3387875" y="51371"/>
                </a:cubicBezTo>
                <a:cubicBezTo>
                  <a:pt x="3529449" y="39573"/>
                  <a:pt x="3542350" y="39867"/>
                  <a:pt x="3696100" y="30823"/>
                </a:cubicBezTo>
                <a:cubicBezTo>
                  <a:pt x="3714423" y="27159"/>
                  <a:pt x="3794038" y="10662"/>
                  <a:pt x="3809116" y="10275"/>
                </a:cubicBezTo>
                <a:cubicBezTo>
                  <a:pt x="4055638" y="3954"/>
                  <a:pt x="4302275" y="3425"/>
                  <a:pt x="4548855" y="0"/>
                </a:cubicBezTo>
                <a:cubicBezTo>
                  <a:pt x="4610500" y="3425"/>
                  <a:pt x="4672328" y="4421"/>
                  <a:pt x="4733790" y="10275"/>
                </a:cubicBezTo>
                <a:cubicBezTo>
                  <a:pt x="4754441" y="12242"/>
                  <a:pt x="4789858" y="34304"/>
                  <a:pt x="4805709" y="41097"/>
                </a:cubicBezTo>
                <a:cubicBezTo>
                  <a:pt x="4815663" y="45363"/>
                  <a:pt x="4826577" y="47105"/>
                  <a:pt x="4836531" y="51371"/>
                </a:cubicBezTo>
                <a:cubicBezTo>
                  <a:pt x="4850609" y="57404"/>
                  <a:pt x="4863098" y="67077"/>
                  <a:pt x="4877628" y="71920"/>
                </a:cubicBezTo>
                <a:cubicBezTo>
                  <a:pt x="4904420" y="80851"/>
                  <a:pt x="4959821" y="92468"/>
                  <a:pt x="4959821" y="92468"/>
                </a:cubicBezTo>
                <a:cubicBezTo>
                  <a:pt x="5014617" y="89043"/>
                  <a:pt x="5069305" y="82194"/>
                  <a:pt x="5124208" y="82194"/>
                </a:cubicBezTo>
                <a:cubicBezTo>
                  <a:pt x="5411352" y="82194"/>
                  <a:pt x="5338271" y="61081"/>
                  <a:pt x="5463255" y="102742"/>
                </a:cubicBezTo>
                <a:cubicBezTo>
                  <a:pt x="5473529" y="113016"/>
                  <a:pt x="5482915" y="124262"/>
                  <a:pt x="5494077" y="133564"/>
                </a:cubicBezTo>
                <a:cubicBezTo>
                  <a:pt x="5503563" y="141469"/>
                  <a:pt x="5515607" y="145982"/>
                  <a:pt x="5524900" y="154113"/>
                </a:cubicBezTo>
                <a:cubicBezTo>
                  <a:pt x="5572982" y="196185"/>
                  <a:pt x="5568967" y="194528"/>
                  <a:pt x="5596819" y="236306"/>
                </a:cubicBezTo>
                <a:lnTo>
                  <a:pt x="5627642" y="328773"/>
                </a:lnTo>
                <a:lnTo>
                  <a:pt x="5637916" y="359596"/>
                </a:lnTo>
                <a:cubicBezTo>
                  <a:pt x="5634491" y="479461"/>
                  <a:pt x="5633630" y="599427"/>
                  <a:pt x="5627642" y="719191"/>
                </a:cubicBezTo>
                <a:cubicBezTo>
                  <a:pt x="5626770" y="736632"/>
                  <a:pt x="5620022" y="753302"/>
                  <a:pt x="5617367" y="770562"/>
                </a:cubicBezTo>
                <a:cubicBezTo>
                  <a:pt x="5613168" y="797852"/>
                  <a:pt x="5610742" y="825386"/>
                  <a:pt x="5607093" y="852755"/>
                </a:cubicBezTo>
                <a:cubicBezTo>
                  <a:pt x="5603892" y="876759"/>
                  <a:pt x="5600501" y="900740"/>
                  <a:pt x="5596819" y="924675"/>
                </a:cubicBezTo>
                <a:cubicBezTo>
                  <a:pt x="5594959" y="936764"/>
                  <a:pt x="5587833" y="997873"/>
                  <a:pt x="5576271" y="1017142"/>
                </a:cubicBezTo>
                <a:cubicBezTo>
                  <a:pt x="5571287" y="1025448"/>
                  <a:pt x="5562572" y="1030841"/>
                  <a:pt x="5555722" y="1037690"/>
                </a:cubicBezTo>
                <a:cubicBezTo>
                  <a:pt x="5552297" y="1047964"/>
                  <a:pt x="5551946" y="1059849"/>
                  <a:pt x="5545448" y="1068513"/>
                </a:cubicBezTo>
                <a:cubicBezTo>
                  <a:pt x="5515397" y="1108581"/>
                  <a:pt x="5498903" y="1116666"/>
                  <a:pt x="5463255" y="1140432"/>
                </a:cubicBezTo>
                <a:cubicBezTo>
                  <a:pt x="5455995" y="1151322"/>
                  <a:pt x="5436798" y="1184483"/>
                  <a:pt x="5422158" y="1191803"/>
                </a:cubicBezTo>
                <a:cubicBezTo>
                  <a:pt x="5402785" y="1201490"/>
                  <a:pt x="5381061" y="1205502"/>
                  <a:pt x="5360513" y="1212351"/>
                </a:cubicBezTo>
                <a:cubicBezTo>
                  <a:pt x="5350239" y="1215776"/>
                  <a:pt x="5338702" y="1216618"/>
                  <a:pt x="5329691" y="1222625"/>
                </a:cubicBezTo>
                <a:cubicBezTo>
                  <a:pt x="5319417" y="1229474"/>
                  <a:pt x="5310152" y="1238158"/>
                  <a:pt x="5298868" y="1243173"/>
                </a:cubicBezTo>
                <a:cubicBezTo>
                  <a:pt x="5279075" y="1251970"/>
                  <a:pt x="5257772" y="1256873"/>
                  <a:pt x="5237224" y="1263722"/>
                </a:cubicBezTo>
                <a:cubicBezTo>
                  <a:pt x="5160459" y="1289311"/>
                  <a:pt x="5184282" y="1283601"/>
                  <a:pt x="5042015" y="1294544"/>
                </a:cubicBezTo>
                <a:cubicBezTo>
                  <a:pt x="4997494" y="1297969"/>
                  <a:pt x="4953098" y="1304092"/>
                  <a:pt x="4908451" y="1304818"/>
                </a:cubicBezTo>
                <a:lnTo>
                  <a:pt x="3778293" y="1315093"/>
                </a:lnTo>
                <a:cubicBezTo>
                  <a:pt x="3631030" y="1311668"/>
                  <a:pt x="3483668" y="1311217"/>
                  <a:pt x="3336504" y="1304818"/>
                </a:cubicBezTo>
                <a:cubicBezTo>
                  <a:pt x="3325684" y="1304348"/>
                  <a:pt x="3316364" y="1296324"/>
                  <a:pt x="3305682" y="1294544"/>
                </a:cubicBezTo>
                <a:cubicBezTo>
                  <a:pt x="3275092" y="1289446"/>
                  <a:pt x="3243915" y="1288656"/>
                  <a:pt x="3213215" y="1284270"/>
                </a:cubicBezTo>
                <a:cubicBezTo>
                  <a:pt x="3130301" y="1272425"/>
                  <a:pt x="3191191" y="1276198"/>
                  <a:pt x="3100199" y="1253448"/>
                </a:cubicBezTo>
                <a:cubicBezTo>
                  <a:pt x="3086500" y="1250023"/>
                  <a:pt x="3072627" y="1247231"/>
                  <a:pt x="3059102" y="1243173"/>
                </a:cubicBezTo>
                <a:cubicBezTo>
                  <a:pt x="3038356" y="1236949"/>
                  <a:pt x="2997457" y="1222625"/>
                  <a:pt x="2997457" y="1222625"/>
                </a:cubicBezTo>
                <a:cubicBezTo>
                  <a:pt x="2989747" y="1223589"/>
                  <a:pt x="2896793" y="1231860"/>
                  <a:pt x="2874167" y="1243173"/>
                </a:cubicBezTo>
                <a:cubicBezTo>
                  <a:pt x="2865503" y="1247505"/>
                  <a:pt x="2861925" y="1258738"/>
                  <a:pt x="2853619" y="1263722"/>
                </a:cubicBezTo>
                <a:cubicBezTo>
                  <a:pt x="2844333" y="1269294"/>
                  <a:pt x="2832751" y="1269730"/>
                  <a:pt x="2822797" y="1273996"/>
                </a:cubicBezTo>
                <a:cubicBezTo>
                  <a:pt x="2808719" y="1280029"/>
                  <a:pt x="2794688" y="1286427"/>
                  <a:pt x="2781700" y="1294544"/>
                </a:cubicBezTo>
                <a:cubicBezTo>
                  <a:pt x="2710611" y="1338974"/>
                  <a:pt x="2770337" y="1315456"/>
                  <a:pt x="2709781" y="1335641"/>
                </a:cubicBezTo>
                <a:cubicBezTo>
                  <a:pt x="2696082" y="1345915"/>
                  <a:pt x="2683653" y="1358147"/>
                  <a:pt x="2668684" y="1366463"/>
                </a:cubicBezTo>
                <a:cubicBezTo>
                  <a:pt x="2573271" y="1419470"/>
                  <a:pt x="2654470" y="1358121"/>
                  <a:pt x="2586491" y="1407560"/>
                </a:cubicBezTo>
                <a:cubicBezTo>
                  <a:pt x="2558794" y="1427703"/>
                  <a:pt x="2536788" y="1458375"/>
                  <a:pt x="2504298" y="1469205"/>
                </a:cubicBezTo>
                <a:cubicBezTo>
                  <a:pt x="2472411" y="1479834"/>
                  <a:pt x="2464118" y="1480983"/>
                  <a:pt x="2432379" y="1500027"/>
                </a:cubicBezTo>
                <a:cubicBezTo>
                  <a:pt x="2411202" y="1512733"/>
                  <a:pt x="2391282" y="1527425"/>
                  <a:pt x="2370734" y="1541124"/>
                </a:cubicBezTo>
                <a:lnTo>
                  <a:pt x="2339911" y="1561672"/>
                </a:lnTo>
                <a:lnTo>
                  <a:pt x="2309089" y="1582221"/>
                </a:lnTo>
                <a:cubicBezTo>
                  <a:pt x="2302239" y="1592495"/>
                  <a:pt x="2298182" y="1605329"/>
                  <a:pt x="2288540" y="1613043"/>
                </a:cubicBezTo>
                <a:cubicBezTo>
                  <a:pt x="2280083" y="1619808"/>
                  <a:pt x="2267404" y="1618474"/>
                  <a:pt x="2257718" y="1623317"/>
                </a:cubicBezTo>
                <a:cubicBezTo>
                  <a:pt x="2246673" y="1628839"/>
                  <a:pt x="2236381" y="1635961"/>
                  <a:pt x="2226895" y="1643866"/>
                </a:cubicBezTo>
                <a:cubicBezTo>
                  <a:pt x="2175589" y="1686621"/>
                  <a:pt x="2219417" y="1666907"/>
                  <a:pt x="2165251" y="1684962"/>
                </a:cubicBezTo>
                <a:cubicBezTo>
                  <a:pt x="2115639" y="1734574"/>
                  <a:pt x="2178678" y="1674221"/>
                  <a:pt x="2113880" y="1726059"/>
                </a:cubicBezTo>
                <a:cubicBezTo>
                  <a:pt x="2106316" y="1732110"/>
                  <a:pt x="2100895" y="1740556"/>
                  <a:pt x="2093331" y="1746607"/>
                </a:cubicBezTo>
                <a:cubicBezTo>
                  <a:pt x="2083689" y="1754321"/>
                  <a:pt x="2072151" y="1759441"/>
                  <a:pt x="2062509" y="1767155"/>
                </a:cubicBezTo>
                <a:cubicBezTo>
                  <a:pt x="2020286" y="1800935"/>
                  <a:pt x="2067773" y="1779577"/>
                  <a:pt x="2000864" y="1808252"/>
                </a:cubicBezTo>
                <a:cubicBezTo>
                  <a:pt x="1990910" y="1812518"/>
                  <a:pt x="1979996" y="1814260"/>
                  <a:pt x="1970042" y="1818526"/>
                </a:cubicBezTo>
                <a:cubicBezTo>
                  <a:pt x="1955964" y="1824559"/>
                  <a:pt x="1943286" y="1833697"/>
                  <a:pt x="1928945" y="1839075"/>
                </a:cubicBezTo>
                <a:cubicBezTo>
                  <a:pt x="1902606" y="1848952"/>
                  <a:pt x="1881868" y="1847202"/>
                  <a:pt x="1857026" y="1859623"/>
                </a:cubicBezTo>
                <a:cubicBezTo>
                  <a:pt x="1784793" y="1895739"/>
                  <a:pt x="1879001" y="1871371"/>
                  <a:pt x="1764558" y="1890445"/>
                </a:cubicBezTo>
                <a:cubicBezTo>
                  <a:pt x="1754284" y="1893870"/>
                  <a:pt x="1744149" y="1897745"/>
                  <a:pt x="1733736" y="1900720"/>
                </a:cubicBezTo>
                <a:cubicBezTo>
                  <a:pt x="1690008" y="1913214"/>
                  <a:pt x="1629190" y="1923684"/>
                  <a:pt x="1589898" y="1931542"/>
                </a:cubicBezTo>
                <a:lnTo>
                  <a:pt x="1538527" y="1941816"/>
                </a:lnTo>
                <a:cubicBezTo>
                  <a:pt x="1521403" y="1945241"/>
                  <a:pt x="1504097" y="1947855"/>
                  <a:pt x="1487156" y="1952090"/>
                </a:cubicBezTo>
                <a:cubicBezTo>
                  <a:pt x="1473457" y="1955515"/>
                  <a:pt x="1459584" y="1958306"/>
                  <a:pt x="1446059" y="1962364"/>
                </a:cubicBezTo>
                <a:cubicBezTo>
                  <a:pt x="1425313" y="1968588"/>
                  <a:pt x="1384415" y="1982913"/>
                  <a:pt x="1384415" y="1982913"/>
                </a:cubicBezTo>
                <a:cubicBezTo>
                  <a:pt x="1377565" y="1989762"/>
                  <a:pt x="1372530" y="1999129"/>
                  <a:pt x="1363866" y="2003461"/>
                </a:cubicBezTo>
                <a:cubicBezTo>
                  <a:pt x="1344493" y="2013147"/>
                  <a:pt x="1302221" y="2024009"/>
                  <a:pt x="1302221" y="2024009"/>
                </a:cubicBezTo>
                <a:cubicBezTo>
                  <a:pt x="1295372" y="2030859"/>
                  <a:pt x="1287724" y="2036994"/>
                  <a:pt x="1281673" y="2044558"/>
                </a:cubicBezTo>
                <a:cubicBezTo>
                  <a:pt x="1273959" y="2054200"/>
                  <a:pt x="1271596" y="2068836"/>
                  <a:pt x="1261125" y="2075380"/>
                </a:cubicBezTo>
                <a:cubicBezTo>
                  <a:pt x="1242757" y="2086860"/>
                  <a:pt x="1199480" y="2095929"/>
                  <a:pt x="1199480" y="2095929"/>
                </a:cubicBezTo>
                <a:cubicBezTo>
                  <a:pt x="1129304" y="2089549"/>
                  <a:pt x="1095752" y="2090544"/>
                  <a:pt x="1035093" y="2075380"/>
                </a:cubicBezTo>
                <a:cubicBezTo>
                  <a:pt x="968213" y="2058660"/>
                  <a:pt x="1038940" y="2061252"/>
                  <a:pt x="922077" y="2044558"/>
                </a:cubicBezTo>
                <a:cubicBezTo>
                  <a:pt x="789039" y="2025553"/>
                  <a:pt x="874337" y="2035627"/>
                  <a:pt x="665224" y="2024009"/>
                </a:cubicBezTo>
                <a:cubicBezTo>
                  <a:pt x="541934" y="2027434"/>
                  <a:pt x="418406" y="2025894"/>
                  <a:pt x="295354" y="2034284"/>
                </a:cubicBezTo>
                <a:cubicBezTo>
                  <a:pt x="267179" y="2036205"/>
                  <a:pt x="239953" y="2045902"/>
                  <a:pt x="213161" y="2054832"/>
                </a:cubicBezTo>
                <a:lnTo>
                  <a:pt x="151516" y="2075380"/>
                </a:lnTo>
                <a:cubicBezTo>
                  <a:pt x="144666" y="2082230"/>
                  <a:pt x="139273" y="2090945"/>
                  <a:pt x="130967" y="2095929"/>
                </a:cubicBezTo>
                <a:cubicBezTo>
                  <a:pt x="121681" y="2101501"/>
                  <a:pt x="108602" y="2099438"/>
                  <a:pt x="100145" y="2106203"/>
                </a:cubicBezTo>
                <a:cubicBezTo>
                  <a:pt x="52033" y="2144693"/>
                  <a:pt x="102409" y="2126489"/>
                  <a:pt x="69322" y="2167848"/>
                </a:cubicBezTo>
                <a:cubicBezTo>
                  <a:pt x="61608" y="2177490"/>
                  <a:pt x="48774" y="2181547"/>
                  <a:pt x="38500" y="2188396"/>
                </a:cubicBezTo>
                <a:cubicBezTo>
                  <a:pt x="35075" y="2198670"/>
                  <a:pt x="31201" y="2208805"/>
                  <a:pt x="28226" y="2219218"/>
                </a:cubicBezTo>
                <a:cubicBezTo>
                  <a:pt x="-26507" y="2410787"/>
                  <a:pt x="12442" y="2625706"/>
                  <a:pt x="28226" y="2815120"/>
                </a:cubicBezTo>
                <a:cubicBezTo>
                  <a:pt x="30277" y="2839730"/>
                  <a:pt x="45894" y="2868954"/>
                  <a:pt x="69322" y="2876764"/>
                </a:cubicBezTo>
                <a:cubicBezTo>
                  <a:pt x="79596" y="2880189"/>
                  <a:pt x="90678" y="2881779"/>
                  <a:pt x="100145" y="2887039"/>
                </a:cubicBezTo>
                <a:cubicBezTo>
                  <a:pt x="121733" y="2899032"/>
                  <a:pt x="137831" y="2922145"/>
                  <a:pt x="161790" y="2928135"/>
                </a:cubicBezTo>
                <a:lnTo>
                  <a:pt x="202886" y="2938409"/>
                </a:lnTo>
                <a:lnTo>
                  <a:pt x="1014545" y="2928135"/>
                </a:lnTo>
                <a:cubicBezTo>
                  <a:pt x="1033975" y="2927667"/>
                  <a:pt x="1107713" y="2899228"/>
                  <a:pt x="1117286" y="2897313"/>
                </a:cubicBezTo>
                <a:cubicBezTo>
                  <a:pt x="1136831" y="2893404"/>
                  <a:pt x="1178415" y="2887297"/>
                  <a:pt x="1199480" y="2876764"/>
                </a:cubicBezTo>
                <a:cubicBezTo>
                  <a:pt x="1322863" y="2815072"/>
                  <a:pt x="1155281" y="2893009"/>
                  <a:pt x="1250851" y="2835668"/>
                </a:cubicBezTo>
                <a:cubicBezTo>
                  <a:pt x="1260137" y="2830096"/>
                  <a:pt x="1271399" y="2828819"/>
                  <a:pt x="1281673" y="2825394"/>
                </a:cubicBezTo>
                <a:cubicBezTo>
                  <a:pt x="1288522" y="2815120"/>
                  <a:pt x="1294507" y="2804213"/>
                  <a:pt x="1302221" y="2794571"/>
                </a:cubicBezTo>
                <a:cubicBezTo>
                  <a:pt x="1327708" y="2762712"/>
                  <a:pt x="1322233" y="2785371"/>
                  <a:pt x="1343318" y="2743200"/>
                </a:cubicBezTo>
                <a:cubicBezTo>
                  <a:pt x="1348161" y="2733514"/>
                  <a:pt x="1348749" y="2722064"/>
                  <a:pt x="1353592" y="2712378"/>
                </a:cubicBezTo>
                <a:cubicBezTo>
                  <a:pt x="1359114" y="2701333"/>
                  <a:pt x="1369125" y="2692839"/>
                  <a:pt x="1374140" y="2681555"/>
                </a:cubicBezTo>
                <a:cubicBezTo>
                  <a:pt x="1382937" y="2661762"/>
                  <a:pt x="1389436" y="2640924"/>
                  <a:pt x="1394689" y="2619911"/>
                </a:cubicBezTo>
                <a:cubicBezTo>
                  <a:pt x="1409198" y="2561873"/>
                  <a:pt x="1402194" y="2592660"/>
                  <a:pt x="1415237" y="2527443"/>
                </a:cubicBezTo>
                <a:cubicBezTo>
                  <a:pt x="1411812" y="2438400"/>
                  <a:pt x="1417565" y="2348528"/>
                  <a:pt x="1404963" y="2260315"/>
                </a:cubicBezTo>
                <a:cubicBezTo>
                  <a:pt x="1403217" y="2248091"/>
                  <a:pt x="1383782" y="2247481"/>
                  <a:pt x="1374140" y="2239767"/>
                </a:cubicBezTo>
                <a:cubicBezTo>
                  <a:pt x="1366576" y="2233716"/>
                  <a:pt x="1359643" y="2226782"/>
                  <a:pt x="1353592" y="2219218"/>
                </a:cubicBezTo>
                <a:cubicBezTo>
                  <a:pt x="1345878" y="2209576"/>
                  <a:pt x="1343515" y="2194940"/>
                  <a:pt x="1333044" y="2188396"/>
                </a:cubicBezTo>
                <a:cubicBezTo>
                  <a:pt x="1314676" y="2176916"/>
                  <a:pt x="1271399" y="2167848"/>
                  <a:pt x="1271399" y="2167848"/>
                </a:cubicBezTo>
                <a:lnTo>
                  <a:pt x="1209754" y="2106203"/>
                </a:lnTo>
                <a:lnTo>
                  <a:pt x="1209754" y="2106203"/>
                </a:lnTo>
                <a:lnTo>
                  <a:pt x="1209754" y="2106203"/>
                </a:lnTo>
                <a:lnTo>
                  <a:pt x="1209754" y="2106203"/>
                </a:lnTo>
                <a:lnTo>
                  <a:pt x="1209754" y="2106203"/>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5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Motivation</a:t>
            </a:r>
          </a:p>
          <a:p>
            <a:pPr marL="514350" indent="-514350">
              <a:buFont typeface="+mj-lt"/>
              <a:buAutoNum type="arabicPeriod"/>
            </a:pPr>
            <a:r>
              <a:rPr lang="en-US" dirty="0" smtClean="0"/>
              <a:t>Power balance-frequency basics</a:t>
            </a:r>
          </a:p>
          <a:p>
            <a:pPr marL="514350" indent="-514350">
              <a:buFont typeface="+mj-lt"/>
              <a:buAutoNum type="arabicPeriod"/>
            </a:pPr>
            <a:r>
              <a:rPr lang="en-US" dirty="0" smtClean="0"/>
              <a:t>Frequency Performance Analysis</a:t>
            </a:r>
          </a:p>
        </p:txBody>
      </p:sp>
      <p:sp>
        <p:nvSpPr>
          <p:cNvPr id="4" name="Slide Number Placeholder 3"/>
          <p:cNvSpPr>
            <a:spLocks noGrp="1"/>
          </p:cNvSpPr>
          <p:nvPr>
            <p:ph type="sldNum" sz="quarter" idx="12"/>
          </p:nvPr>
        </p:nvSpPr>
        <p:spPr/>
        <p:txBody>
          <a:bodyPr/>
          <a:lstStyle/>
          <a:p>
            <a:fld id="{9CEF9F98-3D71-46BF-86CA-48FF7BA8BFEB}" type="slidenum">
              <a:rPr lang="en-US" smtClean="0"/>
              <a:pPr/>
              <a:t>2</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dirty="0" smtClean="0"/>
              <a:t>Transient frequency control </a:t>
            </a:r>
            <a:endParaRPr lang="en-US" dirty="0"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9"/>
          <p:cNvSpPr/>
          <p:nvPr/>
        </p:nvSpPr>
        <p:spPr>
          <a:xfrm>
            <a:off x="152400" y="2074912"/>
            <a:ext cx="8991600" cy="523220"/>
          </a:xfrm>
          <a:prstGeom prst="rect">
            <a:avLst/>
          </a:prstGeom>
        </p:spPr>
        <p:txBody>
          <a:bodyPr wrap="square">
            <a:spAutoFit/>
          </a:bodyPr>
          <a:lstStyle/>
          <a:p>
            <a:r>
              <a:rPr lang="en-US" sz="2800" dirty="0" smtClean="0"/>
              <a:t>Bring </a:t>
            </a:r>
            <a:r>
              <a:rPr lang="en-US" sz="2800" dirty="0"/>
              <a:t>the 2*(summation)/</a:t>
            </a:r>
            <a:r>
              <a:rPr lang="en-US" sz="2800" dirty="0" err="1"/>
              <a:t>ω</a:t>
            </a:r>
            <a:r>
              <a:rPr lang="en-US" sz="2800" baseline="-25000" dirty="0" err="1"/>
              <a:t>Re</a:t>
            </a:r>
            <a:r>
              <a:rPr lang="en-US" sz="2800" dirty="0"/>
              <a:t> over to the </a:t>
            </a:r>
            <a:r>
              <a:rPr lang="en-US" sz="2800" dirty="0" smtClean="0"/>
              <a:t>right-hand-side:</a:t>
            </a:r>
            <a:endParaRPr lang="en-US" sz="2800" dirty="0"/>
          </a:p>
        </p:txBody>
      </p:sp>
      <p:sp>
        <p:nvSpPr>
          <p:cNvPr id="21"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3811623231"/>
              </p:ext>
            </p:extLst>
          </p:nvPr>
        </p:nvGraphicFramePr>
        <p:xfrm>
          <a:off x="2771800" y="1095772"/>
          <a:ext cx="2993554" cy="855301"/>
        </p:xfrm>
        <a:graphic>
          <a:graphicData uri="http://schemas.openxmlformats.org/presentationml/2006/ole">
            <mc:AlternateContent xmlns:mc="http://schemas.openxmlformats.org/markup-compatibility/2006">
              <mc:Choice xmlns:v="urn:schemas-microsoft-com:vml" Requires="v">
                <p:oleObj spid="_x0000_s65703" name="Equation" r:id="rId4" imgW="1714320" imgH="482400" progId="Equation.3">
                  <p:embed/>
                </p:oleObj>
              </mc:Choice>
              <mc:Fallback>
                <p:oleObj name="Equation" r:id="rId4" imgW="1714320" imgH="482400" progId="Equation.3">
                  <p:embed/>
                  <p:pic>
                    <p:nvPicPr>
                      <p:cNvPr id="0" name=""/>
                      <p:cNvPicPr>
                        <a:picLocks noChangeAspect="1" noChangeArrowheads="1"/>
                      </p:cNvPicPr>
                      <p:nvPr/>
                    </p:nvPicPr>
                    <p:blipFill>
                      <a:blip r:embed="rId5"/>
                      <a:srcRect/>
                      <a:stretch>
                        <a:fillRect/>
                      </a:stretch>
                    </p:blipFill>
                    <p:spPr bwMode="auto">
                      <a:xfrm>
                        <a:off x="2771800" y="1095772"/>
                        <a:ext cx="2993554" cy="855301"/>
                      </a:xfrm>
                      <a:prstGeom prst="rect">
                        <a:avLst/>
                      </a:prstGeom>
                      <a:solidFill>
                        <a:srgbClr val="FFFFFF"/>
                      </a:solidFill>
                    </p:spPr>
                  </p:pic>
                </p:oleObj>
              </mc:Fallback>
            </mc:AlternateContent>
          </a:graphicData>
        </a:graphic>
      </p:graphicFrame>
      <p:sp>
        <p:nvSpPr>
          <p:cNvPr id="35" name="TextBox 34"/>
          <p:cNvSpPr txBox="1"/>
          <p:nvPr/>
        </p:nvSpPr>
        <p:spPr>
          <a:xfrm>
            <a:off x="6516216" y="1167780"/>
            <a:ext cx="864096" cy="584775"/>
          </a:xfrm>
          <a:prstGeom prst="rect">
            <a:avLst/>
          </a:prstGeom>
          <a:noFill/>
        </p:spPr>
        <p:txBody>
          <a:bodyPr wrap="square" rtlCol="0">
            <a:spAutoFit/>
          </a:bodyPr>
          <a:lstStyle/>
          <a:p>
            <a:r>
              <a:rPr lang="en-US" sz="3200" dirty="0" smtClean="0"/>
              <a:t>(10)</a:t>
            </a:r>
            <a:endParaRPr lang="en-US" sz="3200" dirty="0"/>
          </a:p>
        </p:txBody>
      </p:sp>
      <p:sp>
        <p:nvSpPr>
          <p:cNvPr id="8" name="Slide Number Placeholder 7"/>
          <p:cNvSpPr>
            <a:spLocks noGrp="1"/>
          </p:cNvSpPr>
          <p:nvPr>
            <p:ph type="sldNum" sz="quarter" idx="10"/>
          </p:nvPr>
        </p:nvSpPr>
        <p:spPr>
          <a:xfrm>
            <a:off x="25152" y="6356350"/>
            <a:ext cx="442392" cy="385018"/>
          </a:xfrm>
        </p:spPr>
        <p:txBody>
          <a:bodyPr/>
          <a:lstStyle/>
          <a:p>
            <a:pPr>
              <a:defRPr/>
            </a:pPr>
            <a:fld id="{A3DF65C9-57CD-498D-A7CB-6A0A43BDAEA3}" type="slidenum">
              <a:rPr lang="en-US" smtClean="0">
                <a:solidFill>
                  <a:schemeClr val="tx1"/>
                </a:solidFill>
              </a:rPr>
              <a:pPr>
                <a:defRPr/>
              </a:pPr>
              <a:t>20</a:t>
            </a:fld>
            <a:endParaRPr lang="en-US" dirty="0">
              <a:solidFill>
                <a:schemeClr val="tx1"/>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604328945"/>
              </p:ext>
            </p:extLst>
          </p:nvPr>
        </p:nvGraphicFramePr>
        <p:xfrm>
          <a:off x="3059832" y="2607940"/>
          <a:ext cx="2543175" cy="1181100"/>
        </p:xfrm>
        <a:graphic>
          <a:graphicData uri="http://schemas.openxmlformats.org/presentationml/2006/ole">
            <mc:AlternateContent xmlns:mc="http://schemas.openxmlformats.org/markup-compatibility/2006">
              <mc:Choice xmlns:v="urn:schemas-microsoft-com:vml" Requires="v">
                <p:oleObj spid="_x0000_s65704" name="Equation" r:id="rId6" imgW="1435100" imgH="660400" progId="Equation.3">
                  <p:embed/>
                </p:oleObj>
              </mc:Choice>
              <mc:Fallback>
                <p:oleObj name="Equation" r:id="rId6" imgW="1435100" imgH="6604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2607940"/>
                        <a:ext cx="2543175" cy="1181100"/>
                      </a:xfrm>
                      <a:prstGeom prst="rect">
                        <a:avLst/>
                      </a:prstGeom>
                      <a:solidFill>
                        <a:srgbClr val="FFFFFF"/>
                      </a:solidFill>
                    </p:spPr>
                  </p:pic>
                </p:oleObj>
              </mc:Fallback>
            </mc:AlternateContent>
          </a:graphicData>
        </a:graphic>
      </p:graphicFrame>
      <p:sp>
        <p:nvSpPr>
          <p:cNvPr id="31" name="TextBox 30"/>
          <p:cNvSpPr txBox="1"/>
          <p:nvPr/>
        </p:nvSpPr>
        <p:spPr>
          <a:xfrm>
            <a:off x="6516216" y="2628201"/>
            <a:ext cx="1152128" cy="584775"/>
          </a:xfrm>
          <a:prstGeom prst="rect">
            <a:avLst/>
          </a:prstGeom>
          <a:noFill/>
        </p:spPr>
        <p:txBody>
          <a:bodyPr wrap="square" rtlCol="0">
            <a:spAutoFit/>
          </a:bodyPr>
          <a:lstStyle/>
          <a:p>
            <a:r>
              <a:rPr lang="en-US" sz="3200" dirty="0" smtClean="0"/>
              <a:t>(11a)</a:t>
            </a:r>
            <a:endParaRPr lang="en-US" sz="3200" dirty="0"/>
          </a:p>
        </p:txBody>
      </p:sp>
      <p:sp>
        <p:nvSpPr>
          <p:cNvPr id="6" name="TextBox 5"/>
          <p:cNvSpPr txBox="1"/>
          <p:nvPr/>
        </p:nvSpPr>
        <p:spPr>
          <a:xfrm>
            <a:off x="152400" y="3717032"/>
            <a:ext cx="8991600" cy="1477328"/>
          </a:xfrm>
          <a:prstGeom prst="rect">
            <a:avLst/>
          </a:prstGeom>
          <a:noFill/>
        </p:spPr>
        <p:txBody>
          <a:bodyPr wrap="square" rtlCol="0">
            <a:spAutoFit/>
          </a:bodyPr>
          <a:lstStyle/>
          <a:p>
            <a:r>
              <a:rPr lang="en-US" dirty="0"/>
              <a:t>Eq. (11a) gives the </a:t>
            </a:r>
            <a:r>
              <a:rPr lang="en-US" i="1" dirty="0"/>
              <a:t>average deceleration of the system</a:t>
            </a:r>
            <a:r>
              <a:rPr lang="en-US" dirty="0"/>
              <a:t>, </a:t>
            </a:r>
            <a:r>
              <a:rPr lang="en-US" i="1" dirty="0"/>
              <a:t>m</a:t>
            </a:r>
            <a:r>
              <a:rPr lang="en-US" dirty="0"/>
              <a:t>, the </a:t>
            </a:r>
            <a:r>
              <a:rPr lang="en-US" dirty="0" smtClean="0"/>
              <a:t>initial slope </a:t>
            </a:r>
            <a:r>
              <a:rPr lang="en-US" dirty="0"/>
              <a:t>of the </a:t>
            </a:r>
            <a:r>
              <a:rPr lang="en-US" dirty="0" err="1" smtClean="0"/>
              <a:t>avg</a:t>
            </a:r>
            <a:r>
              <a:rPr lang="en-US" dirty="0" smtClean="0"/>
              <a:t> frequency </a:t>
            </a:r>
            <a:r>
              <a:rPr lang="en-US" dirty="0"/>
              <a:t>deviation plot vs. time.  </a:t>
            </a:r>
            <a:r>
              <a:rPr lang="en-US" dirty="0" smtClean="0"/>
              <a:t>This </a:t>
            </a:r>
            <a:r>
              <a:rPr lang="en-US" dirty="0"/>
              <a:t>has also been called the rate of change of frequency (ROCOF) </a:t>
            </a:r>
            <a:r>
              <a:rPr lang="en-US" dirty="0" smtClean="0"/>
              <a:t>[*]. </a:t>
            </a:r>
          </a:p>
          <a:p>
            <a:r>
              <a:rPr lang="en-US" dirty="0" smtClean="0"/>
              <a:t>All </a:t>
            </a:r>
            <a:r>
              <a:rPr lang="en-US" dirty="0"/>
              <a:t>H</a:t>
            </a:r>
            <a:r>
              <a:rPr lang="en-US" baseline="-25000" dirty="0"/>
              <a:t>i</a:t>
            </a:r>
            <a:r>
              <a:rPr lang="en-US" dirty="0"/>
              <a:t> (units of seconds) must be given on a common power base for (11a) to be correct. In addition -∆P</a:t>
            </a:r>
            <a:r>
              <a:rPr lang="en-US" baseline="-25000" dirty="0"/>
              <a:t>L</a:t>
            </a:r>
            <a:r>
              <a:rPr lang="en-US" dirty="0"/>
              <a:t> should be in per-unit, also on that same common base, so that -∆P</a:t>
            </a:r>
            <a:r>
              <a:rPr lang="en-US" baseline="-25000" dirty="0"/>
              <a:t>L</a:t>
            </a:r>
            <a:r>
              <a:rPr lang="en-US" dirty="0"/>
              <a:t>/2 </a:t>
            </a:r>
            <a:r>
              <a:rPr lang="en-US" dirty="0" err="1"/>
              <a:t>ΣH</a:t>
            </a:r>
            <a:r>
              <a:rPr lang="en-US" baseline="-25000" dirty="0" err="1"/>
              <a:t>i</a:t>
            </a:r>
            <a:r>
              <a:rPr lang="en-US" dirty="0"/>
              <a:t> is in </a:t>
            </a:r>
            <a:r>
              <a:rPr lang="en-US" dirty="0" err="1"/>
              <a:t>pu</a:t>
            </a:r>
            <a:r>
              <a:rPr lang="en-US" dirty="0"/>
              <a:t>/sec, and </a:t>
            </a:r>
            <a:r>
              <a:rPr lang="en-US" dirty="0" err="1"/>
              <a:t>m</a:t>
            </a:r>
            <a:r>
              <a:rPr lang="en-US" baseline="-25000" dirty="0" err="1"/>
              <a:t>ω</a:t>
            </a:r>
            <a:r>
              <a:rPr lang="en-US" dirty="0"/>
              <a:t>=-∆P</a:t>
            </a:r>
            <a:r>
              <a:rPr lang="en-US" baseline="-25000" dirty="0"/>
              <a:t>L</a:t>
            </a:r>
            <a:r>
              <a:rPr lang="en-US" dirty="0"/>
              <a:t> </a:t>
            </a:r>
            <a:r>
              <a:rPr lang="en-US" dirty="0" err="1"/>
              <a:t>ω</a:t>
            </a:r>
            <a:r>
              <a:rPr lang="en-US" baseline="-25000" dirty="0" err="1"/>
              <a:t>Re</a:t>
            </a:r>
            <a:r>
              <a:rPr lang="en-US" dirty="0"/>
              <a:t>/2 </a:t>
            </a:r>
            <a:r>
              <a:rPr lang="en-US" dirty="0" err="1"/>
              <a:t>ΣH</a:t>
            </a:r>
            <a:r>
              <a:rPr lang="en-US" baseline="-25000" dirty="0" err="1"/>
              <a:t>i</a:t>
            </a:r>
            <a:r>
              <a:rPr lang="en-US" dirty="0"/>
              <a:t> is in rad/sec/sec. </a:t>
            </a:r>
            <a:r>
              <a:rPr lang="en-US" dirty="0" smtClean="0"/>
              <a:t> Alternatively,</a:t>
            </a:r>
            <a:endParaRPr lang="en-US" dirty="0"/>
          </a:p>
        </p:txBody>
      </p:sp>
      <p:sp>
        <p:nvSpPr>
          <p:cNvPr id="9" name="TextBox 8"/>
          <p:cNvSpPr txBox="1"/>
          <p:nvPr/>
        </p:nvSpPr>
        <p:spPr>
          <a:xfrm>
            <a:off x="323528" y="6309320"/>
            <a:ext cx="8712968" cy="523220"/>
          </a:xfrm>
          <a:prstGeom prst="rect">
            <a:avLst/>
          </a:prstGeom>
          <a:noFill/>
        </p:spPr>
        <p:txBody>
          <a:bodyPr wrap="square" rtlCol="0">
            <a:spAutoFit/>
          </a:bodyPr>
          <a:lstStyle/>
          <a:p>
            <a:r>
              <a:rPr lang="en-US" sz="1400" dirty="0" smtClean="0"/>
              <a:t>[*] </a:t>
            </a:r>
            <a:r>
              <a:rPr lang="en-US" sz="1400" dirty="0"/>
              <a:t>G. </a:t>
            </a:r>
            <a:r>
              <a:rPr lang="en-US" sz="1400" dirty="0" err="1"/>
              <a:t>lalor</a:t>
            </a:r>
            <a:r>
              <a:rPr lang="en-US" sz="1400" dirty="0"/>
              <a:t>, A. </a:t>
            </a:r>
            <a:r>
              <a:rPr lang="en-US" sz="1400" dirty="0" err="1"/>
              <a:t>Mullane</a:t>
            </a:r>
            <a:r>
              <a:rPr lang="en-US" sz="1400" dirty="0"/>
              <a:t>, and M. O’Malley, “Frequency control and wind turbine technologies,” IEEE Trans. On Power Systems, Vol. 20, No. 4, Nov. 2005. </a:t>
            </a:r>
          </a:p>
        </p:txBody>
      </p:sp>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119212674"/>
              </p:ext>
            </p:extLst>
          </p:nvPr>
        </p:nvGraphicFramePr>
        <p:xfrm>
          <a:off x="3131840" y="5128220"/>
          <a:ext cx="2457450" cy="1181100"/>
        </p:xfrm>
        <a:graphic>
          <a:graphicData uri="http://schemas.openxmlformats.org/presentationml/2006/ole">
            <mc:AlternateContent xmlns:mc="http://schemas.openxmlformats.org/markup-compatibility/2006">
              <mc:Choice xmlns:v="urn:schemas-microsoft-com:vml" Requires="v">
                <p:oleObj spid="_x0000_s65705" name="Equation" r:id="rId8" imgW="1384300" imgH="660400" progId="Equation.3">
                  <p:embed/>
                </p:oleObj>
              </mc:Choice>
              <mc:Fallback>
                <p:oleObj name="Equation" r:id="rId8" imgW="1384300" imgH="6604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5128220"/>
                        <a:ext cx="2457450" cy="1181100"/>
                      </a:xfrm>
                      <a:prstGeom prst="rect">
                        <a:avLst/>
                      </a:prstGeom>
                      <a:solidFill>
                        <a:srgbClr val="FFFFFF"/>
                      </a:solidFill>
                    </p:spPr>
                  </p:pic>
                </p:oleObj>
              </mc:Fallback>
            </mc:AlternateContent>
          </a:graphicData>
        </a:graphic>
      </p:graphicFrame>
      <p:sp>
        <p:nvSpPr>
          <p:cNvPr id="32" name="TextBox 31"/>
          <p:cNvSpPr txBox="1"/>
          <p:nvPr/>
        </p:nvSpPr>
        <p:spPr>
          <a:xfrm>
            <a:off x="6697920" y="5373216"/>
            <a:ext cx="1152128" cy="584775"/>
          </a:xfrm>
          <a:prstGeom prst="rect">
            <a:avLst/>
          </a:prstGeom>
          <a:noFill/>
        </p:spPr>
        <p:txBody>
          <a:bodyPr wrap="square" rtlCol="0">
            <a:spAutoFit/>
          </a:bodyPr>
          <a:lstStyle/>
          <a:p>
            <a:r>
              <a:rPr lang="en-US" sz="3200" dirty="0" smtClean="0"/>
              <a:t>(11b)</a:t>
            </a:r>
            <a:endParaRPr lang="en-US" sz="3200" dirty="0"/>
          </a:p>
        </p:txBody>
      </p:sp>
      <p:sp>
        <p:nvSpPr>
          <p:cNvPr id="13" name="TextBox 12"/>
          <p:cNvSpPr txBox="1"/>
          <p:nvPr/>
        </p:nvSpPr>
        <p:spPr>
          <a:xfrm>
            <a:off x="827584" y="5373216"/>
            <a:ext cx="1728192" cy="369332"/>
          </a:xfrm>
          <a:prstGeom prst="rect">
            <a:avLst/>
          </a:prstGeom>
          <a:noFill/>
        </p:spPr>
        <p:txBody>
          <a:bodyPr wrap="square" rtlCol="0">
            <a:spAutoFit/>
          </a:bodyPr>
          <a:lstStyle/>
          <a:p>
            <a:r>
              <a:rPr lang="en-US" dirty="0" smtClean="0"/>
              <a:t>Units of Hz/sec</a:t>
            </a:r>
            <a:endParaRPr lang="en-US" dirty="0"/>
          </a:p>
        </p:txBody>
      </p:sp>
      <p:sp>
        <p:nvSpPr>
          <p:cNvPr id="14" name="Freeform 13"/>
          <p:cNvSpPr/>
          <p:nvPr/>
        </p:nvSpPr>
        <p:spPr>
          <a:xfrm>
            <a:off x="2377440" y="5577840"/>
            <a:ext cx="777240" cy="0"/>
          </a:xfrm>
          <a:custGeom>
            <a:avLst/>
            <a:gdLst>
              <a:gd name="connsiteX0" fmla="*/ 0 w 777240"/>
              <a:gd name="connsiteY0" fmla="*/ 0 h 0"/>
              <a:gd name="connsiteX1" fmla="*/ 777240 w 777240"/>
              <a:gd name="connsiteY1" fmla="*/ 0 h 0"/>
            </a:gdLst>
            <a:ahLst/>
            <a:cxnLst>
              <a:cxn ang="0">
                <a:pos x="connsiteX0" y="connsiteY0"/>
              </a:cxn>
              <a:cxn ang="0">
                <a:pos x="connsiteX1" y="connsiteY1"/>
              </a:cxn>
            </a:cxnLst>
            <a:rect l="l" t="t" r="r" b="b"/>
            <a:pathLst>
              <a:path w="777240">
                <a:moveTo>
                  <a:pt x="0" y="0"/>
                </a:moveTo>
                <a:lnTo>
                  <a:pt x="77724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186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smtClean="0"/>
              <a:t>Transient frequency control </a:t>
            </a:r>
            <a:endParaRPr 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1"/>
          <p:cNvGraphicFramePr>
            <a:graphicFrameLocks noChangeAspect="1"/>
          </p:cNvGraphicFramePr>
          <p:nvPr>
            <p:extLst>
              <p:ext uri="{D42A27DB-BD31-4B8C-83A1-F6EECF244321}">
                <p14:modId xmlns:p14="http://schemas.microsoft.com/office/powerpoint/2010/main" val="832069036"/>
              </p:ext>
            </p:extLst>
          </p:nvPr>
        </p:nvGraphicFramePr>
        <p:xfrm>
          <a:off x="5580112" y="1775669"/>
          <a:ext cx="3437629" cy="1725339"/>
        </p:xfrm>
        <a:graphic>
          <a:graphicData uri="http://schemas.openxmlformats.org/presentationml/2006/ole">
            <mc:AlternateContent xmlns:mc="http://schemas.openxmlformats.org/markup-compatibility/2006">
              <mc:Choice xmlns:v="urn:schemas-microsoft-com:vml" Requires="v">
                <p:oleObj spid="_x0000_s61553" name="Equation" r:id="rId4" imgW="1955520" imgH="977760" progId="Equation.3">
                  <p:embed/>
                </p:oleObj>
              </mc:Choice>
              <mc:Fallback>
                <p:oleObj name="Equation" r:id="rId4" imgW="1955520" imgH="977760" progId="Equation.3">
                  <p:embed/>
                  <p:pic>
                    <p:nvPicPr>
                      <p:cNvPr id="0" name=""/>
                      <p:cNvPicPr>
                        <a:picLocks noChangeAspect="1" noChangeArrowheads="1"/>
                      </p:cNvPicPr>
                      <p:nvPr/>
                    </p:nvPicPr>
                    <p:blipFill>
                      <a:blip r:embed="rId5"/>
                      <a:srcRect/>
                      <a:stretch>
                        <a:fillRect/>
                      </a:stretch>
                    </p:blipFill>
                    <p:spPr bwMode="auto">
                      <a:xfrm>
                        <a:off x="5580112" y="1775669"/>
                        <a:ext cx="3437629" cy="1725339"/>
                      </a:xfrm>
                      <a:prstGeom prst="rect">
                        <a:avLst/>
                      </a:prstGeom>
                      <a:solidFill>
                        <a:srgbClr val="FFFFFF"/>
                      </a:solidFill>
                    </p:spPr>
                  </p:pic>
                </p:oleObj>
              </mc:Fallback>
            </mc:AlternateContent>
          </a:graphicData>
        </a:graphic>
      </p:graphicFrame>
      <p:sp>
        <p:nvSpPr>
          <p:cNvPr id="1030" name="TextBox 6"/>
          <p:cNvSpPr txBox="1">
            <a:spLocks noChangeArrowheads="1"/>
          </p:cNvSpPr>
          <p:nvPr/>
        </p:nvSpPr>
        <p:spPr bwMode="auto">
          <a:xfrm>
            <a:off x="-36512" y="4293096"/>
            <a:ext cx="4896544" cy="830997"/>
          </a:xfrm>
          <a:prstGeom prst="rect">
            <a:avLst/>
          </a:prstGeom>
          <a:noFill/>
          <a:ln w="9525">
            <a:noFill/>
            <a:miter lim="800000"/>
            <a:headEnd/>
            <a:tailEnd/>
          </a:ln>
        </p:spPr>
        <p:txBody>
          <a:bodyPr wrap="square">
            <a:spAutoFit/>
          </a:bodyPr>
          <a:lstStyle/>
          <a:p>
            <a:r>
              <a:rPr lang="en-US" sz="2400" dirty="0"/>
              <a:t>Consider </a:t>
            </a:r>
            <a:r>
              <a:rPr lang="en-US" sz="2400" dirty="0" smtClean="0"/>
              <a:t>losing a unit of </a:t>
            </a:r>
            <a:r>
              <a:rPr lang="en-US" sz="2400" dirty="0"/>
              <a:t>∆</a:t>
            </a:r>
            <a:r>
              <a:rPr lang="en-US" sz="2400" dirty="0" smtClean="0"/>
              <a:t>P</a:t>
            </a:r>
            <a:r>
              <a:rPr lang="en-US" sz="2400" baseline="-25000" dirty="0"/>
              <a:t>G</a:t>
            </a:r>
            <a:r>
              <a:rPr lang="en-US" sz="2400" dirty="0" smtClean="0"/>
              <a:t> </a:t>
            </a:r>
            <a:r>
              <a:rPr lang="en-US" sz="2400" dirty="0"/>
              <a:t>at t=0. </a:t>
            </a:r>
            <a:endParaRPr lang="en-US" sz="2400" dirty="0" smtClean="0"/>
          </a:p>
          <a:p>
            <a:r>
              <a:rPr lang="en-US" sz="2400" dirty="0" smtClean="0"/>
              <a:t>Thus, we can consider </a:t>
            </a:r>
            <a:r>
              <a:rPr lang="en-US" sz="2400" dirty="0"/>
              <a:t>that ∆</a:t>
            </a:r>
            <a:r>
              <a:rPr lang="en-US" sz="2400" dirty="0" smtClean="0"/>
              <a:t>P</a:t>
            </a:r>
            <a:r>
              <a:rPr lang="en-US" sz="2400" baseline="-25000" dirty="0" smtClean="0"/>
              <a:t>L</a:t>
            </a:r>
            <a:r>
              <a:rPr lang="en-US" sz="2400" dirty="0" smtClean="0"/>
              <a:t>=-</a:t>
            </a:r>
            <a:r>
              <a:rPr lang="en-US" sz="2400" dirty="0"/>
              <a:t> ∆</a:t>
            </a:r>
            <a:r>
              <a:rPr lang="en-US" sz="2400" dirty="0" smtClean="0"/>
              <a:t>P</a:t>
            </a:r>
            <a:r>
              <a:rPr lang="en-US" sz="2400" baseline="-25000" dirty="0" smtClean="0"/>
              <a:t>G</a:t>
            </a:r>
            <a:endParaRPr lang="en-US" sz="2400" dirty="0"/>
          </a:p>
        </p:txBody>
      </p:sp>
      <p:sp>
        <p:nvSpPr>
          <p:cNvPr id="8" name="Slide Number Placeholder 7"/>
          <p:cNvSpPr>
            <a:spLocks noGrp="1"/>
          </p:cNvSpPr>
          <p:nvPr>
            <p:ph type="sldNum" sz="quarter" idx="10"/>
          </p:nvPr>
        </p:nvSpPr>
        <p:spPr/>
        <p:txBody>
          <a:bodyPr/>
          <a:lstStyle/>
          <a:p>
            <a:pPr>
              <a:defRPr/>
            </a:pPr>
            <a:fld id="{A3DF65C9-57CD-498D-A7CB-6A0A43BDAEA3}" type="slidenum">
              <a:rPr lang="en-US" smtClean="0"/>
              <a:pPr>
                <a:defRPr/>
              </a:pPr>
              <a:t>21</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1431512125"/>
              </p:ext>
            </p:extLst>
          </p:nvPr>
        </p:nvGraphicFramePr>
        <p:xfrm>
          <a:off x="323528" y="1268760"/>
          <a:ext cx="4351338" cy="2886075"/>
        </p:xfrm>
        <a:graphic>
          <a:graphicData uri="http://schemas.openxmlformats.org/presentationml/2006/ole">
            <mc:AlternateContent xmlns:mc="http://schemas.openxmlformats.org/markup-compatibility/2006">
              <mc:Choice xmlns:v="urn:schemas-microsoft-com:vml" Requires="v">
                <p:oleObj spid="_x0000_s61554" name="Equation" r:id="rId6" imgW="2450880" imgH="1612800" progId="Equation.3">
                  <p:embed/>
                </p:oleObj>
              </mc:Choice>
              <mc:Fallback>
                <p:oleObj name="Equation" r:id="rId6" imgW="2450880" imgH="1612800" progId="Equation.3">
                  <p:embed/>
                  <p:pic>
                    <p:nvPicPr>
                      <p:cNvPr id="0" name="Object 11"/>
                      <p:cNvPicPr>
                        <a:picLocks noChangeAspect="1" noChangeArrowheads="1"/>
                      </p:cNvPicPr>
                      <p:nvPr/>
                    </p:nvPicPr>
                    <p:blipFill>
                      <a:blip r:embed="rId7"/>
                      <a:srcRect/>
                      <a:stretch>
                        <a:fillRect/>
                      </a:stretch>
                    </p:blipFill>
                    <p:spPr bwMode="auto">
                      <a:xfrm>
                        <a:off x="323528" y="1268760"/>
                        <a:ext cx="4351338" cy="2886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ight Arrow 2"/>
          <p:cNvSpPr/>
          <p:nvPr/>
        </p:nvSpPr>
        <p:spPr>
          <a:xfrm>
            <a:off x="3671392" y="5301208"/>
            <a:ext cx="900608" cy="576064"/>
          </a:xfrm>
          <a:prstGeom prst="rightArrow">
            <a:avLst/>
          </a:pr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687888" y="2429272"/>
            <a:ext cx="900608" cy="576064"/>
          </a:xfrm>
          <a:prstGeom prst="rightArrow">
            <a:avLst/>
          </a:pr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1"/>
          <p:cNvGraphicFramePr>
            <a:graphicFrameLocks noChangeAspect="1"/>
          </p:cNvGraphicFramePr>
          <p:nvPr>
            <p:extLst>
              <p:ext uri="{D42A27DB-BD31-4B8C-83A1-F6EECF244321}">
                <p14:modId xmlns:p14="http://schemas.microsoft.com/office/powerpoint/2010/main" val="1340190380"/>
              </p:ext>
            </p:extLst>
          </p:nvPr>
        </p:nvGraphicFramePr>
        <p:xfrm>
          <a:off x="5065713" y="4868863"/>
          <a:ext cx="3168650" cy="1725612"/>
        </p:xfrm>
        <a:graphic>
          <a:graphicData uri="http://schemas.openxmlformats.org/presentationml/2006/ole">
            <mc:AlternateContent xmlns:mc="http://schemas.openxmlformats.org/markup-compatibility/2006">
              <mc:Choice xmlns:v="urn:schemas-microsoft-com:vml" Requires="v">
                <p:oleObj spid="_x0000_s61555" name="Equation" r:id="rId8" imgW="1803240" imgH="977760" progId="Equation.3">
                  <p:embed/>
                </p:oleObj>
              </mc:Choice>
              <mc:Fallback>
                <p:oleObj name="Equation" r:id="rId8" imgW="1803240" imgH="977760" progId="Equation.3">
                  <p:embed/>
                  <p:pic>
                    <p:nvPicPr>
                      <p:cNvPr id="0" name=""/>
                      <p:cNvPicPr>
                        <a:picLocks noChangeAspect="1" noChangeArrowheads="1"/>
                      </p:cNvPicPr>
                      <p:nvPr/>
                    </p:nvPicPr>
                    <p:blipFill>
                      <a:blip r:embed="rId9"/>
                      <a:srcRect/>
                      <a:stretch>
                        <a:fillRect/>
                      </a:stretch>
                    </p:blipFill>
                    <p:spPr bwMode="auto">
                      <a:xfrm>
                        <a:off x="5065713" y="4868863"/>
                        <a:ext cx="3168650" cy="1725612"/>
                      </a:xfrm>
                      <a:prstGeom prst="rect">
                        <a:avLst/>
                      </a:prstGeom>
                      <a:solidFill>
                        <a:srgbClr val="FFFFFF"/>
                      </a:solidFill>
                    </p:spPr>
                  </p:pic>
                </p:oleObj>
              </mc:Fallback>
            </mc:AlternateContent>
          </a:graphicData>
        </a:graphic>
      </p:graphicFrame>
      <p:sp>
        <p:nvSpPr>
          <p:cNvPr id="4" name="TextBox 3"/>
          <p:cNvSpPr txBox="1"/>
          <p:nvPr/>
        </p:nvSpPr>
        <p:spPr>
          <a:xfrm>
            <a:off x="6516216" y="4293096"/>
            <a:ext cx="2520280" cy="461665"/>
          </a:xfrm>
          <a:prstGeom prst="rect">
            <a:avLst/>
          </a:prstGeom>
          <a:noFill/>
        </p:spPr>
        <p:txBody>
          <a:bodyPr wrap="square" rtlCol="0">
            <a:spAutoFit/>
          </a:bodyPr>
          <a:lstStyle/>
          <a:p>
            <a:r>
              <a:rPr lang="en-US" sz="1200" dirty="0" smtClean="0"/>
              <a:t>So </a:t>
            </a:r>
            <a:r>
              <a:rPr lang="el-GR" sz="1200" dirty="0" smtClean="0"/>
              <a:t>Δ</a:t>
            </a:r>
            <a:r>
              <a:rPr lang="en-US" sz="1200" dirty="0" smtClean="0"/>
              <a:t>P</a:t>
            </a:r>
            <a:r>
              <a:rPr lang="en-US" sz="1200" baseline="-25000" dirty="0" smtClean="0"/>
              <a:t>G</a:t>
            </a:r>
            <a:r>
              <a:rPr lang="en-US" sz="1200" dirty="0" smtClean="0"/>
              <a:t>&lt;0 means generation was lost, and </a:t>
            </a:r>
            <a:r>
              <a:rPr lang="en-US" sz="1200" dirty="0" err="1" smtClean="0"/>
              <a:t>df</a:t>
            </a:r>
            <a:r>
              <a:rPr lang="en-US" sz="1200" dirty="0" smtClean="0"/>
              <a:t>/</a:t>
            </a:r>
            <a:r>
              <a:rPr lang="en-US" sz="1200" dirty="0" err="1" smtClean="0"/>
              <a:t>dt</a:t>
            </a:r>
            <a:r>
              <a:rPr lang="en-US" sz="1200" dirty="0" smtClean="0"/>
              <a:t>&lt;0, i.e., frequency declines.</a:t>
            </a:r>
            <a:endParaRPr lang="en-US" sz="1200" dirty="0"/>
          </a:p>
        </p:txBody>
      </p:sp>
    </p:spTree>
    <p:extLst>
      <p:ext uri="{BB962C8B-B14F-4D97-AF65-F5344CB8AC3E}">
        <p14:creationId xmlns:p14="http://schemas.microsoft.com/office/powerpoint/2010/main" val="14350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3" grpId="0" animBg="1"/>
      <p:bldP spid="9"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smtClean="0"/>
              <a:t>Transient frequency control </a:t>
            </a:r>
            <a:endParaRPr 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30" name="TextBox 6"/>
          <p:cNvSpPr txBox="1">
            <a:spLocks noChangeArrowheads="1"/>
          </p:cNvSpPr>
          <p:nvPr/>
        </p:nvSpPr>
        <p:spPr bwMode="auto">
          <a:xfrm>
            <a:off x="0" y="1268760"/>
            <a:ext cx="9144000" cy="461665"/>
          </a:xfrm>
          <a:prstGeom prst="rect">
            <a:avLst/>
          </a:prstGeom>
          <a:noFill/>
          <a:ln w="9525">
            <a:noFill/>
            <a:miter lim="800000"/>
            <a:headEnd/>
            <a:tailEnd/>
          </a:ln>
        </p:spPr>
        <p:txBody>
          <a:bodyPr>
            <a:spAutoFit/>
          </a:bodyPr>
          <a:lstStyle/>
          <a:p>
            <a:r>
              <a:rPr lang="en-US" sz="2400" dirty="0"/>
              <a:t>Consider </a:t>
            </a:r>
            <a:r>
              <a:rPr lang="en-US" sz="2400" dirty="0" smtClean="0"/>
              <a:t>losing a unit of </a:t>
            </a:r>
            <a:r>
              <a:rPr lang="en-US" sz="2400" dirty="0"/>
              <a:t>∆</a:t>
            </a:r>
            <a:r>
              <a:rPr lang="en-US" sz="2400" dirty="0" smtClean="0"/>
              <a:t>P</a:t>
            </a:r>
            <a:r>
              <a:rPr lang="en-US" sz="2400" baseline="-25000" dirty="0"/>
              <a:t>G</a:t>
            </a:r>
            <a:r>
              <a:rPr lang="en-US" sz="2400" dirty="0" smtClean="0"/>
              <a:t> </a:t>
            </a:r>
            <a:r>
              <a:rPr lang="en-US" sz="2400" dirty="0"/>
              <a:t>at t=0. </a:t>
            </a:r>
            <a:endParaRPr lang="en-US" sz="2400" dirty="0" smtClean="0"/>
          </a:p>
        </p:txBody>
      </p:sp>
      <p:sp>
        <p:nvSpPr>
          <p:cNvPr id="8" name="Slide Number Placeholder 7"/>
          <p:cNvSpPr>
            <a:spLocks noGrp="1"/>
          </p:cNvSpPr>
          <p:nvPr>
            <p:ph type="sldNum" sz="quarter" idx="10"/>
          </p:nvPr>
        </p:nvSpPr>
        <p:spPr/>
        <p:txBody>
          <a:bodyPr/>
          <a:lstStyle/>
          <a:p>
            <a:pPr>
              <a:defRPr/>
            </a:pPr>
            <a:fld id="{A3DF65C9-57CD-498D-A7CB-6A0A43BDAEA3}" type="slidenum">
              <a:rPr lang="en-US" smtClean="0"/>
              <a:pPr>
                <a:defRPr/>
              </a:pPr>
              <a:t>22</a:t>
            </a:fld>
            <a:endParaRPr lang="en-US" dirty="0"/>
          </a:p>
        </p:txBody>
      </p:sp>
      <p:sp>
        <p:nvSpPr>
          <p:cNvPr id="9" name="TextBox 6"/>
          <p:cNvSpPr txBox="1">
            <a:spLocks noChangeArrowheads="1"/>
          </p:cNvSpPr>
          <p:nvPr/>
        </p:nvSpPr>
        <p:spPr bwMode="auto">
          <a:xfrm>
            <a:off x="0" y="3577084"/>
            <a:ext cx="9144000" cy="1938992"/>
          </a:xfrm>
          <a:prstGeom prst="rect">
            <a:avLst/>
          </a:prstGeom>
          <a:noFill/>
          <a:ln w="9525">
            <a:noFill/>
            <a:miter lim="800000"/>
            <a:headEnd/>
            <a:tailEnd/>
          </a:ln>
        </p:spPr>
        <p:txBody>
          <a:bodyPr>
            <a:spAutoFit/>
          </a:bodyPr>
          <a:lstStyle/>
          <a:p>
            <a:r>
              <a:rPr lang="en-US" sz="2400" dirty="0" smtClean="0"/>
              <a:t>Assume</a:t>
            </a:r>
            <a:r>
              <a:rPr lang="en-US" sz="2400" dirty="0"/>
              <a:t>:</a:t>
            </a:r>
          </a:p>
          <a:p>
            <a:pPr marL="342900" lvl="0" indent="-342900">
              <a:buFont typeface="Arial" pitchFamily="34" charset="0"/>
              <a:buChar char="•"/>
            </a:pPr>
            <a:r>
              <a:rPr lang="en-US" sz="2400" dirty="0"/>
              <a:t>There is no governor action between time </a:t>
            </a:r>
            <a:r>
              <a:rPr lang="en-US" sz="2400" dirty="0" smtClean="0"/>
              <a:t>t=0</a:t>
            </a:r>
            <a:r>
              <a:rPr lang="en-US" sz="2400" baseline="30000" dirty="0" smtClean="0"/>
              <a:t>+</a:t>
            </a:r>
            <a:r>
              <a:rPr lang="en-US" sz="2400" dirty="0"/>
              <a:t> </a:t>
            </a:r>
            <a:r>
              <a:rPr lang="en-US" sz="2400" dirty="0" smtClean="0"/>
              <a:t>and </a:t>
            </a:r>
            <a:r>
              <a:rPr lang="en-US" sz="2400" dirty="0"/>
              <a:t>time t=t</a:t>
            </a:r>
            <a:r>
              <a:rPr lang="en-US" sz="2400" baseline="-25000" dirty="0"/>
              <a:t>1</a:t>
            </a:r>
            <a:r>
              <a:rPr lang="en-US" sz="2400" dirty="0"/>
              <a:t> (typically, t</a:t>
            </a:r>
            <a:r>
              <a:rPr lang="en-US" sz="2400" baseline="-25000" dirty="0"/>
              <a:t>1</a:t>
            </a:r>
            <a:r>
              <a:rPr lang="en-US" sz="2400" dirty="0"/>
              <a:t> might be about 1-2 seconds). </a:t>
            </a:r>
          </a:p>
          <a:p>
            <a:pPr marL="342900" lvl="0" indent="-342900">
              <a:buFont typeface="Arial" pitchFamily="34" charset="0"/>
              <a:buChar char="•"/>
            </a:pPr>
            <a:r>
              <a:rPr lang="en-US" sz="2400" dirty="0"/>
              <a:t>The deceleration of the system is constant from t=0</a:t>
            </a:r>
            <a:r>
              <a:rPr lang="en-US" sz="2400" baseline="30000" dirty="0"/>
              <a:t>+</a:t>
            </a:r>
            <a:r>
              <a:rPr lang="en-US" sz="2400" dirty="0"/>
              <a:t> to t=t</a:t>
            </a:r>
            <a:r>
              <a:rPr lang="en-US" sz="2400" baseline="-25000" dirty="0"/>
              <a:t>1</a:t>
            </a:r>
            <a:r>
              <a:rPr lang="en-US" sz="2400" dirty="0"/>
              <a:t>. </a:t>
            </a:r>
          </a:p>
          <a:p>
            <a:r>
              <a:rPr lang="en-US" sz="2400" dirty="0"/>
              <a:t>The frequency will decline to 60-m</a:t>
            </a:r>
            <a:r>
              <a:rPr lang="en-US" sz="2400" baseline="-25000" dirty="0"/>
              <a:t>f</a:t>
            </a:r>
            <a:r>
              <a:rPr lang="en-US" sz="2400" dirty="0"/>
              <a:t>t</a:t>
            </a:r>
            <a:r>
              <a:rPr lang="en-US" sz="2400" baseline="-25000" dirty="0"/>
              <a:t>1</a:t>
            </a:r>
            <a:r>
              <a:rPr lang="en-US" sz="2400" dirty="0"/>
              <a:t>. </a:t>
            </a:r>
            <a:r>
              <a:rPr lang="en-US" sz="2400" dirty="0" smtClean="0"/>
              <a:t>The next slide illustrates</a:t>
            </a:r>
            <a:r>
              <a:rPr lang="en-US" sz="2400" dirty="0"/>
              <a:t>.</a:t>
            </a:r>
          </a:p>
        </p:txBody>
      </p:sp>
      <p:graphicFrame>
        <p:nvGraphicFramePr>
          <p:cNvPr id="4" name="Object 3"/>
          <p:cNvGraphicFramePr>
            <a:graphicFrameLocks noChangeAspect="1"/>
          </p:cNvGraphicFramePr>
          <p:nvPr>
            <p:extLst>
              <p:ext uri="{D42A27DB-BD31-4B8C-83A1-F6EECF244321}">
                <p14:modId xmlns:p14="http://schemas.microsoft.com/office/powerpoint/2010/main" val="4272656954"/>
              </p:ext>
            </p:extLst>
          </p:nvPr>
        </p:nvGraphicFramePr>
        <p:xfrm>
          <a:off x="2267744" y="1770375"/>
          <a:ext cx="3168650" cy="1725612"/>
        </p:xfrm>
        <a:graphic>
          <a:graphicData uri="http://schemas.openxmlformats.org/presentationml/2006/ole">
            <mc:AlternateContent xmlns:mc="http://schemas.openxmlformats.org/markup-compatibility/2006">
              <mc:Choice xmlns:v="urn:schemas-microsoft-com:vml" Requires="v">
                <p:oleObj spid="_x0000_s75805" name="Equation" r:id="rId4" imgW="1803240" imgH="977760" progId="Equation.3">
                  <p:embed/>
                </p:oleObj>
              </mc:Choice>
              <mc:Fallback>
                <p:oleObj name="Equation" r:id="rId4" imgW="1803240" imgH="97776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1770375"/>
                        <a:ext cx="3168650" cy="1725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762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647700" y="292100"/>
            <a:ext cx="7772400" cy="850900"/>
          </a:xfrm>
        </p:spPr>
        <p:txBody>
          <a:bodyPr/>
          <a:lstStyle/>
          <a:p>
            <a:pPr eaLnBrk="1" hangingPunct="1"/>
            <a:r>
              <a:rPr lang="en-US" b="1" u="sng" smtClean="0"/>
              <a:t>Transient frequency control </a:t>
            </a:r>
            <a:endParaRPr 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1"/>
          <p:cNvGraphicFramePr>
            <a:graphicFrameLocks noChangeAspect="1"/>
          </p:cNvGraphicFramePr>
          <p:nvPr>
            <p:extLst>
              <p:ext uri="{D42A27DB-BD31-4B8C-83A1-F6EECF244321}">
                <p14:modId xmlns:p14="http://schemas.microsoft.com/office/powerpoint/2010/main" val="2786328152"/>
              </p:ext>
            </p:extLst>
          </p:nvPr>
        </p:nvGraphicFramePr>
        <p:xfrm>
          <a:off x="863600" y="1606550"/>
          <a:ext cx="3649663" cy="1946275"/>
        </p:xfrm>
        <a:graphic>
          <a:graphicData uri="http://schemas.openxmlformats.org/presentationml/2006/ole">
            <mc:AlternateContent xmlns:mc="http://schemas.openxmlformats.org/markup-compatibility/2006">
              <mc:Choice xmlns:v="urn:schemas-microsoft-com:vml" Requires="v">
                <p:oleObj spid="_x0000_s66647" name="Equation" r:id="rId4" imgW="1218960" imgH="647640" progId="Equation.3">
                  <p:embed/>
                </p:oleObj>
              </mc:Choice>
              <mc:Fallback>
                <p:oleObj name="Equation" r:id="rId4" imgW="1218960" imgH="647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1606550"/>
                        <a:ext cx="3649663" cy="1946275"/>
                      </a:xfrm>
                      <a:prstGeom prst="rect">
                        <a:avLst/>
                      </a:prstGeom>
                      <a:solidFill>
                        <a:srgbClr val="FFFFFF"/>
                      </a:solidFill>
                    </p:spPr>
                  </p:pic>
                </p:oleObj>
              </mc:Fallback>
            </mc:AlternateContent>
          </a:graphicData>
        </a:graphic>
      </p:graphicFrame>
      <p:sp>
        <p:nvSpPr>
          <p:cNvPr id="1030" name="TextBox 6"/>
          <p:cNvSpPr txBox="1">
            <a:spLocks noChangeArrowheads="1"/>
          </p:cNvSpPr>
          <p:nvPr/>
        </p:nvSpPr>
        <p:spPr bwMode="auto">
          <a:xfrm>
            <a:off x="0" y="4778375"/>
            <a:ext cx="9144000" cy="1570038"/>
          </a:xfrm>
          <a:prstGeom prst="rect">
            <a:avLst/>
          </a:prstGeom>
          <a:noFill/>
          <a:ln w="9525">
            <a:noFill/>
            <a:miter lim="800000"/>
            <a:headEnd/>
            <a:tailEnd/>
          </a:ln>
        </p:spPr>
        <p:txBody>
          <a:bodyPr>
            <a:spAutoFit/>
          </a:bodyPr>
          <a:lstStyle/>
          <a:p>
            <a:r>
              <a:rPr lang="en-US" sz="2400" b="1" dirty="0"/>
              <a:t>The greater the </a:t>
            </a:r>
            <a:r>
              <a:rPr lang="en-US" sz="2400" b="1" dirty="0" smtClean="0"/>
              <a:t>ROCOF </a:t>
            </a:r>
            <a:r>
              <a:rPr lang="en-US" sz="2400" b="1" dirty="0"/>
              <a:t>following loss of a generator ∆</a:t>
            </a:r>
            <a:r>
              <a:rPr lang="en-US" sz="2400" b="1" dirty="0" smtClean="0"/>
              <a:t>P</a:t>
            </a:r>
            <a:r>
              <a:rPr lang="en-US" sz="2400" b="1" baseline="-25000" dirty="0"/>
              <a:t>G</a:t>
            </a:r>
            <a:r>
              <a:rPr lang="en-US" sz="2400" b="1" dirty="0" smtClean="0"/>
              <a:t>, </a:t>
            </a:r>
            <a:r>
              <a:rPr lang="en-US" sz="2400" b="1" dirty="0"/>
              <a:t>the lower will be the frequency dip.  </a:t>
            </a:r>
          </a:p>
          <a:p>
            <a:pPr marL="342900" indent="-342900">
              <a:buFont typeface="Arial" pitchFamily="34" charset="0"/>
              <a:buChar char="•"/>
            </a:pPr>
            <a:r>
              <a:rPr lang="en-US" sz="2400" b="1" dirty="0"/>
              <a:t>ROCOF increases as total system inertia </a:t>
            </a:r>
            <a:r>
              <a:rPr lang="el-GR" sz="2400" b="1" dirty="0"/>
              <a:t>Σ</a:t>
            </a:r>
            <a:r>
              <a:rPr lang="en-US" sz="2400" b="1" dirty="0"/>
              <a:t>H</a:t>
            </a:r>
            <a:r>
              <a:rPr lang="en-US" sz="2400" b="1" baseline="-25000" dirty="0"/>
              <a:t>i</a:t>
            </a:r>
            <a:r>
              <a:rPr lang="en-US" sz="2400" b="1" dirty="0"/>
              <a:t> decreases.</a:t>
            </a:r>
          </a:p>
          <a:p>
            <a:pPr marL="342900" indent="-342900">
              <a:buFont typeface="Arial" pitchFamily="34" charset="0"/>
              <a:buChar char="•"/>
            </a:pPr>
            <a:r>
              <a:rPr lang="en-US" sz="2400" b="1" dirty="0"/>
              <a:t>Therefore, frequency dip increases </a:t>
            </a:r>
            <a:r>
              <a:rPr lang="en-US" sz="2400" b="1" dirty="0" smtClean="0"/>
              <a:t>(gets lower) as </a:t>
            </a:r>
            <a:r>
              <a:rPr lang="el-GR" sz="2400" b="1" dirty="0"/>
              <a:t>Σ</a:t>
            </a:r>
            <a:r>
              <a:rPr lang="en-US" sz="2400" b="1" dirty="0"/>
              <a:t>H</a:t>
            </a:r>
            <a:r>
              <a:rPr lang="en-US" sz="2400" b="1" baseline="-25000" dirty="0"/>
              <a:t>i</a:t>
            </a:r>
            <a:r>
              <a:rPr lang="en-US" sz="2400" b="1" dirty="0"/>
              <a:t> decreases.</a:t>
            </a:r>
          </a:p>
        </p:txBody>
      </p:sp>
      <p:sp>
        <p:nvSpPr>
          <p:cNvPr id="8" name="Slide Number Placeholder 7"/>
          <p:cNvSpPr>
            <a:spLocks noGrp="1"/>
          </p:cNvSpPr>
          <p:nvPr>
            <p:ph type="sldNum" sz="quarter" idx="10"/>
          </p:nvPr>
        </p:nvSpPr>
        <p:spPr/>
        <p:txBody>
          <a:bodyPr/>
          <a:lstStyle/>
          <a:p>
            <a:pPr>
              <a:defRPr/>
            </a:pPr>
            <a:fld id="{A3DF65C9-57CD-498D-A7CB-6A0A43BDAEA3}" type="slidenum">
              <a:rPr lang="en-US" smtClean="0"/>
              <a:pPr>
                <a:defRPr/>
              </a:pPr>
              <a:t>23</a:t>
            </a:fld>
            <a:endParaRPr lang="en-US" dirty="0"/>
          </a:p>
        </p:txBody>
      </p:sp>
      <p:sp>
        <p:nvSpPr>
          <p:cNvPr id="2" name="Rectangle 2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1"/>
          <p:cNvGrpSpPr>
            <a:grpSpLocks noChangeAspect="1"/>
          </p:cNvGrpSpPr>
          <p:nvPr/>
        </p:nvGrpSpPr>
        <p:grpSpPr bwMode="auto">
          <a:xfrm>
            <a:off x="4572000" y="1101436"/>
            <a:ext cx="4320480" cy="3618101"/>
            <a:chOff x="2182" y="2830"/>
            <a:chExt cx="4475" cy="3747"/>
          </a:xfrm>
        </p:grpSpPr>
        <p:sp>
          <p:nvSpPr>
            <p:cNvPr id="4" name="AutoShape 21"/>
            <p:cNvSpPr>
              <a:spLocks noChangeAspect="1" noChangeArrowheads="1" noTextEdit="1"/>
            </p:cNvSpPr>
            <p:nvPr/>
          </p:nvSpPr>
          <p:spPr bwMode="auto">
            <a:xfrm>
              <a:off x="2182" y="2830"/>
              <a:ext cx="4475" cy="37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Line 20"/>
            <p:cNvSpPr>
              <a:spLocks noChangeShapeType="1"/>
            </p:cNvSpPr>
            <p:nvPr/>
          </p:nvSpPr>
          <p:spPr bwMode="auto">
            <a:xfrm>
              <a:off x="3315" y="2896"/>
              <a:ext cx="1" cy="353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19"/>
            <p:cNvSpPr>
              <a:spLocks noChangeShapeType="1"/>
            </p:cNvSpPr>
            <p:nvPr/>
          </p:nvSpPr>
          <p:spPr bwMode="auto">
            <a:xfrm>
              <a:off x="3315" y="3559"/>
              <a:ext cx="2717"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 Box 18"/>
            <p:cNvSpPr txBox="1">
              <a:spLocks noChangeArrowheads="1"/>
            </p:cNvSpPr>
            <p:nvPr/>
          </p:nvSpPr>
          <p:spPr bwMode="auto">
            <a:xfrm>
              <a:off x="2886" y="3345"/>
              <a:ext cx="668"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Freeform 17"/>
            <p:cNvSpPr>
              <a:spLocks/>
            </p:cNvSpPr>
            <p:nvPr/>
          </p:nvSpPr>
          <p:spPr bwMode="auto">
            <a:xfrm>
              <a:off x="3316" y="3559"/>
              <a:ext cx="2172" cy="761"/>
            </a:xfrm>
            <a:custGeom>
              <a:avLst/>
              <a:gdLst>
                <a:gd name="T0" fmla="*/ 0 w 2172"/>
                <a:gd name="T1" fmla="*/ 0 h 761"/>
                <a:gd name="T2" fmla="*/ 1153 w 2172"/>
                <a:gd name="T3" fmla="*/ 693 h 761"/>
                <a:gd name="T4" fmla="*/ 2172 w 2172"/>
                <a:gd name="T5" fmla="*/ 408 h 761"/>
              </a:gdLst>
              <a:ahLst/>
              <a:cxnLst>
                <a:cxn ang="0">
                  <a:pos x="T0" y="T1"/>
                </a:cxn>
                <a:cxn ang="0">
                  <a:pos x="T2" y="T3"/>
                </a:cxn>
                <a:cxn ang="0">
                  <a:pos x="T4" y="T5"/>
                </a:cxn>
              </a:cxnLst>
              <a:rect l="0" t="0" r="r" b="b"/>
              <a:pathLst>
                <a:path w="2172" h="761">
                  <a:moveTo>
                    <a:pt x="0" y="0"/>
                  </a:moveTo>
                  <a:cubicBezTo>
                    <a:pt x="395" y="312"/>
                    <a:pt x="791" y="625"/>
                    <a:pt x="1153" y="693"/>
                  </a:cubicBezTo>
                  <a:cubicBezTo>
                    <a:pt x="1515" y="761"/>
                    <a:pt x="1843" y="584"/>
                    <a:pt x="2172" y="408"/>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6"/>
            <p:cNvSpPr>
              <a:spLocks noChangeShapeType="1"/>
            </p:cNvSpPr>
            <p:nvPr/>
          </p:nvSpPr>
          <p:spPr bwMode="auto">
            <a:xfrm>
              <a:off x="4551" y="3233"/>
              <a:ext cx="1" cy="311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15"/>
            <p:cNvSpPr txBox="1">
              <a:spLocks noChangeArrowheads="1"/>
            </p:cNvSpPr>
            <p:nvPr/>
          </p:nvSpPr>
          <p:spPr bwMode="auto">
            <a:xfrm>
              <a:off x="4333" y="2896"/>
              <a:ext cx="44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Freeform 14"/>
            <p:cNvSpPr>
              <a:spLocks/>
            </p:cNvSpPr>
            <p:nvPr/>
          </p:nvSpPr>
          <p:spPr bwMode="auto">
            <a:xfrm>
              <a:off x="3316" y="3560"/>
              <a:ext cx="2254" cy="1605"/>
            </a:xfrm>
            <a:custGeom>
              <a:avLst/>
              <a:gdLst>
                <a:gd name="T0" fmla="*/ 0 w 2254"/>
                <a:gd name="T1" fmla="*/ 0 h 1605"/>
                <a:gd name="T2" fmla="*/ 1017 w 2254"/>
                <a:gd name="T3" fmla="*/ 1440 h 1605"/>
                <a:gd name="T4" fmla="*/ 2254 w 2254"/>
                <a:gd name="T5" fmla="*/ 991 h 1605"/>
              </a:gdLst>
              <a:ahLst/>
              <a:cxnLst>
                <a:cxn ang="0">
                  <a:pos x="T0" y="T1"/>
                </a:cxn>
                <a:cxn ang="0">
                  <a:pos x="T2" y="T3"/>
                </a:cxn>
                <a:cxn ang="0">
                  <a:pos x="T4" y="T5"/>
                </a:cxn>
              </a:cxnLst>
              <a:rect l="0" t="0" r="r" b="b"/>
              <a:pathLst>
                <a:path w="2254" h="1605">
                  <a:moveTo>
                    <a:pt x="0" y="0"/>
                  </a:moveTo>
                  <a:cubicBezTo>
                    <a:pt x="320" y="637"/>
                    <a:pt x="641" y="1275"/>
                    <a:pt x="1017" y="1440"/>
                  </a:cubicBezTo>
                  <a:cubicBezTo>
                    <a:pt x="1393" y="1605"/>
                    <a:pt x="1823" y="1298"/>
                    <a:pt x="2254" y="991"/>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316" y="3560"/>
              <a:ext cx="2254" cy="3017"/>
            </a:xfrm>
            <a:custGeom>
              <a:avLst/>
              <a:gdLst>
                <a:gd name="T0" fmla="*/ 0 w 2254"/>
                <a:gd name="T1" fmla="*/ 0 h 3017"/>
                <a:gd name="T2" fmla="*/ 1017 w 2254"/>
                <a:gd name="T3" fmla="*/ 2662 h 3017"/>
                <a:gd name="T4" fmla="*/ 2254 w 2254"/>
                <a:gd name="T5" fmla="*/ 2132 h 3017"/>
              </a:gdLst>
              <a:ahLst/>
              <a:cxnLst>
                <a:cxn ang="0">
                  <a:pos x="T0" y="T1"/>
                </a:cxn>
                <a:cxn ang="0">
                  <a:pos x="T2" y="T3"/>
                </a:cxn>
                <a:cxn ang="0">
                  <a:pos x="T4" y="T5"/>
                </a:cxn>
              </a:cxnLst>
              <a:rect l="0" t="0" r="r" b="b"/>
              <a:pathLst>
                <a:path w="2254" h="3017">
                  <a:moveTo>
                    <a:pt x="0" y="0"/>
                  </a:moveTo>
                  <a:cubicBezTo>
                    <a:pt x="320" y="1153"/>
                    <a:pt x="641" y="2307"/>
                    <a:pt x="1017" y="2662"/>
                  </a:cubicBezTo>
                  <a:cubicBezTo>
                    <a:pt x="1393" y="3017"/>
                    <a:pt x="1823" y="2574"/>
                    <a:pt x="2254" y="213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 Box 12"/>
            <p:cNvSpPr txBox="1">
              <a:spLocks noChangeArrowheads="1"/>
            </p:cNvSpPr>
            <p:nvPr/>
          </p:nvSpPr>
          <p:spPr bwMode="auto">
            <a:xfrm>
              <a:off x="3662" y="3599"/>
              <a:ext cx="67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f1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 Box 11"/>
            <p:cNvSpPr txBox="1">
              <a:spLocks noChangeArrowheads="1"/>
            </p:cNvSpPr>
            <p:nvPr/>
          </p:nvSpPr>
          <p:spPr bwMode="auto">
            <a:xfrm>
              <a:off x="3678" y="4161"/>
              <a:ext cx="67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f2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ext Box 10"/>
            <p:cNvSpPr txBox="1">
              <a:spLocks noChangeArrowheads="1"/>
            </p:cNvSpPr>
            <p:nvPr/>
          </p:nvSpPr>
          <p:spPr bwMode="auto">
            <a:xfrm>
              <a:off x="3694" y="4989"/>
              <a:ext cx="67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f3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Text Box 9"/>
            <p:cNvSpPr txBox="1">
              <a:spLocks noChangeArrowheads="1"/>
            </p:cNvSpPr>
            <p:nvPr/>
          </p:nvSpPr>
          <p:spPr bwMode="auto">
            <a:xfrm>
              <a:off x="5156" y="3233"/>
              <a:ext cx="150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Time (sec)</a:t>
              </a: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sym typeface="Wingdings" pitchFamily="2" charset="2"/>
                </a:rPr>
                <a:t></a:t>
              </a:r>
            </a:p>
          </p:txBody>
        </p:sp>
        <p:sp>
          <p:nvSpPr>
            <p:cNvPr id="18" name="Text Box 8"/>
            <p:cNvSpPr txBox="1">
              <a:spLocks noChangeArrowheads="1"/>
            </p:cNvSpPr>
            <p:nvPr/>
          </p:nvSpPr>
          <p:spPr bwMode="auto">
            <a:xfrm>
              <a:off x="2182" y="2830"/>
              <a:ext cx="1261" cy="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Frequency(Hz)</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Line 7"/>
            <p:cNvSpPr>
              <a:spLocks noChangeShapeType="1"/>
            </p:cNvSpPr>
            <p:nvPr/>
          </p:nvSpPr>
          <p:spPr bwMode="auto">
            <a:xfrm flipH="1">
              <a:off x="3111" y="4264"/>
              <a:ext cx="144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 Box 6"/>
            <p:cNvSpPr txBox="1">
              <a:spLocks noChangeArrowheads="1"/>
            </p:cNvSpPr>
            <p:nvPr/>
          </p:nvSpPr>
          <p:spPr bwMode="auto">
            <a:xfrm>
              <a:off x="2182" y="4021"/>
              <a:ext cx="120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60-m</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f1</a:t>
              </a: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Line 5"/>
            <p:cNvSpPr>
              <a:spLocks noChangeShapeType="1"/>
            </p:cNvSpPr>
            <p:nvPr/>
          </p:nvSpPr>
          <p:spPr bwMode="auto">
            <a:xfrm flipH="1">
              <a:off x="3113" y="5050"/>
              <a:ext cx="144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4"/>
            <p:cNvSpPr>
              <a:spLocks noChangeShapeType="1"/>
            </p:cNvSpPr>
            <p:nvPr/>
          </p:nvSpPr>
          <p:spPr bwMode="auto">
            <a:xfrm flipH="1">
              <a:off x="3115" y="6340"/>
              <a:ext cx="144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 Box 3"/>
            <p:cNvSpPr txBox="1">
              <a:spLocks noChangeArrowheads="1"/>
            </p:cNvSpPr>
            <p:nvPr/>
          </p:nvSpPr>
          <p:spPr bwMode="auto">
            <a:xfrm>
              <a:off x="2184" y="4807"/>
              <a:ext cx="120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60-m</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f2</a:t>
              </a: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Text Box 2"/>
            <p:cNvSpPr txBox="1">
              <a:spLocks noChangeArrowheads="1"/>
            </p:cNvSpPr>
            <p:nvPr/>
          </p:nvSpPr>
          <p:spPr bwMode="auto">
            <a:xfrm>
              <a:off x="2186" y="6083"/>
              <a:ext cx="1201"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60-m</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f3</a:t>
              </a: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a:t>
              </a:r>
              <a:r>
                <a:rPr kumimoji="0" lang="en-US" sz="1100" b="1"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275146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02" y="116632"/>
            <a:ext cx="8229600" cy="706090"/>
          </a:xfrm>
        </p:spPr>
        <p:txBody>
          <a:bodyPr>
            <a:normAutofit fontScale="90000"/>
          </a:bodyPr>
          <a:lstStyle/>
          <a:p>
            <a:r>
              <a:rPr lang="en-US" b="1" dirty="0" smtClean="0"/>
              <a:t>Frequency Basics</a:t>
            </a:r>
            <a:endParaRPr lang="en-US" b="1" dirty="0"/>
          </a:p>
        </p:txBody>
      </p:sp>
      <p:pic>
        <p:nvPicPr>
          <p:cNvPr id="12289" name="Picture 12"/>
          <p:cNvPicPr>
            <a:picLocks noChangeAspect="1" noChangeArrowheads="1"/>
          </p:cNvPicPr>
          <p:nvPr/>
        </p:nvPicPr>
        <p:blipFill>
          <a:blip r:embed="rId2" cstate="print"/>
          <a:srcRect/>
          <a:stretch>
            <a:fillRect/>
          </a:stretch>
        </p:blipFill>
        <p:spPr bwMode="auto">
          <a:xfrm>
            <a:off x="755576" y="4437112"/>
            <a:ext cx="5414196" cy="2304256"/>
          </a:xfrm>
          <a:prstGeom prst="rect">
            <a:avLst/>
          </a:prstGeom>
          <a:noFill/>
          <a:ln w="9525">
            <a:noFill/>
            <a:miter lim="800000"/>
            <a:headEnd/>
            <a:tailEnd/>
          </a:ln>
        </p:spPr>
      </p:pic>
      <p:sp>
        <p:nvSpPr>
          <p:cNvPr id="5" name="Slide Number Placeholder 4"/>
          <p:cNvSpPr>
            <a:spLocks noGrp="1"/>
          </p:cNvSpPr>
          <p:nvPr>
            <p:ph type="sldNum" sz="quarter" idx="12"/>
          </p:nvPr>
        </p:nvSpPr>
        <p:spPr>
          <a:xfrm>
            <a:off x="8172400" y="6356350"/>
            <a:ext cx="514400" cy="385018"/>
          </a:xfrm>
        </p:spPr>
        <p:txBody>
          <a:bodyPr/>
          <a:lstStyle/>
          <a:p>
            <a:fld id="{9CEF9F98-3D71-46BF-86CA-48FF7BA8BFEB}" type="slidenum">
              <a:rPr lang="en-US" smtClean="0"/>
              <a:pPr/>
              <a:t>24</a:t>
            </a:fld>
            <a:endParaRPr lang="en-US"/>
          </a:p>
        </p:txBody>
      </p:sp>
      <p:sp>
        <p:nvSpPr>
          <p:cNvPr id="9" name="Content Placeholder 2"/>
          <p:cNvSpPr>
            <a:spLocks noGrp="1"/>
          </p:cNvSpPr>
          <p:nvPr>
            <p:ph idx="1"/>
          </p:nvPr>
        </p:nvSpPr>
        <p:spPr>
          <a:xfrm>
            <a:off x="-36512" y="1196752"/>
            <a:ext cx="9180512" cy="4032448"/>
          </a:xfrm>
        </p:spPr>
        <p:txBody>
          <a:bodyPr>
            <a:normAutofit/>
          </a:bodyPr>
          <a:lstStyle/>
          <a:p>
            <a:r>
              <a:rPr lang="en-US" dirty="0" smtClean="0"/>
              <a:t>Aggregation</a:t>
            </a:r>
          </a:p>
          <a:p>
            <a:pPr lvl="1"/>
            <a:r>
              <a:rPr lang="en-US" sz="2400" dirty="0" smtClean="0"/>
              <a:t>Network </a:t>
            </a:r>
            <a:r>
              <a:rPr lang="en-US" sz="2400" dirty="0"/>
              <a:t>frequency is </a:t>
            </a:r>
            <a:r>
              <a:rPr lang="en-US" sz="2400" dirty="0" smtClean="0"/>
              <a:t>close to uniform throughout </a:t>
            </a:r>
            <a:r>
              <a:rPr lang="en-US" sz="2400" dirty="0"/>
              <a:t>the </a:t>
            </a:r>
            <a:r>
              <a:rPr lang="en-US" sz="2400" dirty="0" smtClean="0"/>
              <a:t>inter-connection </a:t>
            </a:r>
            <a:r>
              <a:rPr lang="en-US" sz="2400" dirty="0"/>
              <a:t>during the 0-20 second time period of interest for transient frequency </a:t>
            </a:r>
            <a:r>
              <a:rPr lang="en-US" sz="2400" dirty="0" err="1" smtClean="0"/>
              <a:t>performance</a:t>
            </a:r>
            <a:r>
              <a:rPr lang="en-US" sz="2400" dirty="0" err="1" smtClean="0">
                <a:sym typeface="Wingdings" pitchFamily="2" charset="2"/>
              </a:rPr>
              <a:t>a</a:t>
            </a:r>
            <a:r>
              <a:rPr lang="en-US" sz="2400" dirty="0" err="1" smtClean="0"/>
              <a:t>vg</a:t>
            </a:r>
            <a:r>
              <a:rPr lang="en-US" sz="2400" dirty="0" smtClean="0"/>
              <a:t> </a:t>
            </a:r>
            <a:r>
              <a:rPr lang="en-US" sz="2400" dirty="0" err="1" smtClean="0"/>
              <a:t>freq</a:t>
            </a:r>
            <a:r>
              <a:rPr lang="en-US" sz="2400" dirty="0" smtClean="0"/>
              <a:t> is representative.</a:t>
            </a:r>
          </a:p>
          <a:p>
            <a:pPr lvl="1"/>
            <a:r>
              <a:rPr lang="en-US" sz="2400" dirty="0" smtClean="0"/>
              <a:t>For analysis of average frequency, the </a:t>
            </a:r>
            <a:r>
              <a:rPr lang="en-US" sz="2400" dirty="0"/>
              <a:t>inertial and primary governing dynamics may be aggregated into a single </a:t>
            </a:r>
            <a:r>
              <a:rPr lang="en-US" sz="2400" dirty="0" smtClean="0"/>
              <a:t>machine. </a:t>
            </a:r>
          </a:p>
          <a:p>
            <a:pPr lvl="1"/>
            <a:r>
              <a:rPr lang="en-US" sz="2400" dirty="0" smtClean="0"/>
              <a:t>This means the </a:t>
            </a:r>
            <a:r>
              <a:rPr lang="en-US" sz="2400" b="1" dirty="0" smtClean="0"/>
              <a:t>interconnection’s </a:t>
            </a:r>
            <a:r>
              <a:rPr lang="en-US" sz="2400" dirty="0" smtClean="0"/>
              <a:t>(and not the balancing area’s) inertia is the inertia of consequence when gen trips happen.</a:t>
            </a:r>
            <a:endParaRPr lang="en-US" sz="2400" dirty="0"/>
          </a:p>
          <a:p>
            <a:pPr>
              <a:buNone/>
            </a:pPr>
            <a:endParaRPr lang="en-US" sz="2400" dirty="0"/>
          </a:p>
        </p:txBody>
      </p:sp>
      <p:pic>
        <p:nvPicPr>
          <p:cNvPr id="6" name="Picture 5"/>
          <p:cNvPicPr/>
          <p:nvPr/>
        </p:nvPicPr>
        <p:blipFill>
          <a:blip r:embed="rId3" cstate="print"/>
          <a:srcRect/>
          <a:stretch>
            <a:fillRect/>
          </a:stretch>
        </p:blipFill>
        <p:spPr bwMode="auto">
          <a:xfrm>
            <a:off x="6876256" y="116632"/>
            <a:ext cx="2051720" cy="1734984"/>
          </a:xfrm>
          <a:prstGeom prst="rect">
            <a:avLst/>
          </a:prstGeom>
          <a:noFill/>
          <a:ln w="9525">
            <a:noFill/>
            <a:miter lim="800000"/>
            <a:headEnd/>
            <a:tailEnd/>
          </a:ln>
        </p:spPr>
      </p:pic>
      <p:sp>
        <p:nvSpPr>
          <p:cNvPr id="7" name="TextBox 6"/>
          <p:cNvSpPr txBox="1">
            <a:spLocks noChangeArrowheads="1"/>
          </p:cNvSpPr>
          <p:nvPr/>
        </p:nvSpPr>
        <p:spPr bwMode="auto">
          <a:xfrm>
            <a:off x="6232525" y="4509120"/>
            <a:ext cx="29114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After ~30 seconds, however, then AGC begins to have influence; since each BA has its own AGC, this effect is BA-specific (changes to a gen depend on which BA it is 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
            <a:ext cx="8229600" cy="1143000"/>
          </a:xfrm>
        </p:spPr>
        <p:txBody>
          <a:bodyPr>
            <a:normAutofit fontScale="90000"/>
          </a:bodyPr>
          <a:lstStyle/>
          <a:p>
            <a:pPr>
              <a:defRPr/>
            </a:pPr>
            <a:r>
              <a:rPr lang="en-US" b="1" dirty="0"/>
              <a:t>Inertia and primary control from </a:t>
            </a:r>
            <a:r>
              <a:rPr lang="en-US" b="1" dirty="0" smtClean="0"/>
              <a:t>wind</a:t>
            </a:r>
            <a:endParaRPr lang="en-US" dirty="0"/>
          </a:p>
        </p:txBody>
      </p:sp>
      <p:pic>
        <p:nvPicPr>
          <p:cNvPr id="3174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1" y="1289051"/>
            <a:ext cx="6408712" cy="455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3325813" y="6492875"/>
            <a:ext cx="788987" cy="365125"/>
          </a:xfrm>
        </p:spPr>
        <p:txBody>
          <a:bodyPr/>
          <a:lstStyle/>
          <a:p>
            <a:pPr>
              <a:defRPr/>
            </a:pPr>
            <a:fld id="{D058DC5F-FEED-4799-858F-78C9415B0903}" type="slidenum">
              <a:rPr lang="en-US" smtClean="0"/>
              <a:pPr>
                <a:defRPr/>
              </a:pPr>
              <a:t>25</a:t>
            </a:fld>
            <a:endParaRPr lang="en-US"/>
          </a:p>
        </p:txBody>
      </p:sp>
      <p:sp>
        <p:nvSpPr>
          <p:cNvPr id="3" name="TextBox 2"/>
          <p:cNvSpPr txBox="1">
            <a:spLocks noChangeArrowheads="1"/>
          </p:cNvSpPr>
          <p:nvPr/>
        </p:nvSpPr>
        <p:spPr bwMode="auto">
          <a:xfrm>
            <a:off x="5580112" y="3530039"/>
            <a:ext cx="35638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Conventional generation does not have a real-power output control and therefore responds to power deficit in the network (trip of another gen) by giving up inertial </a:t>
            </a:r>
            <a:r>
              <a:rPr lang="en-US" dirty="0" smtClean="0"/>
              <a:t>energy, </a:t>
            </a:r>
            <a:r>
              <a:rPr lang="en-US" dirty="0"/>
              <a:t>thus slowing down. </a:t>
            </a:r>
            <a:r>
              <a:rPr lang="en-US" dirty="0" smtClean="0"/>
              <a:t>If using </a:t>
            </a:r>
            <a:r>
              <a:rPr lang="en-US" dirty="0"/>
              <a:t>real power output </a:t>
            </a:r>
            <a:r>
              <a:rPr lang="en-US" dirty="0" smtClean="0"/>
              <a:t>control (MPPT), a wind turbine would </a:t>
            </a:r>
            <a:r>
              <a:rPr lang="en-US" dirty="0"/>
              <a:t>not have this feature, and so we say they are “inertial-less</a:t>
            </a:r>
            <a:r>
              <a:rPr lang="en-US" dirty="0" smtClean="0"/>
              <a:t>.” However, “synthetic inertia” is available from manufacturers.</a:t>
            </a:r>
            <a:endParaRPr lang="en-US" dirty="0"/>
          </a:p>
        </p:txBody>
      </p:sp>
      <p:sp>
        <p:nvSpPr>
          <p:cNvPr id="6" name="TextBox 5"/>
          <p:cNvSpPr txBox="1">
            <a:spLocks noChangeArrowheads="1"/>
          </p:cNvSpPr>
          <p:nvPr/>
        </p:nvSpPr>
        <p:spPr bwMode="auto">
          <a:xfrm>
            <a:off x="79375" y="5749925"/>
            <a:ext cx="56276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In addition, conventional generation </a:t>
            </a:r>
            <a:r>
              <a:rPr lang="en-US" dirty="0" smtClean="0"/>
              <a:t>has </a:t>
            </a:r>
            <a:r>
              <a:rPr lang="en-US" dirty="0"/>
              <a:t>primary control that implements a “droop” characteristic…. see next slide… </a:t>
            </a:r>
            <a:r>
              <a:rPr lang="en-US" dirty="0" smtClean="0"/>
              <a:t>most wind units today do not have it.</a:t>
            </a:r>
            <a:endParaRPr lang="en-US" dirty="0"/>
          </a:p>
        </p:txBody>
      </p:sp>
      <p:sp>
        <p:nvSpPr>
          <p:cNvPr id="4" name="TextBox 3"/>
          <p:cNvSpPr txBox="1"/>
          <p:nvPr/>
        </p:nvSpPr>
        <p:spPr>
          <a:xfrm>
            <a:off x="7020272" y="1289050"/>
            <a:ext cx="2123728" cy="1200329"/>
          </a:xfrm>
          <a:prstGeom prst="rect">
            <a:avLst/>
          </a:prstGeom>
          <a:noFill/>
        </p:spPr>
        <p:txBody>
          <a:bodyPr wrap="square" rtlCol="0">
            <a:spAutoFit/>
          </a:bodyPr>
          <a:lstStyle/>
          <a:p>
            <a:r>
              <a:rPr lang="en-US" dirty="0" smtClean="0"/>
              <a:t>The two thick </a:t>
            </a:r>
            <a:r>
              <a:rPr lang="en-US" dirty="0" err="1" smtClean="0"/>
              <a:t>zig-zag</a:t>
            </a:r>
            <a:r>
              <a:rPr lang="en-US" dirty="0" smtClean="0"/>
              <a:t> arrows show control differences of the two turbine types.</a:t>
            </a:r>
            <a:endParaRPr lang="en-US" dirty="0"/>
          </a:p>
        </p:txBody>
      </p:sp>
    </p:spTree>
    <p:extLst>
      <p:ext uri="{BB962C8B-B14F-4D97-AF65-F5344CB8AC3E}">
        <p14:creationId xmlns:p14="http://schemas.microsoft.com/office/powerpoint/2010/main" val="775270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
            <a:ext cx="9144000" cy="1143000"/>
          </a:xfrm>
        </p:spPr>
        <p:txBody>
          <a:bodyPr>
            <a:normAutofit fontScale="90000"/>
          </a:bodyPr>
          <a:lstStyle/>
          <a:p>
            <a:pPr>
              <a:defRPr/>
            </a:pPr>
            <a:r>
              <a:rPr lang="en-US" b="1" dirty="0" smtClean="0"/>
              <a:t>Droop characteristic of </a:t>
            </a:r>
            <a:br>
              <a:rPr lang="en-US" b="1" dirty="0" smtClean="0"/>
            </a:br>
            <a:r>
              <a:rPr lang="en-US" b="1" dirty="0" smtClean="0"/>
              <a:t>steam-turbine primary controller</a:t>
            </a:r>
            <a:endParaRPr lang="en-US" dirty="0"/>
          </a:p>
        </p:txBody>
      </p:sp>
      <p:sp>
        <p:nvSpPr>
          <p:cNvPr id="5" name="Slide Number Placeholder 4"/>
          <p:cNvSpPr>
            <a:spLocks noGrp="1"/>
          </p:cNvSpPr>
          <p:nvPr>
            <p:ph type="sldNum" sz="quarter" idx="12"/>
          </p:nvPr>
        </p:nvSpPr>
        <p:spPr>
          <a:xfrm>
            <a:off x="3325813" y="6492875"/>
            <a:ext cx="788987" cy="365125"/>
          </a:xfrm>
        </p:spPr>
        <p:txBody>
          <a:bodyPr/>
          <a:lstStyle/>
          <a:p>
            <a:pPr>
              <a:defRPr/>
            </a:pPr>
            <a:fld id="{27D119F2-BC21-46FC-8A10-4F071942656A}" type="slidenum">
              <a:rPr lang="en-US" smtClean="0"/>
              <a:pPr>
                <a:defRPr/>
              </a:pPr>
              <a:t>26</a:t>
            </a:fld>
            <a:endParaRPr lang="en-US" dirty="0"/>
          </a:p>
        </p:txBody>
      </p:sp>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258888"/>
            <a:ext cx="4667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Box 3"/>
          <p:cNvSpPr txBox="1">
            <a:spLocks noChangeArrowheads="1"/>
          </p:cNvSpPr>
          <p:nvPr/>
        </p:nvSpPr>
        <p:spPr bwMode="auto">
          <a:xfrm>
            <a:off x="144015" y="4061971"/>
            <a:ext cx="889248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It is important to understand that the droop characteristic displays </a:t>
            </a:r>
            <a:r>
              <a:rPr lang="en-US" b="1" u="sng" dirty="0"/>
              <a:t>steady-state frequency and </a:t>
            </a:r>
            <a:r>
              <a:rPr lang="en-US" b="1" u="sng" dirty="0" smtClean="0"/>
              <a:t>power deviations</a:t>
            </a:r>
            <a:r>
              <a:rPr lang="en-US" b="1" dirty="0" smtClean="0"/>
              <a:t>. </a:t>
            </a:r>
          </a:p>
          <a:p>
            <a:pPr marL="285750" indent="-285750" eaLnBrk="1" hangingPunct="1">
              <a:buFont typeface="Arial" pitchFamily="34" charset="0"/>
              <a:buChar char="•"/>
            </a:pPr>
            <a:r>
              <a:rPr lang="en-US" b="1" dirty="0"/>
              <a:t>You can think of ∆</a:t>
            </a:r>
            <a:r>
              <a:rPr lang="en-US" b="1" dirty="0" err="1"/>
              <a:t>P</a:t>
            </a:r>
            <a:r>
              <a:rPr lang="en-US" b="1" baseline="-25000" dirty="0" err="1"/>
              <a:t>Load</a:t>
            </a:r>
            <a:r>
              <a:rPr lang="en-US" b="1" dirty="0"/>
              <a:t>(t)=Lu(t) (for positive load increase, L&gt;0</a:t>
            </a:r>
            <a:r>
              <a:rPr lang="en-US" b="1" dirty="0" smtClean="0"/>
              <a:t>), a </a:t>
            </a:r>
            <a:r>
              <a:rPr lang="en-US" b="1" dirty="0"/>
              <a:t>step change in power demand in the network, as the initiating change</a:t>
            </a:r>
            <a:r>
              <a:rPr lang="en-US" b="1" dirty="0" smtClean="0"/>
              <a:t>,</a:t>
            </a:r>
          </a:p>
          <a:p>
            <a:pPr marL="285750" indent="-285750" eaLnBrk="1" hangingPunct="1">
              <a:buFont typeface="Arial" pitchFamily="34" charset="0"/>
              <a:buChar char="•"/>
            </a:pPr>
            <a:r>
              <a:rPr lang="en-US" b="1" dirty="0" smtClean="0"/>
              <a:t>then </a:t>
            </a:r>
            <a:r>
              <a:rPr lang="en-US" b="1" dirty="0"/>
              <a:t>we wait a half-minute, at which time all transients have died, </a:t>
            </a:r>
            <a:endParaRPr lang="en-US" b="1" dirty="0" smtClean="0"/>
          </a:p>
          <a:p>
            <a:pPr marL="285750" indent="-285750" eaLnBrk="1" hangingPunct="1">
              <a:buFont typeface="Arial" pitchFamily="34" charset="0"/>
              <a:buChar char="•"/>
            </a:pPr>
            <a:r>
              <a:rPr lang="en-US" b="1" dirty="0" smtClean="0"/>
              <a:t>and </a:t>
            </a:r>
            <a:r>
              <a:rPr lang="en-US" b="1" dirty="0"/>
              <a:t>each unit’s speed governor will have operated </a:t>
            </a:r>
            <a:r>
              <a:rPr lang="en-US" b="1" dirty="0" smtClean="0"/>
              <a:t>so </a:t>
            </a:r>
            <a:r>
              <a:rPr lang="en-US" b="1" dirty="0"/>
              <a:t>that the frequency will </a:t>
            </a:r>
            <a:r>
              <a:rPr lang="en-US" b="1" dirty="0" smtClean="0"/>
              <a:t>have recovered from the transient dip but will be less than 60 Hz by </a:t>
            </a:r>
            <a:r>
              <a:rPr lang="en-US" b="1" dirty="0"/>
              <a:t>∆ω</a:t>
            </a:r>
            <a:r>
              <a:rPr lang="en-US" b="1" baseline="-25000" dirty="0"/>
              <a:t>∞</a:t>
            </a:r>
            <a:r>
              <a:rPr lang="en-US" b="1" dirty="0"/>
              <a:t>, and the generation will have increased (for positive </a:t>
            </a:r>
            <a:r>
              <a:rPr lang="en-US" b="1" dirty="0" smtClean="0"/>
              <a:t>load increase) </a:t>
            </a:r>
            <a:r>
              <a:rPr lang="en-US" b="1" dirty="0"/>
              <a:t>by ∆</a:t>
            </a:r>
            <a:r>
              <a:rPr lang="en-US" b="1" dirty="0" err="1"/>
              <a:t>P</a:t>
            </a:r>
            <a:r>
              <a:rPr lang="en-US" b="1" baseline="-25000" dirty="0" err="1"/>
              <a:t>e</a:t>
            </a:r>
            <a:r>
              <a:rPr lang="en-US" b="1" baseline="-25000" dirty="0"/>
              <a:t>,∞</a:t>
            </a:r>
            <a:r>
              <a:rPr lang="en-US" b="1" dirty="0"/>
              <a:t>.</a:t>
            </a:r>
          </a:p>
        </p:txBody>
      </p:sp>
      <p:sp>
        <p:nvSpPr>
          <p:cNvPr id="3" name="TextBox 2"/>
          <p:cNvSpPr txBox="1"/>
          <p:nvPr/>
        </p:nvSpPr>
        <p:spPr>
          <a:xfrm>
            <a:off x="6804248" y="2060848"/>
            <a:ext cx="2339752" cy="923330"/>
          </a:xfrm>
          <a:prstGeom prst="rect">
            <a:avLst/>
          </a:prstGeom>
          <a:noFill/>
        </p:spPr>
        <p:txBody>
          <a:bodyPr wrap="square" rtlCol="0">
            <a:spAutoFit/>
          </a:bodyPr>
          <a:lstStyle/>
          <a:p>
            <a:r>
              <a:rPr lang="en-US" dirty="0" smtClean="0"/>
              <a:t>R is a positive number. </a:t>
            </a:r>
          </a:p>
          <a:p>
            <a:r>
              <a:rPr lang="en-US" dirty="0" smtClean="0"/>
              <a:t>If </a:t>
            </a:r>
            <a:r>
              <a:rPr lang="el-GR" dirty="0" smtClean="0"/>
              <a:t>Δω</a:t>
            </a:r>
            <a:r>
              <a:rPr lang="el-GR" baseline="-25000" dirty="0" smtClean="0"/>
              <a:t>∞</a:t>
            </a:r>
            <a:r>
              <a:rPr lang="en-US" dirty="0" smtClean="0"/>
              <a:t> is </a:t>
            </a:r>
            <a:r>
              <a:rPr lang="en-US" dirty="0" err="1" smtClean="0"/>
              <a:t>neg</a:t>
            </a:r>
            <a:r>
              <a:rPr lang="en-US" dirty="0" smtClean="0"/>
              <a:t>, then </a:t>
            </a:r>
            <a:r>
              <a:rPr lang="el-GR" dirty="0" smtClean="0"/>
              <a:t>Δ</a:t>
            </a:r>
            <a:r>
              <a:rPr lang="en-US" dirty="0" err="1" smtClean="0"/>
              <a:t>P</a:t>
            </a:r>
            <a:r>
              <a:rPr lang="en-US" baseline="-25000" dirty="0" err="1" smtClean="0"/>
              <a:t>e</a:t>
            </a:r>
            <a:r>
              <a:rPr lang="en-US" baseline="-25000" dirty="0" smtClean="0"/>
              <a:t>,∞</a:t>
            </a:r>
            <a:r>
              <a:rPr lang="en-US" dirty="0" smtClean="0"/>
              <a:t> is positive.</a:t>
            </a:r>
            <a:endParaRPr lang="en-US" baseline="-25000" dirty="0"/>
          </a:p>
        </p:txBody>
      </p:sp>
    </p:spTree>
    <p:extLst>
      <p:ext uri="{BB962C8B-B14F-4D97-AF65-F5344CB8AC3E}">
        <p14:creationId xmlns:p14="http://schemas.microsoft.com/office/powerpoint/2010/main" val="1482421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221088"/>
            <a:ext cx="9144000" cy="648072"/>
          </a:xfrm>
          <a:prstGeom prst="rect">
            <a:avLst/>
          </a:prstGeom>
          <a:solidFill>
            <a:srgbClr val="00B0F0">
              <a:alpha val="5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556792"/>
            <a:ext cx="9144000" cy="2664296"/>
          </a:xfrm>
          <a:prstGeom prst="rect">
            <a:avLst/>
          </a:prstGeom>
          <a:solidFill>
            <a:srgbClr val="FFFF00">
              <a:alpha val="5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a:t>Inertia and primary control from </a:t>
            </a:r>
            <a:r>
              <a:rPr lang="en-US" b="1" dirty="0" smtClean="0"/>
              <a:t> solar PV and wind: summary</a:t>
            </a:r>
            <a:endParaRPr lang="en-US" dirty="0"/>
          </a:p>
        </p:txBody>
      </p:sp>
      <p:sp>
        <p:nvSpPr>
          <p:cNvPr id="3" name="Content Placeholder 2"/>
          <p:cNvSpPr>
            <a:spLocks noGrp="1"/>
          </p:cNvSpPr>
          <p:nvPr>
            <p:ph idx="1"/>
          </p:nvPr>
        </p:nvSpPr>
        <p:spPr>
          <a:xfrm>
            <a:off x="457200" y="1600199"/>
            <a:ext cx="8686800" cy="5257801"/>
          </a:xfrm>
        </p:spPr>
        <p:txBody>
          <a:bodyPr>
            <a:normAutofit fontScale="77500" lnSpcReduction="20000"/>
          </a:bodyPr>
          <a:lstStyle/>
          <a:p>
            <a:r>
              <a:rPr lang="en-US" dirty="0" smtClean="0"/>
              <a:t>A squirrel-cage machine or a wound-rotor machine (types 1 and 2) do contribute inertia.</a:t>
            </a:r>
          </a:p>
          <a:p>
            <a:r>
              <a:rPr lang="en-US" dirty="0" smtClean="0"/>
              <a:t>DFIG and PMSG wind turbines (types 3 and 4) and Solar PV units cannot see or react to system frequency change directly unless there is an “inertial emulation” (“synthetic inertia”) function deployed, because power electronic converters isolate wind turbine/solar PV from grid frequency.</a:t>
            </a:r>
          </a:p>
          <a:p>
            <a:pPr lvl="1">
              <a:buNone/>
            </a:pPr>
            <a:r>
              <a:rPr lang="en-US" sz="2600" b="1" dirty="0" smtClean="0">
                <a:sym typeface="Wingdings" pitchFamily="2" charset="2"/>
              </a:rPr>
              <a:t></a:t>
            </a:r>
            <a:r>
              <a:rPr lang="en-US" sz="2600" b="1" dirty="0" smtClean="0"/>
              <a:t>No inertial response from normal control methods of wind &amp; solar</a:t>
            </a:r>
          </a:p>
          <a:p>
            <a:r>
              <a:rPr lang="en-US" dirty="0" smtClean="0"/>
              <a:t>Most existing wind plants in North America do not provide synthetic inertia or primary frequency response (PFR).</a:t>
            </a:r>
          </a:p>
          <a:p>
            <a:r>
              <a:rPr lang="en-US" dirty="0" smtClean="0"/>
              <a:t>I am aware  of only one North American region that has requirements on inertia &amp; primary control: Hydro Quebec</a:t>
            </a:r>
          </a:p>
          <a:p>
            <a:r>
              <a:rPr lang="en-US" dirty="0" smtClean="0"/>
              <a:t>And ERCOT reports wind participation in primary frequency response (though I cannot identify that they have a requirement).</a:t>
            </a:r>
          </a:p>
        </p:txBody>
      </p:sp>
      <p:sp>
        <p:nvSpPr>
          <p:cNvPr id="4" name="Slide Number Placeholder 3"/>
          <p:cNvSpPr>
            <a:spLocks noGrp="1"/>
          </p:cNvSpPr>
          <p:nvPr>
            <p:ph type="sldNum" sz="quarter" idx="12"/>
          </p:nvPr>
        </p:nvSpPr>
        <p:spPr/>
        <p:txBody>
          <a:bodyPr/>
          <a:lstStyle/>
          <a:p>
            <a:fld id="{9CEF9F98-3D71-46BF-86CA-48FF7BA8BFEB}"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000" b="1" dirty="0"/>
              <a:t>D</a:t>
            </a:r>
            <a:r>
              <a:rPr lang="en-US" sz="3000" b="1" dirty="0" smtClean="0"/>
              <a:t>ifferent </a:t>
            </a:r>
            <a:r>
              <a:rPr lang="en-US" sz="3000" b="1" dirty="0"/>
              <a:t>perspectives among various stakeholders on the feasibility, benefits, and economic justification for wind power to provide various forms of APC </a:t>
            </a:r>
            <a:endParaRPr lang="en-US" sz="3000"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28</a:t>
            </a:fld>
            <a:endParaRPr lang="en-US"/>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556792"/>
            <a:ext cx="55499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2"/>
          <p:cNvSpPr txBox="1">
            <a:spLocks noChangeArrowheads="1"/>
          </p:cNvSpPr>
          <p:nvPr/>
        </p:nvSpPr>
        <p:spPr bwMode="auto">
          <a:xfrm>
            <a:off x="63501" y="5589240"/>
            <a:ext cx="27803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dirty="0">
                <a:latin typeface="Arial" pitchFamily="34" charset="0"/>
              </a:rPr>
              <a:t>E. Ela, V. </a:t>
            </a:r>
            <a:r>
              <a:rPr lang="en-US" altLang="en-US" sz="1000" dirty="0" err="1">
                <a:latin typeface="Arial" pitchFamily="34" charset="0"/>
              </a:rPr>
              <a:t>Gevorgian</a:t>
            </a:r>
            <a:r>
              <a:rPr lang="en-US" altLang="en-US" sz="1000" dirty="0">
                <a:latin typeface="Arial" pitchFamily="34" charset="0"/>
              </a:rPr>
              <a:t>, P. Fleming, Y.C. Zhang, M. Singh, E. </a:t>
            </a:r>
            <a:r>
              <a:rPr lang="en-US" altLang="en-US" sz="1000" dirty="0" err="1">
                <a:latin typeface="Arial" pitchFamily="34" charset="0"/>
              </a:rPr>
              <a:t>Muljadi</a:t>
            </a:r>
            <a:r>
              <a:rPr lang="en-US" altLang="en-US" sz="1000" dirty="0">
                <a:latin typeface="Arial" pitchFamily="34" charset="0"/>
              </a:rPr>
              <a:t>, A. </a:t>
            </a:r>
            <a:r>
              <a:rPr lang="en-US" altLang="en-US" sz="1000" dirty="0" err="1">
                <a:latin typeface="Arial" pitchFamily="34" charset="0"/>
              </a:rPr>
              <a:t>Scholbrook</a:t>
            </a:r>
            <a:r>
              <a:rPr lang="en-US" altLang="en-US" sz="1000" dirty="0">
                <a:latin typeface="Arial" pitchFamily="34" charset="0"/>
              </a:rPr>
              <a:t>, J. </a:t>
            </a:r>
            <a:r>
              <a:rPr lang="en-US" altLang="en-US" sz="1000" dirty="0" err="1">
                <a:latin typeface="Arial" pitchFamily="34" charset="0"/>
              </a:rPr>
              <a:t>Aho</a:t>
            </a:r>
            <a:r>
              <a:rPr lang="en-US" altLang="en-US" sz="1000" dirty="0">
                <a:latin typeface="Arial" pitchFamily="34" charset="0"/>
              </a:rPr>
              <a:t>, A. </a:t>
            </a:r>
            <a:r>
              <a:rPr lang="en-US" altLang="en-US" sz="1000" dirty="0" err="1">
                <a:latin typeface="Arial" pitchFamily="34" charset="0"/>
              </a:rPr>
              <a:t>Buckspan</a:t>
            </a:r>
            <a:r>
              <a:rPr lang="en-US" altLang="en-US" sz="1000" dirty="0">
                <a:latin typeface="Arial" pitchFamily="34" charset="0"/>
              </a:rPr>
              <a:t>, L. </a:t>
            </a:r>
            <a:r>
              <a:rPr lang="en-US" altLang="en-US" sz="1000" dirty="0" err="1">
                <a:latin typeface="Arial" pitchFamily="34" charset="0"/>
              </a:rPr>
              <a:t>Pao</a:t>
            </a:r>
            <a:r>
              <a:rPr lang="en-US" altLang="en-US" sz="1000" dirty="0">
                <a:latin typeface="Arial" pitchFamily="34" charset="0"/>
              </a:rPr>
              <a:t>, V. </a:t>
            </a:r>
            <a:r>
              <a:rPr lang="en-US" altLang="en-US" sz="1000" dirty="0" err="1">
                <a:latin typeface="Arial" pitchFamily="34" charset="0"/>
              </a:rPr>
              <a:t>Singhvi</a:t>
            </a:r>
            <a:r>
              <a:rPr lang="en-US" altLang="en-US" sz="1000" dirty="0">
                <a:latin typeface="Arial" pitchFamily="34" charset="0"/>
              </a:rPr>
              <a:t>, A. </a:t>
            </a:r>
            <a:r>
              <a:rPr lang="en-US" altLang="en-US" sz="1000" dirty="0" err="1">
                <a:latin typeface="Arial" pitchFamily="34" charset="0"/>
              </a:rPr>
              <a:t>Tuohy</a:t>
            </a:r>
            <a:r>
              <a:rPr lang="en-US" altLang="en-US" sz="1000" dirty="0">
                <a:latin typeface="Arial" pitchFamily="34" charset="0"/>
              </a:rPr>
              <a:t>, P. </a:t>
            </a:r>
            <a:r>
              <a:rPr lang="en-US" altLang="en-US" sz="1000" dirty="0" err="1">
                <a:latin typeface="Arial" pitchFamily="34" charset="0"/>
              </a:rPr>
              <a:t>Pourbeik</a:t>
            </a:r>
            <a:r>
              <a:rPr lang="en-US" altLang="en-US" sz="1000" dirty="0">
                <a:latin typeface="Arial" pitchFamily="34" charset="0"/>
              </a:rPr>
              <a:t>, D. Brooks, and N. Bhatt, “Active Power Controls from Wind Power: Bridging the Gaps,” NREL/TP-5D00-60574, January 2014.</a:t>
            </a:r>
          </a:p>
        </p:txBody>
      </p:sp>
    </p:spTree>
    <p:extLst>
      <p:ext uri="{BB962C8B-B14F-4D97-AF65-F5344CB8AC3E}">
        <p14:creationId xmlns:p14="http://schemas.microsoft.com/office/powerpoint/2010/main" val="3452906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p:spPr>
        <p:txBody>
          <a:bodyPr>
            <a:noAutofit/>
          </a:bodyPr>
          <a:lstStyle/>
          <a:p>
            <a:r>
              <a:rPr lang="en-US" sz="3000" b="1" dirty="0" smtClean="0"/>
              <a:t>Requirements for using Wind to provide APC</a:t>
            </a:r>
            <a:endParaRPr lang="en-US" sz="3000"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29</a:t>
            </a:fld>
            <a:endParaRPr lang="en-US"/>
          </a:p>
        </p:txBody>
      </p:sp>
      <p:sp>
        <p:nvSpPr>
          <p:cNvPr id="10" name="TextBox 2"/>
          <p:cNvSpPr txBox="1">
            <a:spLocks noChangeArrowheads="1"/>
          </p:cNvSpPr>
          <p:nvPr/>
        </p:nvSpPr>
        <p:spPr bwMode="auto">
          <a:xfrm>
            <a:off x="63500" y="6381328"/>
            <a:ext cx="82529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dirty="0">
                <a:latin typeface="Arial" pitchFamily="34" charset="0"/>
              </a:rPr>
              <a:t>E. Ela, V. </a:t>
            </a:r>
            <a:r>
              <a:rPr lang="en-US" altLang="en-US" sz="1000" dirty="0" err="1">
                <a:latin typeface="Arial" pitchFamily="34" charset="0"/>
              </a:rPr>
              <a:t>Gevorgian</a:t>
            </a:r>
            <a:r>
              <a:rPr lang="en-US" altLang="en-US" sz="1000" dirty="0">
                <a:latin typeface="Arial" pitchFamily="34" charset="0"/>
              </a:rPr>
              <a:t>, P. Fleming, Y.C. Zhang, M. Singh, E. </a:t>
            </a:r>
            <a:r>
              <a:rPr lang="en-US" altLang="en-US" sz="1000" dirty="0" err="1">
                <a:latin typeface="Arial" pitchFamily="34" charset="0"/>
              </a:rPr>
              <a:t>Muljadi</a:t>
            </a:r>
            <a:r>
              <a:rPr lang="en-US" altLang="en-US" sz="1000" dirty="0">
                <a:latin typeface="Arial" pitchFamily="34" charset="0"/>
              </a:rPr>
              <a:t>, A. </a:t>
            </a:r>
            <a:r>
              <a:rPr lang="en-US" altLang="en-US" sz="1000" dirty="0" err="1">
                <a:latin typeface="Arial" pitchFamily="34" charset="0"/>
              </a:rPr>
              <a:t>Scholbrook</a:t>
            </a:r>
            <a:r>
              <a:rPr lang="en-US" altLang="en-US" sz="1000" dirty="0">
                <a:latin typeface="Arial" pitchFamily="34" charset="0"/>
              </a:rPr>
              <a:t>, J. </a:t>
            </a:r>
            <a:r>
              <a:rPr lang="en-US" altLang="en-US" sz="1000" dirty="0" err="1">
                <a:latin typeface="Arial" pitchFamily="34" charset="0"/>
              </a:rPr>
              <a:t>Aho</a:t>
            </a:r>
            <a:r>
              <a:rPr lang="en-US" altLang="en-US" sz="1000" dirty="0">
                <a:latin typeface="Arial" pitchFamily="34" charset="0"/>
              </a:rPr>
              <a:t>, A. </a:t>
            </a:r>
            <a:r>
              <a:rPr lang="en-US" altLang="en-US" sz="1000" dirty="0" err="1">
                <a:latin typeface="Arial" pitchFamily="34" charset="0"/>
              </a:rPr>
              <a:t>Buckspan</a:t>
            </a:r>
            <a:r>
              <a:rPr lang="en-US" altLang="en-US" sz="1000" dirty="0">
                <a:latin typeface="Arial" pitchFamily="34" charset="0"/>
              </a:rPr>
              <a:t>, L. </a:t>
            </a:r>
            <a:r>
              <a:rPr lang="en-US" altLang="en-US" sz="1000" dirty="0" err="1">
                <a:latin typeface="Arial" pitchFamily="34" charset="0"/>
              </a:rPr>
              <a:t>Pao</a:t>
            </a:r>
            <a:r>
              <a:rPr lang="en-US" altLang="en-US" sz="1000" dirty="0">
                <a:latin typeface="Arial" pitchFamily="34" charset="0"/>
              </a:rPr>
              <a:t>, V. </a:t>
            </a:r>
            <a:r>
              <a:rPr lang="en-US" altLang="en-US" sz="1000" dirty="0" err="1">
                <a:latin typeface="Arial" pitchFamily="34" charset="0"/>
              </a:rPr>
              <a:t>Singhvi</a:t>
            </a:r>
            <a:r>
              <a:rPr lang="en-US" altLang="en-US" sz="1000" dirty="0">
                <a:latin typeface="Arial" pitchFamily="34" charset="0"/>
              </a:rPr>
              <a:t>, A. </a:t>
            </a:r>
            <a:r>
              <a:rPr lang="en-US" altLang="en-US" sz="1000" dirty="0" err="1">
                <a:latin typeface="Arial" pitchFamily="34" charset="0"/>
              </a:rPr>
              <a:t>Tuohy</a:t>
            </a:r>
            <a:r>
              <a:rPr lang="en-US" altLang="en-US" sz="1000" dirty="0">
                <a:latin typeface="Arial" pitchFamily="34" charset="0"/>
              </a:rPr>
              <a:t>, P. </a:t>
            </a:r>
            <a:r>
              <a:rPr lang="en-US" altLang="en-US" sz="1000" dirty="0" err="1">
                <a:latin typeface="Arial" pitchFamily="34" charset="0"/>
              </a:rPr>
              <a:t>Pourbeik</a:t>
            </a:r>
            <a:r>
              <a:rPr lang="en-US" altLang="en-US" sz="1000" dirty="0">
                <a:latin typeface="Arial" pitchFamily="34" charset="0"/>
              </a:rPr>
              <a:t>, D. Brooks, and N. Bhatt, “Active Power Controls from Wind Power: Bridging the Gaps,” NREL/TP-5D00-60574, January 2014.</a:t>
            </a:r>
          </a:p>
        </p:txBody>
      </p:sp>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564904"/>
            <a:ext cx="8058150" cy="378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836712"/>
            <a:ext cx="8568952" cy="1692771"/>
          </a:xfrm>
          <a:prstGeom prst="rect">
            <a:avLst/>
          </a:prstGeom>
          <a:noFill/>
        </p:spPr>
        <p:txBody>
          <a:bodyPr wrap="square" rtlCol="0">
            <a:spAutoFit/>
          </a:bodyPr>
          <a:lstStyle/>
          <a:p>
            <a:r>
              <a:rPr lang="en-US" sz="2600" dirty="0" smtClean="0"/>
              <a:t>Active power control (APC):</a:t>
            </a:r>
          </a:p>
          <a:p>
            <a:pPr marL="514350" indent="-514350">
              <a:buFont typeface="+mj-lt"/>
              <a:buAutoNum type="arabicPeriod"/>
            </a:pPr>
            <a:r>
              <a:rPr lang="en-US" sz="2600" dirty="0" smtClean="0"/>
              <a:t>Inertial control</a:t>
            </a:r>
          </a:p>
          <a:p>
            <a:pPr marL="514350" indent="-514350">
              <a:buFont typeface="+mj-lt"/>
              <a:buAutoNum type="arabicPeriod"/>
            </a:pPr>
            <a:r>
              <a:rPr lang="en-US" sz="2600" dirty="0" smtClean="0"/>
              <a:t>Primary frequency control</a:t>
            </a:r>
          </a:p>
          <a:p>
            <a:pPr marL="514350" indent="-514350">
              <a:buFont typeface="+mj-lt"/>
              <a:buAutoNum type="arabicPeriod"/>
            </a:pPr>
            <a:r>
              <a:rPr lang="en-US" sz="2600" dirty="0" smtClean="0"/>
              <a:t>Regulation and AGC</a:t>
            </a:r>
            <a:endParaRPr lang="en-US" sz="2600" dirty="0"/>
          </a:p>
        </p:txBody>
      </p:sp>
      <p:sp>
        <p:nvSpPr>
          <p:cNvPr id="5" name="Rectangle 4"/>
          <p:cNvSpPr/>
          <p:nvPr/>
        </p:nvSpPr>
        <p:spPr>
          <a:xfrm>
            <a:off x="467544" y="2924944"/>
            <a:ext cx="8133531" cy="1008112"/>
          </a:xfrm>
          <a:prstGeom prst="rect">
            <a:avLst/>
          </a:prstGeom>
          <a:solidFill>
            <a:srgbClr val="FFFF0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7544" y="3950786"/>
            <a:ext cx="8133531" cy="1134398"/>
          </a:xfrm>
          <a:prstGeom prst="rect">
            <a:avLst/>
          </a:prstGeom>
          <a:solidFill>
            <a:srgbClr val="00B0F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7543" y="5117007"/>
            <a:ext cx="8133531" cy="1179379"/>
          </a:xfrm>
          <a:prstGeom prst="rect">
            <a:avLst/>
          </a:prstGeom>
          <a:solidFill>
            <a:schemeClr val="accent3">
              <a:lumMod val="60000"/>
              <a:lumOff val="40000"/>
              <a:alpha val="20000"/>
            </a:scheme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726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778098"/>
          </a:xfrm>
        </p:spPr>
        <p:txBody>
          <a:bodyPr/>
          <a:lstStyle/>
          <a:p>
            <a:r>
              <a:rPr lang="en-US" dirty="0" smtClean="0"/>
              <a:t>Motivation</a:t>
            </a:r>
            <a:endParaRPr lang="en-US" dirty="0"/>
          </a:p>
        </p:txBody>
      </p:sp>
      <p:sp>
        <p:nvSpPr>
          <p:cNvPr id="3" name="Content Placeholder 2"/>
          <p:cNvSpPr>
            <a:spLocks noGrp="1"/>
          </p:cNvSpPr>
          <p:nvPr>
            <p:ph idx="1"/>
          </p:nvPr>
        </p:nvSpPr>
        <p:spPr>
          <a:xfrm>
            <a:off x="179512" y="692696"/>
            <a:ext cx="8964488" cy="6165304"/>
          </a:xfrm>
        </p:spPr>
        <p:txBody>
          <a:bodyPr>
            <a:normAutofit fontScale="92500" lnSpcReduction="20000"/>
          </a:bodyPr>
          <a:lstStyle/>
          <a:p>
            <a:r>
              <a:rPr lang="en-US" dirty="0" smtClean="0"/>
              <a:t>In each interconnection, wind and solar are increasing.</a:t>
            </a:r>
          </a:p>
          <a:p>
            <a:r>
              <a:rPr lang="en-US" dirty="0" smtClean="0"/>
              <a:t>Fossil-based generation is being retired because</a:t>
            </a:r>
          </a:p>
          <a:p>
            <a:pPr lvl="1"/>
            <a:r>
              <a:rPr lang="en-US" dirty="0" smtClean="0"/>
              <a:t>There is potential that EPA’s Clean Power Plan may be enacted, and even if it is not, there is significant resistance to coal-based plants due to their high CO</a:t>
            </a:r>
            <a:r>
              <a:rPr lang="en-US" baseline="-25000" dirty="0" smtClean="0"/>
              <a:t>2</a:t>
            </a:r>
            <a:r>
              <a:rPr lang="en-US" dirty="0" smtClean="0"/>
              <a:t> emission rates; some states may act on their own (see next slide).</a:t>
            </a:r>
          </a:p>
          <a:p>
            <a:pPr lvl="1"/>
            <a:r>
              <a:rPr lang="en-US" dirty="0" smtClean="0"/>
              <a:t>There are other environmental concerns, e.g., once-through cooling (OTC) units in California, and the effects of EPA’s Mercury and Air Toxic Standards (MATS).</a:t>
            </a:r>
          </a:p>
          <a:p>
            <a:pPr lvl="1"/>
            <a:r>
              <a:rPr lang="en-US" dirty="0" smtClean="0"/>
              <a:t>Fossil-based generation contributes inertia. Wind + solar do not contribute inertia, unless they use inertial emulation.</a:t>
            </a:r>
          </a:p>
          <a:p>
            <a:pPr lvl="1"/>
            <a:r>
              <a:rPr lang="en-US" dirty="0" smtClean="0"/>
              <a:t>This is partly compensated by increase in gas-fueled gen.</a:t>
            </a:r>
            <a:endParaRPr lang="en-US" dirty="0"/>
          </a:p>
          <a:p>
            <a:r>
              <a:rPr lang="en-US" dirty="0" smtClean="0"/>
              <a:t>Inertia helps to limit frequency excursions when power imbalance occurs.</a:t>
            </a:r>
          </a:p>
          <a:p>
            <a:pPr marL="0" indent="0">
              <a:buNone/>
            </a:pPr>
            <a:r>
              <a:rPr lang="en-US" dirty="0" smtClean="0">
                <a:sym typeface="Wingdings" pitchFamily="2" charset="2"/>
              </a:rPr>
              <a:t> </a:t>
            </a:r>
            <a:r>
              <a:rPr lang="en-US" dirty="0" smtClean="0"/>
              <a:t>Decreased fossil w/ increased wind/solar creates transient frequency risk.</a:t>
            </a:r>
          </a:p>
        </p:txBody>
      </p:sp>
      <p:sp>
        <p:nvSpPr>
          <p:cNvPr id="4" name="Slide Number Placeholder 3"/>
          <p:cNvSpPr>
            <a:spLocks noGrp="1"/>
          </p:cNvSpPr>
          <p:nvPr>
            <p:ph type="sldNum" sz="quarter" idx="12"/>
          </p:nvPr>
        </p:nvSpPr>
        <p:spPr>
          <a:xfrm>
            <a:off x="8738120" y="6356350"/>
            <a:ext cx="298376" cy="385018"/>
          </a:xfrm>
        </p:spPr>
        <p:txBody>
          <a:bodyPr/>
          <a:lstStyle/>
          <a:p>
            <a:fld id="{9CEF9F98-3D71-46BF-86CA-48FF7BA8BFEB}"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6800" cy="672763"/>
          </a:xfrm>
        </p:spPr>
        <p:txBody>
          <a:bodyPr>
            <a:noAutofit/>
          </a:bodyPr>
          <a:lstStyle/>
          <a:p>
            <a:r>
              <a:rPr lang="en-US" sz="3200" dirty="0" smtClean="0">
                <a:latin typeface="+mn-lt"/>
                <a:cs typeface="Arial" pitchFamily="34" charset="0"/>
              </a:rPr>
              <a:t>Comparison between FSIG &amp; DFIG for frequency drop</a:t>
            </a:r>
            <a:endParaRPr lang="en-US" sz="3200" dirty="0" smtClean="0">
              <a:latin typeface="+mn-lt"/>
            </a:endParaRPr>
          </a:p>
        </p:txBody>
      </p:sp>
      <p:sp>
        <p:nvSpPr>
          <p:cNvPr id="5" name="Slide Number Placeholder 4"/>
          <p:cNvSpPr>
            <a:spLocks noGrp="1"/>
          </p:cNvSpPr>
          <p:nvPr>
            <p:ph type="sldNum" sz="quarter" idx="12"/>
          </p:nvPr>
        </p:nvSpPr>
        <p:spPr>
          <a:xfrm>
            <a:off x="8594576" y="6523990"/>
            <a:ext cx="549424" cy="313010"/>
          </a:xfrm>
        </p:spPr>
        <p:txBody>
          <a:bodyPr/>
          <a:lstStyle/>
          <a:p>
            <a:fld id="{9CEF9F98-3D71-46BF-86CA-48FF7BA8BFEB}" type="slidenum">
              <a:rPr lang="en-US" smtClean="0"/>
              <a:pPr/>
              <a:t>30</a:t>
            </a:fld>
            <a:endParaRPr lang="en-US" dirty="0"/>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00141"/>
            <a:ext cx="6137622" cy="304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24556"/>
            <a:ext cx="6209630" cy="305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56176" y="836712"/>
            <a:ext cx="2987824" cy="1323439"/>
          </a:xfrm>
          <a:prstGeom prst="rect">
            <a:avLst/>
          </a:prstGeom>
          <a:noFill/>
        </p:spPr>
        <p:txBody>
          <a:bodyPr wrap="square" rtlCol="0">
            <a:spAutoFit/>
          </a:bodyPr>
          <a:lstStyle/>
          <a:p>
            <a:r>
              <a:rPr lang="en-US" sz="1600" dirty="0" smtClean="0"/>
              <a:t>Observe for the fixed speed induction gen that for a frequency change, the speed drops significantly and the power out increases significantly. </a:t>
            </a:r>
            <a:endParaRPr lang="en-US" sz="1600" dirty="0"/>
          </a:p>
        </p:txBody>
      </p:sp>
      <p:sp>
        <p:nvSpPr>
          <p:cNvPr id="16" name="TextBox 15"/>
          <p:cNvSpPr txBox="1"/>
          <p:nvPr/>
        </p:nvSpPr>
        <p:spPr>
          <a:xfrm>
            <a:off x="6138976" y="3656335"/>
            <a:ext cx="2987824" cy="1815882"/>
          </a:xfrm>
          <a:prstGeom prst="rect">
            <a:avLst/>
          </a:prstGeom>
          <a:noFill/>
        </p:spPr>
        <p:txBody>
          <a:bodyPr wrap="square" rtlCol="0">
            <a:spAutoFit/>
          </a:bodyPr>
          <a:lstStyle/>
          <a:p>
            <a:r>
              <a:rPr lang="en-US" sz="1600" dirty="0" smtClean="0"/>
              <a:t>Observe for the DFIG that for a frequency change, the speed drops very little (note the difference in scales of this plot in comparison to above plot) and the power out really does not change. </a:t>
            </a:r>
            <a:endParaRPr lang="en-US" sz="1600" dirty="0"/>
          </a:p>
        </p:txBody>
      </p:sp>
      <p:sp>
        <p:nvSpPr>
          <p:cNvPr id="8" name="TextBox 7"/>
          <p:cNvSpPr txBox="1"/>
          <p:nvPr/>
        </p:nvSpPr>
        <p:spPr>
          <a:xfrm>
            <a:off x="6461150" y="5877272"/>
            <a:ext cx="2665650" cy="830997"/>
          </a:xfrm>
          <a:prstGeom prst="rect">
            <a:avLst/>
          </a:prstGeom>
          <a:noFill/>
        </p:spPr>
        <p:txBody>
          <a:bodyPr wrap="square" rtlCol="0">
            <a:spAutoFit/>
          </a:bodyPr>
          <a:lstStyle/>
          <a:p>
            <a:r>
              <a:rPr lang="en-US" sz="1200" dirty="0" smtClean="0"/>
              <a:t>Source: O. Anaya-Lara, N. Jenkins, J. </a:t>
            </a:r>
            <a:r>
              <a:rPr lang="en-US" sz="1200" dirty="0" err="1" smtClean="0"/>
              <a:t>Ekanayake</a:t>
            </a:r>
            <a:r>
              <a:rPr lang="en-US" sz="1200" dirty="0" smtClean="0"/>
              <a:t>, P. Cartwright, M. </a:t>
            </a:r>
            <a:r>
              <a:rPr lang="en-US" sz="1200" dirty="0" err="1" smtClean="0"/>
              <a:t>Huges</a:t>
            </a:r>
            <a:r>
              <a:rPr lang="en-US" sz="1200" dirty="0" smtClean="0"/>
              <a:t>, “Wind Energy Generation: </a:t>
            </a:r>
            <a:r>
              <a:rPr lang="en-US" sz="1200" dirty="0" err="1" smtClean="0"/>
              <a:t>Modelling</a:t>
            </a:r>
            <a:r>
              <a:rPr lang="en-US" sz="1200" dirty="0" smtClean="0"/>
              <a:t> and Control,” Wiley, 2009.</a:t>
            </a:r>
            <a:endParaRPr lang="en-US" sz="1200" dirty="0"/>
          </a:p>
        </p:txBody>
      </p:sp>
    </p:spTree>
    <p:extLst>
      <p:ext uri="{BB962C8B-B14F-4D97-AF65-F5344CB8AC3E}">
        <p14:creationId xmlns:p14="http://schemas.microsoft.com/office/powerpoint/2010/main" val="21499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0" y="0"/>
            <a:ext cx="9144000" cy="850900"/>
          </a:xfrm>
        </p:spPr>
        <p:txBody>
          <a:bodyPr>
            <a:normAutofit fontScale="90000"/>
          </a:bodyPr>
          <a:lstStyle/>
          <a:p>
            <a:pPr eaLnBrk="1" hangingPunct="1"/>
            <a:r>
              <a:rPr lang="en-US" b="1" u="sng" dirty="0" smtClean="0"/>
              <a:t>Transient frequency control – the problem</a:t>
            </a:r>
            <a:endParaRPr lang="en-US" dirty="0" smtClean="0"/>
          </a:p>
        </p:txBody>
      </p:sp>
      <p:sp>
        <p:nvSpPr>
          <p:cNvPr id="34819"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4820"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4821"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34822" name="Object 1"/>
          <p:cNvGraphicFramePr>
            <a:graphicFrameLocks noChangeAspect="1"/>
          </p:cNvGraphicFramePr>
          <p:nvPr/>
        </p:nvGraphicFramePr>
        <p:xfrm>
          <a:off x="7015163" y="2673350"/>
          <a:ext cx="2093912" cy="942975"/>
        </p:xfrm>
        <a:graphic>
          <a:graphicData uri="http://schemas.openxmlformats.org/presentationml/2006/ole">
            <mc:AlternateContent xmlns:mc="http://schemas.openxmlformats.org/markup-compatibility/2006">
              <mc:Choice xmlns:v="urn:schemas-microsoft-com:vml" Requires="v">
                <p:oleObj spid="_x0000_s73771" name="Equation" r:id="rId4" imgW="1219200" imgH="647700" progId="Equation.3">
                  <p:embed/>
                </p:oleObj>
              </mc:Choice>
              <mc:Fallback>
                <p:oleObj name="Equation" r:id="rId4" imgW="1219200" imgH="647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5163" y="2673350"/>
                        <a:ext cx="2093912" cy="942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0" y="677863"/>
            <a:ext cx="9144000" cy="3832225"/>
          </a:xfrm>
          <a:prstGeom prst="rect">
            <a:avLst/>
          </a:prstGeom>
          <a:noFill/>
        </p:spPr>
        <p:txBody>
          <a:bodyPr>
            <a:spAutoFit/>
          </a:bodyPr>
          <a:lstStyle/>
          <a:p>
            <a:pPr>
              <a:defRPr/>
            </a:pPr>
            <a:r>
              <a:rPr lang="en-US" sz="2700" dirty="0"/>
              <a:t>So what is the issue with wind types 3,4 &amp; solar PV….?</a:t>
            </a:r>
          </a:p>
          <a:p>
            <a:pPr marL="514350" indent="-514350">
              <a:buFont typeface="+mj-lt"/>
              <a:buAutoNum type="arabicPeriod"/>
              <a:defRPr/>
            </a:pPr>
            <a:r>
              <a:rPr lang="en-US" sz="2700" dirty="0"/>
              <a:t>Increasing wind &amp; solar PV penetrations tend to displace (</a:t>
            </a:r>
            <a:r>
              <a:rPr lang="en-US" sz="2700" dirty="0" err="1"/>
              <a:t>decommit</a:t>
            </a:r>
            <a:r>
              <a:rPr lang="en-US" sz="2700" dirty="0"/>
              <a:t>) conventional generation.</a:t>
            </a:r>
          </a:p>
          <a:p>
            <a:pPr marL="514350" indent="-514350">
              <a:buFont typeface="+mj-lt"/>
              <a:buAutoNum type="arabicPeriod"/>
              <a:defRPr/>
            </a:pPr>
            <a:r>
              <a:rPr lang="en-US" sz="2700" dirty="0"/>
              <a:t>DFIGs &amp; solar PV, without special control, do not contribute inertia. This “lightens” the system</a:t>
            </a:r>
          </a:p>
          <a:p>
            <a:pPr marL="514350" indent="-514350">
              <a:defRPr/>
            </a:pPr>
            <a:r>
              <a:rPr lang="en-US" sz="2700" dirty="0"/>
              <a:t>	(decreases denominator) </a:t>
            </a:r>
            <a:r>
              <a:rPr lang="en-US" sz="2700" dirty="0">
                <a:sym typeface="Wingdings" pitchFamily="2" charset="2"/>
              </a:rPr>
              <a:t></a:t>
            </a:r>
            <a:r>
              <a:rPr lang="en-US" sz="2700" dirty="0"/>
              <a:t> </a:t>
            </a:r>
          </a:p>
          <a:p>
            <a:pPr marL="514350" indent="-514350">
              <a:defRPr/>
            </a:pPr>
            <a:r>
              <a:rPr lang="en-US" sz="2700" dirty="0"/>
              <a:t>      causing lower </a:t>
            </a:r>
            <a:r>
              <a:rPr lang="en-US" sz="2700" dirty="0" err="1"/>
              <a:t>freq</a:t>
            </a:r>
            <a:r>
              <a:rPr lang="en-US" sz="2700" dirty="0"/>
              <a:t> dips for same gen trip. </a:t>
            </a:r>
          </a:p>
          <a:p>
            <a:pPr marL="514350" indent="-514350">
              <a:buFont typeface="+mj-lt"/>
              <a:buAutoNum type="arabicPeriod" startAt="3"/>
              <a:defRPr/>
            </a:pPr>
            <a:r>
              <a:rPr lang="en-US" sz="2700" dirty="0" smtClean="0"/>
              <a:t>DFIGs &amp; solar PV, without special control, do not have primary control capability.           </a:t>
            </a:r>
            <a:endParaRPr lang="en-US" sz="1900" dirty="0"/>
          </a:p>
        </p:txBody>
      </p:sp>
      <p:sp>
        <p:nvSpPr>
          <p:cNvPr id="10" name="Slide Number Placeholder 9"/>
          <p:cNvSpPr>
            <a:spLocks noGrp="1"/>
          </p:cNvSpPr>
          <p:nvPr>
            <p:ph type="sldNum" sz="quarter" idx="10"/>
          </p:nvPr>
        </p:nvSpPr>
        <p:spPr/>
        <p:txBody>
          <a:bodyPr/>
          <a:lstStyle/>
          <a:p>
            <a:pPr>
              <a:defRPr/>
            </a:pPr>
            <a:fld id="{2627D615-A574-473E-BADE-7C840A0650C3}" type="slidenum">
              <a:rPr lang="en-US" smtClean="0"/>
              <a:pPr>
                <a:defRPr/>
              </a:pPr>
              <a:t>31</a:t>
            </a:fld>
            <a:endParaRPr lang="en-US" dirty="0"/>
          </a:p>
        </p:txBody>
      </p:sp>
      <p:sp>
        <p:nvSpPr>
          <p:cNvPr id="2" name="TextBox 1"/>
          <p:cNvSpPr txBox="1">
            <a:spLocks noChangeArrowheads="1"/>
          </p:cNvSpPr>
          <p:nvPr/>
        </p:nvSpPr>
        <p:spPr bwMode="auto">
          <a:xfrm>
            <a:off x="141288" y="6246813"/>
            <a:ext cx="9002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 B. </a:t>
            </a:r>
            <a:r>
              <a:rPr lang="en-US" dirty="0" err="1"/>
              <a:t>Vitalis</a:t>
            </a:r>
            <a:r>
              <a:rPr lang="en-US" dirty="0"/>
              <a:t>, “Constant and sliding-pressure options for new supercritical plants,” Power, Jan/Feb </a:t>
            </a:r>
            <a:r>
              <a:rPr lang="en-US" dirty="0" smtClean="0"/>
              <a:t>2006. </a:t>
            </a:r>
            <a:endParaRPr lang="en-US" dirty="0"/>
          </a:p>
        </p:txBody>
      </p:sp>
      <p:sp>
        <p:nvSpPr>
          <p:cNvPr id="3" name="TextBox 2"/>
          <p:cNvSpPr txBox="1">
            <a:spLocks noChangeArrowheads="1"/>
          </p:cNvSpPr>
          <p:nvPr/>
        </p:nvSpPr>
        <p:spPr bwMode="auto">
          <a:xfrm>
            <a:off x="504825" y="4419600"/>
            <a:ext cx="86391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This causes frequency response degradation; but there are other effects that also cause frequency response degradation such as increased </a:t>
            </a:r>
            <a:r>
              <a:rPr lang="en-US" dirty="0" err="1"/>
              <a:t>deadband</a:t>
            </a:r>
            <a:r>
              <a:rPr lang="en-US" dirty="0"/>
              <a:t>, sliding pressure controls (changes pressure as function of load so to limit fast-response load reserve [*]), blocked governors (typical on nuclear units), use of power load controllers (override governor action after short time delay to force units back to original schedule), and changes in frequency response characteristics of the load.</a:t>
            </a:r>
          </a:p>
        </p:txBody>
      </p:sp>
    </p:spTree>
    <p:extLst>
      <p:ext uri="{BB962C8B-B14F-4D97-AF65-F5344CB8AC3E}">
        <p14:creationId xmlns:p14="http://schemas.microsoft.com/office/powerpoint/2010/main" val="3613484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0" y="-86196"/>
            <a:ext cx="9144000" cy="850900"/>
          </a:xfrm>
        </p:spPr>
        <p:txBody>
          <a:bodyPr>
            <a:normAutofit/>
          </a:bodyPr>
          <a:lstStyle/>
          <a:p>
            <a:pPr eaLnBrk="1" hangingPunct="1"/>
            <a:r>
              <a:rPr lang="en-US" sz="3900" b="1" u="sng" dirty="0"/>
              <a:t>O</a:t>
            </a:r>
            <a:r>
              <a:rPr lang="en-US" sz="3900" b="1" u="sng" dirty="0" smtClean="0"/>
              <a:t>ther frequency response issues (an aside)</a:t>
            </a:r>
            <a:endParaRPr lang="en-US" sz="3900" dirty="0" smtClean="0"/>
          </a:p>
        </p:txBody>
      </p:sp>
      <p:sp>
        <p:nvSpPr>
          <p:cNvPr id="34819"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4820"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4821"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 name="Slide Number Placeholder 9"/>
          <p:cNvSpPr>
            <a:spLocks noGrp="1"/>
          </p:cNvSpPr>
          <p:nvPr>
            <p:ph type="sldNum" sz="quarter" idx="10"/>
          </p:nvPr>
        </p:nvSpPr>
        <p:spPr/>
        <p:txBody>
          <a:bodyPr/>
          <a:lstStyle/>
          <a:p>
            <a:pPr>
              <a:defRPr/>
            </a:pPr>
            <a:fld id="{2627D615-A574-473E-BADE-7C840A0650C3}" type="slidenum">
              <a:rPr lang="en-US" smtClean="0"/>
              <a:pPr>
                <a:defRPr/>
              </a:pPr>
              <a:t>32</a:t>
            </a:fld>
            <a:endParaRPr lang="en-US" dirty="0"/>
          </a:p>
        </p:txBody>
      </p:sp>
      <p:sp>
        <p:nvSpPr>
          <p:cNvPr id="2" name="TextBox 1"/>
          <p:cNvSpPr txBox="1">
            <a:spLocks noChangeArrowheads="1"/>
          </p:cNvSpPr>
          <p:nvPr/>
        </p:nvSpPr>
        <p:spPr bwMode="auto">
          <a:xfrm>
            <a:off x="4610284" y="6290156"/>
            <a:ext cx="4533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B</a:t>
            </a:r>
            <a:r>
              <a:rPr lang="en-US" sz="1400" dirty="0"/>
              <a:t>. </a:t>
            </a:r>
            <a:r>
              <a:rPr lang="en-US" sz="1400" dirty="0" err="1"/>
              <a:t>Vitalis</a:t>
            </a:r>
            <a:r>
              <a:rPr lang="en-US" sz="1400" dirty="0"/>
              <a:t>, “Constant and sliding-pressure options for new supercritical plants,” Power, Jan/Feb </a:t>
            </a:r>
            <a:r>
              <a:rPr lang="en-US" sz="1400" dirty="0" smtClean="0"/>
              <a:t>2006. </a:t>
            </a:r>
            <a:endParaRPr lang="en-US" sz="1400" dirty="0"/>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284" y="692696"/>
            <a:ext cx="4344516" cy="562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1" y="1441370"/>
            <a:ext cx="4674358" cy="319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8284" y="4637454"/>
            <a:ext cx="453371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S. Niemeyer, “Droop calculator and unit performance evaluation,” slides on SAR-003-TRE-001</a:t>
            </a:r>
            <a:r>
              <a:rPr lang="en-US" sz="1400" dirty="0"/>
              <a:t>, March 31, 2009, at </a:t>
            </a:r>
            <a:r>
              <a:rPr lang="en-US" sz="1000" dirty="0" smtClean="0"/>
              <a:t>www.google.com/url?sa=t&amp;rct=j&amp;q=deadband%20steam%20turbines%20frequency%20droop&amp;source=web&amp;cd=2&amp;ved=0CDQQFjAB&amp;url=http%3A%2F%2Fwww.ercot.com%2Fcontent%2Fmeetings%2Fsar003%2Fkeydocs%2F2009%2F20090331-SAR003%2FSAR-003-TRE-001_Workshop_Droop_Calculator_for_a_Resource.ppt&amp;ei=tzgiUbGbCsLs2gWy14CYAw&amp;usg=AFQjCNHNwPPeY4axWnZ-g4Xo6CrhvMx1Ig&amp;bvm=bv.42553238,d.aWM&amp;cad=rja </a:t>
            </a:r>
            <a:endParaRPr lang="en-US" sz="1000" dirty="0"/>
          </a:p>
        </p:txBody>
      </p:sp>
      <p:sp>
        <p:nvSpPr>
          <p:cNvPr id="4" name="TextBox 3"/>
          <p:cNvSpPr txBox="1"/>
          <p:nvPr/>
        </p:nvSpPr>
        <p:spPr>
          <a:xfrm>
            <a:off x="395536" y="692696"/>
            <a:ext cx="4242311" cy="646331"/>
          </a:xfrm>
          <a:prstGeom prst="rect">
            <a:avLst/>
          </a:prstGeom>
          <a:noFill/>
        </p:spPr>
        <p:txBody>
          <a:bodyPr wrap="square" rtlCol="0">
            <a:spAutoFit/>
          </a:bodyPr>
          <a:lstStyle/>
          <a:p>
            <a:pPr algn="r"/>
            <a:r>
              <a:rPr lang="en-US" b="1" dirty="0" smtClean="0"/>
              <a:t>Sliding pressure control</a:t>
            </a:r>
            <a:r>
              <a:rPr lang="en-US" b="1" dirty="0" smtClean="0">
                <a:sym typeface="Wingdings" pitchFamily="2" charset="2"/>
              </a:rPr>
              <a:t></a:t>
            </a:r>
          </a:p>
          <a:p>
            <a:r>
              <a:rPr lang="en-US" b="1" dirty="0" err="1" smtClean="0">
                <a:sym typeface="Wingdings" pitchFamily="2" charset="2"/>
              </a:rPr>
              <a:t>Deadband</a:t>
            </a:r>
            <a:endParaRPr lang="en-US" b="1" dirty="0"/>
          </a:p>
        </p:txBody>
      </p:sp>
      <p:sp>
        <p:nvSpPr>
          <p:cNvPr id="5" name="Freeform 4"/>
          <p:cNvSpPr/>
          <p:nvPr/>
        </p:nvSpPr>
        <p:spPr>
          <a:xfrm>
            <a:off x="914400" y="1249680"/>
            <a:ext cx="0" cy="335280"/>
          </a:xfrm>
          <a:custGeom>
            <a:avLst/>
            <a:gdLst>
              <a:gd name="connsiteX0" fmla="*/ 0 w 0"/>
              <a:gd name="connsiteY0" fmla="*/ 0 h 335280"/>
              <a:gd name="connsiteX1" fmla="*/ 0 w 0"/>
              <a:gd name="connsiteY1" fmla="*/ 335280 h 335280"/>
            </a:gdLst>
            <a:ahLst/>
            <a:cxnLst>
              <a:cxn ang="0">
                <a:pos x="connsiteX0" y="connsiteY0"/>
              </a:cxn>
              <a:cxn ang="0">
                <a:pos x="connsiteX1" y="connsiteY1"/>
              </a:cxn>
            </a:cxnLst>
            <a:rect l="l" t="t" r="r" b="b"/>
            <a:pathLst>
              <a:path h="335280">
                <a:moveTo>
                  <a:pt x="0" y="0"/>
                </a:moveTo>
                <a:lnTo>
                  <a:pt x="0" y="33528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72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12"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03" y="729129"/>
            <a:ext cx="5053469" cy="315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4" name="Title 1"/>
          <p:cNvSpPr>
            <a:spLocks noGrp="1"/>
          </p:cNvSpPr>
          <p:nvPr>
            <p:ph type="ctrTitle"/>
          </p:nvPr>
        </p:nvSpPr>
        <p:spPr>
          <a:xfrm>
            <a:off x="0" y="6350"/>
            <a:ext cx="9144000" cy="850900"/>
          </a:xfrm>
        </p:spPr>
        <p:txBody>
          <a:bodyPr/>
          <a:lstStyle/>
          <a:p>
            <a:pPr eaLnBrk="1" hangingPunct="1"/>
            <a:r>
              <a:rPr lang="en-US" b="1" u="sng" dirty="0" smtClean="0"/>
              <a:t>Frequency Governing Characteristic, </a:t>
            </a:r>
            <a:r>
              <a:rPr lang="el-GR" b="1" u="sng" dirty="0" smtClean="0">
                <a:latin typeface="Arial"/>
                <a:cs typeface="Arial"/>
              </a:rPr>
              <a:t>β</a:t>
            </a:r>
            <a:r>
              <a:rPr lang="en-US" b="1" u="sng" dirty="0" smtClean="0"/>
              <a:t> </a:t>
            </a:r>
            <a:endParaRPr lang="en-US" dirty="0" smtClean="0"/>
          </a:p>
        </p:txBody>
      </p:sp>
      <p:sp>
        <p:nvSpPr>
          <p:cNvPr id="8" name="Slide Number Placeholder 7"/>
          <p:cNvSpPr>
            <a:spLocks noGrp="1"/>
          </p:cNvSpPr>
          <p:nvPr>
            <p:ph type="sldNum" sz="quarter" idx="10"/>
          </p:nvPr>
        </p:nvSpPr>
        <p:spPr>
          <a:xfrm>
            <a:off x="8269288" y="6450013"/>
            <a:ext cx="788987" cy="365125"/>
          </a:xfrm>
        </p:spPr>
        <p:txBody>
          <a:bodyPr/>
          <a:lstStyle/>
          <a:p>
            <a:pPr>
              <a:defRPr/>
            </a:pPr>
            <a:fld id="{DE76A937-58CF-4264-B014-E1CBB5BCE7F2}" type="slidenum">
              <a:rPr lang="en-US" smtClean="0"/>
              <a:pPr>
                <a:defRPr/>
              </a:pPr>
              <a:t>33</a:t>
            </a:fld>
            <a:endParaRPr lang="en-US" dirty="0"/>
          </a:p>
        </p:txBody>
      </p:sp>
      <p:sp>
        <p:nvSpPr>
          <p:cNvPr id="9" name="TextBox 8"/>
          <p:cNvSpPr txBox="1"/>
          <p:nvPr/>
        </p:nvSpPr>
        <p:spPr>
          <a:xfrm>
            <a:off x="0" y="5657850"/>
            <a:ext cx="9144000" cy="646331"/>
          </a:xfrm>
          <a:prstGeom prst="rect">
            <a:avLst/>
          </a:prstGeom>
          <a:noFill/>
        </p:spPr>
        <p:txBody>
          <a:bodyPr wrap="square" rtlCol="0">
            <a:spAutoFit/>
          </a:bodyPr>
          <a:lstStyle/>
          <a:p>
            <a:r>
              <a:rPr lang="en-US" b="1" dirty="0" smtClean="0"/>
              <a:t>“If </a:t>
            </a:r>
            <a:r>
              <a:rPr lang="en-US" b="1" dirty="0"/>
              <a:t>Beta were to continue to decline, sudden </a:t>
            </a:r>
            <a:r>
              <a:rPr lang="en-US" b="1" dirty="0" smtClean="0"/>
              <a:t>frequency declines </a:t>
            </a:r>
            <a:r>
              <a:rPr lang="en-US" b="1" dirty="0"/>
              <a:t>due to loss of large units will bottom out at </a:t>
            </a:r>
            <a:r>
              <a:rPr lang="en-US" b="1" dirty="0" smtClean="0"/>
              <a:t>lower frequencies</a:t>
            </a:r>
            <a:r>
              <a:rPr lang="en-US" b="1" dirty="0"/>
              <a:t>, and recoveries will take longer</a:t>
            </a:r>
            <a:r>
              <a:rPr lang="en-US" b="1" dirty="0" smtClean="0"/>
              <a:t>.”</a:t>
            </a:r>
            <a:endParaRPr lang="en-US" b="1" dirty="0"/>
          </a:p>
        </p:txBody>
      </p:sp>
      <p:sp>
        <p:nvSpPr>
          <p:cNvPr id="10" name="TextBox 9"/>
          <p:cNvSpPr txBox="1"/>
          <p:nvPr/>
        </p:nvSpPr>
        <p:spPr>
          <a:xfrm>
            <a:off x="0" y="3352800"/>
            <a:ext cx="461665" cy="369332"/>
          </a:xfrm>
          <a:prstGeom prst="rect">
            <a:avLst/>
          </a:prstGeom>
          <a:noFill/>
        </p:spPr>
        <p:txBody>
          <a:bodyPr vert="vert270" wrap="square" rtlCol="0">
            <a:spAutoFit/>
          </a:bodyPr>
          <a:lstStyle/>
          <a:p>
            <a:r>
              <a:rPr lang="el-GR" b="1" dirty="0" smtClean="0">
                <a:latin typeface="Arial"/>
                <a:cs typeface="Arial"/>
              </a:rPr>
              <a:t>β</a:t>
            </a:r>
            <a:r>
              <a:rPr lang="en-US" b="1" dirty="0" smtClean="0">
                <a:latin typeface="Arial"/>
                <a:cs typeface="Arial"/>
              </a:rPr>
              <a:t>,</a:t>
            </a:r>
            <a:endParaRPr lang="en-US" b="1" dirty="0"/>
          </a:p>
        </p:txBody>
      </p:sp>
      <p:sp>
        <p:nvSpPr>
          <p:cNvPr id="11" name="TextBox 10"/>
          <p:cNvSpPr txBox="1"/>
          <p:nvPr/>
        </p:nvSpPr>
        <p:spPr>
          <a:xfrm>
            <a:off x="171450" y="6248400"/>
            <a:ext cx="8782050" cy="646331"/>
          </a:xfrm>
          <a:prstGeom prst="rect">
            <a:avLst/>
          </a:prstGeom>
          <a:noFill/>
        </p:spPr>
        <p:txBody>
          <a:bodyPr wrap="square" rtlCol="0">
            <a:spAutoFit/>
          </a:bodyPr>
          <a:lstStyle/>
          <a:p>
            <a:r>
              <a:rPr lang="en-US" dirty="0" smtClean="0"/>
              <a:t>Source: J. </a:t>
            </a:r>
            <a:r>
              <a:rPr lang="en-US" dirty="0" err="1" smtClean="0"/>
              <a:t>Ingleson</a:t>
            </a:r>
            <a:r>
              <a:rPr lang="en-US" dirty="0" smtClean="0"/>
              <a:t> and E. Allen, “Tracking the Eastern Interconnection Frequency Governing Characteristic,” Proc. of the IEEE PES General Meeting, July 2010.</a:t>
            </a:r>
            <a:endParaRPr lang="en-US" dirty="0"/>
          </a:p>
        </p:txBody>
      </p:sp>
      <p:pic>
        <p:nvPicPr>
          <p:cNvPr id="12" name="Picture 11"/>
          <p:cNvPicPr>
            <a:picLocks noChangeAspect="1" noChangeArrowheads="1"/>
          </p:cNvPicPr>
          <p:nvPr/>
        </p:nvPicPr>
        <p:blipFill>
          <a:blip r:embed="rId5" cstate="print"/>
          <a:srcRect/>
          <a:stretch>
            <a:fillRect/>
          </a:stretch>
        </p:blipFill>
        <p:spPr bwMode="auto">
          <a:xfrm>
            <a:off x="5019347" y="2819400"/>
            <a:ext cx="4124653" cy="2843461"/>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1884680343"/>
              </p:ext>
            </p:extLst>
          </p:nvPr>
        </p:nvGraphicFramePr>
        <p:xfrm>
          <a:off x="5661398" y="1613923"/>
          <a:ext cx="2959812" cy="806965"/>
        </p:xfrm>
        <a:graphic>
          <a:graphicData uri="http://schemas.openxmlformats.org/presentationml/2006/ole">
            <mc:AlternateContent xmlns:mc="http://schemas.openxmlformats.org/markup-compatibility/2006">
              <mc:Choice xmlns:v="urn:schemas-microsoft-com:vml" Requires="v">
                <p:oleObj spid="_x0000_s32828" name="Equation" r:id="rId6" imgW="2247840" imgH="609480" progId="Equation.3">
                  <p:embed/>
                </p:oleObj>
              </mc:Choice>
              <mc:Fallback>
                <p:oleObj name="Equation" r:id="rId6" imgW="2247840" imgH="609480" progId="Equation.3">
                  <p:embed/>
                  <p:pic>
                    <p:nvPicPr>
                      <p:cNvPr id="0" name="Picture 2"/>
                      <p:cNvPicPr>
                        <a:picLocks noChangeAspect="1" noChangeArrowheads="1"/>
                      </p:cNvPicPr>
                      <p:nvPr/>
                    </p:nvPicPr>
                    <p:blipFill>
                      <a:blip r:embed="rId7"/>
                      <a:srcRect/>
                      <a:stretch>
                        <a:fillRect/>
                      </a:stretch>
                    </p:blipFill>
                    <p:spPr bwMode="auto">
                      <a:xfrm>
                        <a:off x="5661398" y="1613923"/>
                        <a:ext cx="2959812" cy="806965"/>
                      </a:xfrm>
                      <a:prstGeom prst="rect">
                        <a:avLst/>
                      </a:prstGeom>
                      <a:solidFill>
                        <a:srgbClr val="FFFFFF"/>
                      </a:solidFill>
                    </p:spPr>
                  </p:pic>
                </p:oleObj>
              </mc:Fallback>
            </mc:AlternateContent>
          </a:graphicData>
        </a:graphic>
      </p:graphicFrame>
      <p:sp>
        <p:nvSpPr>
          <p:cNvPr id="3" name="TextBox 2"/>
          <p:cNvSpPr txBox="1"/>
          <p:nvPr/>
        </p:nvSpPr>
        <p:spPr>
          <a:xfrm>
            <a:off x="76199" y="3886200"/>
            <a:ext cx="5029201" cy="2031325"/>
          </a:xfrm>
          <a:prstGeom prst="rect">
            <a:avLst/>
          </a:prstGeom>
          <a:noFill/>
        </p:spPr>
        <p:txBody>
          <a:bodyPr wrap="square" rtlCol="0">
            <a:spAutoFit/>
          </a:bodyPr>
          <a:lstStyle/>
          <a:p>
            <a:r>
              <a:rPr lang="en-US" dirty="0" smtClean="0"/>
              <a:t>The above is eastern interconnection characteristic. Decline is not caused by wind/solar. However, IF…</a:t>
            </a:r>
          </a:p>
          <a:p>
            <a:pPr marL="285750" indent="-285750">
              <a:buFont typeface="Arial" pitchFamily="34" charset="0"/>
              <a:buChar char="•"/>
            </a:pPr>
            <a:r>
              <a:rPr lang="en-US" dirty="0" smtClean="0"/>
              <a:t>wind/solar displaces conventional units having inertia and having primary control</a:t>
            </a:r>
          </a:p>
          <a:p>
            <a:pPr marL="285750" indent="-285750">
              <a:buFont typeface="Arial" pitchFamily="34" charset="0"/>
              <a:buChar char="•"/>
            </a:pPr>
            <a:r>
              <a:rPr lang="en-US" dirty="0" smtClean="0"/>
              <a:t>wind/solar does not have appropriate control.</a:t>
            </a:r>
          </a:p>
          <a:p>
            <a:r>
              <a:rPr lang="en-US" dirty="0" smtClean="0"/>
              <a:t>THEN wind/solar will exacerbate decline in </a:t>
            </a:r>
            <a:r>
              <a:rPr lang="el-GR" dirty="0" smtClean="0">
                <a:latin typeface="Arial"/>
                <a:cs typeface="Arial"/>
              </a:rPr>
              <a:t>β</a:t>
            </a:r>
            <a:r>
              <a:rPr lang="en-US" dirty="0" smtClean="0">
                <a:latin typeface="Arial"/>
                <a:cs typeface="Arial"/>
              </a:rPr>
              <a:t>.</a:t>
            </a:r>
            <a:endParaRPr lang="en-US" dirty="0"/>
          </a:p>
          <a:p>
            <a:endParaRPr lang="en-US" dirty="0"/>
          </a:p>
        </p:txBody>
      </p:sp>
      <p:sp>
        <p:nvSpPr>
          <p:cNvPr id="4" name="Oval 3"/>
          <p:cNvSpPr/>
          <p:nvPr/>
        </p:nvSpPr>
        <p:spPr>
          <a:xfrm>
            <a:off x="7081673" y="2819400"/>
            <a:ext cx="1594783" cy="902732"/>
          </a:xfrm>
          <a:prstGeom prst="ellipse">
            <a:avLst/>
          </a:pr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376160" y="2606040"/>
            <a:ext cx="198120" cy="243840"/>
          </a:xfrm>
          <a:custGeom>
            <a:avLst/>
            <a:gdLst>
              <a:gd name="connsiteX0" fmla="*/ 396240 w 396240"/>
              <a:gd name="connsiteY0" fmla="*/ 487680 h 487680"/>
              <a:gd name="connsiteX1" fmla="*/ 0 w 396240"/>
              <a:gd name="connsiteY1" fmla="*/ 0 h 487680"/>
            </a:gdLst>
            <a:ahLst/>
            <a:cxnLst>
              <a:cxn ang="0">
                <a:pos x="connsiteX0" y="connsiteY0"/>
              </a:cxn>
              <a:cxn ang="0">
                <a:pos x="connsiteX1" y="connsiteY1"/>
              </a:cxn>
            </a:cxnLst>
            <a:rect l="l" t="t" r="r" b="b"/>
            <a:pathLst>
              <a:path w="396240" h="487680">
                <a:moveTo>
                  <a:pt x="396240" y="487680"/>
                </a:moveTo>
                <a:lnTo>
                  <a:pt x="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73565" y="1484784"/>
            <a:ext cx="3446907" cy="1121256"/>
          </a:xfrm>
          <a:prstGeom prst="ellipse">
            <a:avLst/>
          </a:pr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11960" y="1798320"/>
            <a:ext cx="1320160" cy="247092"/>
          </a:xfrm>
          <a:custGeom>
            <a:avLst/>
            <a:gdLst>
              <a:gd name="connsiteX0" fmla="*/ 1021080 w 1021080"/>
              <a:gd name="connsiteY0" fmla="*/ 0 h 213360"/>
              <a:gd name="connsiteX1" fmla="*/ 0 w 1021080"/>
              <a:gd name="connsiteY1" fmla="*/ 213360 h 213360"/>
            </a:gdLst>
            <a:ahLst/>
            <a:cxnLst>
              <a:cxn ang="0">
                <a:pos x="connsiteX0" y="connsiteY0"/>
              </a:cxn>
              <a:cxn ang="0">
                <a:pos x="connsiteX1" y="connsiteY1"/>
              </a:cxn>
            </a:cxnLst>
            <a:rect l="l" t="t" r="r" b="b"/>
            <a:pathLst>
              <a:path w="1021080" h="213360">
                <a:moveTo>
                  <a:pt x="1021080" y="0"/>
                </a:moveTo>
                <a:lnTo>
                  <a:pt x="0" y="21336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20072" y="857250"/>
            <a:ext cx="3838203" cy="584775"/>
          </a:xfrm>
          <a:prstGeom prst="rect">
            <a:avLst/>
          </a:prstGeom>
          <a:noFill/>
        </p:spPr>
        <p:txBody>
          <a:bodyPr wrap="square" rtlCol="0">
            <a:spAutoFit/>
          </a:bodyPr>
          <a:lstStyle/>
          <a:p>
            <a:r>
              <a:rPr lang="en-US" sz="1600" dirty="0" smtClean="0"/>
              <a:t>For given </a:t>
            </a:r>
            <a:r>
              <a:rPr lang="el-GR" sz="1600" dirty="0" smtClean="0"/>
              <a:t>Δ</a:t>
            </a:r>
            <a:r>
              <a:rPr lang="en-US" sz="1600" dirty="0" err="1" smtClean="0"/>
              <a:t>P</a:t>
            </a:r>
            <a:r>
              <a:rPr lang="en-US" sz="1600" baseline="-25000" dirty="0" err="1" smtClean="0"/>
              <a:t>loss</a:t>
            </a:r>
            <a:r>
              <a:rPr lang="en-US" sz="1600" dirty="0" smtClean="0"/>
              <a:t>, we want denominator to be small. Therefore large </a:t>
            </a:r>
            <a:r>
              <a:rPr lang="el-GR" sz="1600" dirty="0" smtClean="0"/>
              <a:t>β</a:t>
            </a:r>
            <a:r>
              <a:rPr lang="en-US" sz="1600" dirty="0" smtClean="0"/>
              <a:t> is better.</a:t>
            </a:r>
            <a:endParaRPr lang="en-US" sz="1600" dirty="0"/>
          </a:p>
        </p:txBody>
      </p:sp>
    </p:spTree>
    <p:extLst>
      <p:ext uri="{BB962C8B-B14F-4D97-AF65-F5344CB8AC3E}">
        <p14:creationId xmlns:p14="http://schemas.microsoft.com/office/powerpoint/2010/main" val="7035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0" y="6350"/>
            <a:ext cx="9144000" cy="850900"/>
          </a:xfrm>
        </p:spPr>
        <p:txBody>
          <a:bodyPr/>
          <a:lstStyle/>
          <a:p>
            <a:pPr eaLnBrk="1" hangingPunct="1"/>
            <a:r>
              <a:rPr lang="en-US" b="1" u="sng" dirty="0" smtClean="0"/>
              <a:t>Frequency Governing Characteristic, </a:t>
            </a:r>
            <a:r>
              <a:rPr lang="el-GR" b="1" u="sng" dirty="0" smtClean="0">
                <a:latin typeface="Arial"/>
                <a:cs typeface="Arial"/>
              </a:rPr>
              <a:t>β</a:t>
            </a:r>
            <a:r>
              <a:rPr lang="en-US" b="1" u="sng" dirty="0" smtClean="0"/>
              <a:t> </a:t>
            </a:r>
            <a:endParaRPr lang="en-US" dirty="0" smtClean="0"/>
          </a:p>
        </p:txBody>
      </p:sp>
      <p:sp>
        <p:nvSpPr>
          <p:cNvPr id="8" name="Slide Number Placeholder 7"/>
          <p:cNvSpPr>
            <a:spLocks noGrp="1"/>
          </p:cNvSpPr>
          <p:nvPr>
            <p:ph type="sldNum" sz="quarter" idx="10"/>
          </p:nvPr>
        </p:nvSpPr>
        <p:spPr>
          <a:xfrm>
            <a:off x="8269288" y="6450013"/>
            <a:ext cx="788987" cy="365125"/>
          </a:xfrm>
        </p:spPr>
        <p:txBody>
          <a:bodyPr/>
          <a:lstStyle/>
          <a:p>
            <a:pPr>
              <a:defRPr/>
            </a:pPr>
            <a:fld id="{DE76A937-58CF-4264-B014-E1CBB5BCE7F2}" type="slidenum">
              <a:rPr lang="en-US" smtClean="0"/>
              <a:pPr>
                <a:defRPr/>
              </a:pPr>
              <a:t>34</a:t>
            </a:fld>
            <a:endParaRPr lang="en-US" dirty="0"/>
          </a:p>
        </p:txBody>
      </p:sp>
      <p:sp>
        <p:nvSpPr>
          <p:cNvPr id="11" name="TextBox 10"/>
          <p:cNvSpPr txBox="1"/>
          <p:nvPr/>
        </p:nvSpPr>
        <p:spPr>
          <a:xfrm>
            <a:off x="0" y="683404"/>
            <a:ext cx="8782050" cy="369332"/>
          </a:xfrm>
          <a:prstGeom prst="rect">
            <a:avLst/>
          </a:prstGeom>
          <a:noFill/>
        </p:spPr>
        <p:txBody>
          <a:bodyPr wrap="square" rtlCol="0">
            <a:spAutoFit/>
          </a:bodyPr>
          <a:lstStyle/>
          <a:p>
            <a:pPr algn="ctr"/>
            <a:r>
              <a:rPr lang="en-US" dirty="0">
                <a:hlinkClick r:id="rId3"/>
              </a:rPr>
              <a:t>http://</a:t>
            </a:r>
            <a:r>
              <a:rPr lang="en-US" dirty="0" smtClean="0">
                <a:hlinkClick r:id="rId3"/>
              </a:rPr>
              <a:t>www.nerc.com/pa/RAPA/ri/Pages/InterconnectionFrequencyResponse.aspx</a:t>
            </a:r>
            <a:r>
              <a:rPr lang="en-US" dirty="0" smtClean="0"/>
              <a:t> </a:t>
            </a:r>
            <a:endParaRPr lang="en-US" dirty="0"/>
          </a:p>
        </p:txBody>
      </p:sp>
      <p:sp>
        <p:nvSpPr>
          <p:cNvPr id="13" name="TextBox 12"/>
          <p:cNvSpPr txBox="1"/>
          <p:nvPr/>
        </p:nvSpPr>
        <p:spPr>
          <a:xfrm>
            <a:off x="0" y="3717032"/>
            <a:ext cx="9144000" cy="954107"/>
          </a:xfrm>
          <a:prstGeom prst="rect">
            <a:avLst/>
          </a:prstGeom>
          <a:noFill/>
        </p:spPr>
        <p:txBody>
          <a:bodyPr wrap="square" rtlCol="0">
            <a:spAutoFit/>
          </a:bodyPr>
          <a:lstStyle/>
          <a:p>
            <a:r>
              <a:rPr lang="en-US" sz="2800" b="1" dirty="0" smtClean="0"/>
              <a:t>This is from a NERC website that tracks frequency response on an ongoing basis. Below is copied from that site.</a:t>
            </a:r>
            <a:endParaRPr lang="en-US" sz="2800" b="1" dirty="0"/>
          </a:p>
        </p:txBody>
      </p:sp>
      <p:sp>
        <p:nvSpPr>
          <p:cNvPr id="14" name="Rectangle 13"/>
          <p:cNvSpPr/>
          <p:nvPr/>
        </p:nvSpPr>
        <p:spPr>
          <a:xfrm>
            <a:off x="35496" y="4509120"/>
            <a:ext cx="8967413" cy="2123658"/>
          </a:xfrm>
          <a:prstGeom prst="rect">
            <a:avLst/>
          </a:prstGeom>
        </p:spPr>
        <p:txBody>
          <a:bodyPr wrap="square">
            <a:spAutoFit/>
          </a:bodyPr>
          <a:lstStyle/>
          <a:p>
            <a:r>
              <a:rPr lang="en-US" sz="1200" b="1" u="sng" dirty="0"/>
              <a:t>About This </a:t>
            </a:r>
            <a:r>
              <a:rPr lang="en-US" sz="1200" b="1" u="sng" dirty="0" smtClean="0"/>
              <a:t>Metric</a:t>
            </a:r>
            <a:r>
              <a:rPr lang="en-US" sz="1200" dirty="0"/>
              <a:t> </a:t>
            </a:r>
            <a:r>
              <a:rPr lang="en-US" sz="1200" dirty="0" smtClean="0"/>
              <a:t>This </a:t>
            </a:r>
            <a:r>
              <a:rPr lang="en-US" sz="1200" dirty="0"/>
              <a:t>metric is used to track and monitor Interconnection Frequency Response. Frequency Response is a measure of an Interconnection’s ability to stabilize frequency immediately following the sudden loss of generation or load. It is defined as sum of the change in demand, plus the change in generation, divided by the change in frequency, expressed in megawatts per 0.1 Hertz (MW/0.1 Hz). It is a critical component to the reliable operation of the bulk power system, particularly during disturbances and restoration. The metric measures the average Frequency Response for all events where frequency drops more than the Interconnection’s defined threshold. While the calculations may show trends from year to year, no attempt has been made in this analysis to determine or state what indicates an “acceptable” level of Frequency Response for any of the interconnections. Rather, they show the relative performance from year-to-year and can be a basis for further root-cause analysis. Further, the Frequency Response should not be compared between interconnections as their bulk power system characteristics differ significantly in terms of number of facilities, miles of line, operating principles and simple physical, geographic and climatic conditions. Some annualized Frequency Responses are higher due to the large number of disturbances in the dataset where frequency changes were greater than the generator </a:t>
            </a:r>
            <a:r>
              <a:rPr lang="en-US" sz="1200" dirty="0" err="1"/>
              <a:t>deadbands</a:t>
            </a:r>
            <a:r>
              <a:rPr lang="en-US" sz="1200" dirty="0" smtClean="0"/>
              <a:t>.</a:t>
            </a:r>
            <a:endParaRPr lang="en-US" sz="1200" dirty="0"/>
          </a:p>
        </p:txBody>
      </p:sp>
      <p:pic>
        <p:nvPicPr>
          <p:cNvPr id="3" name="Picture 2"/>
          <p:cNvPicPr>
            <a:picLocks noChangeAspect="1"/>
          </p:cNvPicPr>
          <p:nvPr/>
        </p:nvPicPr>
        <p:blipFill>
          <a:blip r:embed="rId4"/>
          <a:stretch>
            <a:fillRect/>
          </a:stretch>
        </p:blipFill>
        <p:spPr>
          <a:xfrm>
            <a:off x="179512" y="1009882"/>
            <a:ext cx="8712968" cy="2580200"/>
          </a:xfrm>
          <a:prstGeom prst="rect">
            <a:avLst/>
          </a:prstGeom>
        </p:spPr>
      </p:pic>
      <p:sp>
        <p:nvSpPr>
          <p:cNvPr id="4" name="TextBox 3"/>
          <p:cNvSpPr txBox="1"/>
          <p:nvPr/>
        </p:nvSpPr>
        <p:spPr>
          <a:xfrm>
            <a:off x="1331640" y="1556792"/>
            <a:ext cx="5112568" cy="369332"/>
          </a:xfrm>
          <a:prstGeom prst="rect">
            <a:avLst/>
          </a:prstGeom>
          <a:noFill/>
        </p:spPr>
        <p:txBody>
          <a:bodyPr wrap="square" rtlCol="0">
            <a:spAutoFit/>
          </a:bodyPr>
          <a:lstStyle/>
          <a:p>
            <a:r>
              <a:rPr lang="en-US" b="1" dirty="0" smtClean="0"/>
              <a:t>EASTERN INTERCONNECTION</a:t>
            </a:r>
            <a:endParaRPr lang="en-US" b="1" dirty="0"/>
          </a:p>
        </p:txBody>
      </p:sp>
    </p:spTree>
    <p:extLst>
      <p:ext uri="{BB962C8B-B14F-4D97-AF65-F5344CB8AC3E}">
        <p14:creationId xmlns:p14="http://schemas.microsoft.com/office/powerpoint/2010/main" val="3767918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0" y="6350"/>
            <a:ext cx="9144000" cy="850900"/>
          </a:xfrm>
        </p:spPr>
        <p:txBody>
          <a:bodyPr/>
          <a:lstStyle/>
          <a:p>
            <a:pPr eaLnBrk="1" hangingPunct="1"/>
            <a:r>
              <a:rPr lang="en-US" b="1" u="sng" dirty="0" smtClean="0"/>
              <a:t>Frequency Governing Characteristic, </a:t>
            </a:r>
            <a:r>
              <a:rPr lang="el-GR" b="1" u="sng" dirty="0" smtClean="0">
                <a:latin typeface="Arial"/>
                <a:cs typeface="Arial"/>
              </a:rPr>
              <a:t>β</a:t>
            </a:r>
            <a:r>
              <a:rPr lang="en-US" b="1" u="sng" dirty="0" smtClean="0"/>
              <a:t> </a:t>
            </a:r>
            <a:endParaRPr lang="en-US" dirty="0" smtClean="0"/>
          </a:p>
        </p:txBody>
      </p:sp>
      <p:sp>
        <p:nvSpPr>
          <p:cNvPr id="8" name="Slide Number Placeholder 7"/>
          <p:cNvSpPr>
            <a:spLocks noGrp="1"/>
          </p:cNvSpPr>
          <p:nvPr>
            <p:ph type="sldNum" sz="quarter" idx="10"/>
          </p:nvPr>
        </p:nvSpPr>
        <p:spPr>
          <a:xfrm>
            <a:off x="8269288" y="6450013"/>
            <a:ext cx="788987" cy="365125"/>
          </a:xfrm>
        </p:spPr>
        <p:txBody>
          <a:bodyPr/>
          <a:lstStyle/>
          <a:p>
            <a:pPr>
              <a:defRPr/>
            </a:pPr>
            <a:fld id="{DE76A937-58CF-4264-B014-E1CBB5BCE7F2}" type="slidenum">
              <a:rPr lang="en-US" smtClean="0"/>
              <a:pPr>
                <a:defRPr/>
              </a:pPr>
              <a:t>35</a:t>
            </a:fld>
            <a:endParaRPr lang="en-US" dirty="0"/>
          </a:p>
        </p:txBody>
      </p:sp>
      <p:sp>
        <p:nvSpPr>
          <p:cNvPr id="11" name="TextBox 10"/>
          <p:cNvSpPr txBox="1"/>
          <p:nvPr/>
        </p:nvSpPr>
        <p:spPr>
          <a:xfrm>
            <a:off x="0" y="683404"/>
            <a:ext cx="8782050" cy="369332"/>
          </a:xfrm>
          <a:prstGeom prst="rect">
            <a:avLst/>
          </a:prstGeom>
          <a:noFill/>
        </p:spPr>
        <p:txBody>
          <a:bodyPr wrap="square" rtlCol="0">
            <a:spAutoFit/>
          </a:bodyPr>
          <a:lstStyle/>
          <a:p>
            <a:pPr algn="ctr"/>
            <a:r>
              <a:rPr lang="en-US" dirty="0"/>
              <a:t>http://www.nerc.com/pa/RAPA/ri/Pages/InterconnectionFrequencyResponse.aspx</a:t>
            </a:r>
          </a:p>
        </p:txBody>
      </p:sp>
      <p:pic>
        <p:nvPicPr>
          <p:cNvPr id="2" name="Picture 1"/>
          <p:cNvPicPr>
            <a:picLocks noChangeAspect="1"/>
          </p:cNvPicPr>
          <p:nvPr/>
        </p:nvPicPr>
        <p:blipFill>
          <a:blip r:embed="rId3"/>
          <a:stretch>
            <a:fillRect/>
          </a:stretch>
        </p:blipFill>
        <p:spPr>
          <a:xfrm>
            <a:off x="330380" y="1015714"/>
            <a:ext cx="8333401" cy="1728984"/>
          </a:xfrm>
          <a:prstGeom prst="rect">
            <a:avLst/>
          </a:prstGeom>
        </p:spPr>
      </p:pic>
      <p:sp>
        <p:nvSpPr>
          <p:cNvPr id="9" name="TextBox 8"/>
          <p:cNvSpPr txBox="1"/>
          <p:nvPr/>
        </p:nvSpPr>
        <p:spPr>
          <a:xfrm>
            <a:off x="1331640" y="1447762"/>
            <a:ext cx="5112568" cy="369332"/>
          </a:xfrm>
          <a:prstGeom prst="rect">
            <a:avLst/>
          </a:prstGeom>
          <a:noFill/>
        </p:spPr>
        <p:txBody>
          <a:bodyPr wrap="square" rtlCol="0">
            <a:spAutoFit/>
          </a:bodyPr>
          <a:lstStyle/>
          <a:p>
            <a:r>
              <a:rPr lang="en-US" b="1" dirty="0" smtClean="0"/>
              <a:t>ERCOT</a:t>
            </a:r>
            <a:endParaRPr lang="en-US" b="1" dirty="0"/>
          </a:p>
        </p:txBody>
      </p:sp>
      <p:pic>
        <p:nvPicPr>
          <p:cNvPr id="4" name="Picture 3"/>
          <p:cNvPicPr>
            <a:picLocks noChangeAspect="1"/>
          </p:cNvPicPr>
          <p:nvPr/>
        </p:nvPicPr>
        <p:blipFill>
          <a:blip r:embed="rId4"/>
          <a:stretch>
            <a:fillRect/>
          </a:stretch>
        </p:blipFill>
        <p:spPr>
          <a:xfrm>
            <a:off x="330380" y="2766564"/>
            <a:ext cx="8333401" cy="1866559"/>
          </a:xfrm>
          <a:prstGeom prst="rect">
            <a:avLst/>
          </a:prstGeom>
        </p:spPr>
      </p:pic>
      <p:sp>
        <p:nvSpPr>
          <p:cNvPr id="12" name="TextBox 11"/>
          <p:cNvSpPr txBox="1"/>
          <p:nvPr/>
        </p:nvSpPr>
        <p:spPr>
          <a:xfrm>
            <a:off x="1331640" y="3197376"/>
            <a:ext cx="5112568" cy="369332"/>
          </a:xfrm>
          <a:prstGeom prst="rect">
            <a:avLst/>
          </a:prstGeom>
          <a:noFill/>
        </p:spPr>
        <p:txBody>
          <a:bodyPr wrap="square" rtlCol="0">
            <a:spAutoFit/>
          </a:bodyPr>
          <a:lstStyle/>
          <a:p>
            <a:r>
              <a:rPr lang="en-US" b="1" dirty="0" smtClean="0"/>
              <a:t>QUEBEC</a:t>
            </a:r>
            <a:endParaRPr lang="en-US" b="1" dirty="0"/>
          </a:p>
        </p:txBody>
      </p:sp>
      <p:pic>
        <p:nvPicPr>
          <p:cNvPr id="5" name="Picture 4"/>
          <p:cNvPicPr>
            <a:picLocks noChangeAspect="1"/>
          </p:cNvPicPr>
          <p:nvPr/>
        </p:nvPicPr>
        <p:blipFill>
          <a:blip r:embed="rId5"/>
          <a:stretch>
            <a:fillRect/>
          </a:stretch>
        </p:blipFill>
        <p:spPr>
          <a:xfrm>
            <a:off x="330380" y="4633123"/>
            <a:ext cx="8256001" cy="2025767"/>
          </a:xfrm>
          <a:prstGeom prst="rect">
            <a:avLst/>
          </a:prstGeom>
        </p:spPr>
      </p:pic>
      <p:sp>
        <p:nvSpPr>
          <p:cNvPr id="15" name="TextBox 14"/>
          <p:cNvSpPr txBox="1"/>
          <p:nvPr/>
        </p:nvSpPr>
        <p:spPr>
          <a:xfrm>
            <a:off x="1308381" y="5172236"/>
            <a:ext cx="5112568" cy="369332"/>
          </a:xfrm>
          <a:prstGeom prst="rect">
            <a:avLst/>
          </a:prstGeom>
          <a:noFill/>
        </p:spPr>
        <p:txBody>
          <a:bodyPr wrap="square" rtlCol="0">
            <a:spAutoFit/>
          </a:bodyPr>
          <a:lstStyle/>
          <a:p>
            <a:r>
              <a:rPr lang="en-US" b="1" dirty="0" smtClean="0"/>
              <a:t>WECC</a:t>
            </a:r>
            <a:endParaRPr lang="en-US" b="1" dirty="0"/>
          </a:p>
        </p:txBody>
      </p:sp>
    </p:spTree>
    <p:extLst>
      <p:ext uri="{BB962C8B-B14F-4D97-AF65-F5344CB8AC3E}">
        <p14:creationId xmlns:p14="http://schemas.microsoft.com/office/powerpoint/2010/main" val="1470192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0" y="6350"/>
            <a:ext cx="9144000" cy="850900"/>
          </a:xfrm>
        </p:spPr>
        <p:txBody>
          <a:bodyPr/>
          <a:lstStyle/>
          <a:p>
            <a:pPr eaLnBrk="1" hangingPunct="1"/>
            <a:r>
              <a:rPr lang="en-US" b="1" u="sng" dirty="0" smtClean="0"/>
              <a:t>Frequency Governing Characteristic, </a:t>
            </a:r>
            <a:r>
              <a:rPr lang="el-GR" b="1" u="sng" dirty="0" smtClean="0">
                <a:latin typeface="Arial"/>
                <a:cs typeface="Arial"/>
              </a:rPr>
              <a:t>β</a:t>
            </a:r>
            <a:r>
              <a:rPr lang="en-US" b="1" u="sng" dirty="0" smtClean="0"/>
              <a:t> </a:t>
            </a:r>
            <a:endParaRPr lang="en-US" dirty="0" smtClean="0"/>
          </a:p>
        </p:txBody>
      </p:sp>
      <p:sp>
        <p:nvSpPr>
          <p:cNvPr id="8" name="Slide Number Placeholder 7"/>
          <p:cNvSpPr>
            <a:spLocks noGrp="1"/>
          </p:cNvSpPr>
          <p:nvPr>
            <p:ph type="sldNum" sz="quarter" idx="10"/>
          </p:nvPr>
        </p:nvSpPr>
        <p:spPr>
          <a:xfrm>
            <a:off x="1" y="6502036"/>
            <a:ext cx="395536" cy="365125"/>
          </a:xfrm>
        </p:spPr>
        <p:txBody>
          <a:bodyPr/>
          <a:lstStyle/>
          <a:p>
            <a:pPr>
              <a:defRPr/>
            </a:pPr>
            <a:fld id="{DE76A937-58CF-4264-B014-E1CBB5BCE7F2}" type="slidenum">
              <a:rPr lang="en-US" smtClean="0"/>
              <a:pPr>
                <a:defRPr/>
              </a:pPr>
              <a:t>36</a:t>
            </a:fld>
            <a:endParaRPr lang="en-US" dirty="0"/>
          </a:p>
        </p:txBody>
      </p:sp>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 y="836712"/>
            <a:ext cx="4794046" cy="4521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916336"/>
            <a:ext cx="3901131" cy="267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914" y="844773"/>
            <a:ext cx="3681413"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7630" y="2005359"/>
            <a:ext cx="3330898" cy="86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5661248"/>
            <a:ext cx="3960440" cy="1015663"/>
          </a:xfrm>
          <a:prstGeom prst="rect">
            <a:avLst/>
          </a:prstGeom>
          <a:noFill/>
        </p:spPr>
        <p:txBody>
          <a:bodyPr wrap="square" rtlCol="0">
            <a:spAutoFit/>
          </a:bodyPr>
          <a:lstStyle/>
          <a:p>
            <a:r>
              <a:rPr lang="en-US" sz="1200" b="1" dirty="0">
                <a:hlinkClick r:id="rId7"/>
              </a:rPr>
              <a:t>Eastern interconnection frequency response trends</a:t>
            </a:r>
            <a:endParaRPr lang="en-US" sz="1200" b="1" dirty="0"/>
          </a:p>
          <a:p>
            <a:r>
              <a:rPr lang="en-US" sz="1200" dirty="0" err="1">
                <a:hlinkClick r:id="rId8"/>
              </a:rPr>
              <a:t>Lauby</a:t>
            </a:r>
            <a:r>
              <a:rPr lang="en-US" sz="1200" dirty="0">
                <a:hlinkClick r:id="rId8"/>
              </a:rPr>
              <a:t>, M.G.</a:t>
            </a:r>
            <a:r>
              <a:rPr lang="en-US" sz="1200" dirty="0"/>
              <a:t> ; </a:t>
            </a:r>
            <a:r>
              <a:rPr lang="en-US" sz="1200" dirty="0" err="1">
                <a:hlinkClick r:id="rId9"/>
              </a:rPr>
              <a:t>Bian</a:t>
            </a:r>
            <a:r>
              <a:rPr lang="en-US" sz="1200" dirty="0">
                <a:hlinkClick r:id="rId9"/>
              </a:rPr>
              <a:t>, J.J.</a:t>
            </a:r>
            <a:r>
              <a:rPr lang="en-US" sz="1200" dirty="0"/>
              <a:t> ; </a:t>
            </a:r>
            <a:r>
              <a:rPr lang="en-US" sz="1200" dirty="0" err="1">
                <a:hlinkClick r:id="rId10"/>
              </a:rPr>
              <a:t>Ekisheva</a:t>
            </a:r>
            <a:r>
              <a:rPr lang="en-US" sz="1200" dirty="0">
                <a:hlinkClick r:id="rId10"/>
              </a:rPr>
              <a:t>, S.</a:t>
            </a:r>
            <a:r>
              <a:rPr lang="en-US" sz="1200" dirty="0"/>
              <a:t> ; </a:t>
            </a:r>
            <a:r>
              <a:rPr lang="en-US" sz="1200" dirty="0">
                <a:hlinkClick r:id="rId11"/>
              </a:rPr>
              <a:t>Varghese, M.</a:t>
            </a:r>
            <a:r>
              <a:rPr lang="en-US" sz="1200" dirty="0"/>
              <a:t> </a:t>
            </a:r>
            <a:r>
              <a:rPr lang="en-US" sz="1200" dirty="0">
                <a:hlinkClick r:id="rId12"/>
              </a:rPr>
              <a:t/>
            </a:r>
            <a:br>
              <a:rPr lang="en-US" sz="1200" dirty="0">
                <a:hlinkClick r:id="rId12"/>
              </a:rPr>
            </a:br>
            <a:r>
              <a:rPr lang="en-US" sz="1200" dirty="0">
                <a:hlinkClick r:id="rId12"/>
              </a:rPr>
              <a:t>Power and Energy Society General Meeting (PES), 2013 IEEE</a:t>
            </a:r>
            <a:r>
              <a:rPr lang="en-US" sz="1200" dirty="0"/>
              <a:t/>
            </a:r>
            <a:br>
              <a:rPr lang="en-US" sz="1200" dirty="0"/>
            </a:br>
            <a:r>
              <a:rPr lang="en-US" sz="1200" dirty="0"/>
              <a:t>Digital Object Identifier: </a:t>
            </a:r>
            <a:r>
              <a:rPr lang="en-US" sz="1200" dirty="0">
                <a:hlinkClick r:id="rId13"/>
              </a:rPr>
              <a:t>10.1109/PESMG.2013.6672990 </a:t>
            </a:r>
            <a:r>
              <a:rPr lang="en-US" sz="1200" dirty="0"/>
              <a:t/>
            </a:r>
            <a:br>
              <a:rPr lang="en-US" sz="1200" dirty="0"/>
            </a:br>
            <a:r>
              <a:rPr lang="en-US" sz="1200" dirty="0"/>
              <a:t>Publication Year: 2013 , Page(s): 1 - 5</a:t>
            </a:r>
          </a:p>
        </p:txBody>
      </p:sp>
      <p:sp>
        <p:nvSpPr>
          <p:cNvPr id="3" name="TextBox 2"/>
          <p:cNvSpPr txBox="1"/>
          <p:nvPr/>
        </p:nvSpPr>
        <p:spPr>
          <a:xfrm>
            <a:off x="5076056" y="5589240"/>
            <a:ext cx="4067944" cy="1200329"/>
          </a:xfrm>
          <a:prstGeom prst="rect">
            <a:avLst/>
          </a:prstGeom>
          <a:noFill/>
        </p:spPr>
        <p:txBody>
          <a:bodyPr wrap="square" rtlCol="0">
            <a:spAutoFit/>
          </a:bodyPr>
          <a:lstStyle/>
          <a:p>
            <a:r>
              <a:rPr lang="en-US" sz="1200" dirty="0" smtClean="0"/>
              <a:t>Positive </a:t>
            </a:r>
            <a:r>
              <a:rPr lang="en-US" sz="1200" dirty="0" err="1" smtClean="0"/>
              <a:t>correlation</a:t>
            </a:r>
            <a:r>
              <a:rPr lang="en-US" sz="1200" dirty="0" err="1" smtClean="0">
                <a:sym typeface="Wingdings" panose="05000000000000000000" pitchFamily="2" charset="2"/>
              </a:rPr>
              <a:t>FR</a:t>
            </a:r>
            <a:r>
              <a:rPr lang="en-US" sz="1200" dirty="0" smtClean="0">
                <a:sym typeface="Wingdings" panose="05000000000000000000" pitchFamily="2" charset="2"/>
              </a:rPr>
              <a:t> increases with these variables.  “Time” reflects NERC efforts. Other variables reflect conditions when most units are on-line, therefore more units to respond. Negative </a:t>
            </a:r>
            <a:r>
              <a:rPr lang="en-US" sz="1200" dirty="0" err="1" smtClean="0">
                <a:sym typeface="Wingdings" panose="05000000000000000000" pitchFamily="2" charset="2"/>
              </a:rPr>
              <a:t>correlationFR</a:t>
            </a:r>
            <a:r>
              <a:rPr lang="en-US" sz="1200" dirty="0" smtClean="0">
                <a:sym typeface="Wingdings" panose="05000000000000000000" pitchFamily="2" charset="2"/>
              </a:rPr>
              <a:t> decreases with these variables. High pre-disturbance frequency reflects a light-load condition, when the </a:t>
            </a:r>
            <a:r>
              <a:rPr lang="en-US" sz="1200" dirty="0" err="1" smtClean="0">
                <a:sym typeface="Wingdings" panose="05000000000000000000" pitchFamily="2" charset="2"/>
              </a:rPr>
              <a:t>amt</a:t>
            </a:r>
            <a:r>
              <a:rPr lang="en-US" sz="1200" dirty="0" smtClean="0">
                <a:sym typeface="Wingdings" panose="05000000000000000000" pitchFamily="2" charset="2"/>
              </a:rPr>
              <a:t> of committed units is very small.</a:t>
            </a:r>
            <a:endParaRPr lang="en-US" sz="1200" dirty="0"/>
          </a:p>
        </p:txBody>
      </p:sp>
      <p:sp>
        <p:nvSpPr>
          <p:cNvPr id="4" name="Left Brace 3"/>
          <p:cNvSpPr/>
          <p:nvPr/>
        </p:nvSpPr>
        <p:spPr>
          <a:xfrm>
            <a:off x="4825669" y="4509120"/>
            <a:ext cx="250387" cy="93610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4681186" y="4972692"/>
            <a:ext cx="178846" cy="1216712"/>
          </a:xfrm>
          <a:custGeom>
            <a:avLst/>
            <a:gdLst>
              <a:gd name="connsiteX0" fmla="*/ 267128 w 482886"/>
              <a:gd name="connsiteY0" fmla="*/ 0 h 1294544"/>
              <a:gd name="connsiteX1" fmla="*/ 0 w 482886"/>
              <a:gd name="connsiteY1" fmla="*/ 0 h 1294544"/>
              <a:gd name="connsiteX2" fmla="*/ 0 w 482886"/>
              <a:gd name="connsiteY2" fmla="*/ 1294544 h 1294544"/>
              <a:gd name="connsiteX3" fmla="*/ 482886 w 482886"/>
              <a:gd name="connsiteY3" fmla="*/ 1294544 h 1294544"/>
            </a:gdLst>
            <a:ahLst/>
            <a:cxnLst>
              <a:cxn ang="0">
                <a:pos x="connsiteX0" y="connsiteY0"/>
              </a:cxn>
              <a:cxn ang="0">
                <a:pos x="connsiteX1" y="connsiteY1"/>
              </a:cxn>
              <a:cxn ang="0">
                <a:pos x="connsiteX2" y="connsiteY2"/>
              </a:cxn>
              <a:cxn ang="0">
                <a:pos x="connsiteX3" y="connsiteY3"/>
              </a:cxn>
            </a:cxnLst>
            <a:rect l="l" t="t" r="r" b="b"/>
            <a:pathLst>
              <a:path w="482886" h="1294544">
                <a:moveTo>
                  <a:pt x="267128" y="0"/>
                </a:moveTo>
                <a:lnTo>
                  <a:pt x="0" y="0"/>
                </a:lnTo>
                <a:lnTo>
                  <a:pt x="0" y="1294544"/>
                </a:lnTo>
                <a:lnTo>
                  <a:pt x="482886" y="1294544"/>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p:cNvSpPr/>
          <p:nvPr/>
        </p:nvSpPr>
        <p:spPr>
          <a:xfrm>
            <a:off x="4878321" y="5661247"/>
            <a:ext cx="250387" cy="101566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3145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44624"/>
            <a:ext cx="8229600" cy="1151384"/>
          </a:xfrm>
        </p:spPr>
        <p:txBody>
          <a:bodyPr>
            <a:normAutofit fontScale="90000"/>
          </a:bodyPr>
          <a:lstStyle/>
          <a:p>
            <a:r>
              <a:rPr lang="en-US" altLang="zh-CN" b="1" dirty="0" smtClean="0"/>
              <a:t>Effect of frequency excursions on turbine blade life</a:t>
            </a:r>
            <a:endParaRPr lang="zh-CN" altLang="en-US" b="1"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37</a:t>
            </a:fld>
            <a:endParaRPr lang="en-US"/>
          </a:p>
        </p:txBody>
      </p:sp>
      <p:pic>
        <p:nvPicPr>
          <p:cNvPr id="5" name="Picture 4"/>
          <p:cNvPicPr/>
          <p:nvPr/>
        </p:nvPicPr>
        <p:blipFill>
          <a:blip r:embed="rId2" cstate="print"/>
          <a:srcRect/>
          <a:stretch>
            <a:fillRect/>
          </a:stretch>
        </p:blipFill>
        <p:spPr bwMode="auto">
          <a:xfrm>
            <a:off x="3491880" y="2162770"/>
            <a:ext cx="5616625" cy="4362574"/>
          </a:xfrm>
          <a:prstGeom prst="rect">
            <a:avLst/>
          </a:prstGeom>
          <a:noFill/>
          <a:ln w="9525">
            <a:noFill/>
            <a:miter lim="800000"/>
            <a:headEnd/>
            <a:tailEnd/>
          </a:ln>
        </p:spPr>
      </p:pic>
      <p:sp>
        <p:nvSpPr>
          <p:cNvPr id="6" name="Rectangle 5"/>
          <p:cNvSpPr/>
          <p:nvPr/>
        </p:nvSpPr>
        <p:spPr>
          <a:xfrm>
            <a:off x="0" y="1484784"/>
            <a:ext cx="4067944" cy="923330"/>
          </a:xfrm>
          <a:prstGeom prst="rect">
            <a:avLst/>
          </a:prstGeom>
        </p:spPr>
        <p:txBody>
          <a:bodyPr wrap="square">
            <a:spAutoFit/>
          </a:bodyPr>
          <a:lstStyle/>
          <a:p>
            <a:pPr marL="285750" lvl="0" indent="-285750">
              <a:buFont typeface="Arial" pitchFamily="34" charset="0"/>
              <a:buChar char="•"/>
            </a:pPr>
            <a:r>
              <a:rPr lang="en-US" dirty="0"/>
              <a:t>White: Safe for continuous operation</a:t>
            </a:r>
          </a:p>
          <a:p>
            <a:pPr marL="285750" lvl="0" indent="-285750">
              <a:buFont typeface="Arial" pitchFamily="34" charset="0"/>
              <a:buChar char="•"/>
            </a:pPr>
            <a:r>
              <a:rPr lang="en-US" dirty="0"/>
              <a:t>Light shade: Restricted time  operation</a:t>
            </a:r>
          </a:p>
          <a:p>
            <a:pPr marL="285750" lvl="0" indent="-285750">
              <a:buFont typeface="Arial" pitchFamily="34" charset="0"/>
              <a:buChar char="•"/>
            </a:pPr>
            <a:r>
              <a:rPr lang="en-US" dirty="0"/>
              <a:t>Dark shade: Prohibited operation</a:t>
            </a:r>
          </a:p>
        </p:txBody>
      </p:sp>
      <p:sp>
        <p:nvSpPr>
          <p:cNvPr id="7" name="Rectangle 6"/>
          <p:cNvSpPr/>
          <p:nvPr/>
        </p:nvSpPr>
        <p:spPr>
          <a:xfrm>
            <a:off x="4644008" y="1763524"/>
            <a:ext cx="4067944" cy="369332"/>
          </a:xfrm>
          <a:prstGeom prst="rect">
            <a:avLst/>
          </a:prstGeom>
        </p:spPr>
        <p:txBody>
          <a:bodyPr wrap="square">
            <a:spAutoFit/>
          </a:bodyPr>
          <a:lstStyle/>
          <a:p>
            <a:pPr lvl="0"/>
            <a:r>
              <a:rPr lang="en-US" dirty="0" smtClean="0"/>
              <a:t>Four different manufacturers</a:t>
            </a:r>
            <a:endParaRPr lang="en-US" dirty="0"/>
          </a:p>
        </p:txBody>
      </p:sp>
      <p:sp>
        <p:nvSpPr>
          <p:cNvPr id="8" name="Rectangle 7"/>
          <p:cNvSpPr/>
          <p:nvPr/>
        </p:nvSpPr>
        <p:spPr>
          <a:xfrm>
            <a:off x="4009" y="3901440"/>
            <a:ext cx="3703895" cy="923330"/>
          </a:xfrm>
          <a:prstGeom prst="rect">
            <a:avLst/>
          </a:prstGeom>
        </p:spPr>
        <p:txBody>
          <a:bodyPr wrap="square">
            <a:spAutoFit/>
          </a:bodyPr>
          <a:lstStyle/>
          <a:p>
            <a:r>
              <a:rPr lang="en-US" dirty="0"/>
              <a:t>A </a:t>
            </a:r>
            <a:r>
              <a:rPr lang="en-US" dirty="0" smtClean="0"/>
              <a:t>“completely safe</a:t>
            </a:r>
            <a:r>
              <a:rPr lang="en-US" dirty="0"/>
              <a:t>” approach would seem to be to ensure frequency remains in the band 59.5</a:t>
            </a:r>
            <a:r>
              <a:rPr lang="en-US" dirty="0">
                <a:sym typeface="Wingdings"/>
              </a:rPr>
              <a:t></a:t>
            </a:r>
            <a:r>
              <a:rPr lang="en-US" dirty="0" smtClean="0"/>
              <a:t>60.5 </a:t>
            </a:r>
            <a:r>
              <a:rPr lang="en-US" dirty="0"/>
              <a:t>Hz.</a:t>
            </a:r>
          </a:p>
        </p:txBody>
      </p:sp>
      <p:sp>
        <p:nvSpPr>
          <p:cNvPr id="3" name="TextBox 2"/>
          <p:cNvSpPr txBox="1"/>
          <p:nvPr/>
        </p:nvSpPr>
        <p:spPr>
          <a:xfrm>
            <a:off x="6876256" y="6021288"/>
            <a:ext cx="1835696" cy="261610"/>
          </a:xfrm>
          <a:prstGeom prst="rect">
            <a:avLst/>
          </a:prstGeom>
          <a:solidFill>
            <a:schemeClr val="bg1"/>
          </a:solidFill>
        </p:spPr>
        <p:txBody>
          <a:bodyPr wrap="square" rtlCol="0">
            <a:spAutoFit/>
          </a:bodyPr>
          <a:lstStyle/>
          <a:p>
            <a:r>
              <a:rPr lang="en-US" sz="1100" b="1" dirty="0" smtClean="0"/>
              <a:t>Restricted time operation</a:t>
            </a:r>
            <a:endParaRPr lang="en-US" sz="1100" b="1" dirty="0"/>
          </a:p>
        </p:txBody>
      </p:sp>
      <p:sp>
        <p:nvSpPr>
          <p:cNvPr id="9" name="TextBox 8"/>
          <p:cNvSpPr txBox="1"/>
          <p:nvPr/>
        </p:nvSpPr>
        <p:spPr>
          <a:xfrm>
            <a:off x="5724128" y="6237312"/>
            <a:ext cx="1835696" cy="261610"/>
          </a:xfrm>
          <a:prstGeom prst="rect">
            <a:avLst/>
          </a:prstGeom>
          <a:solidFill>
            <a:schemeClr val="bg1"/>
          </a:solidFill>
        </p:spPr>
        <p:txBody>
          <a:bodyPr wrap="square" rtlCol="0">
            <a:spAutoFit/>
          </a:bodyPr>
          <a:lstStyle/>
          <a:p>
            <a:r>
              <a:rPr lang="en-US" sz="1100" b="1" dirty="0" smtClean="0"/>
              <a:t>Prohibited operation</a:t>
            </a:r>
            <a:endParaRPr lang="en-US" sz="1100" b="1" dirty="0"/>
          </a:p>
        </p:txBody>
      </p:sp>
      <p:sp>
        <p:nvSpPr>
          <p:cNvPr id="10" name="TextBox 9"/>
          <p:cNvSpPr txBox="1"/>
          <p:nvPr/>
        </p:nvSpPr>
        <p:spPr>
          <a:xfrm>
            <a:off x="4716016" y="5975702"/>
            <a:ext cx="1835696" cy="261610"/>
          </a:xfrm>
          <a:prstGeom prst="rect">
            <a:avLst/>
          </a:prstGeom>
          <a:solidFill>
            <a:schemeClr val="bg1"/>
          </a:solidFill>
        </p:spPr>
        <p:txBody>
          <a:bodyPr wrap="square" rtlCol="0">
            <a:spAutoFit/>
          </a:bodyPr>
          <a:lstStyle/>
          <a:p>
            <a:r>
              <a:rPr lang="en-US" sz="1100" b="1" dirty="0" smtClean="0"/>
              <a:t>Continuous operation</a:t>
            </a:r>
            <a:endParaRPr lang="en-US" sz="1100" b="1" dirty="0"/>
          </a:p>
        </p:txBody>
      </p:sp>
    </p:spTree>
    <p:extLst>
      <p:ext uri="{BB962C8B-B14F-4D97-AF65-F5344CB8AC3E}">
        <p14:creationId xmlns:p14="http://schemas.microsoft.com/office/powerpoint/2010/main" val="35860051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76200" y="-152400"/>
            <a:ext cx="9144000" cy="850900"/>
          </a:xfrm>
        </p:spPr>
        <p:txBody>
          <a:bodyPr>
            <a:normAutofit fontScale="90000"/>
          </a:bodyPr>
          <a:lstStyle/>
          <a:p>
            <a:r>
              <a:rPr lang="en-US" b="1" dirty="0" smtClean="0"/>
              <a:t>Potential Impacts of Low Frequency Dips</a:t>
            </a:r>
            <a:endParaRPr lang="en-US" b="1" dirty="0"/>
          </a:p>
        </p:txBody>
      </p:sp>
      <p:sp>
        <p:nvSpPr>
          <p:cNvPr id="26627" name="TextBox 3"/>
          <p:cNvSpPr txBox="1">
            <a:spLocks noChangeArrowheads="1"/>
          </p:cNvSpPr>
          <p:nvPr/>
        </p:nvSpPr>
        <p:spPr bwMode="auto">
          <a:xfrm>
            <a:off x="71437" y="517535"/>
            <a:ext cx="9001125" cy="2677656"/>
          </a:xfrm>
          <a:prstGeom prst="rect">
            <a:avLst/>
          </a:prstGeom>
          <a:noFill/>
          <a:ln w="9525">
            <a:noFill/>
            <a:miter lim="800000"/>
            <a:headEnd/>
            <a:tailEnd/>
          </a:ln>
        </p:spPr>
        <p:txBody>
          <a:bodyPr>
            <a:spAutoFit/>
          </a:bodyPr>
          <a:lstStyle/>
          <a:p>
            <a:pPr>
              <a:buFont typeface="Arial" pitchFamily="34" charset="0"/>
              <a:buChar char="•"/>
            </a:pPr>
            <a:r>
              <a:rPr lang="en-US" sz="2800" dirty="0" smtClean="0"/>
              <a:t> f&lt;59.0 Hz </a:t>
            </a:r>
            <a:r>
              <a:rPr lang="en-US" sz="2800" dirty="0" smtClean="0">
                <a:sym typeface="Wingdings" pitchFamily="2" charset="2"/>
              </a:rPr>
              <a:t> can impact turbine blade life.</a:t>
            </a:r>
          </a:p>
          <a:p>
            <a:pPr>
              <a:buFont typeface="Arial" pitchFamily="34" charset="0"/>
              <a:buChar char="•"/>
            </a:pPr>
            <a:r>
              <a:rPr lang="en-US" sz="2800" dirty="0"/>
              <a:t> Gens may trip </a:t>
            </a:r>
            <a:r>
              <a:rPr lang="en-US" sz="2800" dirty="0" smtClean="0"/>
              <a:t>on </a:t>
            </a:r>
            <a:r>
              <a:rPr lang="en-US" sz="2800" dirty="0"/>
              <a:t>UF relay (59.94 Hz, 3 min; 58.4, 30 sec; 57.8, 7.5 sec; 57.3, 45 cycles; 57 Hz, instantaneous</a:t>
            </a:r>
            <a:r>
              <a:rPr lang="en-US" sz="2800" dirty="0" smtClean="0"/>
              <a:t>)</a:t>
            </a:r>
            <a:endParaRPr lang="en-US" sz="2800" dirty="0" smtClean="0">
              <a:sym typeface="Wingdings" pitchFamily="2" charset="2"/>
            </a:endParaRPr>
          </a:p>
          <a:p>
            <a:pPr>
              <a:buFont typeface="Arial" pitchFamily="34" charset="0"/>
              <a:buChar char="•"/>
            </a:pPr>
            <a:r>
              <a:rPr lang="en-US" sz="2800" dirty="0"/>
              <a:t> UFLS can trip interruptible load (59.75 Hz) and 5 blocks (59.1, 58.9, 58.7, 58.4, 58.3 Hz</a:t>
            </a:r>
            <a:r>
              <a:rPr lang="en-US" sz="2800" dirty="0" smtClean="0"/>
              <a:t>)</a:t>
            </a:r>
          </a:p>
          <a:p>
            <a:pPr>
              <a:buFont typeface="Arial" pitchFamily="34" charset="0"/>
              <a:buChar char="•"/>
            </a:pPr>
            <a:r>
              <a:rPr lang="en-US" sz="2800" dirty="0" smtClean="0"/>
              <a:t> Can violate performance criteria:</a:t>
            </a:r>
          </a:p>
        </p:txBody>
      </p:sp>
      <p:sp>
        <p:nvSpPr>
          <p:cNvPr id="26628" name="Rectangle 2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6" name="Slide Number Placeholder 5"/>
          <p:cNvSpPr>
            <a:spLocks noGrp="1"/>
          </p:cNvSpPr>
          <p:nvPr>
            <p:ph type="sldNum" sz="quarter" idx="10"/>
          </p:nvPr>
        </p:nvSpPr>
        <p:spPr>
          <a:xfrm>
            <a:off x="645096" y="6008052"/>
            <a:ext cx="2133600" cy="365125"/>
          </a:xfrm>
        </p:spPr>
        <p:txBody>
          <a:bodyPr/>
          <a:lstStyle/>
          <a:p>
            <a:pPr>
              <a:defRPr/>
            </a:pPr>
            <a:fld id="{B2A62974-A6B0-4B36-8383-59949886AE79}" type="slidenum">
              <a:rPr lang="en-US" smtClean="0"/>
              <a:pPr>
                <a:defRPr/>
              </a:pPr>
              <a:t>38</a:t>
            </a:fld>
            <a:endParaRPr lang="en-US" dirty="0"/>
          </a:p>
        </p:txBody>
      </p:sp>
      <p:pic>
        <p:nvPicPr>
          <p:cNvPr id="7" name="Picture 2"/>
          <p:cNvPicPr>
            <a:picLocks noChangeAspect="1" noChangeArrowheads="1"/>
          </p:cNvPicPr>
          <p:nvPr/>
        </p:nvPicPr>
        <p:blipFill>
          <a:blip r:embed="rId3" cstate="print"/>
          <a:srcRect/>
          <a:stretch>
            <a:fillRect/>
          </a:stretch>
        </p:blipFill>
        <p:spPr bwMode="auto">
          <a:xfrm>
            <a:off x="35496" y="3200400"/>
            <a:ext cx="5417457" cy="3309302"/>
          </a:xfrm>
          <a:prstGeom prst="rect">
            <a:avLst/>
          </a:prstGeom>
          <a:noFill/>
          <a:ln w="9525">
            <a:noFill/>
            <a:miter lim="800000"/>
            <a:headEnd/>
            <a:tailEnd/>
          </a:ln>
        </p:spPr>
      </p:pic>
      <p:sp>
        <p:nvSpPr>
          <p:cNvPr id="2" name="Rectangle 1"/>
          <p:cNvSpPr/>
          <p:nvPr/>
        </p:nvSpPr>
        <p:spPr>
          <a:xfrm>
            <a:off x="4157553" y="3276600"/>
            <a:ext cx="1143000" cy="323310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3"/>
          <p:cNvSpPr txBox="1">
            <a:spLocks/>
          </p:cNvSpPr>
          <p:nvPr/>
        </p:nvSpPr>
        <p:spPr>
          <a:xfrm>
            <a:off x="8229600" y="6416675"/>
            <a:ext cx="69305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38</a:t>
            </a:fld>
            <a:endParaRPr lang="en-US" dirty="0"/>
          </a:p>
        </p:txBody>
      </p:sp>
      <p:sp>
        <p:nvSpPr>
          <p:cNvPr id="3" name="TextBox 2"/>
          <p:cNvSpPr txBox="1"/>
          <p:nvPr/>
        </p:nvSpPr>
        <p:spPr>
          <a:xfrm>
            <a:off x="5452953" y="3429000"/>
            <a:ext cx="3619609" cy="2031325"/>
          </a:xfrm>
          <a:prstGeom prst="rect">
            <a:avLst/>
          </a:prstGeom>
          <a:noFill/>
        </p:spPr>
        <p:txBody>
          <a:bodyPr wrap="square" rtlCol="0">
            <a:spAutoFit/>
          </a:bodyPr>
          <a:lstStyle/>
          <a:p>
            <a:r>
              <a:rPr lang="en-US" dirty="0" smtClean="0"/>
              <a:t>Performance criteria is a “protection” against UFLS.</a:t>
            </a:r>
          </a:p>
          <a:p>
            <a:r>
              <a:rPr lang="en-US" dirty="0"/>
              <a:t> </a:t>
            </a:r>
            <a:r>
              <a:rPr lang="en-US" dirty="0" smtClean="0"/>
              <a:t>  </a:t>
            </a:r>
            <a:r>
              <a:rPr lang="en-US" dirty="0" smtClean="0">
                <a:sym typeface="Wingdings" pitchFamily="2" charset="2"/>
              </a:rPr>
              <a:t></a:t>
            </a:r>
            <a:r>
              <a:rPr lang="en-US" dirty="0" smtClean="0"/>
              <a:t>UFLS is a “protection” against  </a:t>
            </a:r>
          </a:p>
          <a:p>
            <a:r>
              <a:rPr lang="en-US" dirty="0"/>
              <a:t> </a:t>
            </a:r>
            <a:r>
              <a:rPr lang="en-US" dirty="0" smtClean="0"/>
              <a:t>       generator tripping.</a:t>
            </a:r>
          </a:p>
          <a:p>
            <a:r>
              <a:rPr lang="en-US" dirty="0" smtClean="0"/>
              <a:t>         </a:t>
            </a:r>
            <a:r>
              <a:rPr lang="en-US" dirty="0" smtClean="0">
                <a:sym typeface="Wingdings" pitchFamily="2" charset="2"/>
              </a:rPr>
              <a:t></a:t>
            </a:r>
            <a:r>
              <a:rPr lang="en-US" dirty="0" smtClean="0"/>
              <a:t>Generator tripping is a </a:t>
            </a:r>
          </a:p>
          <a:p>
            <a:r>
              <a:rPr lang="en-US" dirty="0"/>
              <a:t> </a:t>
            </a:r>
            <a:r>
              <a:rPr lang="en-US" dirty="0" smtClean="0"/>
              <a:t>             “protection” against loss  </a:t>
            </a:r>
          </a:p>
          <a:p>
            <a:r>
              <a:rPr lang="en-US" dirty="0"/>
              <a:t> </a:t>
            </a:r>
            <a:r>
              <a:rPr lang="en-US" dirty="0" smtClean="0"/>
              <a:t>               of turbine life.  </a:t>
            </a:r>
            <a:endParaRPr lang="en-US" dirty="0"/>
          </a:p>
        </p:txBody>
      </p:sp>
    </p:spTree>
    <p:extLst>
      <p:ext uri="{BB962C8B-B14F-4D97-AF65-F5344CB8AC3E}">
        <p14:creationId xmlns:p14="http://schemas.microsoft.com/office/powerpoint/2010/main" val="28789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2133600"/>
            <a:ext cx="8229600" cy="1151384"/>
          </a:xfrm>
        </p:spPr>
        <p:txBody>
          <a:bodyPr>
            <a:normAutofit/>
          </a:bodyPr>
          <a:lstStyle/>
          <a:p>
            <a:r>
              <a:rPr lang="en-US" altLang="zh-CN" b="1" dirty="0" smtClean="0"/>
              <a:t>Some illustrations</a:t>
            </a:r>
            <a:endParaRPr lang="zh-CN" altLang="en-US" b="1"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39</a:t>
            </a:fld>
            <a:endParaRPr lang="en-US"/>
          </a:p>
        </p:txBody>
      </p:sp>
      <p:sp>
        <p:nvSpPr>
          <p:cNvPr id="3" name="TextBox 2"/>
          <p:cNvSpPr txBox="1"/>
          <p:nvPr/>
        </p:nvSpPr>
        <p:spPr>
          <a:xfrm>
            <a:off x="3131840" y="4074289"/>
            <a:ext cx="3312368" cy="461665"/>
          </a:xfrm>
          <a:prstGeom prst="rect">
            <a:avLst/>
          </a:prstGeom>
          <a:noFill/>
        </p:spPr>
        <p:txBody>
          <a:bodyPr wrap="square" rtlCol="0">
            <a:spAutoFit/>
          </a:bodyPr>
          <a:lstStyle/>
          <a:p>
            <a:r>
              <a:rPr lang="en-US" sz="2400" dirty="0" smtClean="0"/>
              <a:t>Nadir: The lowest point.</a:t>
            </a:r>
            <a:endParaRPr lang="en-US" sz="2400" dirty="0"/>
          </a:p>
        </p:txBody>
      </p:sp>
    </p:spTree>
    <p:extLst>
      <p:ext uri="{BB962C8B-B14F-4D97-AF65-F5344CB8AC3E}">
        <p14:creationId xmlns:p14="http://schemas.microsoft.com/office/powerpoint/2010/main" val="1016834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778098"/>
          </a:xfrm>
        </p:spPr>
        <p:txBody>
          <a:bodyPr/>
          <a:lstStyle/>
          <a:p>
            <a:r>
              <a:rPr lang="en-US" dirty="0" smtClean="0"/>
              <a:t>Motivation</a:t>
            </a:r>
            <a:endParaRPr lang="en-US" dirty="0"/>
          </a:p>
        </p:txBody>
      </p:sp>
      <p:sp>
        <p:nvSpPr>
          <p:cNvPr id="4" name="Slide Number Placeholder 3"/>
          <p:cNvSpPr>
            <a:spLocks noGrp="1"/>
          </p:cNvSpPr>
          <p:nvPr>
            <p:ph type="sldNum" sz="quarter" idx="12"/>
          </p:nvPr>
        </p:nvSpPr>
        <p:spPr>
          <a:xfrm>
            <a:off x="8738120" y="6356350"/>
            <a:ext cx="298376" cy="385018"/>
          </a:xfrm>
        </p:spPr>
        <p:txBody>
          <a:bodyPr/>
          <a:lstStyle/>
          <a:p>
            <a:fld id="{9CEF9F98-3D71-46BF-86CA-48FF7BA8BFEB}" type="slidenum">
              <a:rPr lang="en-US" smtClean="0"/>
              <a:pPr/>
              <a:t>4</a:t>
            </a:fld>
            <a:endParaRPr lang="en-US" dirty="0"/>
          </a:p>
        </p:txBody>
      </p:sp>
      <p:pic>
        <p:nvPicPr>
          <p:cNvPr id="6" name="Picture 5"/>
          <p:cNvPicPr>
            <a:picLocks noChangeAspect="1"/>
          </p:cNvPicPr>
          <p:nvPr/>
        </p:nvPicPr>
        <p:blipFill>
          <a:blip r:embed="rId3"/>
          <a:stretch>
            <a:fillRect/>
          </a:stretch>
        </p:blipFill>
        <p:spPr>
          <a:xfrm>
            <a:off x="107504" y="1718810"/>
            <a:ext cx="8928992" cy="5022558"/>
          </a:xfrm>
          <a:prstGeom prst="rect">
            <a:avLst/>
          </a:prstGeom>
        </p:spPr>
      </p:pic>
      <p:sp>
        <p:nvSpPr>
          <p:cNvPr id="7" name="Rectangle 6"/>
          <p:cNvSpPr/>
          <p:nvPr/>
        </p:nvSpPr>
        <p:spPr>
          <a:xfrm>
            <a:off x="107504" y="6244082"/>
            <a:ext cx="9036496" cy="523220"/>
          </a:xfrm>
          <a:prstGeom prst="rect">
            <a:avLst/>
          </a:prstGeom>
          <a:solidFill>
            <a:schemeClr val="bg1"/>
          </a:solidFill>
        </p:spPr>
        <p:txBody>
          <a:bodyPr wrap="square">
            <a:spAutoFit/>
          </a:bodyPr>
          <a:lstStyle/>
          <a:p>
            <a:r>
              <a:rPr lang="en-US" sz="1400" dirty="0" smtClean="0">
                <a:hlinkClick r:id="rId4"/>
              </a:rPr>
              <a:t>https</a:t>
            </a:r>
            <a:r>
              <a:rPr lang="en-US" sz="1400" dirty="0">
                <a:hlinkClick r:id="rId4"/>
              </a:rPr>
              <a:t>://</a:t>
            </a:r>
            <a:r>
              <a:rPr lang="en-US" sz="1400" dirty="0" smtClean="0">
                <a:hlinkClick r:id="rId4"/>
              </a:rPr>
              <a:t>weiapplets.sos.wa.gov/MyVoteOLVR/OnlineVotersGuide/Measures?language=en&amp;electionId=63&amp;countyCode=xx&amp;ismyVote=False&amp;electionTitle=2016%20General%20Election%20#ososTop</a:t>
            </a:r>
            <a:r>
              <a:rPr lang="en-US" sz="1400" dirty="0" smtClean="0"/>
              <a:t> </a:t>
            </a:r>
            <a:endParaRPr lang="en-US" sz="1400" dirty="0"/>
          </a:p>
        </p:txBody>
      </p:sp>
      <p:sp>
        <p:nvSpPr>
          <p:cNvPr id="8" name="Rectangle 7"/>
          <p:cNvSpPr/>
          <p:nvPr/>
        </p:nvSpPr>
        <p:spPr>
          <a:xfrm>
            <a:off x="107504" y="426289"/>
            <a:ext cx="9036496" cy="1338828"/>
          </a:xfrm>
          <a:prstGeom prst="rect">
            <a:avLst/>
          </a:prstGeom>
        </p:spPr>
        <p:txBody>
          <a:bodyPr wrap="square">
            <a:spAutoFit/>
          </a:bodyPr>
          <a:lstStyle/>
          <a:p>
            <a:r>
              <a:rPr lang="en-US" sz="1700" dirty="0"/>
              <a:t>I-732 would make Washington the first U.S. state to have a carbon tax. The tax would be levied on refineries and utilities, who would then pass the tax on to consumers in the form of higher gasoline, electricity and natural gas prices. The tax would start at US$15 per ton of carbon dioxide in July 2017, increase to $25 after one year, then rise with inflation plus 3.5 percent in each subsequent year</a:t>
            </a:r>
            <a:r>
              <a:rPr lang="en-US" sz="1700" dirty="0" smtClean="0"/>
              <a:t>.</a:t>
            </a:r>
          </a:p>
          <a:p>
            <a:r>
              <a:rPr lang="en-US" sz="1300" dirty="0">
                <a:hlinkClick r:id="rId5"/>
              </a:rPr>
              <a:t>https://energyathaas.wordpress.com/2016/10/31/why-arent-environmentalists-supporting-a-carbon-tax-in-washington-state</a:t>
            </a:r>
            <a:r>
              <a:rPr lang="en-US" sz="1300" dirty="0" smtClean="0">
                <a:hlinkClick r:id="rId5"/>
              </a:rPr>
              <a:t>/</a:t>
            </a:r>
            <a:r>
              <a:rPr lang="en-US" sz="1300" dirty="0" smtClean="0"/>
              <a:t> </a:t>
            </a:r>
            <a:endParaRPr lang="en-US" sz="1300" dirty="0"/>
          </a:p>
        </p:txBody>
      </p:sp>
    </p:spTree>
    <p:extLst>
      <p:ext uri="{BB962C8B-B14F-4D97-AF65-F5344CB8AC3E}">
        <p14:creationId xmlns:p14="http://schemas.microsoft.com/office/powerpoint/2010/main" val="2821778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44624"/>
            <a:ext cx="8229600" cy="791344"/>
          </a:xfrm>
        </p:spPr>
        <p:txBody>
          <a:bodyPr>
            <a:normAutofit/>
          </a:bodyPr>
          <a:lstStyle/>
          <a:p>
            <a:r>
              <a:rPr lang="en-US" altLang="zh-CN" b="1" dirty="0" smtClean="0"/>
              <a:t>Crete</a:t>
            </a:r>
            <a:endParaRPr lang="zh-CN" altLang="en-US" b="1"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40</a:t>
            </a:fld>
            <a:endParaRPr lang="en-US"/>
          </a:p>
        </p:txBody>
      </p:sp>
      <p:sp>
        <p:nvSpPr>
          <p:cNvPr id="3" name="TextBox 2"/>
          <p:cNvSpPr txBox="1"/>
          <p:nvPr/>
        </p:nvSpPr>
        <p:spPr>
          <a:xfrm>
            <a:off x="251520" y="764704"/>
            <a:ext cx="8892480" cy="1477328"/>
          </a:xfrm>
          <a:prstGeom prst="rect">
            <a:avLst/>
          </a:prstGeom>
          <a:noFill/>
        </p:spPr>
        <p:txBody>
          <a:bodyPr wrap="square" rtlCol="0">
            <a:spAutoFit/>
          </a:bodyPr>
          <a:lstStyle/>
          <a:p>
            <a:r>
              <a:rPr lang="en-US" dirty="0"/>
              <a:t>In 2000, the island of Crete had only 522 MW of conventional generation </a:t>
            </a:r>
            <a:r>
              <a:rPr lang="en-US" dirty="0" smtClean="0"/>
              <a:t>[*]. </a:t>
            </a:r>
            <a:r>
              <a:rPr lang="en-US" dirty="0"/>
              <a:t>One plant has capacity of 132 MW. Let’s consider loss of this 132 MW plant when the capacity is 522 MW. Then remaining capacity is </a:t>
            </a:r>
            <a:r>
              <a:rPr lang="en-US" dirty="0" smtClean="0"/>
              <a:t>522-132=390 </a:t>
            </a:r>
            <a:r>
              <a:rPr lang="en-US" dirty="0"/>
              <a:t>MW. If we assume that all plants comprising that </a:t>
            </a:r>
            <a:r>
              <a:rPr lang="en-US" dirty="0" smtClean="0"/>
              <a:t>390 </a:t>
            </a:r>
            <a:r>
              <a:rPr lang="en-US" dirty="0"/>
              <a:t>MW have inertia constant (on their own base) of 3 seconds, then the total inertia following loss of the 132 MW plant, on a 100 MVA base, </a:t>
            </a:r>
            <a:r>
              <a:rPr lang="en-US" dirty="0" smtClean="0"/>
              <a:t>is</a:t>
            </a:r>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48883431"/>
              </p:ext>
            </p:extLst>
          </p:nvPr>
        </p:nvGraphicFramePr>
        <p:xfrm>
          <a:off x="3332163" y="2349500"/>
          <a:ext cx="2481262" cy="771525"/>
        </p:xfrm>
        <a:graphic>
          <a:graphicData uri="http://schemas.openxmlformats.org/presentationml/2006/ole">
            <mc:AlternateContent xmlns:mc="http://schemas.openxmlformats.org/markup-compatibility/2006">
              <mc:Choice xmlns:v="urn:schemas-microsoft-com:vml" Requires="v">
                <p:oleObj spid="_x0000_s67694" name="Equation" r:id="rId3" imgW="1384200" imgH="431640" progId="Equation.3">
                  <p:embed/>
                </p:oleObj>
              </mc:Choice>
              <mc:Fallback>
                <p:oleObj name="Equation" r:id="rId3" imgW="1384200" imgH="431640" progId="Equation.3">
                  <p:embed/>
                  <p:pic>
                    <p:nvPicPr>
                      <p:cNvPr id="0" name="Object 1"/>
                      <p:cNvPicPr>
                        <a:picLocks noChangeAspect="1" noChangeArrowheads="1"/>
                      </p:cNvPicPr>
                      <p:nvPr/>
                    </p:nvPicPr>
                    <p:blipFill>
                      <a:blip r:embed="rId4"/>
                      <a:srcRect/>
                      <a:stretch>
                        <a:fillRect/>
                      </a:stretch>
                    </p:blipFill>
                    <p:spPr bwMode="auto">
                      <a:xfrm>
                        <a:off x="3332163" y="2349500"/>
                        <a:ext cx="2481262" cy="771525"/>
                      </a:xfrm>
                      <a:prstGeom prst="rect">
                        <a:avLst/>
                      </a:prstGeom>
                      <a:solidFill>
                        <a:srgbClr val="FFFFFF"/>
                      </a:solidFill>
                    </p:spPr>
                  </p:pic>
                </p:oleObj>
              </mc:Fallback>
            </mc:AlternateContent>
          </a:graphicData>
        </a:graphic>
      </p:graphicFrame>
      <p:sp>
        <p:nvSpPr>
          <p:cNvPr id="7" name="TextBox 6"/>
          <p:cNvSpPr txBox="1"/>
          <p:nvPr/>
        </p:nvSpPr>
        <p:spPr>
          <a:xfrm>
            <a:off x="216024" y="3147933"/>
            <a:ext cx="8748464" cy="369332"/>
          </a:xfrm>
          <a:prstGeom prst="rect">
            <a:avLst/>
          </a:prstGeom>
          <a:noFill/>
        </p:spPr>
        <p:txBody>
          <a:bodyPr wrap="square" rtlCol="0">
            <a:spAutoFit/>
          </a:bodyPr>
          <a:lstStyle/>
          <a:p>
            <a:r>
              <a:rPr lang="en-US" dirty="0"/>
              <a:t>Then, for ∆P</a:t>
            </a:r>
            <a:r>
              <a:rPr lang="en-US" baseline="-25000" dirty="0"/>
              <a:t>L</a:t>
            </a:r>
            <a:r>
              <a:rPr lang="en-US" dirty="0"/>
              <a:t>=132/100=1.32 </a:t>
            </a:r>
            <a:r>
              <a:rPr lang="en-US" dirty="0" err="1"/>
              <a:t>pu</a:t>
            </a:r>
            <a:r>
              <a:rPr lang="en-US" dirty="0"/>
              <a:t>, and assuming the nominal frequency is 50 Hz, ROCOF </a:t>
            </a:r>
            <a:r>
              <a:rPr lang="en-US" dirty="0" smtClean="0"/>
              <a:t>is:</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4277118260"/>
              </p:ext>
            </p:extLst>
          </p:nvPr>
        </p:nvGraphicFramePr>
        <p:xfrm>
          <a:off x="1770063" y="3540125"/>
          <a:ext cx="5603875" cy="1158875"/>
        </p:xfrm>
        <a:graphic>
          <a:graphicData uri="http://schemas.openxmlformats.org/presentationml/2006/ole">
            <mc:AlternateContent xmlns:mc="http://schemas.openxmlformats.org/markup-compatibility/2006">
              <mc:Choice xmlns:v="urn:schemas-microsoft-com:vml" Requires="v">
                <p:oleObj spid="_x0000_s67695" name="Equation" r:id="rId5" imgW="3149280" imgH="647640" progId="Equation.3">
                  <p:embed/>
                </p:oleObj>
              </mc:Choice>
              <mc:Fallback>
                <p:oleObj name="Equation" r:id="rId5" imgW="3149280" imgH="647640" progId="Equation.3">
                  <p:embed/>
                  <p:pic>
                    <p:nvPicPr>
                      <p:cNvPr id="0" name="Object 3"/>
                      <p:cNvPicPr>
                        <a:picLocks noChangeAspect="1" noChangeArrowheads="1"/>
                      </p:cNvPicPr>
                      <p:nvPr/>
                    </p:nvPicPr>
                    <p:blipFill>
                      <a:blip r:embed="rId6"/>
                      <a:srcRect/>
                      <a:stretch>
                        <a:fillRect/>
                      </a:stretch>
                    </p:blipFill>
                    <p:spPr bwMode="auto">
                      <a:xfrm>
                        <a:off x="1770063" y="3540125"/>
                        <a:ext cx="5603875" cy="1158875"/>
                      </a:xfrm>
                      <a:prstGeom prst="rect">
                        <a:avLst/>
                      </a:prstGeom>
                      <a:solidFill>
                        <a:srgbClr val="FFFFFF"/>
                      </a:solidFill>
                    </p:spPr>
                  </p:pic>
                </p:oleObj>
              </mc:Fallback>
            </mc:AlternateContent>
          </a:graphicData>
        </a:graphic>
      </p:graphicFrame>
      <p:sp>
        <p:nvSpPr>
          <p:cNvPr id="10" name="TextBox 9"/>
          <p:cNvSpPr txBox="1"/>
          <p:nvPr/>
        </p:nvSpPr>
        <p:spPr>
          <a:xfrm>
            <a:off x="251520" y="4665910"/>
            <a:ext cx="8712968" cy="1200329"/>
          </a:xfrm>
          <a:prstGeom prst="rect">
            <a:avLst/>
          </a:prstGeom>
          <a:noFill/>
        </p:spPr>
        <p:txBody>
          <a:bodyPr wrap="square" rtlCol="0">
            <a:spAutoFit/>
          </a:bodyPr>
          <a:lstStyle/>
          <a:p>
            <a:r>
              <a:rPr lang="en-US" dirty="0"/>
              <a:t>If we assume t</a:t>
            </a:r>
            <a:r>
              <a:rPr lang="en-US" baseline="-25000" dirty="0"/>
              <a:t>1</a:t>
            </a:r>
            <a:r>
              <a:rPr lang="en-US" dirty="0"/>
              <a:t>=2 seconds, then ∆f=-</a:t>
            </a:r>
            <a:r>
              <a:rPr lang="en-US" dirty="0" smtClean="0"/>
              <a:t>2.82*2</a:t>
            </a:r>
            <a:r>
              <a:rPr lang="en-US" dirty="0"/>
              <a:t>=-</a:t>
            </a:r>
            <a:r>
              <a:rPr lang="en-US" dirty="0" smtClean="0"/>
              <a:t>5.64 </a:t>
            </a:r>
            <a:r>
              <a:rPr lang="en-US" dirty="0"/>
              <a:t>Hz, so that the nadir would be </a:t>
            </a:r>
            <a:endParaRPr lang="en-US" dirty="0" smtClean="0"/>
          </a:p>
          <a:p>
            <a:r>
              <a:rPr lang="en-US" dirty="0" smtClean="0"/>
              <a:t>50-5.64=44.36Hz! </a:t>
            </a:r>
          </a:p>
          <a:p>
            <a:r>
              <a:rPr lang="en-US" dirty="0" smtClean="0"/>
              <a:t>For </a:t>
            </a:r>
            <a:r>
              <a:rPr lang="en-US" dirty="0"/>
              <a:t>a 60 Hz system, then m</a:t>
            </a:r>
            <a:r>
              <a:rPr lang="en-US" baseline="-25000" dirty="0"/>
              <a:t>f</a:t>
            </a:r>
            <a:r>
              <a:rPr lang="en-US" dirty="0"/>
              <a:t>=-</a:t>
            </a:r>
            <a:r>
              <a:rPr lang="en-US" dirty="0" smtClean="0"/>
              <a:t>3.38Hz/sec</a:t>
            </a:r>
            <a:r>
              <a:rPr lang="en-US" dirty="0"/>
              <a:t>, ∆f=-</a:t>
            </a:r>
            <a:r>
              <a:rPr lang="en-US" dirty="0" smtClean="0"/>
              <a:t>3.38*2</a:t>
            </a:r>
            <a:r>
              <a:rPr lang="en-US" dirty="0"/>
              <a:t>=-</a:t>
            </a:r>
            <a:r>
              <a:rPr lang="en-US" dirty="0" smtClean="0"/>
              <a:t>6.77 </a:t>
            </a:r>
            <a:r>
              <a:rPr lang="en-US" dirty="0"/>
              <a:t>Hz, so that the nadir would be </a:t>
            </a:r>
            <a:r>
              <a:rPr lang="en-US" dirty="0" smtClean="0"/>
              <a:t>60-6.77=53.23 </a:t>
            </a:r>
            <a:r>
              <a:rPr lang="en-US" dirty="0"/>
              <a:t>Hz.</a:t>
            </a:r>
          </a:p>
        </p:txBody>
      </p:sp>
      <p:sp>
        <p:nvSpPr>
          <p:cNvPr id="11" name="TextBox 10"/>
          <p:cNvSpPr txBox="1"/>
          <p:nvPr/>
        </p:nvSpPr>
        <p:spPr>
          <a:xfrm>
            <a:off x="254536" y="6048871"/>
            <a:ext cx="8892480" cy="692497"/>
          </a:xfrm>
          <a:prstGeom prst="rect">
            <a:avLst/>
          </a:prstGeom>
          <a:noFill/>
        </p:spPr>
        <p:txBody>
          <a:bodyPr wrap="square" rtlCol="0">
            <a:spAutoFit/>
          </a:bodyPr>
          <a:lstStyle/>
          <a:p>
            <a:r>
              <a:rPr lang="en-US" sz="1300" dirty="0" smtClean="0"/>
              <a:t>[*] </a:t>
            </a:r>
            <a:r>
              <a:rPr lang="en-US" sz="1300" dirty="0"/>
              <a:t>N. </a:t>
            </a:r>
            <a:r>
              <a:rPr lang="en-US" sz="1300" dirty="0" err="1"/>
              <a:t>Hatziargyriou</a:t>
            </a:r>
            <a:r>
              <a:rPr lang="en-US" sz="1300" dirty="0"/>
              <a:t>, G. </a:t>
            </a:r>
            <a:r>
              <a:rPr lang="en-US" sz="1300" dirty="0" err="1"/>
              <a:t>Contaxis</a:t>
            </a:r>
            <a:r>
              <a:rPr lang="en-US" sz="1300" dirty="0"/>
              <a:t>, M. Papadopoulos, B. </a:t>
            </a:r>
            <a:r>
              <a:rPr lang="en-US" sz="1300" dirty="0" err="1"/>
              <a:t>Papadias</a:t>
            </a:r>
            <a:r>
              <a:rPr lang="en-US" sz="1300" dirty="0"/>
              <a:t>, M. Matos, J. </a:t>
            </a:r>
            <a:r>
              <a:rPr lang="en-US" sz="1300" dirty="0" err="1"/>
              <a:t>Pecas</a:t>
            </a:r>
            <a:r>
              <a:rPr lang="en-US" sz="1300" dirty="0"/>
              <a:t> Lopes, E. </a:t>
            </a:r>
            <a:r>
              <a:rPr lang="en-US" sz="1300" dirty="0" err="1"/>
              <a:t>Nogaret</a:t>
            </a:r>
            <a:r>
              <a:rPr lang="en-US" sz="1300" dirty="0"/>
              <a:t>, G.  </a:t>
            </a:r>
            <a:r>
              <a:rPr lang="en-US" sz="1300" dirty="0" err="1"/>
              <a:t>Kariniotakis</a:t>
            </a:r>
            <a:r>
              <a:rPr lang="en-US" sz="1300" dirty="0"/>
              <a:t>, J. </a:t>
            </a:r>
            <a:r>
              <a:rPr lang="en-US" sz="1300" dirty="0" err="1"/>
              <a:t>Halliday</a:t>
            </a:r>
            <a:r>
              <a:rPr lang="en-US" sz="1300" dirty="0"/>
              <a:t>, G. Dutton, P. </a:t>
            </a:r>
            <a:r>
              <a:rPr lang="en-US" sz="1300" dirty="0" err="1"/>
              <a:t>Dokopoulos</a:t>
            </a:r>
            <a:r>
              <a:rPr lang="en-US" sz="1300" dirty="0"/>
              <a:t>, A.  </a:t>
            </a:r>
            <a:r>
              <a:rPr lang="en-US" sz="1300" dirty="0" err="1"/>
              <a:t>Bakirtzis</a:t>
            </a:r>
            <a:r>
              <a:rPr lang="en-US" sz="1300" dirty="0"/>
              <a:t>, A. </a:t>
            </a:r>
            <a:r>
              <a:rPr lang="en-US" sz="1300" dirty="0" err="1"/>
              <a:t>Androutsos</a:t>
            </a:r>
            <a:r>
              <a:rPr lang="en-US" sz="1300" dirty="0"/>
              <a:t>, J. </a:t>
            </a:r>
            <a:r>
              <a:rPr lang="en-US" sz="1300" dirty="0" err="1"/>
              <a:t>Stefanakis</a:t>
            </a:r>
            <a:r>
              <a:rPr lang="en-US" sz="1300" dirty="0"/>
              <a:t>, A. </a:t>
            </a:r>
            <a:r>
              <a:rPr lang="en-US" sz="1300" dirty="0" err="1"/>
              <a:t>Gigantidou</a:t>
            </a:r>
            <a:r>
              <a:rPr lang="en-US" sz="1300" dirty="0"/>
              <a:t>, “Operation and control of island systems-the Crete case,” IEEE Power Engineering Society Winter Meeting, Volume 2,  23-27 Jan. 2000, pp. 1053 -1056</a:t>
            </a:r>
            <a:r>
              <a:rPr lang="en-US" sz="1300" dirty="0" smtClean="0"/>
              <a:t>.</a:t>
            </a:r>
            <a:endParaRPr lang="en-US" sz="1300" dirty="0"/>
          </a:p>
        </p:txBody>
      </p:sp>
    </p:spTree>
    <p:extLst>
      <p:ext uri="{BB962C8B-B14F-4D97-AF65-F5344CB8AC3E}">
        <p14:creationId xmlns:p14="http://schemas.microsoft.com/office/powerpoint/2010/main" val="1950065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44624"/>
            <a:ext cx="8229600" cy="791344"/>
          </a:xfrm>
        </p:spPr>
        <p:txBody>
          <a:bodyPr>
            <a:normAutofit/>
          </a:bodyPr>
          <a:lstStyle/>
          <a:p>
            <a:r>
              <a:rPr lang="en-US" altLang="zh-CN" b="1" dirty="0" smtClean="0"/>
              <a:t>Ireland</a:t>
            </a:r>
            <a:endParaRPr lang="zh-CN" altLang="en-US" b="1" dirty="0"/>
          </a:p>
        </p:txBody>
      </p:sp>
      <p:sp>
        <p:nvSpPr>
          <p:cNvPr id="4" name="Slide Number Placeholder 3"/>
          <p:cNvSpPr>
            <a:spLocks noGrp="1"/>
          </p:cNvSpPr>
          <p:nvPr>
            <p:ph type="sldNum" sz="quarter" idx="12"/>
          </p:nvPr>
        </p:nvSpPr>
        <p:spPr>
          <a:xfrm>
            <a:off x="8316416" y="6356350"/>
            <a:ext cx="370384" cy="375146"/>
          </a:xfrm>
        </p:spPr>
        <p:txBody>
          <a:bodyPr/>
          <a:lstStyle/>
          <a:p>
            <a:fld id="{9CEF9F98-3D71-46BF-86CA-48FF7BA8BFEB}" type="slidenum">
              <a:rPr lang="en-US" smtClean="0"/>
              <a:pPr/>
              <a:t>41</a:t>
            </a:fld>
            <a:endParaRPr lang="en-US"/>
          </a:p>
        </p:txBody>
      </p:sp>
      <p:sp>
        <p:nvSpPr>
          <p:cNvPr id="3" name="TextBox 2"/>
          <p:cNvSpPr txBox="1"/>
          <p:nvPr/>
        </p:nvSpPr>
        <p:spPr>
          <a:xfrm>
            <a:off x="0" y="764704"/>
            <a:ext cx="9144000" cy="2308324"/>
          </a:xfrm>
          <a:prstGeom prst="rect">
            <a:avLst/>
          </a:prstGeom>
          <a:noFill/>
        </p:spPr>
        <p:txBody>
          <a:bodyPr wrap="square" rtlCol="0">
            <a:spAutoFit/>
          </a:bodyPr>
          <a:lstStyle/>
          <a:p>
            <a:r>
              <a:rPr lang="en-US" dirty="0"/>
              <a:t>Reference </a:t>
            </a:r>
            <a:r>
              <a:rPr lang="en-US" dirty="0" smtClean="0"/>
              <a:t>[*] reports </a:t>
            </a:r>
            <a:r>
              <a:rPr lang="en-US" dirty="0"/>
              <a:t>on frequency issues for Ireland. The authors performed analysis on the 2010 Irish system for which the peak load (occurs in winter) is inferred to be about 7245 MW. The largest credible outage would result in loss of 422 MW. We assume a 15% reserve margin is required, so that the total spinning capacity is 8332 MW. </a:t>
            </a:r>
            <a:endParaRPr lang="en-US" dirty="0" smtClean="0"/>
          </a:p>
          <a:p>
            <a:r>
              <a:rPr lang="en-US" dirty="0" smtClean="0"/>
              <a:t>Consider </a:t>
            </a:r>
            <a:r>
              <a:rPr lang="en-US" dirty="0"/>
              <a:t>this 422 MW outage, meaning the remaining generation would be </a:t>
            </a:r>
            <a:r>
              <a:rPr lang="en-US" dirty="0" smtClean="0"/>
              <a:t>8332-422=7910MW.</a:t>
            </a:r>
            <a:endParaRPr lang="en-US" dirty="0"/>
          </a:p>
          <a:p>
            <a:r>
              <a:rPr lang="en-US" dirty="0"/>
              <a:t>The inertia of the Irish generators is likely to be higher than that of the Crete units, so we will assume all remaining units have inertia of 6 seconds on their own base. Then the total inertia following loss of the 422 MW plant, on a 100 MVA base, </a:t>
            </a:r>
            <a:r>
              <a:rPr lang="en-US" dirty="0" smtClean="0"/>
              <a:t>is</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216024" y="3635732"/>
            <a:ext cx="8748464" cy="369332"/>
          </a:xfrm>
          <a:prstGeom prst="rect">
            <a:avLst/>
          </a:prstGeom>
          <a:noFill/>
        </p:spPr>
        <p:txBody>
          <a:bodyPr wrap="square" rtlCol="0">
            <a:spAutoFit/>
          </a:bodyPr>
          <a:lstStyle/>
          <a:p>
            <a:r>
              <a:rPr lang="en-US" dirty="0"/>
              <a:t>Then, for ∆P</a:t>
            </a:r>
            <a:r>
              <a:rPr lang="en-US" baseline="-25000" dirty="0"/>
              <a:t>L</a:t>
            </a:r>
            <a:r>
              <a:rPr lang="en-US" dirty="0"/>
              <a:t>=422/100=4.32, and assuming the nominal frequency is 50 Hz, ROCOF </a:t>
            </a:r>
            <a:r>
              <a:rPr lang="en-US" dirty="0" smtClean="0"/>
              <a:t>is:</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251520" y="4831992"/>
            <a:ext cx="4472880" cy="1477328"/>
          </a:xfrm>
          <a:prstGeom prst="rect">
            <a:avLst/>
          </a:prstGeom>
          <a:noFill/>
        </p:spPr>
        <p:txBody>
          <a:bodyPr wrap="square" rtlCol="0">
            <a:spAutoFit/>
          </a:bodyPr>
          <a:lstStyle/>
          <a:p>
            <a:r>
              <a:rPr lang="en-US" dirty="0"/>
              <a:t>Assuming t</a:t>
            </a:r>
            <a:r>
              <a:rPr lang="en-US" baseline="-25000" dirty="0"/>
              <a:t>1</a:t>
            </a:r>
            <a:r>
              <a:rPr lang="en-US" dirty="0"/>
              <a:t>=2.75 seconds, then </a:t>
            </a:r>
            <a:endParaRPr lang="en-US" dirty="0" smtClean="0"/>
          </a:p>
          <a:p>
            <a:r>
              <a:rPr lang="en-US" dirty="0" smtClean="0"/>
              <a:t>∆</a:t>
            </a:r>
            <a:r>
              <a:rPr lang="en-US" dirty="0"/>
              <a:t>f=-0.227*2.75=-0.624 Hz, </a:t>
            </a:r>
            <a:endParaRPr lang="en-US" dirty="0" smtClean="0"/>
          </a:p>
          <a:p>
            <a:r>
              <a:rPr lang="en-US" dirty="0" smtClean="0"/>
              <a:t>so </a:t>
            </a:r>
            <a:r>
              <a:rPr lang="en-US" dirty="0"/>
              <a:t>that the </a:t>
            </a:r>
            <a:r>
              <a:rPr lang="en-US" dirty="0" smtClean="0"/>
              <a:t>nadir </a:t>
            </a:r>
            <a:r>
              <a:rPr lang="en-US" dirty="0"/>
              <a:t>is 50-0.624=49.38Hz. </a:t>
            </a:r>
            <a:endParaRPr lang="en-US" dirty="0" smtClean="0"/>
          </a:p>
          <a:p>
            <a:r>
              <a:rPr lang="en-US" dirty="0" smtClean="0"/>
              <a:t>The figure [*] </a:t>
            </a:r>
            <a:r>
              <a:rPr lang="en-US" dirty="0"/>
              <a:t>illustrates simulated response </a:t>
            </a:r>
            <a:endParaRPr lang="en-US" dirty="0" smtClean="0"/>
          </a:p>
          <a:p>
            <a:r>
              <a:rPr lang="en-US" dirty="0" smtClean="0"/>
              <a:t>for </a:t>
            </a:r>
            <a:r>
              <a:rPr lang="en-US" dirty="0"/>
              <a:t>this disturbance.</a:t>
            </a:r>
          </a:p>
        </p:txBody>
      </p:sp>
      <p:sp>
        <p:nvSpPr>
          <p:cNvPr id="11" name="TextBox 10"/>
          <p:cNvSpPr txBox="1"/>
          <p:nvPr/>
        </p:nvSpPr>
        <p:spPr>
          <a:xfrm>
            <a:off x="107504" y="6351711"/>
            <a:ext cx="5307939" cy="461665"/>
          </a:xfrm>
          <a:prstGeom prst="rect">
            <a:avLst/>
          </a:prstGeom>
          <a:noFill/>
        </p:spPr>
        <p:txBody>
          <a:bodyPr wrap="square" rtlCol="0">
            <a:spAutoFit/>
          </a:bodyPr>
          <a:lstStyle/>
          <a:p>
            <a:r>
              <a:rPr lang="en-US" sz="1200" dirty="0"/>
              <a:t>[*] G. </a:t>
            </a:r>
            <a:r>
              <a:rPr lang="en-US" sz="1200" dirty="0" err="1"/>
              <a:t>lalor</a:t>
            </a:r>
            <a:r>
              <a:rPr lang="en-US" sz="1200" dirty="0"/>
              <a:t>, A. </a:t>
            </a:r>
            <a:r>
              <a:rPr lang="en-US" sz="1200" dirty="0" err="1"/>
              <a:t>Mullane</a:t>
            </a:r>
            <a:r>
              <a:rPr lang="en-US" sz="1200" dirty="0"/>
              <a:t>, and M. O’Malley, “Frequency control and wind turbine technologies,” IEEE Trans. On Power Systems, Vol. 20, No. 4, Nov. 2005</a:t>
            </a:r>
            <a:r>
              <a:rPr lang="en-US" sz="1200" dirty="0" smtClean="0"/>
              <a:t>.</a:t>
            </a:r>
            <a:endParaRPr lang="en-US" sz="1200" dirty="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935111352"/>
              </p:ext>
            </p:extLst>
          </p:nvPr>
        </p:nvGraphicFramePr>
        <p:xfrm>
          <a:off x="2930847" y="3073028"/>
          <a:ext cx="2562225" cy="628650"/>
        </p:xfrm>
        <a:graphic>
          <a:graphicData uri="http://schemas.openxmlformats.org/presentationml/2006/ole">
            <mc:AlternateContent xmlns:mc="http://schemas.openxmlformats.org/markup-compatibility/2006">
              <mc:Choice xmlns:v="urn:schemas-microsoft-com:vml" Requires="v">
                <p:oleObj spid="_x0000_s68739" name="Equation" r:id="rId3" imgW="1435100" imgH="431800" progId="Equation.3">
                  <p:embed/>
                </p:oleObj>
              </mc:Choice>
              <mc:Fallback>
                <p:oleObj name="Equation" r:id="rId3" imgW="1435100" imgH="431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7" y="3073028"/>
                        <a:ext cx="2562225" cy="628650"/>
                      </a:xfrm>
                      <a:prstGeom prst="rect">
                        <a:avLst/>
                      </a:prstGeom>
                      <a:solidFill>
                        <a:srgbClr val="FFFFFF"/>
                      </a:solidFill>
                    </p:spPr>
                  </p:pic>
                </p:oleObj>
              </mc:Fallback>
            </mc:AlternateContent>
          </a:graphicData>
        </a:graphic>
      </p:graphicFrame>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989760679"/>
              </p:ext>
            </p:extLst>
          </p:nvPr>
        </p:nvGraphicFramePr>
        <p:xfrm>
          <a:off x="1335410" y="3916978"/>
          <a:ext cx="5753100" cy="990600"/>
        </p:xfrm>
        <a:graphic>
          <a:graphicData uri="http://schemas.openxmlformats.org/presentationml/2006/ole">
            <mc:AlternateContent xmlns:mc="http://schemas.openxmlformats.org/markup-compatibility/2006">
              <mc:Choice xmlns:v="urn:schemas-microsoft-com:vml" Requires="v">
                <p:oleObj spid="_x0000_s68740" name="Equation" r:id="rId5" imgW="3238500" imgH="660400" progId="Equation.3">
                  <p:embed/>
                </p:oleObj>
              </mc:Choice>
              <mc:Fallback>
                <p:oleObj name="Equation" r:id="rId5" imgW="3238500" imgH="6604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410" y="3916978"/>
                        <a:ext cx="5753100" cy="990600"/>
                      </a:xfrm>
                      <a:prstGeom prst="rect">
                        <a:avLst/>
                      </a:prstGeom>
                      <a:solidFill>
                        <a:srgbClr val="FFFFFF"/>
                      </a:solidFill>
                    </p:spPr>
                  </p:pic>
                </p:oleObj>
              </mc:Fallback>
            </mc:AlternateContent>
          </a:graphicData>
        </a:graphic>
      </p:graphicFrame>
      <p:sp>
        <p:nvSpPr>
          <p:cNvPr id="16" name="Rectangle 2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7" name="Group 5"/>
          <p:cNvGrpSpPr>
            <a:grpSpLocks noChangeAspect="1"/>
          </p:cNvGrpSpPr>
          <p:nvPr/>
        </p:nvGrpSpPr>
        <p:grpSpPr bwMode="auto">
          <a:xfrm>
            <a:off x="5060825" y="4582264"/>
            <a:ext cx="3827463" cy="1722438"/>
            <a:chOff x="3106" y="11388"/>
            <a:chExt cx="6028" cy="2713"/>
          </a:xfrm>
        </p:grpSpPr>
        <p:sp>
          <p:nvSpPr>
            <p:cNvPr id="18" name="AutoShape 23"/>
            <p:cNvSpPr>
              <a:spLocks noChangeAspect="1" noChangeArrowheads="1" noTextEdit="1"/>
            </p:cNvSpPr>
            <p:nvPr/>
          </p:nvSpPr>
          <p:spPr bwMode="auto">
            <a:xfrm>
              <a:off x="3106" y="11388"/>
              <a:ext cx="6028" cy="27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2"/>
            <p:cNvSpPr>
              <a:spLocks noChangeShapeType="1"/>
            </p:cNvSpPr>
            <p:nvPr/>
          </p:nvSpPr>
          <p:spPr bwMode="auto">
            <a:xfrm>
              <a:off x="3893" y="14076"/>
              <a:ext cx="1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6"/>
            <p:cNvGrpSpPr>
              <a:grpSpLocks/>
            </p:cNvGrpSpPr>
            <p:nvPr/>
          </p:nvGrpSpPr>
          <p:grpSpPr bwMode="auto">
            <a:xfrm>
              <a:off x="3106" y="11388"/>
              <a:ext cx="6028" cy="2713"/>
              <a:chOff x="3106" y="11388"/>
              <a:chExt cx="6028" cy="2713"/>
            </a:xfrm>
          </p:grpSpPr>
          <p:sp>
            <p:nvSpPr>
              <p:cNvPr id="21" name="Line 21"/>
              <p:cNvSpPr>
                <a:spLocks noChangeShapeType="1"/>
              </p:cNvSpPr>
              <p:nvPr/>
            </p:nvSpPr>
            <p:spPr bwMode="auto">
              <a:xfrm>
                <a:off x="3871" y="11506"/>
                <a:ext cx="13" cy="25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ext Box 20"/>
              <p:cNvSpPr txBox="1">
                <a:spLocks noChangeArrowheads="1"/>
              </p:cNvSpPr>
              <p:nvPr/>
            </p:nvSpPr>
            <p:spPr bwMode="auto">
              <a:xfrm>
                <a:off x="3318" y="13710"/>
                <a:ext cx="69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49.35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3" name="Group 7"/>
              <p:cNvGrpSpPr>
                <a:grpSpLocks/>
              </p:cNvGrpSpPr>
              <p:nvPr/>
            </p:nvGrpSpPr>
            <p:grpSpPr bwMode="auto">
              <a:xfrm>
                <a:off x="3106" y="11388"/>
                <a:ext cx="6028" cy="2497"/>
                <a:chOff x="3106" y="11388"/>
                <a:chExt cx="6028" cy="2497"/>
              </a:xfrm>
            </p:grpSpPr>
            <p:pic>
              <p:nvPicPr>
                <p:cNvPr id="6862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6" y="11388"/>
                  <a:ext cx="6028" cy="2064"/>
                </a:xfrm>
                <a:prstGeom prst="rect">
                  <a:avLst/>
                </a:prstGeom>
                <a:noFill/>
                <a:extLst>
                  <a:ext uri="{909E8E84-426E-40DD-AFC4-6F175D3DCCD1}">
                    <a14:hiddenFill xmlns:a14="http://schemas.microsoft.com/office/drawing/2010/main">
                      <a:solidFill>
                        <a:srgbClr val="FFFFFF"/>
                      </a:solidFill>
                    </a14:hiddenFill>
                  </a:ext>
                </a:extLst>
              </p:spPr>
            </p:pic>
            <p:sp>
              <p:nvSpPr>
                <p:cNvPr id="24" name="Line 18"/>
                <p:cNvSpPr>
                  <a:spLocks noChangeShapeType="1"/>
                </p:cNvSpPr>
                <p:nvPr/>
              </p:nvSpPr>
              <p:spPr bwMode="auto">
                <a:xfrm>
                  <a:off x="4266" y="11588"/>
                  <a:ext cx="868" cy="2296"/>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7"/>
                <p:cNvSpPr>
                  <a:spLocks noChangeShapeType="1"/>
                </p:cNvSpPr>
                <p:nvPr/>
              </p:nvSpPr>
              <p:spPr bwMode="auto">
                <a:xfrm>
                  <a:off x="5134" y="11588"/>
                  <a:ext cx="3" cy="2296"/>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6"/>
                <p:cNvSpPr>
                  <a:spLocks noChangeShapeType="1"/>
                </p:cNvSpPr>
                <p:nvPr/>
              </p:nvSpPr>
              <p:spPr bwMode="auto">
                <a:xfrm>
                  <a:off x="3901" y="12992"/>
                  <a:ext cx="1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15"/>
                <p:cNvSpPr>
                  <a:spLocks noChangeShapeType="1"/>
                </p:cNvSpPr>
                <p:nvPr/>
              </p:nvSpPr>
              <p:spPr bwMode="auto">
                <a:xfrm>
                  <a:off x="3889" y="13358"/>
                  <a:ext cx="1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14"/>
                <p:cNvSpPr>
                  <a:spLocks noChangeShapeType="1"/>
                </p:cNvSpPr>
                <p:nvPr/>
              </p:nvSpPr>
              <p:spPr bwMode="auto">
                <a:xfrm>
                  <a:off x="3891" y="13710"/>
                  <a:ext cx="1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13"/>
                <p:cNvSpPr>
                  <a:spLocks noChangeShapeType="1"/>
                </p:cNvSpPr>
                <p:nvPr/>
              </p:nvSpPr>
              <p:spPr bwMode="auto">
                <a:xfrm flipH="1">
                  <a:off x="3871" y="13884"/>
                  <a:ext cx="1264" cy="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2"/>
                <p:cNvSpPr>
                  <a:spLocks noChangeShapeType="1"/>
                </p:cNvSpPr>
                <p:nvPr/>
              </p:nvSpPr>
              <p:spPr bwMode="auto">
                <a:xfrm>
                  <a:off x="4266" y="11588"/>
                  <a:ext cx="868" cy="1"/>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Oval 11"/>
                <p:cNvSpPr>
                  <a:spLocks noChangeArrowheads="1"/>
                </p:cNvSpPr>
                <p:nvPr/>
              </p:nvSpPr>
              <p:spPr bwMode="auto">
                <a:xfrm>
                  <a:off x="5025" y="12921"/>
                  <a:ext cx="191" cy="17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608" name="Text Box 10"/>
                <p:cNvSpPr txBox="1">
                  <a:spLocks noChangeArrowheads="1"/>
                </p:cNvSpPr>
                <p:nvPr/>
              </p:nvSpPr>
              <p:spPr bwMode="auto">
                <a:xfrm>
                  <a:off x="5592" y="11791"/>
                  <a:ext cx="897"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Nadir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609" name="Freeform 9"/>
                <p:cNvSpPr>
                  <a:spLocks/>
                </p:cNvSpPr>
                <p:nvPr/>
              </p:nvSpPr>
              <p:spPr bwMode="auto">
                <a:xfrm>
                  <a:off x="5216" y="12092"/>
                  <a:ext cx="544" cy="829"/>
                </a:xfrm>
                <a:custGeom>
                  <a:avLst/>
                  <a:gdLst>
                    <a:gd name="T0" fmla="*/ 544 w 544"/>
                    <a:gd name="T1" fmla="*/ 0 h 829"/>
                    <a:gd name="T2" fmla="*/ 327 w 544"/>
                    <a:gd name="T3" fmla="*/ 543 h 829"/>
                    <a:gd name="T4" fmla="*/ 272 w 544"/>
                    <a:gd name="T5" fmla="*/ 380 h 829"/>
                    <a:gd name="T6" fmla="*/ 0 w 544"/>
                    <a:gd name="T7" fmla="*/ 829 h 829"/>
                  </a:gdLst>
                  <a:ahLst/>
                  <a:cxnLst>
                    <a:cxn ang="0">
                      <a:pos x="T0" y="T1"/>
                    </a:cxn>
                    <a:cxn ang="0">
                      <a:pos x="T2" y="T3"/>
                    </a:cxn>
                    <a:cxn ang="0">
                      <a:pos x="T4" y="T5"/>
                    </a:cxn>
                    <a:cxn ang="0">
                      <a:pos x="T6" y="T7"/>
                    </a:cxn>
                  </a:cxnLst>
                  <a:rect l="0" t="0" r="r" b="b"/>
                  <a:pathLst>
                    <a:path w="544" h="829">
                      <a:moveTo>
                        <a:pt x="544" y="0"/>
                      </a:moveTo>
                      <a:cubicBezTo>
                        <a:pt x="458" y="240"/>
                        <a:pt x="372" y="480"/>
                        <a:pt x="327" y="543"/>
                      </a:cubicBezTo>
                      <a:cubicBezTo>
                        <a:pt x="282" y="606"/>
                        <a:pt x="326" y="332"/>
                        <a:pt x="272" y="380"/>
                      </a:cubicBezTo>
                      <a:cubicBezTo>
                        <a:pt x="218" y="428"/>
                        <a:pt x="109" y="628"/>
                        <a:pt x="0" y="829"/>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610" name="Text Box 8"/>
                <p:cNvSpPr txBox="1">
                  <a:spLocks noChangeArrowheads="1"/>
                </p:cNvSpPr>
                <p:nvPr/>
              </p:nvSpPr>
              <p:spPr bwMode="auto">
                <a:xfrm>
                  <a:off x="4278" y="11513"/>
                  <a:ext cx="106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2.75 sec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pSp>
      </p:grpSp>
    </p:spTree>
    <p:extLst>
      <p:ext uri="{BB962C8B-B14F-4D97-AF65-F5344CB8AC3E}">
        <p14:creationId xmlns:p14="http://schemas.microsoft.com/office/powerpoint/2010/main" val="2964512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44623"/>
            <a:ext cx="8229600" cy="1193379"/>
          </a:xfrm>
        </p:spPr>
        <p:txBody>
          <a:bodyPr>
            <a:normAutofit/>
          </a:bodyPr>
          <a:lstStyle/>
          <a:p>
            <a:r>
              <a:rPr lang="en-US" altLang="zh-CN" b="1" dirty="0" smtClean="0"/>
              <a:t>Note effect of system size</a:t>
            </a:r>
            <a:endParaRPr lang="zh-CN" altLang="en-US" b="1" dirty="0"/>
          </a:p>
        </p:txBody>
      </p:sp>
      <p:sp>
        <p:nvSpPr>
          <p:cNvPr id="4" name="Slide Number Placeholder 3"/>
          <p:cNvSpPr>
            <a:spLocks noGrp="1"/>
          </p:cNvSpPr>
          <p:nvPr>
            <p:ph type="sldNum" sz="quarter" idx="12"/>
          </p:nvPr>
        </p:nvSpPr>
        <p:spPr>
          <a:xfrm>
            <a:off x="8316416" y="6356350"/>
            <a:ext cx="370384" cy="375146"/>
          </a:xfrm>
        </p:spPr>
        <p:txBody>
          <a:bodyPr/>
          <a:lstStyle/>
          <a:p>
            <a:fld id="{9CEF9F98-3D71-46BF-86CA-48FF7BA8BFEB}" type="slidenum">
              <a:rPr lang="en-US" smtClean="0"/>
              <a:pPr/>
              <a:t>42</a:t>
            </a:fld>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2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35476297"/>
              </p:ext>
            </p:extLst>
          </p:nvPr>
        </p:nvGraphicFramePr>
        <p:xfrm>
          <a:off x="1835696" y="980728"/>
          <a:ext cx="5581650" cy="1181100"/>
        </p:xfrm>
        <a:graphic>
          <a:graphicData uri="http://schemas.openxmlformats.org/presentationml/2006/ole">
            <mc:AlternateContent xmlns:mc="http://schemas.openxmlformats.org/markup-compatibility/2006">
              <mc:Choice xmlns:v="urn:schemas-microsoft-com:vml" Requires="v">
                <p:oleObj spid="_x0000_s73033" name="Equation" r:id="rId3" imgW="3136900" imgH="660400" progId="Equation.3">
                  <p:embed/>
                </p:oleObj>
              </mc:Choice>
              <mc:Fallback>
                <p:oleObj name="Equation" r:id="rId3" imgW="3136900" imgH="6604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980728"/>
                        <a:ext cx="5581650" cy="1181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5369200"/>
              </p:ext>
            </p:extLst>
          </p:nvPr>
        </p:nvGraphicFramePr>
        <p:xfrm>
          <a:off x="1763688" y="2276872"/>
          <a:ext cx="5753100" cy="990600"/>
        </p:xfrm>
        <a:graphic>
          <a:graphicData uri="http://schemas.openxmlformats.org/presentationml/2006/ole">
            <mc:AlternateContent xmlns:mc="http://schemas.openxmlformats.org/markup-compatibility/2006">
              <mc:Choice xmlns:v="urn:schemas-microsoft-com:vml" Requires="v">
                <p:oleObj spid="_x0000_s73034" name="Equation" r:id="rId5" imgW="3238500" imgH="660400" progId="Equation.3">
                  <p:embed/>
                </p:oleObj>
              </mc:Choice>
              <mc:Fallback>
                <p:oleObj name="Equation" r:id="rId5" imgW="3238500" imgH="660400" progId="Equation.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276872"/>
                        <a:ext cx="5753100" cy="990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611560" y="1124744"/>
            <a:ext cx="877652" cy="369332"/>
          </a:xfrm>
          <a:prstGeom prst="rect">
            <a:avLst/>
          </a:prstGeom>
          <a:noFill/>
        </p:spPr>
        <p:txBody>
          <a:bodyPr wrap="square" rtlCol="0">
            <a:spAutoFit/>
          </a:bodyPr>
          <a:lstStyle/>
          <a:p>
            <a:r>
              <a:rPr lang="en-US" b="1" dirty="0" smtClean="0"/>
              <a:t>Crete</a:t>
            </a:r>
            <a:endParaRPr lang="en-US" b="1" dirty="0"/>
          </a:p>
        </p:txBody>
      </p:sp>
      <p:sp>
        <p:nvSpPr>
          <p:cNvPr id="13" name="TextBox 12"/>
          <p:cNvSpPr txBox="1"/>
          <p:nvPr/>
        </p:nvSpPr>
        <p:spPr>
          <a:xfrm>
            <a:off x="598004" y="2420888"/>
            <a:ext cx="877652" cy="369332"/>
          </a:xfrm>
          <a:prstGeom prst="rect">
            <a:avLst/>
          </a:prstGeom>
          <a:noFill/>
        </p:spPr>
        <p:txBody>
          <a:bodyPr wrap="square" rtlCol="0">
            <a:spAutoFit/>
          </a:bodyPr>
          <a:lstStyle/>
          <a:p>
            <a:r>
              <a:rPr lang="en-US" b="1" dirty="0" smtClean="0"/>
              <a:t>Ireland</a:t>
            </a:r>
            <a:endParaRPr lang="en-US" b="1" dirty="0"/>
          </a:p>
        </p:txBody>
      </p:sp>
      <p:sp>
        <p:nvSpPr>
          <p:cNvPr id="1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984274956"/>
              </p:ext>
            </p:extLst>
          </p:nvPr>
        </p:nvGraphicFramePr>
        <p:xfrm>
          <a:off x="1763688" y="4679940"/>
          <a:ext cx="5781675" cy="990600"/>
        </p:xfrm>
        <a:graphic>
          <a:graphicData uri="http://schemas.openxmlformats.org/presentationml/2006/ole">
            <mc:AlternateContent xmlns:mc="http://schemas.openxmlformats.org/markup-compatibility/2006">
              <mc:Choice xmlns:v="urn:schemas-microsoft-com:vml" Requires="v">
                <p:oleObj spid="_x0000_s73035" name="Equation" r:id="rId7" imgW="3251200" imgH="660400" progId="Equation.3">
                  <p:embed/>
                </p:oleObj>
              </mc:Choice>
              <mc:Fallback>
                <p:oleObj name="Equation" r:id="rId7" imgW="3251200" imgH="6604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688" y="4679940"/>
                        <a:ext cx="5781675" cy="990600"/>
                      </a:xfrm>
                      <a:prstGeom prst="rect">
                        <a:avLst/>
                      </a:prstGeom>
                      <a:solidFill>
                        <a:srgbClr val="FFFFFF"/>
                      </a:solidFill>
                    </p:spPr>
                  </p:pic>
                </p:oleObj>
              </mc:Fallback>
            </mc:AlternateContent>
          </a:graphicData>
        </a:graphic>
      </p:graphicFrame>
      <p:sp>
        <p:nvSpPr>
          <p:cNvPr id="17" name="TextBox 16"/>
          <p:cNvSpPr txBox="1"/>
          <p:nvPr/>
        </p:nvSpPr>
        <p:spPr>
          <a:xfrm>
            <a:off x="107504" y="4581128"/>
            <a:ext cx="1800200" cy="646331"/>
          </a:xfrm>
          <a:prstGeom prst="rect">
            <a:avLst/>
          </a:prstGeom>
          <a:noFill/>
        </p:spPr>
        <p:txBody>
          <a:bodyPr wrap="square" rtlCol="0">
            <a:spAutoFit/>
          </a:bodyPr>
          <a:lstStyle/>
          <a:p>
            <a:r>
              <a:rPr lang="en-US" b="1" dirty="0" smtClean="0"/>
              <a:t>US – Eastern Interconnection</a:t>
            </a:r>
            <a:endParaRPr lang="en-US" b="1" dirty="0"/>
          </a:p>
        </p:txBody>
      </p:sp>
      <p:sp>
        <p:nvSpPr>
          <p:cNvPr id="15" name="TextBox 14"/>
          <p:cNvSpPr txBox="1"/>
          <p:nvPr/>
        </p:nvSpPr>
        <p:spPr>
          <a:xfrm>
            <a:off x="7884368" y="3627021"/>
            <a:ext cx="1259632" cy="2031325"/>
          </a:xfrm>
          <a:prstGeom prst="rect">
            <a:avLst/>
          </a:prstGeom>
          <a:noFill/>
        </p:spPr>
        <p:txBody>
          <a:bodyPr wrap="square" rtlCol="0">
            <a:spAutoFit/>
          </a:bodyPr>
          <a:lstStyle/>
          <a:p>
            <a:r>
              <a:rPr lang="en-US" sz="1400" dirty="0" smtClean="0"/>
              <a:t>Assumed each machine H</a:t>
            </a:r>
            <a:r>
              <a:rPr lang="en-US" sz="1400" baseline="-25000" dirty="0" smtClean="0"/>
              <a:t>i</a:t>
            </a:r>
            <a:r>
              <a:rPr lang="en-US" sz="1400" dirty="0" smtClean="0"/>
              <a:t> is 6 sec on its own base.  Then multiply total non-wind capacity by 6 and divide by 100.</a:t>
            </a:r>
            <a:endParaRPr lang="en-US" sz="1400" dirty="0"/>
          </a:p>
        </p:txBody>
      </p:sp>
      <p:sp>
        <p:nvSpPr>
          <p:cNvPr id="18" name="TextBox 17"/>
          <p:cNvSpPr txBox="1"/>
          <p:nvPr/>
        </p:nvSpPr>
        <p:spPr>
          <a:xfrm>
            <a:off x="251520" y="3419708"/>
            <a:ext cx="1800200" cy="369332"/>
          </a:xfrm>
          <a:prstGeom prst="rect">
            <a:avLst/>
          </a:prstGeom>
          <a:noFill/>
        </p:spPr>
        <p:txBody>
          <a:bodyPr wrap="square" rtlCol="0">
            <a:spAutoFit/>
          </a:bodyPr>
          <a:lstStyle/>
          <a:p>
            <a:r>
              <a:rPr lang="en-US" b="1" dirty="0" smtClean="0"/>
              <a:t>US – ERCOT</a:t>
            </a:r>
            <a:endParaRPr lang="en-US" b="1" dirty="0"/>
          </a:p>
        </p:txBody>
      </p:sp>
      <p:graphicFrame>
        <p:nvGraphicFramePr>
          <p:cNvPr id="19" name="Object 18"/>
          <p:cNvGraphicFramePr>
            <a:graphicFrameLocks noChangeAspect="1"/>
          </p:cNvGraphicFramePr>
          <p:nvPr>
            <p:extLst>
              <p:ext uri="{D42A27DB-BD31-4B8C-83A1-F6EECF244321}">
                <p14:modId xmlns:p14="http://schemas.microsoft.com/office/powerpoint/2010/main" val="1820361610"/>
              </p:ext>
            </p:extLst>
          </p:nvPr>
        </p:nvGraphicFramePr>
        <p:xfrm>
          <a:off x="3672781" y="3259212"/>
          <a:ext cx="1893887" cy="647700"/>
        </p:xfrm>
        <a:graphic>
          <a:graphicData uri="http://schemas.openxmlformats.org/presentationml/2006/ole">
            <mc:AlternateContent xmlns:mc="http://schemas.openxmlformats.org/markup-compatibility/2006">
              <mc:Choice xmlns:v="urn:schemas-microsoft-com:vml" Requires="v">
                <p:oleObj spid="_x0000_s73036" name="Equation" r:id="rId9" imgW="1066680" imgH="431640" progId="Equation.3">
                  <p:embed/>
                </p:oleObj>
              </mc:Choice>
              <mc:Fallback>
                <p:oleObj name="Equation" r:id="rId9" imgW="1066680" imgH="431640" progId="Equation.3">
                  <p:embed/>
                  <p:pic>
                    <p:nvPicPr>
                      <p:cNvPr id="0" name=""/>
                      <p:cNvPicPr>
                        <a:picLocks noChangeAspect="1" noChangeArrowheads="1"/>
                      </p:cNvPicPr>
                      <p:nvPr/>
                    </p:nvPicPr>
                    <p:blipFill>
                      <a:blip r:embed="rId10"/>
                      <a:srcRect/>
                      <a:stretch>
                        <a:fillRect/>
                      </a:stretch>
                    </p:blipFill>
                    <p:spPr bwMode="auto">
                      <a:xfrm>
                        <a:off x="3672781" y="3259212"/>
                        <a:ext cx="1893887"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25722316"/>
              </p:ext>
            </p:extLst>
          </p:nvPr>
        </p:nvGraphicFramePr>
        <p:xfrm>
          <a:off x="3652143" y="3943068"/>
          <a:ext cx="2006600" cy="647700"/>
        </p:xfrm>
        <a:graphic>
          <a:graphicData uri="http://schemas.openxmlformats.org/presentationml/2006/ole">
            <mc:AlternateContent xmlns:mc="http://schemas.openxmlformats.org/markup-compatibility/2006">
              <mc:Choice xmlns:v="urn:schemas-microsoft-com:vml" Requires="v">
                <p:oleObj spid="_x0000_s73037" name="Equation" r:id="rId11" imgW="1130040" imgH="431640" progId="Equation.3">
                  <p:embed/>
                </p:oleObj>
              </mc:Choice>
              <mc:Fallback>
                <p:oleObj name="Equation" r:id="rId11" imgW="1130040" imgH="431640" progId="Equation.3">
                  <p:embed/>
                  <p:pic>
                    <p:nvPicPr>
                      <p:cNvPr id="0" name=""/>
                      <p:cNvPicPr>
                        <a:picLocks noChangeAspect="1" noChangeArrowheads="1"/>
                      </p:cNvPicPr>
                      <p:nvPr/>
                    </p:nvPicPr>
                    <p:blipFill>
                      <a:blip r:embed="rId12"/>
                      <a:srcRect/>
                      <a:stretch>
                        <a:fillRect/>
                      </a:stretch>
                    </p:blipFill>
                    <p:spPr bwMode="auto">
                      <a:xfrm>
                        <a:off x="3652143" y="3943068"/>
                        <a:ext cx="2006600"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23528" y="3933056"/>
            <a:ext cx="1800200" cy="369332"/>
          </a:xfrm>
          <a:prstGeom prst="rect">
            <a:avLst/>
          </a:prstGeom>
          <a:noFill/>
        </p:spPr>
        <p:txBody>
          <a:bodyPr wrap="square" rtlCol="0">
            <a:spAutoFit/>
          </a:bodyPr>
          <a:lstStyle/>
          <a:p>
            <a:r>
              <a:rPr lang="en-US" b="1" dirty="0" smtClean="0"/>
              <a:t>US – WECC</a:t>
            </a:r>
            <a:endParaRPr lang="en-US" b="1" dirty="0"/>
          </a:p>
        </p:txBody>
      </p:sp>
      <p:sp>
        <p:nvSpPr>
          <p:cNvPr id="22" name="TextBox 21"/>
          <p:cNvSpPr txBox="1"/>
          <p:nvPr/>
        </p:nvSpPr>
        <p:spPr>
          <a:xfrm>
            <a:off x="467544" y="5795972"/>
            <a:ext cx="1800200" cy="369332"/>
          </a:xfrm>
          <a:prstGeom prst="rect">
            <a:avLst/>
          </a:prstGeom>
          <a:noFill/>
        </p:spPr>
        <p:txBody>
          <a:bodyPr wrap="square" rtlCol="0">
            <a:spAutoFit/>
          </a:bodyPr>
          <a:lstStyle/>
          <a:p>
            <a:r>
              <a:rPr lang="en-US" b="1" dirty="0" smtClean="0"/>
              <a:t>Europe</a:t>
            </a:r>
            <a:endParaRPr lang="en-US" b="1" dirty="0"/>
          </a:p>
        </p:txBody>
      </p:sp>
      <p:graphicFrame>
        <p:nvGraphicFramePr>
          <p:cNvPr id="23" name="Object 22"/>
          <p:cNvGraphicFramePr>
            <a:graphicFrameLocks noChangeAspect="1"/>
          </p:cNvGraphicFramePr>
          <p:nvPr>
            <p:extLst>
              <p:ext uri="{D42A27DB-BD31-4B8C-83A1-F6EECF244321}">
                <p14:modId xmlns:p14="http://schemas.microsoft.com/office/powerpoint/2010/main" val="2096406540"/>
              </p:ext>
            </p:extLst>
          </p:nvPr>
        </p:nvGraphicFramePr>
        <p:xfrm>
          <a:off x="3625156" y="5661025"/>
          <a:ext cx="2028825" cy="647700"/>
        </p:xfrm>
        <a:graphic>
          <a:graphicData uri="http://schemas.openxmlformats.org/presentationml/2006/ole">
            <mc:AlternateContent xmlns:mc="http://schemas.openxmlformats.org/markup-compatibility/2006">
              <mc:Choice xmlns:v="urn:schemas-microsoft-com:vml" Requires="v">
                <p:oleObj spid="_x0000_s73038" name="Equation" r:id="rId13" imgW="1143000" imgH="431640" progId="Equation.3">
                  <p:embed/>
                </p:oleObj>
              </mc:Choice>
              <mc:Fallback>
                <p:oleObj name="Equation" r:id="rId13" imgW="1143000" imgH="431640" progId="Equation.3">
                  <p:embed/>
                  <p:pic>
                    <p:nvPicPr>
                      <p:cNvPr id="0" name=""/>
                      <p:cNvPicPr>
                        <a:picLocks noChangeAspect="1" noChangeArrowheads="1"/>
                      </p:cNvPicPr>
                      <p:nvPr/>
                    </p:nvPicPr>
                    <p:blipFill>
                      <a:blip r:embed="rId14"/>
                      <a:srcRect/>
                      <a:stretch>
                        <a:fillRect/>
                      </a:stretch>
                    </p:blipFill>
                    <p:spPr bwMode="auto">
                      <a:xfrm>
                        <a:off x="3625156" y="5661025"/>
                        <a:ext cx="2028825"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ight Brace 23"/>
          <p:cNvSpPr/>
          <p:nvPr/>
        </p:nvSpPr>
        <p:spPr>
          <a:xfrm>
            <a:off x="7236296" y="3068960"/>
            <a:ext cx="576064" cy="378904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25" name="TextBox 24"/>
          <p:cNvSpPr txBox="1"/>
          <p:nvPr/>
        </p:nvSpPr>
        <p:spPr>
          <a:xfrm>
            <a:off x="467544" y="6300028"/>
            <a:ext cx="1800200" cy="369332"/>
          </a:xfrm>
          <a:prstGeom prst="rect">
            <a:avLst/>
          </a:prstGeom>
          <a:noFill/>
        </p:spPr>
        <p:txBody>
          <a:bodyPr wrap="square" rtlCol="0">
            <a:spAutoFit/>
          </a:bodyPr>
          <a:lstStyle/>
          <a:p>
            <a:r>
              <a:rPr lang="en-US" b="1" dirty="0" smtClean="0"/>
              <a:t>China</a:t>
            </a:r>
            <a:endParaRPr lang="en-US" b="1" dirty="0"/>
          </a:p>
        </p:txBody>
      </p:sp>
      <p:graphicFrame>
        <p:nvGraphicFramePr>
          <p:cNvPr id="26" name="Object 25"/>
          <p:cNvGraphicFramePr>
            <a:graphicFrameLocks noChangeAspect="1"/>
          </p:cNvGraphicFramePr>
          <p:nvPr>
            <p:extLst>
              <p:ext uri="{D42A27DB-BD31-4B8C-83A1-F6EECF244321}">
                <p14:modId xmlns:p14="http://schemas.microsoft.com/office/powerpoint/2010/main" val="2621500783"/>
              </p:ext>
            </p:extLst>
          </p:nvPr>
        </p:nvGraphicFramePr>
        <p:xfrm>
          <a:off x="3623295" y="6237684"/>
          <a:ext cx="2028825" cy="647700"/>
        </p:xfrm>
        <a:graphic>
          <a:graphicData uri="http://schemas.openxmlformats.org/presentationml/2006/ole">
            <mc:AlternateContent xmlns:mc="http://schemas.openxmlformats.org/markup-compatibility/2006">
              <mc:Choice xmlns:v="urn:schemas-microsoft-com:vml" Requires="v">
                <p:oleObj spid="_x0000_s73039" name="Equation" r:id="rId15" imgW="1143000" imgH="431640" progId="Equation.3">
                  <p:embed/>
                </p:oleObj>
              </mc:Choice>
              <mc:Fallback>
                <p:oleObj name="Equation" r:id="rId15" imgW="1143000" imgH="431640" progId="Equation.3">
                  <p:embed/>
                  <p:pic>
                    <p:nvPicPr>
                      <p:cNvPr id="0" name=""/>
                      <p:cNvPicPr>
                        <a:picLocks noChangeAspect="1" noChangeArrowheads="1"/>
                      </p:cNvPicPr>
                      <p:nvPr/>
                    </p:nvPicPr>
                    <p:blipFill>
                      <a:blip r:embed="rId16"/>
                      <a:srcRect/>
                      <a:stretch>
                        <a:fillRect/>
                      </a:stretch>
                    </p:blipFill>
                    <p:spPr bwMode="auto">
                      <a:xfrm>
                        <a:off x="3623295" y="6237684"/>
                        <a:ext cx="2028825"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81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5" grpId="0"/>
      <p:bldP spid="18" grpId="0"/>
      <p:bldP spid="21" grpId="0"/>
      <p:bldP spid="22" grpId="0"/>
      <p:bldP spid="24"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44623"/>
            <a:ext cx="8229600" cy="1193379"/>
          </a:xfrm>
        </p:spPr>
        <p:txBody>
          <a:bodyPr>
            <a:normAutofit fontScale="90000"/>
          </a:bodyPr>
          <a:lstStyle/>
          <a:p>
            <a:r>
              <a:rPr lang="en-US" altLang="zh-CN" b="1" dirty="0" smtClean="0"/>
              <a:t>Reasons why calculated nadir is lower than simulated one</a:t>
            </a:r>
            <a:endParaRPr lang="zh-CN" altLang="en-US" b="1" dirty="0"/>
          </a:p>
        </p:txBody>
      </p:sp>
      <p:sp>
        <p:nvSpPr>
          <p:cNvPr id="4" name="Slide Number Placeholder 3"/>
          <p:cNvSpPr>
            <a:spLocks noGrp="1"/>
          </p:cNvSpPr>
          <p:nvPr>
            <p:ph type="sldNum" sz="quarter" idx="12"/>
          </p:nvPr>
        </p:nvSpPr>
        <p:spPr>
          <a:xfrm>
            <a:off x="8316416" y="6356350"/>
            <a:ext cx="370384" cy="375146"/>
          </a:xfrm>
        </p:spPr>
        <p:txBody>
          <a:bodyPr/>
          <a:lstStyle/>
          <a:p>
            <a:fld id="{9CEF9F98-3D71-46BF-86CA-48FF7BA8BFEB}" type="slidenum">
              <a:rPr lang="en-US" smtClean="0"/>
              <a:pPr/>
              <a:t>43</a:t>
            </a:fld>
            <a:endParaRPr lang="en-US"/>
          </a:p>
        </p:txBody>
      </p:sp>
      <p:sp>
        <p:nvSpPr>
          <p:cNvPr id="3" name="TextBox 2"/>
          <p:cNvSpPr txBox="1"/>
          <p:nvPr/>
        </p:nvSpPr>
        <p:spPr>
          <a:xfrm>
            <a:off x="18256" y="1238003"/>
            <a:ext cx="9144000" cy="2092881"/>
          </a:xfrm>
          <a:prstGeom prst="rect">
            <a:avLst/>
          </a:prstGeom>
          <a:noFill/>
        </p:spPr>
        <p:txBody>
          <a:bodyPr wrap="square" rtlCol="0">
            <a:spAutoFit/>
          </a:bodyPr>
          <a:lstStyle/>
          <a:p>
            <a:pPr marL="457200" lvl="0" indent="-457200">
              <a:buFont typeface="Arial" pitchFamily="34" charset="0"/>
              <a:buChar char="•"/>
            </a:pPr>
            <a:r>
              <a:rPr lang="en-US" sz="2600" b="1" dirty="0"/>
              <a:t>Governors have some influence in the simulation that is not accounted for in the calculation.</a:t>
            </a:r>
          </a:p>
          <a:p>
            <a:pPr marL="457200" lvl="0" indent="-457200">
              <a:buFont typeface="Arial" pitchFamily="34" charset="0"/>
              <a:buChar char="•"/>
            </a:pPr>
            <a:r>
              <a:rPr lang="en-US" sz="2600" b="1" dirty="0"/>
              <a:t>Some portion of the load is modeled with frequency sensitivity in the simulation, and this effect is not accounted for in the calculation</a:t>
            </a:r>
            <a:r>
              <a:rPr lang="en-US" sz="2600" b="1" dirty="0" smtClean="0"/>
              <a:t>.</a:t>
            </a:r>
            <a:endParaRPr lang="en-US" sz="2600" b="1"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2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590320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5848"/>
            <a:ext cx="8229600" cy="634082"/>
          </a:xfrm>
        </p:spPr>
        <p:txBody>
          <a:bodyPr>
            <a:normAutofit fontScale="90000"/>
          </a:bodyPr>
          <a:lstStyle/>
          <a:p>
            <a:r>
              <a:rPr lang="en-US" b="1" dirty="0" smtClean="0"/>
              <a:t>Some additional issues</a:t>
            </a:r>
            <a:endParaRPr lang="en-US" b="1" dirty="0"/>
          </a:p>
        </p:txBody>
      </p:sp>
      <p:sp>
        <p:nvSpPr>
          <p:cNvPr id="3" name="Content Placeholder 2"/>
          <p:cNvSpPr>
            <a:spLocks noGrp="1"/>
          </p:cNvSpPr>
          <p:nvPr>
            <p:ph idx="1"/>
          </p:nvPr>
        </p:nvSpPr>
        <p:spPr>
          <a:xfrm>
            <a:off x="179512" y="548681"/>
            <a:ext cx="8964488" cy="2448272"/>
          </a:xfrm>
        </p:spPr>
        <p:txBody>
          <a:bodyPr>
            <a:normAutofit fontScale="55000" lnSpcReduction="20000"/>
          </a:bodyPr>
          <a:lstStyle/>
          <a:p>
            <a:pPr marL="514350" indent="-514350">
              <a:buFont typeface="+mj-lt"/>
              <a:buAutoNum type="arabicPeriod"/>
            </a:pPr>
            <a:r>
              <a:rPr lang="en-US" dirty="0"/>
              <a:t>Solar-PV is “</a:t>
            </a:r>
            <a:r>
              <a:rPr lang="en-US" dirty="0" smtClean="0"/>
              <a:t>inertia-less</a:t>
            </a:r>
            <a:r>
              <a:rPr lang="en-US" dirty="0"/>
              <a:t>.” Solar-thermal is </a:t>
            </a:r>
            <a:r>
              <a:rPr lang="en-US" dirty="0" smtClean="0"/>
              <a:t>not</a:t>
            </a:r>
            <a:r>
              <a:rPr lang="en-US" dirty="0"/>
              <a:t>.</a:t>
            </a:r>
          </a:p>
          <a:p>
            <a:pPr marL="514350" indent="-514350">
              <a:buFont typeface="+mj-lt"/>
              <a:buAutoNum type="arabicPeriod"/>
            </a:pPr>
            <a:r>
              <a:rPr lang="en-US" dirty="0" smtClean="0"/>
              <a:t>Loss of X MW during off-peak </a:t>
            </a:r>
            <a:r>
              <a:rPr lang="en-US" dirty="0"/>
              <a:t>i</a:t>
            </a:r>
            <a:r>
              <a:rPr lang="en-US" dirty="0" smtClean="0"/>
              <a:t>s usually more severe than loss of X MW during peak.</a:t>
            </a:r>
          </a:p>
          <a:p>
            <a:pPr marL="514350" indent="-514350">
              <a:buFont typeface="+mj-lt"/>
              <a:buAutoNum type="arabicPeriod"/>
            </a:pPr>
            <a:r>
              <a:rPr lang="en-US" dirty="0" smtClean="0"/>
              <a:t>Spinning reserve levels affect on-line inertia and therefore results of transient </a:t>
            </a:r>
            <a:r>
              <a:rPr lang="en-US" dirty="0" err="1" smtClean="0"/>
              <a:t>freq</a:t>
            </a:r>
            <a:r>
              <a:rPr lang="en-US" dirty="0" smtClean="0"/>
              <a:t> performance (the more reserves, the more on-line inertia). </a:t>
            </a:r>
            <a:endParaRPr lang="en-US" dirty="0"/>
          </a:p>
          <a:p>
            <a:pPr marL="514350" indent="-514350">
              <a:buFont typeface="+mj-lt"/>
              <a:buAutoNum type="arabicPeriod"/>
            </a:pPr>
            <a:r>
              <a:rPr lang="en-US" dirty="0" err="1" smtClean="0"/>
              <a:t>Underfrequency</a:t>
            </a:r>
            <a:r>
              <a:rPr lang="en-US" dirty="0" smtClean="0"/>
              <a:t> load shedding can activate for “worse” initial </a:t>
            </a:r>
            <a:r>
              <a:rPr lang="en-US" dirty="0" err="1" smtClean="0"/>
              <a:t>freq</a:t>
            </a:r>
            <a:r>
              <a:rPr lang="en-US" dirty="0" smtClean="0"/>
              <a:t> performance (0-2 sec) and so improve 10-20 sec frequency performance.</a:t>
            </a:r>
          </a:p>
          <a:p>
            <a:pPr marL="514350" indent="-514350">
              <a:buFont typeface="+mj-lt"/>
              <a:buAutoNum type="arabicPeriod"/>
            </a:pPr>
            <a:r>
              <a:rPr lang="en-US" dirty="0" smtClean="0"/>
              <a:t>Severe voltage decline can reduce power consumption due to voltage sensitivity of the load and thus cause improved </a:t>
            </a:r>
            <a:r>
              <a:rPr lang="en-US" dirty="0" err="1" smtClean="0"/>
              <a:t>freq</a:t>
            </a:r>
            <a:r>
              <a:rPr lang="en-US" dirty="0" smtClean="0"/>
              <a:t> performance.</a:t>
            </a:r>
          </a:p>
          <a:p>
            <a:pPr marL="514350" indent="-514350">
              <a:buFont typeface="+mj-lt"/>
              <a:buAutoNum type="arabicPeriod"/>
            </a:pPr>
            <a:r>
              <a:rPr lang="en-US" dirty="0" smtClean="0"/>
              <a:t>The contingency selected has much effect.</a:t>
            </a:r>
          </a:p>
        </p:txBody>
      </p:sp>
      <p:sp>
        <p:nvSpPr>
          <p:cNvPr id="4" name="Slide Number Placeholder 3"/>
          <p:cNvSpPr>
            <a:spLocks noGrp="1"/>
          </p:cNvSpPr>
          <p:nvPr>
            <p:ph type="sldNum" sz="quarter" idx="12"/>
          </p:nvPr>
        </p:nvSpPr>
        <p:spPr>
          <a:xfrm>
            <a:off x="14416" y="6356350"/>
            <a:ext cx="432048" cy="457026"/>
          </a:xfrm>
        </p:spPr>
        <p:txBody>
          <a:bodyPr/>
          <a:lstStyle/>
          <a:p>
            <a:fld id="{9CEF9F98-3D71-46BF-86CA-48FF7BA8BFEB}" type="slidenum">
              <a:rPr lang="en-US" smtClean="0"/>
              <a:pPr/>
              <a:t>44</a:t>
            </a:fld>
            <a:endParaRPr lang="en-US"/>
          </a:p>
        </p:txBody>
      </p:sp>
      <p:pic>
        <p:nvPicPr>
          <p:cNvPr id="5" name="Picture 2"/>
          <p:cNvPicPr>
            <a:picLocks noChangeAspect="1" noChangeArrowheads="1"/>
          </p:cNvPicPr>
          <p:nvPr/>
        </p:nvPicPr>
        <p:blipFill>
          <a:blip r:embed="rId4" cstate="print"/>
          <a:srcRect/>
          <a:stretch>
            <a:fillRect/>
          </a:stretch>
        </p:blipFill>
        <p:spPr bwMode="auto">
          <a:xfrm>
            <a:off x="4355976" y="3504074"/>
            <a:ext cx="4752528" cy="3309302"/>
          </a:xfrm>
          <a:prstGeom prst="rect">
            <a:avLst/>
          </a:prstGeom>
          <a:noFill/>
          <a:ln w="9525">
            <a:noFill/>
            <a:miter lim="800000"/>
            <a:headEnd/>
            <a:tailEnd/>
          </a:ln>
        </p:spPr>
      </p:pic>
      <p:graphicFrame>
        <p:nvGraphicFramePr>
          <p:cNvPr id="6" name="Object 5"/>
          <p:cNvGraphicFramePr>
            <a:graphicFrameLocks noChangeAspect="1"/>
          </p:cNvGraphicFramePr>
          <p:nvPr>
            <p:extLst>
              <p:ext uri="{D42A27DB-BD31-4B8C-83A1-F6EECF244321}">
                <p14:modId xmlns:p14="http://schemas.microsoft.com/office/powerpoint/2010/main" val="3143839503"/>
              </p:ext>
            </p:extLst>
          </p:nvPr>
        </p:nvGraphicFramePr>
        <p:xfrm>
          <a:off x="755576" y="2852936"/>
          <a:ext cx="2160240" cy="1152003"/>
        </p:xfrm>
        <a:graphic>
          <a:graphicData uri="http://schemas.openxmlformats.org/presentationml/2006/ole">
            <mc:AlternateContent xmlns:mc="http://schemas.openxmlformats.org/markup-compatibility/2006">
              <mc:Choice xmlns:v="urn:schemas-microsoft-com:vml" Requires="v">
                <p:oleObj spid="_x0000_s71739" name="Equation" r:id="rId5" imgW="1219200" imgH="647700" progId="Equation.3">
                  <p:embed/>
                </p:oleObj>
              </mc:Choice>
              <mc:Fallback>
                <p:oleObj name="Equation" r:id="rId5" imgW="1219200" imgH="647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2852936"/>
                        <a:ext cx="2160240" cy="1152003"/>
                      </a:xfrm>
                      <a:prstGeom prst="rect">
                        <a:avLst/>
                      </a:prstGeom>
                      <a:solidFill>
                        <a:srgbClr val="FFFFFF"/>
                      </a:solidFill>
                      <a:ln>
                        <a:noFill/>
                      </a:ln>
                    </p:spPr>
                  </p:pic>
                </p:oleObj>
              </mc:Fallback>
            </mc:AlternateContent>
          </a:graphicData>
        </a:graphic>
      </p:graphicFrame>
      <p:sp>
        <p:nvSpPr>
          <p:cNvPr id="7" name="Oval 6"/>
          <p:cNvSpPr/>
          <p:nvPr/>
        </p:nvSpPr>
        <p:spPr>
          <a:xfrm>
            <a:off x="1403648" y="2852936"/>
            <a:ext cx="576064" cy="504056"/>
          </a:xfrm>
          <a:prstGeom prst="ellipse">
            <a:avLst/>
          </a:pr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611560" y="3906922"/>
            <a:ext cx="3995936" cy="2585323"/>
          </a:xfrm>
          <a:prstGeom prst="rect">
            <a:avLst/>
          </a:prstGeom>
          <a:noFill/>
        </p:spPr>
        <p:txBody>
          <a:bodyPr wrap="square" rtlCol="0">
            <a:spAutoFit/>
          </a:bodyPr>
          <a:lstStyle/>
          <a:p>
            <a:pPr marL="342900" indent="-342900">
              <a:buFont typeface="+mj-lt"/>
              <a:buAutoNum type="alphaLcPeriod"/>
            </a:pPr>
            <a:r>
              <a:rPr lang="en-US" dirty="0" smtClean="0"/>
              <a:t>Loss of 2 units has greater </a:t>
            </a:r>
            <a:r>
              <a:rPr lang="el-GR" dirty="0" smtClean="0"/>
              <a:t>Δ</a:t>
            </a:r>
            <a:r>
              <a:rPr lang="en-US" dirty="0" smtClean="0"/>
              <a:t>P</a:t>
            </a:r>
            <a:r>
              <a:rPr lang="en-US" baseline="-25000" dirty="0" smtClean="0"/>
              <a:t>G</a:t>
            </a:r>
            <a:r>
              <a:rPr lang="en-US" dirty="0" smtClean="0"/>
              <a:t> but less restrictive criterion, in comparison to loss of 1 unit.</a:t>
            </a:r>
          </a:p>
          <a:p>
            <a:pPr marL="342900" indent="-342900">
              <a:buFont typeface="+mj-lt"/>
              <a:buAutoNum type="alphaLcPeriod"/>
            </a:pPr>
            <a:r>
              <a:rPr lang="en-US" dirty="0" smtClean="0"/>
              <a:t>An as-of-yet uncategorized contingency is loss of a unit AND a fast large wind or solar ramp-down. Should this be category C?</a:t>
            </a:r>
          </a:p>
          <a:p>
            <a:pPr marL="342900" indent="-342900">
              <a:buFont typeface="+mj-lt"/>
              <a:buAutoNum type="alphaLcPeriod"/>
            </a:pPr>
            <a:r>
              <a:rPr lang="en-US" dirty="0" smtClean="0"/>
              <a:t>Islanding may be the worst contingency. Why? – See next slide.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44623"/>
            <a:ext cx="8229600" cy="1193379"/>
          </a:xfrm>
        </p:spPr>
        <p:txBody>
          <a:bodyPr>
            <a:normAutofit/>
          </a:bodyPr>
          <a:lstStyle/>
          <a:p>
            <a:r>
              <a:rPr lang="en-US" altLang="zh-CN" b="1" dirty="0" smtClean="0"/>
              <a:t>Controlled islanding in WECC</a:t>
            </a:r>
            <a:endParaRPr lang="zh-CN" altLang="en-US" b="1" dirty="0"/>
          </a:p>
        </p:txBody>
      </p:sp>
      <p:sp>
        <p:nvSpPr>
          <p:cNvPr id="4" name="Slide Number Placeholder 3"/>
          <p:cNvSpPr>
            <a:spLocks noGrp="1"/>
          </p:cNvSpPr>
          <p:nvPr>
            <p:ph type="sldNum" sz="quarter" idx="12"/>
          </p:nvPr>
        </p:nvSpPr>
        <p:spPr>
          <a:xfrm>
            <a:off x="8316416" y="6356350"/>
            <a:ext cx="370384" cy="375146"/>
          </a:xfrm>
        </p:spPr>
        <p:txBody>
          <a:bodyPr/>
          <a:lstStyle/>
          <a:p>
            <a:fld id="{9CEF9F98-3D71-46BF-86CA-48FF7BA8BFEB}" type="slidenum">
              <a:rPr lang="en-US" smtClean="0"/>
              <a:pPr/>
              <a:t>45</a:t>
            </a:fld>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2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63867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777611"/>
            <a:ext cx="4824536" cy="282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76056" y="1196752"/>
            <a:ext cx="4067944" cy="1754326"/>
          </a:xfrm>
          <a:prstGeom prst="rect">
            <a:avLst/>
          </a:prstGeom>
          <a:noFill/>
        </p:spPr>
        <p:txBody>
          <a:bodyPr wrap="square" rtlCol="0">
            <a:spAutoFit/>
          </a:bodyPr>
          <a:lstStyle/>
          <a:p>
            <a:r>
              <a:rPr lang="en-US" dirty="0" smtClean="0"/>
              <a:t>For loss of Pacific AC Intertie (3   500 kV lines connecting Oregon to California), when transfers are close to limit (4800 MW), the below remedial action scheme will operate to separate the WECC into a northern island and a southern island.</a:t>
            </a:r>
            <a:endParaRPr lang="en-US" dirty="0"/>
          </a:p>
        </p:txBody>
      </p:sp>
      <p:sp>
        <p:nvSpPr>
          <p:cNvPr id="13" name="TextBox 12"/>
          <p:cNvSpPr txBox="1"/>
          <p:nvPr/>
        </p:nvSpPr>
        <p:spPr>
          <a:xfrm>
            <a:off x="0" y="4581128"/>
            <a:ext cx="4355976" cy="2308324"/>
          </a:xfrm>
          <a:prstGeom prst="rect">
            <a:avLst/>
          </a:prstGeom>
          <a:noFill/>
        </p:spPr>
        <p:txBody>
          <a:bodyPr wrap="square" rtlCol="0">
            <a:spAutoFit/>
          </a:bodyPr>
          <a:lstStyle/>
          <a:p>
            <a:r>
              <a:rPr lang="en-US" dirty="0" smtClean="0"/>
              <a:t>The northern island sees </a:t>
            </a:r>
            <a:r>
              <a:rPr lang="en-US" dirty="0" err="1" smtClean="0"/>
              <a:t>overfrequency</a:t>
            </a:r>
            <a:r>
              <a:rPr lang="en-US" dirty="0" smtClean="0"/>
              <a:t> and therefore trips generation. The southern island sees </a:t>
            </a:r>
            <a:r>
              <a:rPr lang="en-US" dirty="0" err="1" smtClean="0"/>
              <a:t>underfrequency</a:t>
            </a:r>
            <a:r>
              <a:rPr lang="en-US" dirty="0" smtClean="0"/>
              <a:t> , causing UFLS to activate and trip load. </a:t>
            </a:r>
            <a:r>
              <a:rPr lang="en-US" b="1" u="sng" dirty="0" smtClean="0"/>
              <a:t>High wind penetration in the southern island becomes more influential because of reduced total inertia within what has become the southern island interconnection</a:t>
            </a:r>
            <a:r>
              <a:rPr lang="en-US" dirty="0"/>
              <a:t>.</a:t>
            </a:r>
          </a:p>
        </p:txBody>
      </p:sp>
      <p:sp>
        <p:nvSpPr>
          <p:cNvPr id="9" name="Freeform 8"/>
          <p:cNvSpPr/>
          <p:nvPr/>
        </p:nvSpPr>
        <p:spPr>
          <a:xfrm>
            <a:off x="833192" y="2468067"/>
            <a:ext cx="599368" cy="579933"/>
          </a:xfrm>
          <a:custGeom>
            <a:avLst/>
            <a:gdLst>
              <a:gd name="connsiteX0" fmla="*/ 599368 w 599368"/>
              <a:gd name="connsiteY0" fmla="*/ 813 h 579933"/>
              <a:gd name="connsiteX1" fmla="*/ 20248 w 599368"/>
              <a:gd name="connsiteY1" fmla="*/ 92253 h 579933"/>
              <a:gd name="connsiteX2" fmla="*/ 187888 w 599368"/>
              <a:gd name="connsiteY2" fmla="*/ 579933 h 579933"/>
            </a:gdLst>
            <a:ahLst/>
            <a:cxnLst>
              <a:cxn ang="0">
                <a:pos x="connsiteX0" y="connsiteY0"/>
              </a:cxn>
              <a:cxn ang="0">
                <a:pos x="connsiteX1" y="connsiteY1"/>
              </a:cxn>
              <a:cxn ang="0">
                <a:pos x="connsiteX2" y="connsiteY2"/>
              </a:cxn>
            </a:cxnLst>
            <a:rect l="l" t="t" r="r" b="b"/>
            <a:pathLst>
              <a:path w="599368" h="579933">
                <a:moveTo>
                  <a:pt x="599368" y="813"/>
                </a:moveTo>
                <a:cubicBezTo>
                  <a:pt x="344098" y="-1727"/>
                  <a:pt x="88828" y="-4267"/>
                  <a:pt x="20248" y="92253"/>
                </a:cubicBezTo>
                <a:cubicBezTo>
                  <a:pt x="-48332" y="188773"/>
                  <a:pt x="69778" y="384353"/>
                  <a:pt x="187888" y="57993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922593" y="2530015"/>
            <a:ext cx="494727" cy="502745"/>
          </a:xfrm>
          <a:custGeom>
            <a:avLst/>
            <a:gdLst>
              <a:gd name="connsiteX0" fmla="*/ 494727 w 494727"/>
              <a:gd name="connsiteY0" fmla="*/ 15065 h 502745"/>
              <a:gd name="connsiteX1" fmla="*/ 7047 w 494727"/>
              <a:gd name="connsiteY1" fmla="*/ 60785 h 502745"/>
              <a:gd name="connsiteX2" fmla="*/ 250887 w 494727"/>
              <a:gd name="connsiteY2" fmla="*/ 502745 h 502745"/>
            </a:gdLst>
            <a:ahLst/>
            <a:cxnLst>
              <a:cxn ang="0">
                <a:pos x="connsiteX0" y="connsiteY0"/>
              </a:cxn>
              <a:cxn ang="0">
                <a:pos x="connsiteX1" y="connsiteY1"/>
              </a:cxn>
              <a:cxn ang="0">
                <a:pos x="connsiteX2" y="connsiteY2"/>
              </a:cxn>
            </a:cxnLst>
            <a:rect l="l" t="t" r="r" b="b"/>
            <a:pathLst>
              <a:path w="494727" h="502745">
                <a:moveTo>
                  <a:pt x="494727" y="15065"/>
                </a:moveTo>
                <a:cubicBezTo>
                  <a:pt x="271207" y="-2715"/>
                  <a:pt x="47687" y="-20495"/>
                  <a:pt x="7047" y="60785"/>
                </a:cubicBezTo>
                <a:cubicBezTo>
                  <a:pt x="-33593" y="142065"/>
                  <a:pt x="108647" y="322405"/>
                  <a:pt x="250887" y="502745"/>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004494" y="2564979"/>
            <a:ext cx="412826" cy="467781"/>
          </a:xfrm>
          <a:custGeom>
            <a:avLst/>
            <a:gdLst>
              <a:gd name="connsiteX0" fmla="*/ 412826 w 412826"/>
              <a:gd name="connsiteY0" fmla="*/ 41061 h 467781"/>
              <a:gd name="connsiteX1" fmla="*/ 1346 w 412826"/>
              <a:gd name="connsiteY1" fmla="*/ 41061 h 467781"/>
              <a:gd name="connsiteX2" fmla="*/ 306146 w 412826"/>
              <a:gd name="connsiteY2" fmla="*/ 467781 h 467781"/>
            </a:gdLst>
            <a:ahLst/>
            <a:cxnLst>
              <a:cxn ang="0">
                <a:pos x="connsiteX0" y="connsiteY0"/>
              </a:cxn>
              <a:cxn ang="0">
                <a:pos x="connsiteX1" y="connsiteY1"/>
              </a:cxn>
              <a:cxn ang="0">
                <a:pos x="connsiteX2" y="connsiteY2"/>
              </a:cxn>
            </a:cxnLst>
            <a:rect l="l" t="t" r="r" b="b"/>
            <a:pathLst>
              <a:path w="412826" h="467781">
                <a:moveTo>
                  <a:pt x="412826" y="41061"/>
                </a:moveTo>
                <a:cubicBezTo>
                  <a:pt x="215976" y="5501"/>
                  <a:pt x="19126" y="-30059"/>
                  <a:pt x="1346" y="41061"/>
                </a:cubicBezTo>
                <a:cubicBezTo>
                  <a:pt x="-16434" y="112181"/>
                  <a:pt x="144856" y="289981"/>
                  <a:pt x="306146" y="467781"/>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17300" y="2564979"/>
            <a:ext cx="485408" cy="322704"/>
          </a:xfrm>
          <a:custGeom>
            <a:avLst/>
            <a:gdLst>
              <a:gd name="connsiteX0" fmla="*/ 0 w 655320"/>
              <a:gd name="connsiteY0" fmla="*/ 0 h 411480"/>
              <a:gd name="connsiteX1" fmla="*/ 655320 w 655320"/>
              <a:gd name="connsiteY1" fmla="*/ 411480 h 411480"/>
            </a:gdLst>
            <a:ahLst/>
            <a:cxnLst>
              <a:cxn ang="0">
                <a:pos x="connsiteX0" y="connsiteY0"/>
              </a:cxn>
              <a:cxn ang="0">
                <a:pos x="connsiteX1" y="connsiteY1"/>
              </a:cxn>
            </a:cxnLst>
            <a:rect l="l" t="t" r="r" b="b"/>
            <a:pathLst>
              <a:path w="655320" h="411480">
                <a:moveTo>
                  <a:pt x="0" y="0"/>
                </a:moveTo>
                <a:lnTo>
                  <a:pt x="655320" y="411480"/>
                </a:lnTo>
              </a:path>
            </a:pathLst>
          </a:custGeom>
          <a:no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V="1">
            <a:off x="717300" y="2564979"/>
            <a:ext cx="485408" cy="322704"/>
          </a:xfrm>
          <a:custGeom>
            <a:avLst/>
            <a:gdLst>
              <a:gd name="connsiteX0" fmla="*/ 0 w 655320"/>
              <a:gd name="connsiteY0" fmla="*/ 0 h 411480"/>
              <a:gd name="connsiteX1" fmla="*/ 655320 w 655320"/>
              <a:gd name="connsiteY1" fmla="*/ 411480 h 411480"/>
            </a:gdLst>
            <a:ahLst/>
            <a:cxnLst>
              <a:cxn ang="0">
                <a:pos x="connsiteX0" y="connsiteY0"/>
              </a:cxn>
              <a:cxn ang="0">
                <a:pos x="connsiteX1" y="connsiteY1"/>
              </a:cxn>
            </a:cxnLst>
            <a:rect l="l" t="t" r="r" b="b"/>
            <a:pathLst>
              <a:path w="655320" h="411480">
                <a:moveTo>
                  <a:pt x="0" y="0"/>
                </a:moveTo>
                <a:lnTo>
                  <a:pt x="655320" y="411480"/>
                </a:lnTo>
              </a:path>
            </a:pathLst>
          </a:custGeom>
          <a:no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301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6" y="116632"/>
            <a:ext cx="8892480" cy="778098"/>
          </a:xfrm>
        </p:spPr>
        <p:txBody>
          <a:bodyPr>
            <a:noAutofit/>
          </a:bodyPr>
          <a:lstStyle/>
          <a:p>
            <a:pPr marL="514350" indent="-514350"/>
            <a:r>
              <a:rPr lang="en-US" sz="2900" b="1" dirty="0" smtClean="0">
                <a:latin typeface="+mn-lt"/>
                <a:cs typeface="Arial" pitchFamily="34" charset="0"/>
              </a:rPr>
              <a:t>Illustration of effect #2 for loss of 2800 MW</a:t>
            </a:r>
            <a:endParaRPr lang="en-US" sz="2900" b="1" dirty="0" smtClean="0">
              <a:latin typeface="+mn-lt"/>
            </a:endParaRPr>
          </a:p>
        </p:txBody>
      </p:sp>
      <p:sp>
        <p:nvSpPr>
          <p:cNvPr id="3" name="Content Placeholder 2"/>
          <p:cNvSpPr>
            <a:spLocks noGrp="1"/>
          </p:cNvSpPr>
          <p:nvPr>
            <p:ph idx="1"/>
          </p:nvPr>
        </p:nvSpPr>
        <p:spPr>
          <a:xfrm>
            <a:off x="2987824" y="5589240"/>
            <a:ext cx="6120680" cy="432048"/>
          </a:xfrm>
        </p:spPr>
        <p:txBody>
          <a:bodyPr>
            <a:normAutofit/>
          </a:bodyPr>
          <a:lstStyle/>
          <a:p>
            <a:pPr>
              <a:buNone/>
            </a:pPr>
            <a:r>
              <a:rPr lang="en-US" sz="1800" dirty="0" smtClean="0">
                <a:latin typeface="Arial" pitchFamily="34" charset="0"/>
                <a:cs typeface="Arial" pitchFamily="34" charset="0"/>
              </a:rPr>
              <a:t>        Nadir is around 59.82 / 59.74 Hz.</a:t>
            </a:r>
            <a:endParaRPr lang="en-US" sz="18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9CEF9F98-3D71-46BF-86CA-48FF7BA8BFEB}" type="slidenum">
              <a:rPr lang="en-US" smtClean="0"/>
              <a:pPr/>
              <a:t>46</a:t>
            </a:fld>
            <a:endParaRPr lang="en-US"/>
          </a:p>
        </p:txBody>
      </p:sp>
      <p:pic>
        <p:nvPicPr>
          <p:cNvPr id="11265" name="Picture 2"/>
          <p:cNvPicPr>
            <a:picLocks noChangeAspect="1" noChangeArrowheads="1"/>
          </p:cNvPicPr>
          <p:nvPr/>
        </p:nvPicPr>
        <p:blipFill>
          <a:blip r:embed="rId3" cstate="print"/>
          <a:srcRect/>
          <a:stretch>
            <a:fillRect/>
          </a:stretch>
        </p:blipFill>
        <p:spPr bwMode="auto">
          <a:xfrm>
            <a:off x="2627784" y="1556792"/>
            <a:ext cx="6120680" cy="3991974"/>
          </a:xfrm>
          <a:prstGeom prst="rect">
            <a:avLst/>
          </a:prstGeom>
          <a:noFill/>
          <a:ln w="9525">
            <a:noFill/>
            <a:miter lim="800000"/>
            <a:headEnd/>
            <a:tailEnd/>
          </a:ln>
        </p:spPr>
      </p:pic>
      <p:cxnSp>
        <p:nvCxnSpPr>
          <p:cNvPr id="7" name="Straight Arrow Connector 6"/>
          <p:cNvCxnSpPr/>
          <p:nvPr/>
        </p:nvCxnSpPr>
        <p:spPr>
          <a:xfrm>
            <a:off x="2771800" y="6525344"/>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35696" y="6381328"/>
            <a:ext cx="936104" cy="28803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C: 59.0Hz</a:t>
            </a:r>
            <a:endParaRPr lang="en-US" sz="1400" dirty="0"/>
          </a:p>
        </p:txBody>
      </p:sp>
      <p:sp>
        <p:nvSpPr>
          <p:cNvPr id="10" name="Rectangle 9"/>
          <p:cNvSpPr/>
          <p:nvPr/>
        </p:nvSpPr>
        <p:spPr>
          <a:xfrm>
            <a:off x="5076056" y="2204864"/>
            <a:ext cx="1296144" cy="2880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Off-Peak Case</a:t>
            </a:r>
            <a:endParaRPr lang="en-US" sz="1400" dirty="0"/>
          </a:p>
        </p:txBody>
      </p:sp>
      <p:sp>
        <p:nvSpPr>
          <p:cNvPr id="11" name="Rectangle 10"/>
          <p:cNvSpPr/>
          <p:nvPr/>
        </p:nvSpPr>
        <p:spPr>
          <a:xfrm>
            <a:off x="6948264" y="3068960"/>
            <a:ext cx="1296144" cy="2880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Peak Case</a:t>
            </a:r>
            <a:endParaRPr lang="en-US" sz="1400" dirty="0"/>
          </a:p>
        </p:txBody>
      </p:sp>
      <p:sp>
        <p:nvSpPr>
          <p:cNvPr id="4" name="TextBox 3"/>
          <p:cNvSpPr txBox="1"/>
          <p:nvPr/>
        </p:nvSpPr>
        <p:spPr>
          <a:xfrm>
            <a:off x="179512" y="1556792"/>
            <a:ext cx="2448272" cy="923330"/>
          </a:xfrm>
          <a:prstGeom prst="rect">
            <a:avLst/>
          </a:prstGeom>
          <a:noFill/>
        </p:spPr>
        <p:txBody>
          <a:bodyPr wrap="square" rtlCol="0">
            <a:spAutoFit/>
          </a:bodyPr>
          <a:lstStyle/>
          <a:p>
            <a:r>
              <a:rPr lang="en-US" dirty="0" smtClean="0"/>
              <a:t>For loss of 2800 MW, off- peak case has lower nadir than peak case.</a:t>
            </a:r>
            <a:endParaRPr lang="en-US" dirty="0"/>
          </a:p>
        </p:txBody>
      </p:sp>
      <p:sp>
        <p:nvSpPr>
          <p:cNvPr id="6" name="TextBox 5"/>
          <p:cNvSpPr txBox="1"/>
          <p:nvPr/>
        </p:nvSpPr>
        <p:spPr>
          <a:xfrm>
            <a:off x="179512" y="836712"/>
            <a:ext cx="3384376" cy="461665"/>
          </a:xfrm>
          <a:prstGeom prst="rect">
            <a:avLst/>
          </a:prstGeom>
          <a:noFill/>
        </p:spPr>
        <p:txBody>
          <a:bodyPr wrap="square" rtlCol="0">
            <a:spAutoFit/>
          </a:bodyPr>
          <a:lstStyle/>
          <a:p>
            <a:r>
              <a:rPr lang="en-US" sz="1200" b="1" dirty="0" smtClean="0"/>
              <a:t>Effect #2: Loss </a:t>
            </a:r>
            <a:r>
              <a:rPr lang="en-US" sz="1200" b="1" dirty="0"/>
              <a:t>of X MW during off-peak is usually more severe than loss of X MW during peak.</a:t>
            </a:r>
            <a:endParaRPr lang="en-US" sz="1200" dirty="0"/>
          </a:p>
        </p:txBody>
      </p:sp>
      <p:sp>
        <p:nvSpPr>
          <p:cNvPr id="8" name="TextBox 7"/>
          <p:cNvSpPr txBox="1"/>
          <p:nvPr/>
        </p:nvSpPr>
        <p:spPr>
          <a:xfrm>
            <a:off x="7236296" y="1052736"/>
            <a:ext cx="1944216" cy="646331"/>
          </a:xfrm>
          <a:prstGeom prst="rect">
            <a:avLst/>
          </a:prstGeom>
          <a:noFill/>
        </p:spPr>
        <p:txBody>
          <a:bodyPr wrap="square" rtlCol="0">
            <a:spAutoFit/>
          </a:bodyPr>
          <a:lstStyle/>
          <a:p>
            <a:r>
              <a:rPr lang="en-US" sz="1200" b="1" dirty="0" smtClean="0"/>
              <a:t>This is a result of a large pumping load being tripped on </a:t>
            </a:r>
            <a:r>
              <a:rPr lang="en-US" sz="1200" b="1" dirty="0" err="1" smtClean="0"/>
              <a:t>underfrequency</a:t>
            </a:r>
            <a:r>
              <a:rPr lang="en-US" sz="1200" b="1" dirty="0" smtClean="0"/>
              <a:t>.</a:t>
            </a:r>
            <a:endParaRPr lang="en-US" sz="1200" b="1" dirty="0"/>
          </a:p>
        </p:txBody>
      </p:sp>
      <p:sp>
        <p:nvSpPr>
          <p:cNvPr id="12" name="Freeform 11"/>
          <p:cNvSpPr/>
          <p:nvPr/>
        </p:nvSpPr>
        <p:spPr>
          <a:xfrm>
            <a:off x="6492240" y="1630680"/>
            <a:ext cx="1524000" cy="1234440"/>
          </a:xfrm>
          <a:custGeom>
            <a:avLst/>
            <a:gdLst>
              <a:gd name="connsiteX0" fmla="*/ 1524000 w 1524000"/>
              <a:gd name="connsiteY0" fmla="*/ 0 h 1234440"/>
              <a:gd name="connsiteX1" fmla="*/ 0 w 1524000"/>
              <a:gd name="connsiteY1" fmla="*/ 1234440 h 1234440"/>
            </a:gdLst>
            <a:ahLst/>
            <a:cxnLst>
              <a:cxn ang="0">
                <a:pos x="connsiteX0" y="connsiteY0"/>
              </a:cxn>
              <a:cxn ang="0">
                <a:pos x="connsiteX1" y="connsiteY1"/>
              </a:cxn>
            </a:cxnLst>
            <a:rect l="l" t="t" r="r" b="b"/>
            <a:pathLst>
              <a:path w="1524000" h="1234440">
                <a:moveTo>
                  <a:pt x="1524000" y="0"/>
                </a:moveTo>
                <a:lnTo>
                  <a:pt x="0" y="123444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509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272" y="0"/>
            <a:ext cx="8640960" cy="908720"/>
          </a:xfrm>
        </p:spPr>
        <p:txBody>
          <a:bodyPr>
            <a:noAutofit/>
          </a:bodyPr>
          <a:lstStyle/>
          <a:p>
            <a:pPr marL="514350" indent="-514350"/>
            <a:r>
              <a:rPr lang="en-US" sz="3600" dirty="0" smtClean="0">
                <a:latin typeface="+mn-lt"/>
                <a:cs typeface="Arial" pitchFamily="34" charset="0"/>
              </a:rPr>
              <a:t>Illustration of effect #5 for loss of 2200 MW</a:t>
            </a:r>
            <a:endParaRPr lang="en-US" sz="3600" dirty="0" smtClean="0">
              <a:latin typeface="+mn-lt"/>
            </a:endParaRPr>
          </a:p>
        </p:txBody>
      </p:sp>
      <p:sp>
        <p:nvSpPr>
          <p:cNvPr id="5" name="Slide Number Placeholder 4"/>
          <p:cNvSpPr>
            <a:spLocks noGrp="1"/>
          </p:cNvSpPr>
          <p:nvPr>
            <p:ph type="sldNum" sz="quarter" idx="12"/>
          </p:nvPr>
        </p:nvSpPr>
        <p:spPr/>
        <p:txBody>
          <a:bodyPr/>
          <a:lstStyle/>
          <a:p>
            <a:fld id="{9CEF9F98-3D71-46BF-86CA-48FF7BA8BFEB}" type="slidenum">
              <a:rPr lang="en-US" smtClean="0"/>
              <a:pPr/>
              <a:t>47</a:t>
            </a:fld>
            <a:endParaRPr lang="en-US"/>
          </a:p>
        </p:txBody>
      </p:sp>
      <p:sp>
        <p:nvSpPr>
          <p:cNvPr id="4" name="TextBox 3"/>
          <p:cNvSpPr txBox="1"/>
          <p:nvPr/>
        </p:nvSpPr>
        <p:spPr>
          <a:xfrm>
            <a:off x="5142920" y="620688"/>
            <a:ext cx="4001080" cy="2970044"/>
          </a:xfrm>
          <a:prstGeom prst="rect">
            <a:avLst/>
          </a:prstGeom>
          <a:noFill/>
        </p:spPr>
        <p:txBody>
          <a:bodyPr wrap="square" rtlCol="0">
            <a:spAutoFit/>
          </a:bodyPr>
          <a:lstStyle/>
          <a:p>
            <a:r>
              <a:rPr lang="en-US" sz="1700" dirty="0" smtClean="0"/>
              <a:t>This result is counter-intuitive because low inertia case has higher nadir than high inertia case. This was because  in the low inertia case (with many units off-line), loss of the two units caused severe voltage decline in the area, resulting in decreased power consumption due to voltage sensitivity of the load. The voltage decline (and thus the load reduction) did not happen in the high-inertia case because of the reactive support of the additional units.</a:t>
            </a:r>
            <a:endParaRPr lang="en-US" sz="1700" dirty="0"/>
          </a:p>
        </p:txBody>
      </p:sp>
      <p:pic>
        <p:nvPicPr>
          <p:cNvPr id="15" name="Picture 15"/>
          <p:cNvPicPr>
            <a:picLocks noChangeAspect="1" noChangeArrowheads="1"/>
          </p:cNvPicPr>
          <p:nvPr/>
        </p:nvPicPr>
        <p:blipFill>
          <a:blip r:embed="rId3" cstate="print"/>
          <a:srcRect/>
          <a:stretch>
            <a:fillRect/>
          </a:stretch>
        </p:blipFill>
        <p:spPr bwMode="auto">
          <a:xfrm>
            <a:off x="35496" y="1124745"/>
            <a:ext cx="5107424" cy="3240360"/>
          </a:xfrm>
          <a:prstGeom prst="rect">
            <a:avLst/>
          </a:prstGeom>
          <a:noFill/>
          <a:ln w="9525">
            <a:noFill/>
            <a:miter lim="800000"/>
            <a:headEnd/>
            <a:tailEnd/>
          </a:ln>
        </p:spPr>
      </p:pic>
      <p:pic>
        <p:nvPicPr>
          <p:cNvPr id="20" name="Picture 16"/>
          <p:cNvPicPr>
            <a:picLocks noChangeAspect="1" noChangeArrowheads="1"/>
          </p:cNvPicPr>
          <p:nvPr/>
        </p:nvPicPr>
        <p:blipFill>
          <a:blip r:embed="rId4" cstate="print"/>
          <a:srcRect/>
          <a:stretch>
            <a:fillRect/>
          </a:stretch>
        </p:blipFill>
        <p:spPr bwMode="auto">
          <a:xfrm>
            <a:off x="4946792" y="3501008"/>
            <a:ext cx="4175112" cy="2736304"/>
          </a:xfrm>
          <a:prstGeom prst="rect">
            <a:avLst/>
          </a:prstGeom>
          <a:noFill/>
          <a:ln w="9525">
            <a:noFill/>
            <a:miter lim="800000"/>
            <a:headEnd/>
            <a:tailEnd/>
          </a:ln>
        </p:spPr>
      </p:pic>
      <p:sp>
        <p:nvSpPr>
          <p:cNvPr id="21" name="TextBox 20"/>
          <p:cNvSpPr txBox="1"/>
          <p:nvPr/>
        </p:nvSpPr>
        <p:spPr>
          <a:xfrm rot="20869435">
            <a:off x="1365072" y="2026853"/>
            <a:ext cx="2448272" cy="369332"/>
          </a:xfrm>
          <a:prstGeom prst="rect">
            <a:avLst/>
          </a:prstGeom>
          <a:noFill/>
        </p:spPr>
        <p:txBody>
          <a:bodyPr wrap="square" rtlCol="0">
            <a:spAutoFit/>
          </a:bodyPr>
          <a:lstStyle/>
          <a:p>
            <a:r>
              <a:rPr lang="en-US" b="1" dirty="0" smtClean="0"/>
              <a:t>Low inertia case</a:t>
            </a:r>
            <a:endParaRPr lang="en-US" b="1" dirty="0"/>
          </a:p>
        </p:txBody>
      </p:sp>
      <p:sp>
        <p:nvSpPr>
          <p:cNvPr id="22" name="TextBox 21"/>
          <p:cNvSpPr txBox="1"/>
          <p:nvPr/>
        </p:nvSpPr>
        <p:spPr>
          <a:xfrm rot="20869435">
            <a:off x="1464244" y="2458901"/>
            <a:ext cx="2448272" cy="369332"/>
          </a:xfrm>
          <a:prstGeom prst="rect">
            <a:avLst/>
          </a:prstGeom>
          <a:noFill/>
        </p:spPr>
        <p:txBody>
          <a:bodyPr wrap="square" rtlCol="0">
            <a:spAutoFit/>
          </a:bodyPr>
          <a:lstStyle/>
          <a:p>
            <a:r>
              <a:rPr lang="en-US" b="1" dirty="0" smtClean="0"/>
              <a:t>High inertia case</a:t>
            </a:r>
            <a:endParaRPr lang="en-US" b="1" dirty="0"/>
          </a:p>
        </p:txBody>
      </p:sp>
      <p:sp>
        <p:nvSpPr>
          <p:cNvPr id="23" name="TextBox 22"/>
          <p:cNvSpPr txBox="1"/>
          <p:nvPr/>
        </p:nvSpPr>
        <p:spPr>
          <a:xfrm>
            <a:off x="35496" y="4653136"/>
            <a:ext cx="4551256" cy="1477328"/>
          </a:xfrm>
          <a:prstGeom prst="rect">
            <a:avLst/>
          </a:prstGeom>
          <a:noFill/>
        </p:spPr>
        <p:txBody>
          <a:bodyPr wrap="square" rtlCol="0">
            <a:spAutoFit/>
          </a:bodyPr>
          <a:lstStyle/>
          <a:p>
            <a:r>
              <a:rPr lang="en-US" dirty="0" smtClean="0"/>
              <a:t>This effect was verified by placing a large SVC in the voltage-weak area (causing voltage decline to be avoided), then we see the low inertia case having lower nadir than high inertia case.</a:t>
            </a:r>
            <a:endParaRPr lang="en-US" dirty="0"/>
          </a:p>
        </p:txBody>
      </p:sp>
      <p:sp>
        <p:nvSpPr>
          <p:cNvPr id="8" name="Freeform 7"/>
          <p:cNvSpPr/>
          <p:nvPr/>
        </p:nvSpPr>
        <p:spPr>
          <a:xfrm>
            <a:off x="4358640" y="4922520"/>
            <a:ext cx="594360" cy="0"/>
          </a:xfrm>
          <a:custGeom>
            <a:avLst/>
            <a:gdLst>
              <a:gd name="connsiteX0" fmla="*/ 0 w 594360"/>
              <a:gd name="connsiteY0" fmla="*/ 0 h 0"/>
              <a:gd name="connsiteX1" fmla="*/ 594360 w 594360"/>
              <a:gd name="connsiteY1" fmla="*/ 0 h 0"/>
            </a:gdLst>
            <a:ahLst/>
            <a:cxnLst>
              <a:cxn ang="0">
                <a:pos x="connsiteX0" y="connsiteY0"/>
              </a:cxn>
              <a:cxn ang="0">
                <a:pos x="connsiteX1" y="connsiteY1"/>
              </a:cxn>
            </a:cxnLst>
            <a:rect l="l" t="t" r="r" b="b"/>
            <a:pathLst>
              <a:path w="594360">
                <a:moveTo>
                  <a:pt x="0" y="0"/>
                </a:moveTo>
                <a:lnTo>
                  <a:pt x="59436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20520853">
            <a:off x="6455620" y="5138974"/>
            <a:ext cx="2448272" cy="369332"/>
          </a:xfrm>
          <a:prstGeom prst="rect">
            <a:avLst/>
          </a:prstGeom>
          <a:noFill/>
        </p:spPr>
        <p:txBody>
          <a:bodyPr wrap="square" rtlCol="0">
            <a:spAutoFit/>
          </a:bodyPr>
          <a:lstStyle/>
          <a:p>
            <a:r>
              <a:rPr lang="en-US" b="1" dirty="0" smtClean="0"/>
              <a:t>Low inertia case</a:t>
            </a:r>
            <a:endParaRPr lang="en-US" b="1" dirty="0"/>
          </a:p>
        </p:txBody>
      </p:sp>
      <p:sp>
        <p:nvSpPr>
          <p:cNvPr id="26" name="TextBox 25"/>
          <p:cNvSpPr txBox="1"/>
          <p:nvPr/>
        </p:nvSpPr>
        <p:spPr>
          <a:xfrm rot="20488929">
            <a:off x="6167586" y="4585342"/>
            <a:ext cx="2448272" cy="369332"/>
          </a:xfrm>
          <a:prstGeom prst="rect">
            <a:avLst/>
          </a:prstGeom>
          <a:noFill/>
        </p:spPr>
        <p:txBody>
          <a:bodyPr wrap="square" rtlCol="0">
            <a:spAutoFit/>
          </a:bodyPr>
          <a:lstStyle/>
          <a:p>
            <a:r>
              <a:rPr lang="en-US" b="1" dirty="0" smtClean="0"/>
              <a:t>High inertia case</a:t>
            </a:r>
            <a:endParaRPr lang="en-US" b="1" dirty="0"/>
          </a:p>
        </p:txBody>
      </p:sp>
      <p:sp>
        <p:nvSpPr>
          <p:cNvPr id="3" name="TextBox 2"/>
          <p:cNvSpPr txBox="1"/>
          <p:nvPr/>
        </p:nvSpPr>
        <p:spPr>
          <a:xfrm>
            <a:off x="35496" y="692696"/>
            <a:ext cx="5107424" cy="461665"/>
          </a:xfrm>
          <a:prstGeom prst="rect">
            <a:avLst/>
          </a:prstGeom>
          <a:noFill/>
        </p:spPr>
        <p:txBody>
          <a:bodyPr wrap="square" rtlCol="0">
            <a:spAutoFit/>
          </a:bodyPr>
          <a:lstStyle/>
          <a:p>
            <a:r>
              <a:rPr lang="en-US" sz="1200" b="1" dirty="0" smtClean="0"/>
              <a:t>Effect #5: Severe </a:t>
            </a:r>
            <a:r>
              <a:rPr lang="en-US" sz="1200" b="1" dirty="0"/>
              <a:t>voltage decline can reduce power consumption due to voltage sensitivity of the load and thus cause improved </a:t>
            </a:r>
            <a:r>
              <a:rPr lang="en-US" sz="1200" b="1" dirty="0" err="1"/>
              <a:t>freq</a:t>
            </a:r>
            <a:r>
              <a:rPr lang="en-US" sz="1200" b="1" dirty="0"/>
              <a:t> performance</a:t>
            </a:r>
            <a:r>
              <a:rPr lang="en-US" sz="1200" b="1" dirty="0" smtClean="0"/>
              <a:t>.</a:t>
            </a:r>
            <a:endParaRPr lang="en-US" sz="1200" b="1" dirty="0"/>
          </a:p>
        </p:txBody>
      </p:sp>
    </p:spTree>
    <p:extLst>
      <p:ext uri="{BB962C8B-B14F-4D97-AF65-F5344CB8AC3E}">
        <p14:creationId xmlns:p14="http://schemas.microsoft.com/office/powerpoint/2010/main" val="13797977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Illustration of effect #3, #4, for loss of PACI followed by controlled islanding (effect #6c)</a:t>
            </a:r>
            <a:endParaRPr lang="en-US" sz="3600" dirty="0" smtClean="0">
              <a:latin typeface="+mn-lt"/>
            </a:endParaRPr>
          </a:p>
        </p:txBody>
      </p:sp>
      <p:sp>
        <p:nvSpPr>
          <p:cNvPr id="5" name="Slide Number Placeholder 4"/>
          <p:cNvSpPr>
            <a:spLocks noGrp="1"/>
          </p:cNvSpPr>
          <p:nvPr>
            <p:ph type="sldNum" sz="quarter" idx="12"/>
          </p:nvPr>
        </p:nvSpPr>
        <p:spPr/>
        <p:txBody>
          <a:bodyPr/>
          <a:lstStyle/>
          <a:p>
            <a:fld id="{9CEF9F98-3D71-46BF-86CA-48FF7BA8BFEB}" type="slidenum">
              <a:rPr lang="en-US" smtClean="0"/>
              <a:pPr/>
              <a:t>48</a:t>
            </a:fld>
            <a:endParaRPr lang="en-US"/>
          </a:p>
        </p:txBody>
      </p:sp>
      <p:pic>
        <p:nvPicPr>
          <p:cNvPr id="13" name="Picture 12"/>
          <p:cNvPicPr/>
          <p:nvPr/>
        </p:nvPicPr>
        <p:blipFill>
          <a:blip r:embed="rId3" cstate="print"/>
          <a:srcRect/>
          <a:stretch>
            <a:fillRect/>
          </a:stretch>
        </p:blipFill>
        <p:spPr bwMode="auto">
          <a:xfrm>
            <a:off x="1331640" y="1916832"/>
            <a:ext cx="6552728" cy="3816424"/>
          </a:xfrm>
          <a:prstGeom prst="rect">
            <a:avLst/>
          </a:prstGeom>
          <a:noFill/>
          <a:ln w="9525">
            <a:noFill/>
            <a:miter lim="800000"/>
            <a:headEnd/>
            <a:tailEnd/>
          </a:ln>
        </p:spPr>
      </p:pic>
      <p:sp>
        <p:nvSpPr>
          <p:cNvPr id="14" name="Rectangle 13"/>
          <p:cNvSpPr/>
          <p:nvPr/>
        </p:nvSpPr>
        <p:spPr>
          <a:xfrm>
            <a:off x="5652120" y="3861048"/>
            <a:ext cx="1008112"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Peak Case</a:t>
            </a:r>
            <a:endParaRPr lang="en-US" sz="1400" dirty="0"/>
          </a:p>
        </p:txBody>
      </p:sp>
      <p:sp>
        <p:nvSpPr>
          <p:cNvPr id="16" name="Rectangle 15"/>
          <p:cNvSpPr/>
          <p:nvPr/>
        </p:nvSpPr>
        <p:spPr>
          <a:xfrm>
            <a:off x="5220072" y="2708920"/>
            <a:ext cx="2376264"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Peak Case with Lower Inertia and Less Reserve</a:t>
            </a:r>
            <a:endParaRPr lang="en-US" sz="1400" dirty="0"/>
          </a:p>
        </p:txBody>
      </p:sp>
      <p:sp>
        <p:nvSpPr>
          <p:cNvPr id="17" name="Rectangle 16"/>
          <p:cNvSpPr/>
          <p:nvPr/>
        </p:nvSpPr>
        <p:spPr>
          <a:xfrm>
            <a:off x="1331640" y="5661248"/>
            <a:ext cx="360040"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D-</a:t>
            </a:r>
            <a:endParaRPr lang="en-US" sz="1400" dirty="0"/>
          </a:p>
        </p:txBody>
      </p:sp>
      <p:sp>
        <p:nvSpPr>
          <p:cNvPr id="18" name="Content Placeholder 2"/>
          <p:cNvSpPr>
            <a:spLocks noGrp="1"/>
          </p:cNvSpPr>
          <p:nvPr>
            <p:ph idx="1"/>
          </p:nvPr>
        </p:nvSpPr>
        <p:spPr>
          <a:xfrm>
            <a:off x="1187624" y="5949280"/>
            <a:ext cx="7272808" cy="864096"/>
          </a:xfrm>
        </p:spPr>
        <p:txBody>
          <a:bodyPr>
            <a:noAutofit/>
          </a:bodyPr>
          <a:lstStyle/>
          <a:p>
            <a:pPr marL="0" indent="0">
              <a:buNone/>
            </a:pPr>
            <a:r>
              <a:rPr lang="en-US" sz="2000" dirty="0" smtClean="0"/>
              <a:t>Lower Inertia and less reserve causes bigger ROCOF, which leads to more load shedding and higher frequency during recovery period</a:t>
            </a:r>
            <a:endParaRPr lang="en-US" sz="2000" dirty="0"/>
          </a:p>
        </p:txBody>
      </p:sp>
      <p:sp>
        <p:nvSpPr>
          <p:cNvPr id="3" name="TextBox 2"/>
          <p:cNvSpPr txBox="1"/>
          <p:nvPr/>
        </p:nvSpPr>
        <p:spPr>
          <a:xfrm>
            <a:off x="0" y="1052736"/>
            <a:ext cx="9144000" cy="1015663"/>
          </a:xfrm>
          <a:prstGeom prst="rect">
            <a:avLst/>
          </a:prstGeom>
          <a:noFill/>
        </p:spPr>
        <p:txBody>
          <a:bodyPr wrap="square" rtlCol="0">
            <a:spAutoFit/>
          </a:bodyPr>
          <a:lstStyle/>
          <a:p>
            <a:r>
              <a:rPr lang="en-US" sz="1200" b="1" dirty="0" smtClean="0"/>
              <a:t>Effect #3: </a:t>
            </a:r>
            <a:r>
              <a:rPr lang="en-US" sz="1200" b="1" dirty="0"/>
              <a:t>Spinning reserve levels affect on-line inertia and therefore </a:t>
            </a:r>
            <a:r>
              <a:rPr lang="en-US" sz="1200" b="1" dirty="0" smtClean="0"/>
              <a:t>also the results </a:t>
            </a:r>
            <a:r>
              <a:rPr lang="en-US" sz="1200" b="1" dirty="0"/>
              <a:t>of transient </a:t>
            </a:r>
            <a:r>
              <a:rPr lang="en-US" sz="1200" b="1" dirty="0" err="1"/>
              <a:t>freq</a:t>
            </a:r>
            <a:r>
              <a:rPr lang="en-US" sz="1200" b="1" dirty="0"/>
              <a:t> performance (the more reserves, the more on-line inertia). </a:t>
            </a:r>
          </a:p>
          <a:p>
            <a:r>
              <a:rPr lang="en-US" sz="1200" b="1" dirty="0" smtClean="0"/>
              <a:t>Effect #4: </a:t>
            </a:r>
            <a:r>
              <a:rPr lang="en-US" sz="1200" b="1" dirty="0" err="1" smtClean="0"/>
              <a:t>Underfrequency</a:t>
            </a:r>
            <a:r>
              <a:rPr lang="en-US" sz="1200" b="1" dirty="0" smtClean="0"/>
              <a:t> </a:t>
            </a:r>
            <a:r>
              <a:rPr lang="en-US" sz="1200" b="1" dirty="0"/>
              <a:t>load shedding can activate for “worse” initial </a:t>
            </a:r>
            <a:r>
              <a:rPr lang="en-US" sz="1200" b="1" dirty="0" err="1"/>
              <a:t>freq</a:t>
            </a:r>
            <a:r>
              <a:rPr lang="en-US" sz="1200" b="1" dirty="0"/>
              <a:t> performance (0-2 sec) and so improve 10-20 sec frequency performance.</a:t>
            </a:r>
          </a:p>
          <a:p>
            <a:endParaRPr lang="en-US" sz="1200" b="1" dirty="0"/>
          </a:p>
        </p:txBody>
      </p:sp>
    </p:spTree>
    <p:extLst>
      <p:ext uri="{BB962C8B-B14F-4D97-AF65-F5344CB8AC3E}">
        <p14:creationId xmlns:p14="http://schemas.microsoft.com/office/powerpoint/2010/main" val="37398454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Illustration of effect #1, #4 for loss of PACI followed by controlled islanding (effect #6c)</a:t>
            </a:r>
            <a:endParaRPr lang="en-US" sz="3600" dirty="0" smtClean="0">
              <a:latin typeface="+mn-lt"/>
            </a:endParaRPr>
          </a:p>
        </p:txBody>
      </p:sp>
      <p:sp>
        <p:nvSpPr>
          <p:cNvPr id="5" name="Slide Number Placeholder 4"/>
          <p:cNvSpPr>
            <a:spLocks noGrp="1"/>
          </p:cNvSpPr>
          <p:nvPr>
            <p:ph type="sldNum" sz="quarter" idx="12"/>
          </p:nvPr>
        </p:nvSpPr>
        <p:spPr/>
        <p:txBody>
          <a:bodyPr/>
          <a:lstStyle/>
          <a:p>
            <a:fld id="{9CEF9F98-3D71-46BF-86CA-48FF7BA8BFEB}" type="slidenum">
              <a:rPr lang="en-US" smtClean="0"/>
              <a:pPr/>
              <a:t>49</a:t>
            </a:fld>
            <a:endParaRPr lang="en-US"/>
          </a:p>
        </p:txBody>
      </p:sp>
      <p:sp>
        <p:nvSpPr>
          <p:cNvPr id="17" name="Rectangle 16"/>
          <p:cNvSpPr/>
          <p:nvPr/>
        </p:nvSpPr>
        <p:spPr>
          <a:xfrm>
            <a:off x="1259632" y="5517232"/>
            <a:ext cx="360040"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D-</a:t>
            </a:r>
            <a:endParaRPr lang="en-US" sz="1400" dirty="0"/>
          </a:p>
        </p:txBody>
      </p:sp>
      <p:sp>
        <p:nvSpPr>
          <p:cNvPr id="18" name="Content Placeholder 2"/>
          <p:cNvSpPr>
            <a:spLocks noGrp="1"/>
          </p:cNvSpPr>
          <p:nvPr>
            <p:ph idx="1"/>
          </p:nvPr>
        </p:nvSpPr>
        <p:spPr>
          <a:xfrm>
            <a:off x="611560" y="5805264"/>
            <a:ext cx="7848872" cy="1080120"/>
          </a:xfrm>
        </p:spPr>
        <p:txBody>
          <a:bodyPr>
            <a:noAutofit/>
          </a:bodyPr>
          <a:lstStyle/>
          <a:p>
            <a:pPr marL="0" indent="0">
              <a:buNone/>
            </a:pPr>
            <a:r>
              <a:rPr lang="en-US" sz="2000" dirty="0" smtClean="0"/>
              <a:t>For controlled islanding (effect #6c), lower inertia due to converting solar CST to solar PV causes increased ROCOF (effect #1), which leads to more load shedding and higher frequency during recovery period (effect #4).</a:t>
            </a:r>
            <a:endParaRPr lang="en-US" sz="2000" dirty="0"/>
          </a:p>
        </p:txBody>
      </p:sp>
      <p:pic>
        <p:nvPicPr>
          <p:cNvPr id="9" name="Picture 8"/>
          <p:cNvPicPr/>
          <p:nvPr/>
        </p:nvPicPr>
        <p:blipFill>
          <a:blip r:embed="rId3" cstate="print"/>
          <a:srcRect/>
          <a:stretch>
            <a:fillRect/>
          </a:stretch>
        </p:blipFill>
        <p:spPr bwMode="auto">
          <a:xfrm>
            <a:off x="1259632" y="1700808"/>
            <a:ext cx="6552728" cy="3816424"/>
          </a:xfrm>
          <a:prstGeom prst="rect">
            <a:avLst/>
          </a:prstGeom>
          <a:noFill/>
          <a:ln w="9525">
            <a:noFill/>
            <a:miter lim="800000"/>
            <a:headEnd/>
            <a:tailEnd/>
          </a:ln>
        </p:spPr>
      </p:pic>
      <p:sp>
        <p:nvSpPr>
          <p:cNvPr id="10" name="Rectangle 9"/>
          <p:cNvSpPr/>
          <p:nvPr/>
        </p:nvSpPr>
        <p:spPr>
          <a:xfrm>
            <a:off x="5292080" y="3645024"/>
            <a:ext cx="1584176"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Max-Solar Case with CST </a:t>
            </a:r>
            <a:endParaRPr lang="en-US" sz="1400" dirty="0"/>
          </a:p>
        </p:txBody>
      </p:sp>
      <p:sp>
        <p:nvSpPr>
          <p:cNvPr id="11" name="Rectangle 10"/>
          <p:cNvSpPr/>
          <p:nvPr/>
        </p:nvSpPr>
        <p:spPr>
          <a:xfrm>
            <a:off x="4572000" y="2420888"/>
            <a:ext cx="2664296"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Max-Solar Case with all Solar PV</a:t>
            </a:r>
            <a:endParaRPr lang="en-US" sz="1400" dirty="0"/>
          </a:p>
        </p:txBody>
      </p:sp>
      <p:sp>
        <p:nvSpPr>
          <p:cNvPr id="3" name="TextBox 2"/>
          <p:cNvSpPr txBox="1"/>
          <p:nvPr/>
        </p:nvSpPr>
        <p:spPr>
          <a:xfrm>
            <a:off x="323528" y="1052736"/>
            <a:ext cx="8568952" cy="646331"/>
          </a:xfrm>
          <a:prstGeom prst="rect">
            <a:avLst/>
          </a:prstGeom>
          <a:noFill/>
        </p:spPr>
        <p:txBody>
          <a:bodyPr wrap="square" rtlCol="0">
            <a:spAutoFit/>
          </a:bodyPr>
          <a:lstStyle/>
          <a:p>
            <a:r>
              <a:rPr lang="en-US" sz="1200" b="1" dirty="0" smtClean="0"/>
              <a:t>Effect #1: Solar-PV </a:t>
            </a:r>
            <a:r>
              <a:rPr lang="en-US" sz="1200" b="1" dirty="0"/>
              <a:t>is “inertia-less.” </a:t>
            </a:r>
            <a:r>
              <a:rPr lang="en-US" sz="1200" b="1" dirty="0" smtClean="0"/>
              <a:t>Solar-thermal (concentrated solar thermal) </a:t>
            </a:r>
            <a:r>
              <a:rPr lang="en-US" sz="1200" b="1" dirty="0"/>
              <a:t>is not.</a:t>
            </a:r>
          </a:p>
          <a:p>
            <a:r>
              <a:rPr lang="en-US" sz="1200" b="1" dirty="0" smtClean="0"/>
              <a:t>Effect #4: </a:t>
            </a:r>
            <a:r>
              <a:rPr lang="en-US" sz="1200" b="1" dirty="0" err="1" smtClean="0"/>
              <a:t>Underfrequency</a:t>
            </a:r>
            <a:r>
              <a:rPr lang="en-US" sz="1200" b="1" dirty="0" smtClean="0"/>
              <a:t> </a:t>
            </a:r>
            <a:r>
              <a:rPr lang="en-US" sz="1200" b="1" dirty="0"/>
              <a:t>load shedding can activate for “worse” initial </a:t>
            </a:r>
            <a:r>
              <a:rPr lang="en-US" sz="1200" b="1" dirty="0" err="1"/>
              <a:t>freq</a:t>
            </a:r>
            <a:r>
              <a:rPr lang="en-US" sz="1200" b="1" dirty="0"/>
              <a:t> performance (0-2 sec) and so improve 10-20 sec frequency performance</a:t>
            </a:r>
            <a:r>
              <a:rPr lang="en-US" sz="1200" b="1" dirty="0" smtClean="0"/>
              <a:t>.</a:t>
            </a:r>
            <a:endParaRPr lang="en-US" sz="1200" b="1" dirty="0"/>
          </a:p>
        </p:txBody>
      </p:sp>
    </p:spTree>
    <p:extLst>
      <p:ext uri="{BB962C8B-B14F-4D97-AF65-F5344CB8AC3E}">
        <p14:creationId xmlns:p14="http://schemas.microsoft.com/office/powerpoint/2010/main" val="1310562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14"/>
            <a:ext cx="9144000" cy="706090"/>
          </a:xfrm>
        </p:spPr>
        <p:txBody>
          <a:bodyPr>
            <a:normAutofit fontScale="90000"/>
          </a:bodyPr>
          <a:lstStyle/>
          <a:p>
            <a:r>
              <a:rPr lang="en-US" dirty="0" smtClean="0"/>
              <a:t>Once-through cooling units in S. California</a:t>
            </a:r>
            <a:endParaRPr lang="en-US"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5</a:t>
            </a:fld>
            <a:endParaRPr lang="en-US"/>
          </a:p>
        </p:txBody>
      </p:sp>
      <p:sp>
        <p:nvSpPr>
          <p:cNvPr id="20" name="TextBox 19"/>
          <p:cNvSpPr txBox="1"/>
          <p:nvPr/>
        </p:nvSpPr>
        <p:spPr>
          <a:xfrm>
            <a:off x="6300192" y="620688"/>
            <a:ext cx="2843808" cy="6247864"/>
          </a:xfrm>
          <a:prstGeom prst="rect">
            <a:avLst/>
          </a:prstGeom>
          <a:noFill/>
        </p:spPr>
        <p:txBody>
          <a:bodyPr wrap="square" rtlCol="0">
            <a:spAutoFit/>
          </a:bodyPr>
          <a:lstStyle/>
          <a:p>
            <a:r>
              <a:rPr lang="en-US" sz="1600" dirty="0" smtClean="0"/>
              <a:t>“California's </a:t>
            </a:r>
            <a:r>
              <a:rPr lang="en-US" sz="1600" dirty="0"/>
              <a:t>State Water Resources Control Board (SWRCB) voted on 4 May in </a:t>
            </a:r>
            <a:r>
              <a:rPr lang="en-US" sz="1600" dirty="0" err="1"/>
              <a:t>favour</a:t>
            </a:r>
            <a:r>
              <a:rPr lang="en-US" sz="1600" dirty="0"/>
              <a:t> of adopting the </a:t>
            </a:r>
            <a:r>
              <a:rPr lang="en-US" sz="1600" i="1" dirty="0"/>
              <a:t>Policy on the Use of Coastal and Estuarine Waters for Power Plant Cooling</a:t>
            </a:r>
            <a:r>
              <a:rPr lang="en-US" sz="1600" dirty="0"/>
              <a:t>. The policy applies to 19 existing power plants - including Pacific Gas &amp; Electric's (PG&amp;E's) Diablo Canyon and Southern California Edison's (SCE's) San </a:t>
            </a:r>
            <a:r>
              <a:rPr lang="en-US" sz="1600" dirty="0" err="1"/>
              <a:t>Onofre</a:t>
            </a:r>
            <a:r>
              <a:rPr lang="en-US" sz="1600" dirty="0"/>
              <a:t> nuclear power plants - that currently withdraw over 15 billion gallons per day from the state's coastal and estuarine waters to cool their turbines and then return the water at higher temperatures. The new regulations require such plants to stop this "once-through" practice and install equipment to reduce their impact on marine life</a:t>
            </a:r>
            <a:r>
              <a:rPr lang="en-US" sz="1600" dirty="0" smtClean="0"/>
              <a:t>.”  - May 2010</a:t>
            </a:r>
            <a:r>
              <a:rPr lang="en-US" sz="1600" dirty="0"/>
              <a:t>, </a:t>
            </a:r>
            <a:r>
              <a:rPr lang="en-US" sz="800" dirty="0" smtClean="0">
                <a:hlinkClick r:id="rId2"/>
              </a:rPr>
              <a:t>www.world-nuclear-news.org/RS-California_moves_to_ban_once_through_cooling-0605105.html</a:t>
            </a:r>
            <a:r>
              <a:rPr lang="en-US" sz="800" dirty="0" smtClean="0"/>
              <a:t> </a:t>
            </a:r>
            <a:endParaRPr lang="en-US" sz="800" dirty="0"/>
          </a:p>
        </p:txBody>
      </p:sp>
      <p:pic>
        <p:nvPicPr>
          <p:cNvPr id="3" name="Picture 2"/>
          <p:cNvPicPr>
            <a:picLocks noChangeAspect="1"/>
          </p:cNvPicPr>
          <p:nvPr/>
        </p:nvPicPr>
        <p:blipFill>
          <a:blip r:embed="rId3"/>
          <a:stretch>
            <a:fillRect/>
          </a:stretch>
        </p:blipFill>
        <p:spPr>
          <a:xfrm>
            <a:off x="35496" y="639662"/>
            <a:ext cx="6372601" cy="1519667"/>
          </a:xfrm>
          <a:prstGeom prst="rect">
            <a:avLst/>
          </a:prstGeom>
        </p:spPr>
      </p:pic>
      <p:pic>
        <p:nvPicPr>
          <p:cNvPr id="5" name="Picture 4"/>
          <p:cNvPicPr>
            <a:picLocks noChangeAspect="1"/>
          </p:cNvPicPr>
          <p:nvPr/>
        </p:nvPicPr>
        <p:blipFill>
          <a:blip r:embed="rId4"/>
          <a:stretch>
            <a:fillRect/>
          </a:stretch>
        </p:blipFill>
        <p:spPr>
          <a:xfrm>
            <a:off x="48395" y="2159329"/>
            <a:ext cx="6346801" cy="3673067"/>
          </a:xfrm>
          <a:prstGeom prst="rect">
            <a:avLst/>
          </a:prstGeom>
        </p:spPr>
      </p:pic>
      <p:sp>
        <p:nvSpPr>
          <p:cNvPr id="11" name="TextBox 10"/>
          <p:cNvSpPr txBox="1"/>
          <p:nvPr/>
        </p:nvSpPr>
        <p:spPr>
          <a:xfrm>
            <a:off x="9118" y="6381329"/>
            <a:ext cx="6086882" cy="276999"/>
          </a:xfrm>
          <a:prstGeom prst="rect">
            <a:avLst/>
          </a:prstGeom>
          <a:noFill/>
        </p:spPr>
        <p:txBody>
          <a:bodyPr wrap="square" rtlCol="0">
            <a:spAutoFit/>
          </a:bodyPr>
          <a:lstStyle/>
          <a:p>
            <a:r>
              <a:rPr lang="en-US" sz="1200" dirty="0" smtClean="0">
                <a:hlinkClick r:id="rId5"/>
              </a:rPr>
              <a:t>www.energy.ca.gov/renewables/tracking_progress/documents/once_through_cooling.pdf</a:t>
            </a:r>
            <a:r>
              <a:rPr lang="en-US" sz="1200" dirty="0" smtClean="0"/>
              <a:t> </a:t>
            </a:r>
            <a:endParaRPr lang="en-US" sz="1200" dirty="0"/>
          </a:p>
        </p:txBody>
      </p:sp>
    </p:spTree>
    <p:extLst>
      <p:ext uri="{BB962C8B-B14F-4D97-AF65-F5344CB8AC3E}">
        <p14:creationId xmlns:p14="http://schemas.microsoft.com/office/powerpoint/2010/main" val="11282023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Fast renewable ramp-downs (effect #6b)</a:t>
            </a:r>
            <a:endParaRPr lang="en-US" sz="3600" dirty="0" smtClean="0">
              <a:latin typeface="+mn-lt"/>
            </a:endParaRPr>
          </a:p>
        </p:txBody>
      </p:sp>
      <p:sp>
        <p:nvSpPr>
          <p:cNvPr id="5" name="Slide Number Placeholder 4"/>
          <p:cNvSpPr>
            <a:spLocks noGrp="1"/>
          </p:cNvSpPr>
          <p:nvPr>
            <p:ph type="sldNum" sz="quarter" idx="12"/>
          </p:nvPr>
        </p:nvSpPr>
        <p:spPr/>
        <p:txBody>
          <a:bodyPr/>
          <a:lstStyle/>
          <a:p>
            <a:fld id="{9CEF9F98-3D71-46BF-86CA-48FF7BA8BFEB}" type="slidenum">
              <a:rPr lang="en-US" smtClean="0"/>
              <a:pPr/>
              <a:t>50</a:t>
            </a:fld>
            <a:endParaRPr lang="en-US"/>
          </a:p>
        </p:txBody>
      </p:sp>
      <p:pic>
        <p:nvPicPr>
          <p:cNvPr id="10" name="Picture 17"/>
          <p:cNvPicPr>
            <a:picLocks noChangeAspect="1" noChangeArrowheads="1"/>
          </p:cNvPicPr>
          <p:nvPr/>
        </p:nvPicPr>
        <p:blipFill>
          <a:blip r:embed="rId3" cstate="print"/>
          <a:srcRect/>
          <a:stretch>
            <a:fillRect/>
          </a:stretch>
        </p:blipFill>
        <p:spPr bwMode="auto">
          <a:xfrm>
            <a:off x="899592" y="836712"/>
            <a:ext cx="6840760" cy="4464496"/>
          </a:xfrm>
          <a:prstGeom prst="rect">
            <a:avLst/>
          </a:prstGeom>
          <a:noFill/>
          <a:ln w="9525">
            <a:noFill/>
            <a:miter lim="800000"/>
            <a:headEnd/>
            <a:tailEnd/>
          </a:ln>
        </p:spPr>
      </p:pic>
      <p:sp>
        <p:nvSpPr>
          <p:cNvPr id="11" name="Rectangle 10"/>
          <p:cNvSpPr/>
          <p:nvPr/>
        </p:nvSpPr>
        <p:spPr>
          <a:xfrm>
            <a:off x="5508104" y="1412775"/>
            <a:ext cx="1008112"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Peak Case</a:t>
            </a:r>
            <a:endParaRPr lang="en-US" sz="1400" dirty="0"/>
          </a:p>
        </p:txBody>
      </p:sp>
      <p:sp>
        <p:nvSpPr>
          <p:cNvPr id="12" name="Rectangle 11"/>
          <p:cNvSpPr/>
          <p:nvPr/>
        </p:nvSpPr>
        <p:spPr>
          <a:xfrm>
            <a:off x="7452320" y="1916831"/>
            <a:ext cx="1152128" cy="3600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Ramp down</a:t>
            </a:r>
            <a:endParaRPr lang="en-US" sz="1400" dirty="0"/>
          </a:p>
        </p:txBody>
      </p:sp>
      <p:sp>
        <p:nvSpPr>
          <p:cNvPr id="15" name="Rectangle 14"/>
          <p:cNvSpPr/>
          <p:nvPr/>
        </p:nvSpPr>
        <p:spPr>
          <a:xfrm>
            <a:off x="7452320" y="2348879"/>
            <a:ext cx="1584176" cy="432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Ramp down +loss of 1400 MW unit</a:t>
            </a:r>
            <a:endParaRPr lang="en-US" sz="1400" dirty="0"/>
          </a:p>
        </p:txBody>
      </p:sp>
      <p:sp>
        <p:nvSpPr>
          <p:cNvPr id="19" name="Rectangle 18"/>
          <p:cNvSpPr/>
          <p:nvPr/>
        </p:nvSpPr>
        <p:spPr>
          <a:xfrm>
            <a:off x="7452320" y="2852935"/>
            <a:ext cx="1584176" cy="10081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Ramp </a:t>
            </a:r>
            <a:r>
              <a:rPr lang="en-US" sz="1400" dirty="0" err="1"/>
              <a:t>d</a:t>
            </a:r>
            <a:r>
              <a:rPr lang="en-US" sz="1400" dirty="0" err="1" smtClean="0"/>
              <a:t>own+loss</a:t>
            </a:r>
            <a:r>
              <a:rPr lang="en-US" sz="1400" dirty="0" smtClean="0"/>
              <a:t> of 1400 MW unit with lower Inertia, lower governor,  and less  reserve</a:t>
            </a:r>
            <a:endParaRPr lang="en-US" sz="1400" dirty="0"/>
          </a:p>
        </p:txBody>
      </p:sp>
      <p:sp>
        <p:nvSpPr>
          <p:cNvPr id="20" name="Rectangle 19"/>
          <p:cNvSpPr/>
          <p:nvPr/>
        </p:nvSpPr>
        <p:spPr>
          <a:xfrm>
            <a:off x="467544" y="4581127"/>
            <a:ext cx="864096"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B-: 59.6Hz</a:t>
            </a:r>
            <a:endParaRPr lang="en-US" sz="1200" dirty="0"/>
          </a:p>
        </p:txBody>
      </p:sp>
      <p:sp>
        <p:nvSpPr>
          <p:cNvPr id="4" name="TextBox 3"/>
          <p:cNvSpPr txBox="1"/>
          <p:nvPr/>
        </p:nvSpPr>
        <p:spPr>
          <a:xfrm>
            <a:off x="251520" y="5589240"/>
            <a:ext cx="8784976" cy="923330"/>
          </a:xfrm>
          <a:prstGeom prst="rect">
            <a:avLst/>
          </a:prstGeom>
          <a:noFill/>
        </p:spPr>
        <p:txBody>
          <a:bodyPr wrap="square" rtlCol="0">
            <a:spAutoFit/>
          </a:bodyPr>
          <a:lstStyle/>
          <a:p>
            <a:pPr marL="0" lvl="1"/>
            <a:r>
              <a:rPr lang="en-US" u="sng" dirty="0" smtClean="0"/>
              <a:t>Renewable ramp-down</a:t>
            </a:r>
            <a:r>
              <a:rPr lang="en-US" dirty="0" smtClean="0"/>
              <a:t>:  At  </a:t>
            </a:r>
            <a:r>
              <a:rPr lang="en-US" dirty="0"/>
              <a:t>0.1 s, turn off 3300 MW renewable( 1500 wind + 1800 Solar</a:t>
            </a:r>
            <a:r>
              <a:rPr lang="en-US" dirty="0" smtClean="0"/>
              <a:t>). This is an unlikely event . It represents the extreme case of fast increase in cloud cover simultaneous with fast decrease in wind speed.</a:t>
            </a:r>
            <a:endParaRPr lang="en-US" dirty="0"/>
          </a:p>
        </p:txBody>
      </p:sp>
    </p:spTree>
    <p:extLst>
      <p:ext uri="{BB962C8B-B14F-4D97-AF65-F5344CB8AC3E}">
        <p14:creationId xmlns:p14="http://schemas.microsoft.com/office/powerpoint/2010/main" val="24906111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Fast renewable ramp-downs (effect #6b)</a:t>
            </a:r>
            <a:endParaRPr lang="en-US" sz="3600" dirty="0" smtClean="0">
              <a:latin typeface="+mn-lt"/>
            </a:endParaRPr>
          </a:p>
        </p:txBody>
      </p:sp>
      <p:sp>
        <p:nvSpPr>
          <p:cNvPr id="5" name="Slide Number Placeholder 4"/>
          <p:cNvSpPr>
            <a:spLocks noGrp="1"/>
          </p:cNvSpPr>
          <p:nvPr>
            <p:ph type="sldNum" sz="quarter" idx="12"/>
          </p:nvPr>
        </p:nvSpPr>
        <p:spPr/>
        <p:txBody>
          <a:bodyPr/>
          <a:lstStyle/>
          <a:p>
            <a:fld id="{9CEF9F98-3D71-46BF-86CA-48FF7BA8BFEB}" type="slidenum">
              <a:rPr lang="en-US" smtClean="0"/>
              <a:pPr/>
              <a:t>51</a:t>
            </a:fld>
            <a:endParaRPr lang="en-US" dirty="0"/>
          </a:p>
        </p:txBody>
      </p:sp>
      <p:sp>
        <p:nvSpPr>
          <p:cNvPr id="4" name="TextBox 3"/>
          <p:cNvSpPr txBox="1"/>
          <p:nvPr/>
        </p:nvSpPr>
        <p:spPr>
          <a:xfrm>
            <a:off x="251520" y="5589240"/>
            <a:ext cx="8784976" cy="646331"/>
          </a:xfrm>
          <a:prstGeom prst="rect">
            <a:avLst/>
          </a:prstGeom>
          <a:noFill/>
        </p:spPr>
        <p:txBody>
          <a:bodyPr wrap="square" rtlCol="0">
            <a:spAutoFit/>
          </a:bodyPr>
          <a:lstStyle/>
          <a:p>
            <a:pPr marL="0" lvl="1"/>
            <a:r>
              <a:rPr lang="en-US" dirty="0" smtClean="0"/>
              <a:t>The above is for the same simulation as the most severe one on the previous slide but with</a:t>
            </a:r>
          </a:p>
          <a:p>
            <a:pPr marL="0" lvl="1"/>
            <a:r>
              <a:rPr lang="en-US" dirty="0" smtClean="0"/>
              <a:t>the frequency at different load buses is plotted here. </a:t>
            </a:r>
            <a:endParaRPr lang="en-US" dirty="0"/>
          </a:p>
        </p:txBody>
      </p:sp>
      <p:pic>
        <p:nvPicPr>
          <p:cNvPr id="13" name="Picture 18"/>
          <p:cNvPicPr>
            <a:picLocks noChangeAspect="1" noChangeArrowheads="1"/>
          </p:cNvPicPr>
          <p:nvPr/>
        </p:nvPicPr>
        <p:blipFill>
          <a:blip r:embed="rId3" cstate="print"/>
          <a:srcRect/>
          <a:stretch>
            <a:fillRect/>
          </a:stretch>
        </p:blipFill>
        <p:spPr bwMode="auto">
          <a:xfrm>
            <a:off x="1907704" y="1196752"/>
            <a:ext cx="5616624" cy="3899002"/>
          </a:xfrm>
          <a:prstGeom prst="rect">
            <a:avLst/>
          </a:prstGeom>
          <a:noFill/>
          <a:ln w="9525">
            <a:noFill/>
            <a:miter lim="800000"/>
            <a:headEnd/>
            <a:tailEnd/>
          </a:ln>
        </p:spPr>
      </p:pic>
      <p:sp>
        <p:nvSpPr>
          <p:cNvPr id="14" name="Rectangle 13"/>
          <p:cNvSpPr/>
          <p:nvPr/>
        </p:nvSpPr>
        <p:spPr>
          <a:xfrm>
            <a:off x="4788024" y="3369766"/>
            <a:ext cx="1800200" cy="923330"/>
          </a:xfrm>
          <a:prstGeom prst="rect">
            <a:avLst/>
          </a:prstGeom>
          <a:solidFill>
            <a:schemeClr val="accent6">
              <a:lumMod val="40000"/>
              <a:lumOff val="60000"/>
            </a:schemeClr>
          </a:solidFill>
        </p:spPr>
        <p:txBody>
          <a:bodyPr wrap="square">
            <a:spAutoFit/>
          </a:bodyPr>
          <a:lstStyle/>
          <a:p>
            <a:r>
              <a:rPr lang="en-US" dirty="0" smtClean="0"/>
              <a:t>Below </a:t>
            </a:r>
            <a:r>
              <a:rPr lang="en-US" dirty="0"/>
              <a:t>59.6 Hz for more than 6 cycles (0.1s)</a:t>
            </a:r>
          </a:p>
        </p:txBody>
      </p:sp>
      <p:sp>
        <p:nvSpPr>
          <p:cNvPr id="16" name="Rectangle 15"/>
          <p:cNvSpPr/>
          <p:nvPr/>
        </p:nvSpPr>
        <p:spPr>
          <a:xfrm>
            <a:off x="1115616" y="4005064"/>
            <a:ext cx="864096"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B-: 59.6Hz</a:t>
            </a:r>
            <a:endParaRPr lang="en-US" sz="1200" dirty="0"/>
          </a:p>
        </p:txBody>
      </p:sp>
      <p:cxnSp>
        <p:nvCxnSpPr>
          <p:cNvPr id="17" name="Straight Arrow Connector 16"/>
          <p:cNvCxnSpPr/>
          <p:nvPr/>
        </p:nvCxnSpPr>
        <p:spPr>
          <a:xfrm>
            <a:off x="1979712" y="414908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452320" y="2420888"/>
            <a:ext cx="1584176" cy="10081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Ramp </a:t>
            </a:r>
            <a:r>
              <a:rPr lang="en-US" sz="1400" dirty="0" err="1"/>
              <a:t>d</a:t>
            </a:r>
            <a:r>
              <a:rPr lang="en-US" sz="1400" dirty="0" err="1" smtClean="0"/>
              <a:t>own+loss</a:t>
            </a:r>
            <a:r>
              <a:rPr lang="en-US" sz="1400" dirty="0" smtClean="0"/>
              <a:t> of 1400 MW unit with lower Inertia, lower governor,  and less  reserve</a:t>
            </a:r>
            <a:endParaRPr lang="en-US" sz="1400" dirty="0"/>
          </a:p>
        </p:txBody>
      </p:sp>
    </p:spTree>
    <p:extLst>
      <p:ext uri="{BB962C8B-B14F-4D97-AF65-F5344CB8AC3E}">
        <p14:creationId xmlns:p14="http://schemas.microsoft.com/office/powerpoint/2010/main" val="11598642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a:xfrm>
            <a:off x="647700" y="-12700"/>
            <a:ext cx="7772400" cy="850900"/>
          </a:xfrm>
        </p:spPr>
        <p:txBody>
          <a:bodyPr/>
          <a:lstStyle/>
          <a:p>
            <a:pPr eaLnBrk="1" hangingPunct="1"/>
            <a:r>
              <a:rPr lang="en-US" altLang="en-US" b="1" u="sng" smtClean="0"/>
              <a:t>Power Balance Control Levels</a:t>
            </a:r>
            <a:endParaRPr lang="en-US" altLang="en-US" smtClean="0"/>
          </a:p>
        </p:txBody>
      </p:sp>
      <p:sp>
        <p:nvSpPr>
          <p:cNvPr id="4403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44036" name="Text Box 7"/>
          <p:cNvSpPr txBox="1">
            <a:spLocks noChangeArrowheads="1"/>
          </p:cNvSpPr>
          <p:nvPr/>
        </p:nvSpPr>
        <p:spPr bwMode="auto">
          <a:xfrm>
            <a:off x="8753475" y="655320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2D500FF-BC5A-4248-B754-BBDE85C5E77C}" type="slidenum">
              <a:rPr lang="en-US" altLang="en-US" sz="1400">
                <a:latin typeface="Times New Roman" pitchFamily="18" charset="0"/>
              </a:rPr>
              <a:pPr eaLnBrk="1" hangingPunct="1">
                <a:spcBef>
                  <a:spcPct val="0"/>
                </a:spcBef>
                <a:buFontTx/>
                <a:buNone/>
              </a:pPr>
              <a:t>52</a:t>
            </a:fld>
            <a:endParaRPr lang="en-US" altLang="en-US" sz="1400">
              <a:latin typeface="Times New Roman" pitchFamily="18" charset="0"/>
            </a:endParaRPr>
          </a:p>
        </p:txBody>
      </p:sp>
      <p:sp>
        <p:nvSpPr>
          <p:cNvPr id="44037" name="TextBox 2"/>
          <p:cNvSpPr txBox="1">
            <a:spLocks noChangeArrowheads="1"/>
          </p:cNvSpPr>
          <p:nvPr/>
        </p:nvSpPr>
        <p:spPr bwMode="auto">
          <a:xfrm>
            <a:off x="63500" y="6156325"/>
            <a:ext cx="4498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dirty="0">
                <a:latin typeface="Arial" pitchFamily="34" charset="0"/>
              </a:rPr>
              <a:t>E. Ela, V. </a:t>
            </a:r>
            <a:r>
              <a:rPr lang="en-US" altLang="en-US" sz="1000" dirty="0" err="1">
                <a:latin typeface="Arial" pitchFamily="34" charset="0"/>
              </a:rPr>
              <a:t>Gevorgian</a:t>
            </a:r>
            <a:r>
              <a:rPr lang="en-US" altLang="en-US" sz="1000" dirty="0">
                <a:latin typeface="Arial" pitchFamily="34" charset="0"/>
              </a:rPr>
              <a:t>, P. Fleming, Y.C. Zhang, M. Singh, E. </a:t>
            </a:r>
            <a:r>
              <a:rPr lang="en-US" altLang="en-US" sz="1000" dirty="0" err="1">
                <a:latin typeface="Arial" pitchFamily="34" charset="0"/>
              </a:rPr>
              <a:t>Muljadi</a:t>
            </a:r>
            <a:r>
              <a:rPr lang="en-US" altLang="en-US" sz="1000" dirty="0">
                <a:latin typeface="Arial" pitchFamily="34" charset="0"/>
              </a:rPr>
              <a:t>, A. </a:t>
            </a:r>
            <a:r>
              <a:rPr lang="en-US" altLang="en-US" sz="1000" dirty="0" err="1">
                <a:latin typeface="Arial" pitchFamily="34" charset="0"/>
              </a:rPr>
              <a:t>Scholbrook</a:t>
            </a:r>
            <a:r>
              <a:rPr lang="en-US" altLang="en-US" sz="1000" dirty="0">
                <a:latin typeface="Arial" pitchFamily="34" charset="0"/>
              </a:rPr>
              <a:t>, J. </a:t>
            </a:r>
            <a:r>
              <a:rPr lang="en-US" altLang="en-US" sz="1000" dirty="0" err="1">
                <a:latin typeface="Arial" pitchFamily="34" charset="0"/>
              </a:rPr>
              <a:t>Aho</a:t>
            </a:r>
            <a:r>
              <a:rPr lang="en-US" altLang="en-US" sz="1000" dirty="0">
                <a:latin typeface="Arial" pitchFamily="34" charset="0"/>
              </a:rPr>
              <a:t>, A. </a:t>
            </a:r>
            <a:r>
              <a:rPr lang="en-US" altLang="en-US" sz="1000" dirty="0" err="1">
                <a:latin typeface="Arial" pitchFamily="34" charset="0"/>
              </a:rPr>
              <a:t>Buckspan</a:t>
            </a:r>
            <a:r>
              <a:rPr lang="en-US" altLang="en-US" sz="1000" dirty="0">
                <a:latin typeface="Arial" pitchFamily="34" charset="0"/>
              </a:rPr>
              <a:t>, L. </a:t>
            </a:r>
            <a:r>
              <a:rPr lang="en-US" altLang="en-US" sz="1000" dirty="0" err="1">
                <a:latin typeface="Arial" pitchFamily="34" charset="0"/>
              </a:rPr>
              <a:t>Pao</a:t>
            </a:r>
            <a:r>
              <a:rPr lang="en-US" altLang="en-US" sz="1000" dirty="0">
                <a:latin typeface="Arial" pitchFamily="34" charset="0"/>
              </a:rPr>
              <a:t>, V. </a:t>
            </a:r>
            <a:r>
              <a:rPr lang="en-US" altLang="en-US" sz="1000" dirty="0" err="1">
                <a:latin typeface="Arial" pitchFamily="34" charset="0"/>
              </a:rPr>
              <a:t>Singhvi</a:t>
            </a:r>
            <a:r>
              <a:rPr lang="en-US" altLang="en-US" sz="1000" dirty="0">
                <a:latin typeface="Arial" pitchFamily="34" charset="0"/>
              </a:rPr>
              <a:t>, A. </a:t>
            </a:r>
            <a:r>
              <a:rPr lang="en-US" altLang="en-US" sz="1000" dirty="0" err="1">
                <a:latin typeface="Arial" pitchFamily="34" charset="0"/>
              </a:rPr>
              <a:t>Tuohy</a:t>
            </a:r>
            <a:r>
              <a:rPr lang="en-US" altLang="en-US" sz="1000" dirty="0">
                <a:latin typeface="Arial" pitchFamily="34" charset="0"/>
              </a:rPr>
              <a:t>, P. </a:t>
            </a:r>
            <a:r>
              <a:rPr lang="en-US" altLang="en-US" sz="1000" dirty="0" err="1">
                <a:latin typeface="Arial" pitchFamily="34" charset="0"/>
              </a:rPr>
              <a:t>Pourbeik</a:t>
            </a:r>
            <a:r>
              <a:rPr lang="en-US" altLang="en-US" sz="1000" dirty="0">
                <a:latin typeface="Arial" pitchFamily="34" charset="0"/>
              </a:rPr>
              <a:t>, D. Brooks, and N. Bhatt, “Active Power Controls from Wind Power: Bridging the Gaps,” NREL/TP-5D00-60574, January 2014.</a:t>
            </a:r>
          </a:p>
        </p:txBody>
      </p:sp>
      <p:pic>
        <p:nvPicPr>
          <p:cNvPr id="440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263" y="2049463"/>
            <a:ext cx="4803775" cy="286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754063"/>
            <a:ext cx="4027487"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4308475"/>
            <a:ext cx="4086225" cy="220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397000" y="3257550"/>
            <a:ext cx="61913" cy="95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2073275" y="3055938"/>
            <a:ext cx="61913" cy="968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43" name="TextBox 3"/>
          <p:cNvSpPr txBox="1">
            <a:spLocks noChangeArrowheads="1"/>
          </p:cNvSpPr>
          <p:nvPr/>
        </p:nvSpPr>
        <p:spPr bwMode="auto">
          <a:xfrm>
            <a:off x="3257550" y="1649413"/>
            <a:ext cx="16430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t>Frequency nadir</a:t>
            </a:r>
          </a:p>
        </p:txBody>
      </p:sp>
      <p:sp>
        <p:nvSpPr>
          <p:cNvPr id="5" name="Left Brace 4"/>
          <p:cNvSpPr/>
          <p:nvPr/>
        </p:nvSpPr>
        <p:spPr>
          <a:xfrm>
            <a:off x="4737100" y="754063"/>
            <a:ext cx="261938" cy="216217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p:cNvSpPr/>
          <p:nvPr/>
        </p:nvSpPr>
        <p:spPr>
          <a:xfrm>
            <a:off x="1458913" y="1787525"/>
            <a:ext cx="1858962" cy="1417638"/>
          </a:xfrm>
          <a:custGeom>
            <a:avLst/>
            <a:gdLst>
              <a:gd name="connsiteX0" fmla="*/ 1859623 w 1859623"/>
              <a:gd name="connsiteY0" fmla="*/ 0 h 1417834"/>
              <a:gd name="connsiteX1" fmla="*/ 1335641 w 1859623"/>
              <a:gd name="connsiteY1" fmla="*/ 934949 h 1417834"/>
              <a:gd name="connsiteX2" fmla="*/ 82194 w 1859623"/>
              <a:gd name="connsiteY2" fmla="*/ 1202077 h 1417834"/>
              <a:gd name="connsiteX3" fmla="*/ 0 w 1859623"/>
              <a:gd name="connsiteY3" fmla="*/ 1417834 h 1417834"/>
            </a:gdLst>
            <a:ahLst/>
            <a:cxnLst>
              <a:cxn ang="0">
                <a:pos x="connsiteX0" y="connsiteY0"/>
              </a:cxn>
              <a:cxn ang="0">
                <a:pos x="connsiteX1" y="connsiteY1"/>
              </a:cxn>
              <a:cxn ang="0">
                <a:pos x="connsiteX2" y="connsiteY2"/>
              </a:cxn>
              <a:cxn ang="0">
                <a:pos x="connsiteX3" y="connsiteY3"/>
              </a:cxn>
            </a:cxnLst>
            <a:rect l="l" t="t" r="r" b="b"/>
            <a:pathLst>
              <a:path w="1859623" h="1417834">
                <a:moveTo>
                  <a:pt x="1859623" y="0"/>
                </a:moveTo>
                <a:lnTo>
                  <a:pt x="1335641" y="934949"/>
                </a:lnTo>
                <a:lnTo>
                  <a:pt x="82194" y="1202077"/>
                </a:lnTo>
                <a:lnTo>
                  <a:pt x="0" y="1417834"/>
                </a:lnTo>
              </a:path>
            </a:pathLst>
          </a:custGeom>
          <a:noFill/>
          <a:ln>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Left Brace 15"/>
          <p:cNvSpPr/>
          <p:nvPr/>
        </p:nvSpPr>
        <p:spPr>
          <a:xfrm>
            <a:off x="4830763" y="4308475"/>
            <a:ext cx="263525" cy="216217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047" name="TextBox 16"/>
          <p:cNvSpPr txBox="1">
            <a:spLocks noChangeArrowheads="1"/>
          </p:cNvSpPr>
          <p:nvPr/>
        </p:nvSpPr>
        <p:spPr bwMode="auto">
          <a:xfrm>
            <a:off x="3205163" y="5207000"/>
            <a:ext cx="1770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t>Settling frequency</a:t>
            </a:r>
          </a:p>
        </p:txBody>
      </p:sp>
      <p:sp>
        <p:nvSpPr>
          <p:cNvPr id="8" name="Freeform 7"/>
          <p:cNvSpPr/>
          <p:nvPr/>
        </p:nvSpPr>
        <p:spPr>
          <a:xfrm>
            <a:off x="2178050" y="3205163"/>
            <a:ext cx="1109663" cy="2178050"/>
          </a:xfrm>
          <a:custGeom>
            <a:avLst/>
            <a:gdLst>
              <a:gd name="connsiteX0" fmla="*/ 1109609 w 1109609"/>
              <a:gd name="connsiteY0" fmla="*/ 2178121 h 2178121"/>
              <a:gd name="connsiteX1" fmla="*/ 0 w 1109609"/>
              <a:gd name="connsiteY1" fmla="*/ 0 h 2178121"/>
            </a:gdLst>
            <a:ahLst/>
            <a:cxnLst>
              <a:cxn ang="0">
                <a:pos x="connsiteX0" y="connsiteY0"/>
              </a:cxn>
              <a:cxn ang="0">
                <a:pos x="connsiteX1" y="connsiteY1"/>
              </a:cxn>
            </a:cxnLst>
            <a:rect l="l" t="t" r="r" b="b"/>
            <a:pathLst>
              <a:path w="1109609" h="2178121">
                <a:moveTo>
                  <a:pt x="1109609" y="2178121"/>
                </a:moveTo>
                <a:lnTo>
                  <a:pt x="0" y="0"/>
                </a:lnTo>
              </a:path>
            </a:pathLst>
          </a:custGeom>
          <a:noFill/>
          <a:ln>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49" name="TextBox 8"/>
          <p:cNvSpPr txBox="1">
            <a:spLocks noChangeArrowheads="1"/>
          </p:cNvSpPr>
          <p:nvPr/>
        </p:nvSpPr>
        <p:spPr bwMode="auto">
          <a:xfrm>
            <a:off x="5094288" y="2998788"/>
            <a:ext cx="404971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300" b="1" dirty="0"/>
              <a:t>Plots indicate frequency nadir and settling frequency without any wind control (</a:t>
            </a:r>
            <a:r>
              <a:rPr lang="en-US" altLang="en-US" sz="1300" b="1" dirty="0" err="1"/>
              <a:t>basecase</a:t>
            </a:r>
            <a:r>
              <a:rPr lang="en-US" altLang="en-US" sz="1300" b="1" dirty="0"/>
              <a:t>), and with wind control (inertial and/or primary frequency control). </a:t>
            </a:r>
          </a:p>
        </p:txBody>
      </p:sp>
    </p:spTree>
    <p:extLst>
      <p:ext uri="{BB962C8B-B14F-4D97-AF65-F5344CB8AC3E}">
        <p14:creationId xmlns:p14="http://schemas.microsoft.com/office/powerpoint/2010/main" val="38327851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9240" cy="908720"/>
          </a:xfrm>
        </p:spPr>
        <p:txBody>
          <a:bodyPr>
            <a:noAutofit/>
          </a:bodyPr>
          <a:lstStyle/>
          <a:p>
            <a:r>
              <a:rPr lang="en-US" sz="3500" dirty="0" smtClean="0">
                <a:latin typeface="+mn-lt"/>
                <a:cs typeface="Arial" pitchFamily="34" charset="0"/>
              </a:rPr>
              <a:t>High-level view of control – </a:t>
            </a:r>
            <a:br>
              <a:rPr lang="en-US" sz="3500" dirty="0" smtClean="0">
                <a:latin typeface="+mn-lt"/>
                <a:cs typeface="Arial" pitchFamily="34" charset="0"/>
              </a:rPr>
            </a:br>
            <a:r>
              <a:rPr lang="en-US" sz="3500" dirty="0" smtClean="0">
                <a:latin typeface="+mn-lt"/>
                <a:cs typeface="Arial" pitchFamily="34" charset="0"/>
              </a:rPr>
              <a:t>maximum power tracking</a:t>
            </a:r>
            <a:endParaRPr lang="en-US" sz="3500" dirty="0" smtClean="0">
              <a:latin typeface="+mn-lt"/>
            </a:endParaRPr>
          </a:p>
        </p:txBody>
      </p:sp>
      <p:sp>
        <p:nvSpPr>
          <p:cNvPr id="5" name="Slide Number Placeholder 4"/>
          <p:cNvSpPr>
            <a:spLocks noGrp="1"/>
          </p:cNvSpPr>
          <p:nvPr>
            <p:ph type="sldNum" sz="quarter" idx="12"/>
          </p:nvPr>
        </p:nvSpPr>
        <p:spPr/>
        <p:txBody>
          <a:bodyPr/>
          <a:lstStyle/>
          <a:p>
            <a:fld id="{9CEF9F98-3D71-46BF-86CA-48FF7BA8BFEB}" type="slidenum">
              <a:rPr lang="en-US" smtClean="0"/>
              <a:pPr/>
              <a:t>53</a:t>
            </a:fld>
            <a:endParaRPr lang="en-US"/>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908720"/>
            <a:ext cx="6202362" cy="5254625"/>
          </a:xfrm>
          <a:prstGeom prst="rect">
            <a:avLst/>
          </a:prstGeom>
          <a:noFill/>
          <a:extLst>
            <a:ext uri="{909E8E84-426E-40DD-AFC4-6F175D3DCCD1}">
              <a14:hiddenFill xmlns:a14="http://schemas.microsoft.com/office/drawing/2010/main">
                <a:solidFill>
                  <a:srgbClr val="FFFFFF"/>
                </a:solidFill>
              </a14:hiddenFill>
            </a:ext>
          </a:extLst>
        </p:spPr>
      </p:pic>
      <p:sp>
        <p:nvSpPr>
          <p:cNvPr id="3" name="Oval 3"/>
          <p:cNvSpPr>
            <a:spLocks noChangeArrowheads="1"/>
          </p:cNvSpPr>
          <p:nvPr/>
        </p:nvSpPr>
        <p:spPr bwMode="auto">
          <a:xfrm>
            <a:off x="154558" y="4082008"/>
            <a:ext cx="4660900" cy="1219200"/>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p:nvPr/>
        </p:nvPicPr>
        <p:blipFill>
          <a:blip r:embed="rId4" cstate="print"/>
          <a:srcRect/>
          <a:stretch>
            <a:fillRect/>
          </a:stretch>
        </p:blipFill>
        <p:spPr bwMode="auto">
          <a:xfrm>
            <a:off x="5210697" y="3900091"/>
            <a:ext cx="3697461" cy="2263254"/>
          </a:xfrm>
          <a:prstGeom prst="rect">
            <a:avLst/>
          </a:prstGeom>
          <a:noFill/>
          <a:ln w="9525">
            <a:noFill/>
            <a:miter lim="800000"/>
            <a:headEnd/>
            <a:tailEnd/>
          </a:ln>
        </p:spPr>
      </p:pic>
      <p:sp>
        <p:nvSpPr>
          <p:cNvPr id="4" name="Freeform 3"/>
          <p:cNvSpPr/>
          <p:nvPr/>
        </p:nvSpPr>
        <p:spPr>
          <a:xfrm>
            <a:off x="4907280" y="4709160"/>
            <a:ext cx="289560" cy="0"/>
          </a:xfrm>
          <a:custGeom>
            <a:avLst/>
            <a:gdLst>
              <a:gd name="connsiteX0" fmla="*/ 0 w 289560"/>
              <a:gd name="connsiteY0" fmla="*/ 0 h 0"/>
              <a:gd name="connsiteX1" fmla="*/ 289560 w 289560"/>
              <a:gd name="connsiteY1" fmla="*/ 0 h 0"/>
            </a:gdLst>
            <a:ahLst/>
            <a:cxnLst>
              <a:cxn ang="0">
                <a:pos x="connsiteX0" y="connsiteY0"/>
              </a:cxn>
              <a:cxn ang="0">
                <a:pos x="connsiteX1" y="connsiteY1"/>
              </a:cxn>
            </a:cxnLst>
            <a:rect l="l" t="t" r="r" b="b"/>
            <a:pathLst>
              <a:path w="289560">
                <a:moveTo>
                  <a:pt x="0" y="0"/>
                </a:moveTo>
                <a:lnTo>
                  <a:pt x="28956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6084168" y="980728"/>
            <a:ext cx="317023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t>A torque set point, T</a:t>
            </a:r>
            <a:r>
              <a:rPr lang="en-US" sz="1600" b="1" baseline="-25000" dirty="0"/>
              <a:t>SP</a:t>
            </a:r>
            <a:r>
              <a:rPr lang="en-US" sz="1600" b="1" dirty="0"/>
              <a:t>, is </a:t>
            </a:r>
            <a:r>
              <a:rPr lang="en-US" sz="1600" b="1" dirty="0" err="1"/>
              <a:t>det</a:t>
            </a:r>
            <a:r>
              <a:rPr lang="en-US" sz="1600" b="1" dirty="0"/>
              <a:t>-ermined by the rotor </a:t>
            </a:r>
            <a:r>
              <a:rPr lang="en-US" sz="1600" b="1" dirty="0" err="1"/>
              <a:t>charac-teristic</a:t>
            </a:r>
            <a:r>
              <a:rPr lang="en-US" sz="1600" b="1" dirty="0"/>
              <a:t> curve for max power extraction. A reference rotor current </a:t>
            </a:r>
            <a:r>
              <a:rPr lang="en-US" sz="1600" b="1" dirty="0" err="1"/>
              <a:t>i</a:t>
            </a:r>
            <a:r>
              <a:rPr lang="en-US" sz="1600" b="1" baseline="-25000" dirty="0" err="1"/>
              <a:t>qrref</a:t>
            </a:r>
            <a:r>
              <a:rPr lang="en-US" sz="1600" b="1" dirty="0"/>
              <a:t> is derived from the electromagnetic torque equation &amp; then compared with the measured current </a:t>
            </a:r>
            <a:r>
              <a:rPr lang="en-US" sz="1600" b="1" dirty="0" err="1"/>
              <a:t>i</a:t>
            </a:r>
            <a:r>
              <a:rPr lang="en-US" sz="1600" b="1" baseline="-25000" dirty="0" err="1"/>
              <a:t>qr</a:t>
            </a:r>
            <a:r>
              <a:rPr lang="en-US" sz="1600" b="1" dirty="0"/>
              <a:t>. A proportional integral (PI) controller is used to determine the required rotor voltage, </a:t>
            </a:r>
            <a:r>
              <a:rPr lang="en-US" sz="1600" b="1" dirty="0" err="1"/>
              <a:t>v</a:t>
            </a:r>
            <a:r>
              <a:rPr lang="en-US" sz="1600" b="1" baseline="-25000" dirty="0" err="1"/>
              <a:t>qr</a:t>
            </a:r>
            <a:r>
              <a:rPr lang="en-US" sz="1600" b="1" dirty="0"/>
              <a:t>.</a:t>
            </a:r>
          </a:p>
        </p:txBody>
      </p:sp>
    </p:spTree>
    <p:extLst>
      <p:ext uri="{BB962C8B-B14F-4D97-AF65-F5344CB8AC3E}">
        <p14:creationId xmlns:p14="http://schemas.microsoft.com/office/powerpoint/2010/main" val="18544175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Control modifications for inertial emulation</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54</a:t>
            </a:fld>
            <a:endParaRPr lang="en-US"/>
          </a:p>
        </p:txBody>
      </p:sp>
      <p:pic>
        <p:nvPicPr>
          <p:cNvPr id="12" name="Picture 11"/>
          <p:cNvPicPr/>
          <p:nvPr/>
        </p:nvPicPr>
        <p:blipFill>
          <a:blip r:embed="rId3" cstate="print"/>
          <a:srcRect/>
          <a:stretch>
            <a:fillRect/>
          </a:stretch>
        </p:blipFill>
        <p:spPr bwMode="auto">
          <a:xfrm>
            <a:off x="1522611" y="1628800"/>
            <a:ext cx="3697461" cy="2263254"/>
          </a:xfrm>
          <a:prstGeom prst="rect">
            <a:avLst/>
          </a:prstGeom>
          <a:noFill/>
          <a:ln w="12700">
            <a:noFill/>
            <a:miter lim="800000"/>
            <a:headEnd/>
            <a:tailEnd/>
          </a:ln>
        </p:spPr>
      </p:pic>
      <p:pic>
        <p:nvPicPr>
          <p:cNvPr id="7" name="Picture 6"/>
          <p:cNvPicPr/>
          <p:nvPr/>
        </p:nvPicPr>
        <p:blipFill>
          <a:blip r:embed="rId4" cstate="print"/>
          <a:srcRect/>
          <a:stretch>
            <a:fillRect/>
          </a:stretch>
        </p:blipFill>
        <p:spPr bwMode="auto">
          <a:xfrm>
            <a:off x="4792781" y="3333225"/>
            <a:ext cx="4315723" cy="1752476"/>
          </a:xfrm>
          <a:prstGeom prst="rect">
            <a:avLst/>
          </a:prstGeom>
          <a:noFill/>
          <a:ln w="9525">
            <a:noFill/>
            <a:miter lim="800000"/>
            <a:headEnd/>
            <a:tailEnd/>
          </a:ln>
        </p:spPr>
      </p:pic>
      <p:sp>
        <p:nvSpPr>
          <p:cNvPr id="4" name="TextBox 3"/>
          <p:cNvSpPr txBox="1"/>
          <p:nvPr/>
        </p:nvSpPr>
        <p:spPr>
          <a:xfrm>
            <a:off x="45863" y="1844824"/>
            <a:ext cx="1429793" cy="2123658"/>
          </a:xfrm>
          <a:prstGeom prst="rect">
            <a:avLst/>
          </a:prstGeom>
          <a:noFill/>
        </p:spPr>
        <p:txBody>
          <a:bodyPr wrap="square" rtlCol="0">
            <a:spAutoFit/>
          </a:bodyPr>
          <a:lstStyle/>
          <a:p>
            <a:r>
              <a:rPr lang="en-US" sz="2200" b="1" dirty="0" smtClean="0"/>
              <a:t>Without inertial emulation</a:t>
            </a:r>
          </a:p>
          <a:p>
            <a:r>
              <a:rPr lang="en-US" sz="2200" b="1" dirty="0" smtClean="0"/>
              <a:t>(based on MPPT only).</a:t>
            </a:r>
            <a:endParaRPr lang="en-US" sz="2200" b="1" dirty="0"/>
          </a:p>
        </p:txBody>
      </p:sp>
      <p:sp>
        <p:nvSpPr>
          <p:cNvPr id="9" name="TextBox 8"/>
          <p:cNvSpPr txBox="1"/>
          <p:nvPr/>
        </p:nvSpPr>
        <p:spPr>
          <a:xfrm>
            <a:off x="7758182" y="2751041"/>
            <a:ext cx="1464120" cy="1107996"/>
          </a:xfrm>
          <a:prstGeom prst="rect">
            <a:avLst/>
          </a:prstGeom>
          <a:noFill/>
        </p:spPr>
        <p:txBody>
          <a:bodyPr wrap="square" rtlCol="0">
            <a:spAutoFit/>
          </a:bodyPr>
          <a:lstStyle/>
          <a:p>
            <a:r>
              <a:rPr lang="en-US" sz="2200" b="1" dirty="0" smtClean="0"/>
              <a:t>With inertial emulation</a:t>
            </a:r>
            <a:endParaRPr lang="en-US" sz="2200" b="1" dirty="0"/>
          </a:p>
        </p:txBody>
      </p:sp>
      <p:sp>
        <p:nvSpPr>
          <p:cNvPr id="13" name="TextBox 12"/>
          <p:cNvSpPr txBox="1"/>
          <p:nvPr/>
        </p:nvSpPr>
        <p:spPr>
          <a:xfrm>
            <a:off x="179512" y="908720"/>
            <a:ext cx="4248472" cy="646331"/>
          </a:xfrm>
          <a:prstGeom prst="rect">
            <a:avLst/>
          </a:prstGeom>
          <a:noFill/>
        </p:spPr>
        <p:txBody>
          <a:bodyPr wrap="square" rtlCol="0">
            <a:spAutoFit/>
          </a:bodyPr>
          <a:lstStyle/>
          <a:p>
            <a:r>
              <a:rPr lang="en-US" sz="1200" b="1" dirty="0" err="1" smtClean="0"/>
              <a:t>Source:G</a:t>
            </a:r>
            <a:r>
              <a:rPr lang="en-US" sz="1200" b="1" dirty="0" smtClean="0"/>
              <a:t>. </a:t>
            </a:r>
            <a:r>
              <a:rPr lang="en-US" sz="1200" b="1" dirty="0" err="1" smtClean="0"/>
              <a:t>Ramtharan</a:t>
            </a:r>
            <a:r>
              <a:rPr lang="en-US" sz="1200" b="1" dirty="0" smtClean="0"/>
              <a:t>, J. </a:t>
            </a:r>
            <a:r>
              <a:rPr lang="en-US" sz="1200" b="1" dirty="0" err="1" smtClean="0"/>
              <a:t>Ekanayake</a:t>
            </a:r>
            <a:r>
              <a:rPr lang="en-US" sz="1200" b="1" dirty="0" smtClean="0"/>
              <a:t> and N. Jenkins, “Frequency support from doubly-fed induction generator wind turbines,” IET Renewable Power Generation, 2007, 1, (1), 2007.</a:t>
            </a:r>
            <a:endParaRPr lang="en-US" sz="1200" b="1" dirty="0"/>
          </a:p>
        </p:txBody>
      </p:sp>
      <p:sp>
        <p:nvSpPr>
          <p:cNvPr id="6" name="TextBox 5"/>
          <p:cNvSpPr txBox="1"/>
          <p:nvPr/>
        </p:nvSpPr>
        <p:spPr>
          <a:xfrm>
            <a:off x="0" y="4941168"/>
            <a:ext cx="9144000" cy="2031325"/>
          </a:xfrm>
          <a:prstGeom prst="rect">
            <a:avLst/>
          </a:prstGeom>
          <a:noFill/>
          <a:ln>
            <a:solidFill>
              <a:schemeClr val="tx1"/>
            </a:solidFill>
          </a:ln>
        </p:spPr>
        <p:txBody>
          <a:bodyPr wrap="square" rtlCol="0">
            <a:spAutoFit/>
          </a:bodyPr>
          <a:lstStyle/>
          <a:p>
            <a:r>
              <a:rPr lang="en-US" b="1" dirty="0" smtClean="0"/>
              <a:t>The idea behind inertial emulation is to increase power out of the machine in proportion to ROCOF. When d</a:t>
            </a:r>
            <a:r>
              <a:rPr lang="el-GR" b="1" dirty="0" smtClean="0"/>
              <a:t>ω</a:t>
            </a:r>
            <a:r>
              <a:rPr lang="en-US" b="1" dirty="0" smtClean="0"/>
              <a:t>/</a:t>
            </a:r>
            <a:r>
              <a:rPr lang="en-US" b="1" dirty="0" err="1" smtClean="0"/>
              <a:t>dt</a:t>
            </a:r>
            <a:r>
              <a:rPr lang="en-US" b="1" dirty="0" smtClean="0"/>
              <a:t>&lt;0, then a signal is injected into the summer which increases the target torque, thus reducing turbine speed. During the transient period (during which the machine is slowing), the product T</a:t>
            </a:r>
            <a:r>
              <a:rPr lang="el-GR" b="1" dirty="0" smtClean="0"/>
              <a:t>ω</a:t>
            </a:r>
            <a:r>
              <a:rPr lang="en-US" b="1" baseline="-25000" dirty="0" smtClean="0"/>
              <a:t>r</a:t>
            </a:r>
            <a:r>
              <a:rPr lang="en-US" b="1" dirty="0"/>
              <a:t> </a:t>
            </a:r>
            <a:r>
              <a:rPr lang="en-US" b="1" dirty="0" smtClean="0"/>
              <a:t>(=P) is larger than it would be at the set point, thus “synthetically” releasing inertial energy into the network.</a:t>
            </a:r>
            <a:endParaRPr lang="en-US" b="1" dirty="0"/>
          </a:p>
          <a:p>
            <a:r>
              <a:rPr lang="en-US" b="1" dirty="0" smtClean="0"/>
              <a:t>The text by Anaya-Lara, et al., Section 5.5.1.2, provides a nice example of how a wind turbine responds to an additional torque signal, see next slide.</a:t>
            </a:r>
            <a:endParaRPr lang="en-US" b="1" dirty="0"/>
          </a:p>
        </p:txBody>
      </p:sp>
      <p:sp>
        <p:nvSpPr>
          <p:cNvPr id="10" name="TextBox 9"/>
          <p:cNvSpPr txBox="1"/>
          <p:nvPr/>
        </p:nvSpPr>
        <p:spPr>
          <a:xfrm>
            <a:off x="3946614" y="3153390"/>
            <a:ext cx="1857084" cy="738664"/>
          </a:xfrm>
          <a:prstGeom prst="rect">
            <a:avLst/>
          </a:prstGeom>
          <a:noFill/>
        </p:spPr>
        <p:txBody>
          <a:bodyPr wrap="square" rtlCol="0">
            <a:spAutoFit/>
          </a:bodyPr>
          <a:lstStyle/>
          <a:p>
            <a:r>
              <a:rPr lang="en-US" sz="1400" b="1" dirty="0" smtClean="0"/>
              <a:t>MPPT Set point torque is provided in exactly the same way here.</a:t>
            </a:r>
            <a:endParaRPr lang="en-US" sz="1400" b="1" dirty="0"/>
          </a:p>
        </p:txBody>
      </p:sp>
      <p:sp>
        <p:nvSpPr>
          <p:cNvPr id="3" name="Freeform 2"/>
          <p:cNvSpPr/>
          <p:nvPr/>
        </p:nvSpPr>
        <p:spPr>
          <a:xfrm>
            <a:off x="1247951" y="1500907"/>
            <a:ext cx="4980233" cy="2360141"/>
          </a:xfrm>
          <a:custGeom>
            <a:avLst/>
            <a:gdLst>
              <a:gd name="connsiteX0" fmla="*/ 2051682 w 4980233"/>
              <a:gd name="connsiteY0" fmla="*/ 2248930 h 2360141"/>
              <a:gd name="connsiteX1" fmla="*/ 1989898 w 4980233"/>
              <a:gd name="connsiteY1" fmla="*/ 2261287 h 2360141"/>
              <a:gd name="connsiteX2" fmla="*/ 1915757 w 4980233"/>
              <a:gd name="connsiteY2" fmla="*/ 2286000 h 2360141"/>
              <a:gd name="connsiteX3" fmla="*/ 1755119 w 4980233"/>
              <a:gd name="connsiteY3" fmla="*/ 2323071 h 2360141"/>
              <a:gd name="connsiteX4" fmla="*/ 1705692 w 4980233"/>
              <a:gd name="connsiteY4" fmla="*/ 2335427 h 2360141"/>
              <a:gd name="connsiteX5" fmla="*/ 1495627 w 4980233"/>
              <a:gd name="connsiteY5" fmla="*/ 2360141 h 2360141"/>
              <a:gd name="connsiteX6" fmla="*/ 939573 w 4980233"/>
              <a:gd name="connsiteY6" fmla="*/ 2347784 h 2360141"/>
              <a:gd name="connsiteX7" fmla="*/ 865433 w 4980233"/>
              <a:gd name="connsiteY7" fmla="*/ 2323071 h 2360141"/>
              <a:gd name="connsiteX8" fmla="*/ 816006 w 4980233"/>
              <a:gd name="connsiteY8" fmla="*/ 2310714 h 2360141"/>
              <a:gd name="connsiteX9" fmla="*/ 741865 w 4980233"/>
              <a:gd name="connsiteY9" fmla="*/ 2261287 h 2360141"/>
              <a:gd name="connsiteX10" fmla="*/ 704795 w 4980233"/>
              <a:gd name="connsiteY10" fmla="*/ 2224217 h 2360141"/>
              <a:gd name="connsiteX11" fmla="*/ 630655 w 4980233"/>
              <a:gd name="connsiteY11" fmla="*/ 2174790 h 2360141"/>
              <a:gd name="connsiteX12" fmla="*/ 618298 w 4980233"/>
              <a:gd name="connsiteY12" fmla="*/ 2137719 h 2360141"/>
              <a:gd name="connsiteX13" fmla="*/ 544157 w 4980233"/>
              <a:gd name="connsiteY13" fmla="*/ 2075935 h 2360141"/>
              <a:gd name="connsiteX14" fmla="*/ 457660 w 4980233"/>
              <a:gd name="connsiteY14" fmla="*/ 1964725 h 2360141"/>
              <a:gd name="connsiteX15" fmla="*/ 408233 w 4980233"/>
              <a:gd name="connsiteY15" fmla="*/ 1890584 h 2360141"/>
              <a:gd name="connsiteX16" fmla="*/ 395876 w 4980233"/>
              <a:gd name="connsiteY16" fmla="*/ 1853514 h 2360141"/>
              <a:gd name="connsiteX17" fmla="*/ 358806 w 4980233"/>
              <a:gd name="connsiteY17" fmla="*/ 1816444 h 2360141"/>
              <a:gd name="connsiteX18" fmla="*/ 334092 w 4980233"/>
              <a:gd name="connsiteY18" fmla="*/ 1779373 h 2360141"/>
              <a:gd name="connsiteX19" fmla="*/ 297022 w 4980233"/>
              <a:gd name="connsiteY19" fmla="*/ 1705233 h 2360141"/>
              <a:gd name="connsiteX20" fmla="*/ 222882 w 4980233"/>
              <a:gd name="connsiteY20" fmla="*/ 1655806 h 2360141"/>
              <a:gd name="connsiteX21" fmla="*/ 185811 w 4980233"/>
              <a:gd name="connsiteY21" fmla="*/ 1618735 h 2360141"/>
              <a:gd name="connsiteX22" fmla="*/ 173455 w 4980233"/>
              <a:gd name="connsiteY22" fmla="*/ 1556952 h 2360141"/>
              <a:gd name="connsiteX23" fmla="*/ 148741 w 4980233"/>
              <a:gd name="connsiteY23" fmla="*/ 1285103 h 2360141"/>
              <a:gd name="connsiteX24" fmla="*/ 136384 w 4980233"/>
              <a:gd name="connsiteY24" fmla="*/ 1000898 h 2360141"/>
              <a:gd name="connsiteX25" fmla="*/ 49887 w 4980233"/>
              <a:gd name="connsiteY25" fmla="*/ 988541 h 2360141"/>
              <a:gd name="connsiteX26" fmla="*/ 25173 w 4980233"/>
              <a:gd name="connsiteY26" fmla="*/ 939114 h 2360141"/>
              <a:gd name="connsiteX27" fmla="*/ 12817 w 4980233"/>
              <a:gd name="connsiteY27" fmla="*/ 654908 h 2360141"/>
              <a:gd name="connsiteX28" fmla="*/ 460 w 4980233"/>
              <a:gd name="connsiteY28" fmla="*/ 593125 h 2360141"/>
              <a:gd name="connsiteX29" fmla="*/ 25173 w 4980233"/>
              <a:gd name="connsiteY29" fmla="*/ 358346 h 2360141"/>
              <a:gd name="connsiteX30" fmla="*/ 37530 w 4980233"/>
              <a:gd name="connsiteY30" fmla="*/ 296563 h 2360141"/>
              <a:gd name="connsiteX31" fmla="*/ 74600 w 4980233"/>
              <a:gd name="connsiteY31" fmla="*/ 247135 h 2360141"/>
              <a:gd name="connsiteX32" fmla="*/ 247595 w 4980233"/>
              <a:gd name="connsiteY32" fmla="*/ 98854 h 2360141"/>
              <a:gd name="connsiteX33" fmla="*/ 346449 w 4980233"/>
              <a:gd name="connsiteY33" fmla="*/ 86498 h 2360141"/>
              <a:gd name="connsiteX34" fmla="*/ 494730 w 4980233"/>
              <a:gd name="connsiteY34" fmla="*/ 12357 h 2360141"/>
              <a:gd name="connsiteX35" fmla="*/ 531800 w 4980233"/>
              <a:gd name="connsiteY35" fmla="*/ 0 h 2360141"/>
              <a:gd name="connsiteX36" fmla="*/ 1013714 w 4980233"/>
              <a:gd name="connsiteY36" fmla="*/ 12357 h 2360141"/>
              <a:gd name="connsiteX37" fmla="*/ 1186709 w 4980233"/>
              <a:gd name="connsiteY37" fmla="*/ 24714 h 2360141"/>
              <a:gd name="connsiteX38" fmla="*/ 1297919 w 4980233"/>
              <a:gd name="connsiteY38" fmla="*/ 49427 h 2360141"/>
              <a:gd name="connsiteX39" fmla="*/ 1718049 w 4980233"/>
              <a:gd name="connsiteY39" fmla="*/ 61784 h 2360141"/>
              <a:gd name="connsiteX40" fmla="*/ 1792190 w 4980233"/>
              <a:gd name="connsiteY40" fmla="*/ 98854 h 2360141"/>
              <a:gd name="connsiteX41" fmla="*/ 1866330 w 4980233"/>
              <a:gd name="connsiteY41" fmla="*/ 148281 h 2360141"/>
              <a:gd name="connsiteX42" fmla="*/ 1878687 w 4980233"/>
              <a:gd name="connsiteY42" fmla="*/ 185352 h 2360141"/>
              <a:gd name="connsiteX43" fmla="*/ 1903400 w 4980233"/>
              <a:gd name="connsiteY43" fmla="*/ 222422 h 2360141"/>
              <a:gd name="connsiteX44" fmla="*/ 1891044 w 4980233"/>
              <a:gd name="connsiteY44" fmla="*/ 605481 h 2360141"/>
              <a:gd name="connsiteX45" fmla="*/ 1878687 w 4980233"/>
              <a:gd name="connsiteY45" fmla="*/ 654908 h 2360141"/>
              <a:gd name="connsiteX46" fmla="*/ 1853973 w 4980233"/>
              <a:gd name="connsiteY46" fmla="*/ 729049 h 2360141"/>
              <a:gd name="connsiteX47" fmla="*/ 1866330 w 4980233"/>
              <a:gd name="connsiteY47" fmla="*/ 1013254 h 2360141"/>
              <a:gd name="connsiteX48" fmla="*/ 1891044 w 4980233"/>
              <a:gd name="connsiteY48" fmla="*/ 1099752 h 2360141"/>
              <a:gd name="connsiteX49" fmla="*/ 1928114 w 4980233"/>
              <a:gd name="connsiteY49" fmla="*/ 1223319 h 2360141"/>
              <a:gd name="connsiteX50" fmla="*/ 1952827 w 4980233"/>
              <a:gd name="connsiteY50" fmla="*/ 1260390 h 2360141"/>
              <a:gd name="connsiteX51" fmla="*/ 1965184 w 4980233"/>
              <a:gd name="connsiteY51" fmla="*/ 1297460 h 2360141"/>
              <a:gd name="connsiteX52" fmla="*/ 1989898 w 4980233"/>
              <a:gd name="connsiteY52" fmla="*/ 1346887 h 2360141"/>
              <a:gd name="connsiteX53" fmla="*/ 2002255 w 4980233"/>
              <a:gd name="connsiteY53" fmla="*/ 1470454 h 2360141"/>
              <a:gd name="connsiteX54" fmla="*/ 2026968 w 4980233"/>
              <a:gd name="connsiteY54" fmla="*/ 1556952 h 2360141"/>
              <a:gd name="connsiteX55" fmla="*/ 2051682 w 4980233"/>
              <a:gd name="connsiteY55" fmla="*/ 1692876 h 2360141"/>
              <a:gd name="connsiteX56" fmla="*/ 2064038 w 4980233"/>
              <a:gd name="connsiteY56" fmla="*/ 2273644 h 2360141"/>
              <a:gd name="connsiteX57" fmla="*/ 2101109 w 4980233"/>
              <a:gd name="connsiteY57" fmla="*/ 2286000 h 2360141"/>
              <a:gd name="connsiteX58" fmla="*/ 2162892 w 4980233"/>
              <a:gd name="connsiteY58" fmla="*/ 2298357 h 2360141"/>
              <a:gd name="connsiteX59" fmla="*/ 2496525 w 4980233"/>
              <a:gd name="connsiteY59" fmla="*/ 2323071 h 2360141"/>
              <a:gd name="connsiteX60" fmla="*/ 2595379 w 4980233"/>
              <a:gd name="connsiteY60" fmla="*/ 2335427 h 2360141"/>
              <a:gd name="connsiteX61" fmla="*/ 3386211 w 4980233"/>
              <a:gd name="connsiteY61" fmla="*/ 2335427 h 2360141"/>
              <a:gd name="connsiteX62" fmla="*/ 4201757 w 4980233"/>
              <a:gd name="connsiteY62" fmla="*/ 2347784 h 2360141"/>
              <a:gd name="connsiteX63" fmla="*/ 4510676 w 4980233"/>
              <a:gd name="connsiteY63" fmla="*/ 2323071 h 2360141"/>
              <a:gd name="connsiteX64" fmla="*/ 4621887 w 4980233"/>
              <a:gd name="connsiteY64" fmla="*/ 2286000 h 2360141"/>
              <a:gd name="connsiteX65" fmla="*/ 4658957 w 4980233"/>
              <a:gd name="connsiteY65" fmla="*/ 2273644 h 2360141"/>
              <a:gd name="connsiteX66" fmla="*/ 4745455 w 4980233"/>
              <a:gd name="connsiteY66" fmla="*/ 2261287 h 2360141"/>
              <a:gd name="connsiteX67" fmla="*/ 4819595 w 4980233"/>
              <a:gd name="connsiteY67" fmla="*/ 2236573 h 2360141"/>
              <a:gd name="connsiteX68" fmla="*/ 4906092 w 4980233"/>
              <a:gd name="connsiteY68" fmla="*/ 2211860 h 2360141"/>
              <a:gd name="connsiteX69" fmla="*/ 4943163 w 4980233"/>
              <a:gd name="connsiteY69" fmla="*/ 2137719 h 2360141"/>
              <a:gd name="connsiteX70" fmla="*/ 4980233 w 4980233"/>
              <a:gd name="connsiteY70" fmla="*/ 2014152 h 2360141"/>
              <a:gd name="connsiteX71" fmla="*/ 4943163 w 4980233"/>
              <a:gd name="connsiteY71" fmla="*/ 1902941 h 2360141"/>
              <a:gd name="connsiteX72" fmla="*/ 4906092 w 4980233"/>
              <a:gd name="connsiteY72" fmla="*/ 1878227 h 2360141"/>
              <a:gd name="connsiteX73" fmla="*/ 4881379 w 4980233"/>
              <a:gd name="connsiteY73" fmla="*/ 1841157 h 2360141"/>
              <a:gd name="connsiteX74" fmla="*/ 4770168 w 4980233"/>
              <a:gd name="connsiteY74" fmla="*/ 1804087 h 2360141"/>
              <a:gd name="connsiteX75" fmla="*/ 4609530 w 4980233"/>
              <a:gd name="connsiteY75" fmla="*/ 1816444 h 2360141"/>
              <a:gd name="connsiteX76" fmla="*/ 4572460 w 4980233"/>
              <a:gd name="connsiteY76" fmla="*/ 1828800 h 2360141"/>
              <a:gd name="connsiteX77" fmla="*/ 4510676 w 4980233"/>
              <a:gd name="connsiteY77" fmla="*/ 1878227 h 2360141"/>
              <a:gd name="connsiteX78" fmla="*/ 4473606 w 4980233"/>
              <a:gd name="connsiteY78" fmla="*/ 1952368 h 2360141"/>
              <a:gd name="connsiteX79" fmla="*/ 4448892 w 4980233"/>
              <a:gd name="connsiteY79" fmla="*/ 2038865 h 2360141"/>
              <a:gd name="connsiteX80" fmla="*/ 4461249 w 4980233"/>
              <a:gd name="connsiteY80" fmla="*/ 2199503 h 2360141"/>
              <a:gd name="connsiteX81" fmla="*/ 4523033 w 4980233"/>
              <a:gd name="connsiteY81" fmla="*/ 2261287 h 2360141"/>
              <a:gd name="connsiteX82" fmla="*/ 4597173 w 4980233"/>
              <a:gd name="connsiteY82" fmla="*/ 2273644 h 2360141"/>
              <a:gd name="connsiteX83" fmla="*/ 4708384 w 4980233"/>
              <a:gd name="connsiteY83" fmla="*/ 2286000 h 236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980233" h="2360141">
                <a:moveTo>
                  <a:pt x="2051682" y="2248930"/>
                </a:moveTo>
                <a:cubicBezTo>
                  <a:pt x="2031087" y="2253049"/>
                  <a:pt x="2010161" y="2255761"/>
                  <a:pt x="1989898" y="2261287"/>
                </a:cubicBezTo>
                <a:cubicBezTo>
                  <a:pt x="1964765" y="2268141"/>
                  <a:pt x="1941030" y="2279682"/>
                  <a:pt x="1915757" y="2286000"/>
                </a:cubicBezTo>
                <a:cubicBezTo>
                  <a:pt x="1673593" y="2346542"/>
                  <a:pt x="1926225" y="2285048"/>
                  <a:pt x="1755119" y="2323071"/>
                </a:cubicBezTo>
                <a:cubicBezTo>
                  <a:pt x="1738541" y="2326755"/>
                  <a:pt x="1722401" y="2332389"/>
                  <a:pt x="1705692" y="2335427"/>
                </a:cubicBezTo>
                <a:cubicBezTo>
                  <a:pt x="1638912" y="2347569"/>
                  <a:pt x="1561910" y="2353513"/>
                  <a:pt x="1495627" y="2360141"/>
                </a:cubicBezTo>
                <a:cubicBezTo>
                  <a:pt x="1310276" y="2356022"/>
                  <a:pt x="1124650" y="2358671"/>
                  <a:pt x="939573" y="2347784"/>
                </a:cubicBezTo>
                <a:cubicBezTo>
                  <a:pt x="913568" y="2346254"/>
                  <a:pt x="890705" y="2329389"/>
                  <a:pt x="865433" y="2323071"/>
                </a:cubicBezTo>
                <a:lnTo>
                  <a:pt x="816006" y="2310714"/>
                </a:lnTo>
                <a:cubicBezTo>
                  <a:pt x="791292" y="2294238"/>
                  <a:pt x="762868" y="2282290"/>
                  <a:pt x="741865" y="2261287"/>
                </a:cubicBezTo>
                <a:cubicBezTo>
                  <a:pt x="729508" y="2248930"/>
                  <a:pt x="718589" y="2234946"/>
                  <a:pt x="704795" y="2224217"/>
                </a:cubicBezTo>
                <a:cubicBezTo>
                  <a:pt x="681350" y="2205982"/>
                  <a:pt x="630655" y="2174790"/>
                  <a:pt x="630655" y="2174790"/>
                </a:cubicBezTo>
                <a:cubicBezTo>
                  <a:pt x="626536" y="2162433"/>
                  <a:pt x="625523" y="2148557"/>
                  <a:pt x="618298" y="2137719"/>
                </a:cubicBezTo>
                <a:cubicBezTo>
                  <a:pt x="599271" y="2109179"/>
                  <a:pt x="571509" y="2094170"/>
                  <a:pt x="544157" y="2075935"/>
                </a:cubicBezTo>
                <a:cubicBezTo>
                  <a:pt x="485037" y="1987255"/>
                  <a:pt x="515732" y="2022797"/>
                  <a:pt x="457660" y="1964725"/>
                </a:cubicBezTo>
                <a:cubicBezTo>
                  <a:pt x="428278" y="1876580"/>
                  <a:pt x="469940" y="1983143"/>
                  <a:pt x="408233" y="1890584"/>
                </a:cubicBezTo>
                <a:cubicBezTo>
                  <a:pt x="401008" y="1879746"/>
                  <a:pt x="403101" y="1864352"/>
                  <a:pt x="395876" y="1853514"/>
                </a:cubicBezTo>
                <a:cubicBezTo>
                  <a:pt x="386183" y="1838974"/>
                  <a:pt x="369993" y="1829869"/>
                  <a:pt x="358806" y="1816444"/>
                </a:cubicBezTo>
                <a:cubicBezTo>
                  <a:pt x="349298" y="1805035"/>
                  <a:pt x="342330" y="1791730"/>
                  <a:pt x="334092" y="1779373"/>
                </a:cubicBezTo>
                <a:cubicBezTo>
                  <a:pt x="325278" y="1752928"/>
                  <a:pt x="319569" y="1724961"/>
                  <a:pt x="297022" y="1705233"/>
                </a:cubicBezTo>
                <a:cubicBezTo>
                  <a:pt x="274669" y="1685674"/>
                  <a:pt x="247595" y="1672282"/>
                  <a:pt x="222882" y="1655806"/>
                </a:cubicBezTo>
                <a:cubicBezTo>
                  <a:pt x="208342" y="1646112"/>
                  <a:pt x="198168" y="1631092"/>
                  <a:pt x="185811" y="1618735"/>
                </a:cubicBezTo>
                <a:cubicBezTo>
                  <a:pt x="181692" y="1598141"/>
                  <a:pt x="175774" y="1577826"/>
                  <a:pt x="173455" y="1556952"/>
                </a:cubicBezTo>
                <a:cubicBezTo>
                  <a:pt x="163407" y="1466518"/>
                  <a:pt x="148741" y="1285103"/>
                  <a:pt x="148741" y="1285103"/>
                </a:cubicBezTo>
                <a:cubicBezTo>
                  <a:pt x="144622" y="1190368"/>
                  <a:pt x="166370" y="1090856"/>
                  <a:pt x="136384" y="1000898"/>
                </a:cubicBezTo>
                <a:cubicBezTo>
                  <a:pt x="127174" y="973268"/>
                  <a:pt x="75347" y="1002685"/>
                  <a:pt x="49887" y="988541"/>
                </a:cubicBezTo>
                <a:cubicBezTo>
                  <a:pt x="33785" y="979595"/>
                  <a:pt x="33411" y="955590"/>
                  <a:pt x="25173" y="939114"/>
                </a:cubicBezTo>
                <a:cubicBezTo>
                  <a:pt x="21054" y="844379"/>
                  <a:pt x="19573" y="749492"/>
                  <a:pt x="12817" y="654908"/>
                </a:cubicBezTo>
                <a:cubicBezTo>
                  <a:pt x="11321" y="633959"/>
                  <a:pt x="460" y="614127"/>
                  <a:pt x="460" y="593125"/>
                </a:cubicBezTo>
                <a:cubicBezTo>
                  <a:pt x="460" y="266638"/>
                  <a:pt x="-5465" y="480899"/>
                  <a:pt x="25173" y="358346"/>
                </a:cubicBezTo>
                <a:cubicBezTo>
                  <a:pt x="30267" y="337971"/>
                  <a:pt x="29000" y="315755"/>
                  <a:pt x="37530" y="296563"/>
                </a:cubicBezTo>
                <a:cubicBezTo>
                  <a:pt x="45894" y="277743"/>
                  <a:pt x="60684" y="262317"/>
                  <a:pt x="74600" y="247135"/>
                </a:cubicBezTo>
                <a:cubicBezTo>
                  <a:pt x="83828" y="237068"/>
                  <a:pt x="205193" y="104154"/>
                  <a:pt x="247595" y="98854"/>
                </a:cubicBezTo>
                <a:lnTo>
                  <a:pt x="346449" y="86498"/>
                </a:lnTo>
                <a:cubicBezTo>
                  <a:pt x="442265" y="22621"/>
                  <a:pt x="392412" y="46464"/>
                  <a:pt x="494730" y="12357"/>
                </a:cubicBezTo>
                <a:lnTo>
                  <a:pt x="531800" y="0"/>
                </a:lnTo>
                <a:lnTo>
                  <a:pt x="1013714" y="12357"/>
                </a:lnTo>
                <a:cubicBezTo>
                  <a:pt x="1071485" y="14537"/>
                  <a:pt x="1129251" y="18330"/>
                  <a:pt x="1186709" y="24714"/>
                </a:cubicBezTo>
                <a:cubicBezTo>
                  <a:pt x="1260908" y="32958"/>
                  <a:pt x="1214046" y="45126"/>
                  <a:pt x="1297919" y="49427"/>
                </a:cubicBezTo>
                <a:cubicBezTo>
                  <a:pt x="1437839" y="56602"/>
                  <a:pt x="1578006" y="57665"/>
                  <a:pt x="1718049" y="61784"/>
                </a:cubicBezTo>
                <a:cubicBezTo>
                  <a:pt x="1755199" y="74168"/>
                  <a:pt x="1760254" y="72240"/>
                  <a:pt x="1792190" y="98854"/>
                </a:cubicBezTo>
                <a:cubicBezTo>
                  <a:pt x="1853899" y="150278"/>
                  <a:pt x="1801182" y="126566"/>
                  <a:pt x="1866330" y="148281"/>
                </a:cubicBezTo>
                <a:cubicBezTo>
                  <a:pt x="1870449" y="160638"/>
                  <a:pt x="1872862" y="173702"/>
                  <a:pt x="1878687" y="185352"/>
                </a:cubicBezTo>
                <a:cubicBezTo>
                  <a:pt x="1885328" y="198635"/>
                  <a:pt x="1902963" y="207578"/>
                  <a:pt x="1903400" y="222422"/>
                </a:cubicBezTo>
                <a:cubicBezTo>
                  <a:pt x="1907156" y="350120"/>
                  <a:pt x="1898332" y="477936"/>
                  <a:pt x="1891044" y="605481"/>
                </a:cubicBezTo>
                <a:cubicBezTo>
                  <a:pt x="1890075" y="622436"/>
                  <a:pt x="1883567" y="638641"/>
                  <a:pt x="1878687" y="654908"/>
                </a:cubicBezTo>
                <a:cubicBezTo>
                  <a:pt x="1871201" y="679860"/>
                  <a:pt x="1853973" y="729049"/>
                  <a:pt x="1853973" y="729049"/>
                </a:cubicBezTo>
                <a:cubicBezTo>
                  <a:pt x="1858092" y="823784"/>
                  <a:pt x="1859325" y="918689"/>
                  <a:pt x="1866330" y="1013254"/>
                </a:cubicBezTo>
                <a:cubicBezTo>
                  <a:pt x="1868261" y="1039329"/>
                  <a:pt x="1883736" y="1074172"/>
                  <a:pt x="1891044" y="1099752"/>
                </a:cubicBezTo>
                <a:cubicBezTo>
                  <a:pt x="1899680" y="1129977"/>
                  <a:pt x="1913427" y="1201288"/>
                  <a:pt x="1928114" y="1223319"/>
                </a:cubicBezTo>
                <a:cubicBezTo>
                  <a:pt x="1936352" y="1235676"/>
                  <a:pt x="1946185" y="1247107"/>
                  <a:pt x="1952827" y="1260390"/>
                </a:cubicBezTo>
                <a:cubicBezTo>
                  <a:pt x="1958652" y="1272040"/>
                  <a:pt x="1960053" y="1285488"/>
                  <a:pt x="1965184" y="1297460"/>
                </a:cubicBezTo>
                <a:cubicBezTo>
                  <a:pt x="1972440" y="1314391"/>
                  <a:pt x="1981660" y="1330411"/>
                  <a:pt x="1989898" y="1346887"/>
                </a:cubicBezTo>
                <a:cubicBezTo>
                  <a:pt x="1994017" y="1388076"/>
                  <a:pt x="1996401" y="1429476"/>
                  <a:pt x="2002255" y="1470454"/>
                </a:cubicBezTo>
                <a:cubicBezTo>
                  <a:pt x="2009960" y="1524389"/>
                  <a:pt x="2015231" y="1510004"/>
                  <a:pt x="2026968" y="1556952"/>
                </a:cubicBezTo>
                <a:cubicBezTo>
                  <a:pt x="2035604" y="1591496"/>
                  <a:pt x="2046173" y="1659822"/>
                  <a:pt x="2051682" y="1692876"/>
                </a:cubicBezTo>
                <a:cubicBezTo>
                  <a:pt x="2055801" y="1886465"/>
                  <a:pt x="2047958" y="2080680"/>
                  <a:pt x="2064038" y="2273644"/>
                </a:cubicBezTo>
                <a:cubicBezTo>
                  <a:pt x="2065120" y="2286624"/>
                  <a:pt x="2088473" y="2282841"/>
                  <a:pt x="2101109" y="2286000"/>
                </a:cubicBezTo>
                <a:cubicBezTo>
                  <a:pt x="2121484" y="2291094"/>
                  <a:pt x="2142034" y="2295903"/>
                  <a:pt x="2162892" y="2298357"/>
                </a:cubicBezTo>
                <a:cubicBezTo>
                  <a:pt x="2262451" y="2310070"/>
                  <a:pt x="2399550" y="2314639"/>
                  <a:pt x="2496525" y="2323071"/>
                </a:cubicBezTo>
                <a:cubicBezTo>
                  <a:pt x="2529608" y="2325948"/>
                  <a:pt x="2562428" y="2331308"/>
                  <a:pt x="2595379" y="2335427"/>
                </a:cubicBezTo>
                <a:cubicBezTo>
                  <a:pt x="3020336" y="2311820"/>
                  <a:pt x="2709587" y="2323345"/>
                  <a:pt x="3386211" y="2335427"/>
                </a:cubicBezTo>
                <a:lnTo>
                  <a:pt x="4201757" y="2347784"/>
                </a:lnTo>
                <a:cubicBezTo>
                  <a:pt x="4234289" y="2345751"/>
                  <a:pt x="4448166" y="2335573"/>
                  <a:pt x="4510676" y="2323071"/>
                </a:cubicBezTo>
                <a:cubicBezTo>
                  <a:pt x="4510683" y="2323070"/>
                  <a:pt x="4603348" y="2292179"/>
                  <a:pt x="4621887" y="2286000"/>
                </a:cubicBezTo>
                <a:cubicBezTo>
                  <a:pt x="4634244" y="2281881"/>
                  <a:pt x="4646063" y="2275486"/>
                  <a:pt x="4658957" y="2273644"/>
                </a:cubicBezTo>
                <a:lnTo>
                  <a:pt x="4745455" y="2261287"/>
                </a:lnTo>
                <a:cubicBezTo>
                  <a:pt x="4770168" y="2253049"/>
                  <a:pt x="4794322" y="2242891"/>
                  <a:pt x="4819595" y="2236573"/>
                </a:cubicBezTo>
                <a:cubicBezTo>
                  <a:pt x="4881658" y="2221058"/>
                  <a:pt x="4852911" y="2229588"/>
                  <a:pt x="4906092" y="2211860"/>
                </a:cubicBezTo>
                <a:cubicBezTo>
                  <a:pt x="4951161" y="2076658"/>
                  <a:pt x="4879281" y="2281454"/>
                  <a:pt x="4943163" y="2137719"/>
                </a:cubicBezTo>
                <a:cubicBezTo>
                  <a:pt x="4960352" y="2099043"/>
                  <a:pt x="4969964" y="2055228"/>
                  <a:pt x="4980233" y="2014152"/>
                </a:cubicBezTo>
                <a:cubicBezTo>
                  <a:pt x="4971949" y="1964448"/>
                  <a:pt x="4977912" y="1937690"/>
                  <a:pt x="4943163" y="1902941"/>
                </a:cubicBezTo>
                <a:cubicBezTo>
                  <a:pt x="4932662" y="1892440"/>
                  <a:pt x="4918449" y="1886465"/>
                  <a:pt x="4906092" y="1878227"/>
                </a:cubicBezTo>
                <a:cubicBezTo>
                  <a:pt x="4897854" y="1865870"/>
                  <a:pt x="4891880" y="1851658"/>
                  <a:pt x="4881379" y="1841157"/>
                </a:cubicBezTo>
                <a:cubicBezTo>
                  <a:pt x="4846630" y="1806408"/>
                  <a:pt x="4819872" y="1812371"/>
                  <a:pt x="4770168" y="1804087"/>
                </a:cubicBezTo>
                <a:cubicBezTo>
                  <a:pt x="4716622" y="1808206"/>
                  <a:pt x="4662819" y="1809783"/>
                  <a:pt x="4609530" y="1816444"/>
                </a:cubicBezTo>
                <a:cubicBezTo>
                  <a:pt x="4596606" y="1818060"/>
                  <a:pt x="4582631" y="1820663"/>
                  <a:pt x="4572460" y="1828800"/>
                </a:cubicBezTo>
                <a:cubicBezTo>
                  <a:pt x="4492614" y="1892677"/>
                  <a:pt x="4603851" y="1847170"/>
                  <a:pt x="4510676" y="1878227"/>
                </a:cubicBezTo>
                <a:cubicBezTo>
                  <a:pt x="4479617" y="1971404"/>
                  <a:pt x="4521513" y="1856555"/>
                  <a:pt x="4473606" y="1952368"/>
                </a:cubicBezTo>
                <a:cubicBezTo>
                  <a:pt x="4464742" y="1970096"/>
                  <a:pt x="4452852" y="2023027"/>
                  <a:pt x="4448892" y="2038865"/>
                </a:cubicBezTo>
                <a:cubicBezTo>
                  <a:pt x="4453011" y="2092411"/>
                  <a:pt x="4451352" y="2146719"/>
                  <a:pt x="4461249" y="2199503"/>
                </a:cubicBezTo>
                <a:cubicBezTo>
                  <a:pt x="4465642" y="2222934"/>
                  <a:pt x="4502165" y="2254331"/>
                  <a:pt x="4523033" y="2261287"/>
                </a:cubicBezTo>
                <a:cubicBezTo>
                  <a:pt x="4546801" y="2269210"/>
                  <a:pt x="4572715" y="2268209"/>
                  <a:pt x="4597173" y="2273644"/>
                </a:cubicBezTo>
                <a:cubicBezTo>
                  <a:pt x="4687942" y="2293814"/>
                  <a:pt x="4563819" y="2286000"/>
                  <a:pt x="4708384" y="2286000"/>
                </a:cubicBezTo>
              </a:path>
            </a:pathLst>
          </a:custGeom>
          <a:no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78876" y="3940331"/>
            <a:ext cx="2829697" cy="1027185"/>
          </a:xfrm>
          <a:custGeom>
            <a:avLst/>
            <a:gdLst>
              <a:gd name="connsiteX0" fmla="*/ 790832 w 2829697"/>
              <a:gd name="connsiteY0" fmla="*/ 767593 h 1027185"/>
              <a:gd name="connsiteX1" fmla="*/ 889686 w 2829697"/>
              <a:gd name="connsiteY1" fmla="*/ 804664 h 1027185"/>
              <a:gd name="connsiteX2" fmla="*/ 939113 w 2829697"/>
              <a:gd name="connsiteY2" fmla="*/ 817020 h 1027185"/>
              <a:gd name="connsiteX3" fmla="*/ 1013254 w 2829697"/>
              <a:gd name="connsiteY3" fmla="*/ 841734 h 1027185"/>
              <a:gd name="connsiteX4" fmla="*/ 1050324 w 2829697"/>
              <a:gd name="connsiteY4" fmla="*/ 854091 h 1027185"/>
              <a:gd name="connsiteX5" fmla="*/ 1087394 w 2829697"/>
              <a:gd name="connsiteY5" fmla="*/ 866447 h 1027185"/>
              <a:gd name="connsiteX6" fmla="*/ 1124465 w 2829697"/>
              <a:gd name="connsiteY6" fmla="*/ 891161 h 1027185"/>
              <a:gd name="connsiteX7" fmla="*/ 1198605 w 2829697"/>
              <a:gd name="connsiteY7" fmla="*/ 915874 h 1027185"/>
              <a:gd name="connsiteX8" fmla="*/ 1285102 w 2829697"/>
              <a:gd name="connsiteY8" fmla="*/ 940588 h 1027185"/>
              <a:gd name="connsiteX9" fmla="*/ 1383956 w 2829697"/>
              <a:gd name="connsiteY9" fmla="*/ 965301 h 1027185"/>
              <a:gd name="connsiteX10" fmla="*/ 1680519 w 2829697"/>
              <a:gd name="connsiteY10" fmla="*/ 977658 h 1027185"/>
              <a:gd name="connsiteX11" fmla="*/ 2038865 w 2829697"/>
              <a:gd name="connsiteY11" fmla="*/ 965301 h 1027185"/>
              <a:gd name="connsiteX12" fmla="*/ 2150075 w 2829697"/>
              <a:gd name="connsiteY12" fmla="*/ 928231 h 1027185"/>
              <a:gd name="connsiteX13" fmla="*/ 2187146 w 2829697"/>
              <a:gd name="connsiteY13" fmla="*/ 915874 h 1027185"/>
              <a:gd name="connsiteX14" fmla="*/ 2310713 w 2829697"/>
              <a:gd name="connsiteY14" fmla="*/ 903518 h 1027185"/>
              <a:gd name="connsiteX15" fmla="*/ 2384854 w 2829697"/>
              <a:gd name="connsiteY15" fmla="*/ 854091 h 1027185"/>
              <a:gd name="connsiteX16" fmla="*/ 2471351 w 2829697"/>
              <a:gd name="connsiteY16" fmla="*/ 829377 h 1027185"/>
              <a:gd name="connsiteX17" fmla="*/ 2508421 w 2829697"/>
              <a:gd name="connsiteY17" fmla="*/ 817020 h 1027185"/>
              <a:gd name="connsiteX18" fmla="*/ 2557848 w 2829697"/>
              <a:gd name="connsiteY18" fmla="*/ 804664 h 1027185"/>
              <a:gd name="connsiteX19" fmla="*/ 2631989 w 2829697"/>
              <a:gd name="connsiteY19" fmla="*/ 779950 h 1027185"/>
              <a:gd name="connsiteX20" fmla="*/ 2706129 w 2829697"/>
              <a:gd name="connsiteY20" fmla="*/ 742880 h 1027185"/>
              <a:gd name="connsiteX21" fmla="*/ 2730843 w 2829697"/>
              <a:gd name="connsiteY21" fmla="*/ 705810 h 1027185"/>
              <a:gd name="connsiteX22" fmla="*/ 2767913 w 2829697"/>
              <a:gd name="connsiteY22" fmla="*/ 693453 h 1027185"/>
              <a:gd name="connsiteX23" fmla="*/ 2780270 w 2829697"/>
              <a:gd name="connsiteY23" fmla="*/ 656383 h 1027185"/>
              <a:gd name="connsiteX24" fmla="*/ 2804983 w 2829697"/>
              <a:gd name="connsiteY24" fmla="*/ 619312 h 1027185"/>
              <a:gd name="connsiteX25" fmla="*/ 2829697 w 2829697"/>
              <a:gd name="connsiteY25" fmla="*/ 545172 h 1027185"/>
              <a:gd name="connsiteX26" fmla="*/ 2817340 w 2829697"/>
              <a:gd name="connsiteY26" fmla="*/ 149755 h 1027185"/>
              <a:gd name="connsiteX27" fmla="*/ 2780270 w 2829697"/>
              <a:gd name="connsiteY27" fmla="*/ 75615 h 1027185"/>
              <a:gd name="connsiteX28" fmla="*/ 2730843 w 2829697"/>
              <a:gd name="connsiteY28" fmla="*/ 26188 h 1027185"/>
              <a:gd name="connsiteX29" fmla="*/ 1804086 w 2829697"/>
              <a:gd name="connsiteY29" fmla="*/ 13831 h 1027185"/>
              <a:gd name="connsiteX30" fmla="*/ 1445740 w 2829697"/>
              <a:gd name="connsiteY30" fmla="*/ 13831 h 1027185"/>
              <a:gd name="connsiteX31" fmla="*/ 1309816 w 2829697"/>
              <a:gd name="connsiteY31" fmla="*/ 50901 h 1027185"/>
              <a:gd name="connsiteX32" fmla="*/ 1235675 w 2829697"/>
              <a:gd name="connsiteY32" fmla="*/ 63258 h 1027185"/>
              <a:gd name="connsiteX33" fmla="*/ 1124465 w 2829697"/>
              <a:gd name="connsiteY33" fmla="*/ 100328 h 1027185"/>
              <a:gd name="connsiteX34" fmla="*/ 1087394 w 2829697"/>
              <a:gd name="connsiteY34" fmla="*/ 112685 h 1027185"/>
              <a:gd name="connsiteX35" fmla="*/ 1013254 w 2829697"/>
              <a:gd name="connsiteY35" fmla="*/ 162112 h 1027185"/>
              <a:gd name="connsiteX36" fmla="*/ 976183 w 2829697"/>
              <a:gd name="connsiteY36" fmla="*/ 186826 h 1027185"/>
              <a:gd name="connsiteX37" fmla="*/ 889686 w 2829697"/>
              <a:gd name="connsiteY37" fmla="*/ 273323 h 1027185"/>
              <a:gd name="connsiteX38" fmla="*/ 864973 w 2829697"/>
              <a:gd name="connsiteY38" fmla="*/ 310393 h 1027185"/>
              <a:gd name="connsiteX39" fmla="*/ 827902 w 2829697"/>
              <a:gd name="connsiteY39" fmla="*/ 335107 h 1027185"/>
              <a:gd name="connsiteX40" fmla="*/ 815546 w 2829697"/>
              <a:gd name="connsiteY40" fmla="*/ 372177 h 1027185"/>
              <a:gd name="connsiteX41" fmla="*/ 790832 w 2829697"/>
              <a:gd name="connsiteY41" fmla="*/ 409247 h 1027185"/>
              <a:gd name="connsiteX42" fmla="*/ 790832 w 2829697"/>
              <a:gd name="connsiteY42" fmla="*/ 755237 h 1027185"/>
              <a:gd name="connsiteX43" fmla="*/ 815546 w 2829697"/>
              <a:gd name="connsiteY43" fmla="*/ 792307 h 1027185"/>
              <a:gd name="connsiteX44" fmla="*/ 766119 w 2829697"/>
              <a:gd name="connsiteY44" fmla="*/ 817020 h 1027185"/>
              <a:gd name="connsiteX45" fmla="*/ 716692 w 2829697"/>
              <a:gd name="connsiteY45" fmla="*/ 829377 h 1027185"/>
              <a:gd name="connsiteX46" fmla="*/ 679621 w 2829697"/>
              <a:gd name="connsiteY46" fmla="*/ 841734 h 1027185"/>
              <a:gd name="connsiteX47" fmla="*/ 605481 w 2829697"/>
              <a:gd name="connsiteY47" fmla="*/ 854091 h 1027185"/>
              <a:gd name="connsiteX48" fmla="*/ 568410 w 2829697"/>
              <a:gd name="connsiteY48" fmla="*/ 866447 h 1027185"/>
              <a:gd name="connsiteX49" fmla="*/ 518983 w 2829697"/>
              <a:gd name="connsiteY49" fmla="*/ 878804 h 1027185"/>
              <a:gd name="connsiteX50" fmla="*/ 444843 w 2829697"/>
              <a:gd name="connsiteY50" fmla="*/ 903518 h 1027185"/>
              <a:gd name="connsiteX51" fmla="*/ 407773 w 2829697"/>
              <a:gd name="connsiteY51" fmla="*/ 915874 h 1027185"/>
              <a:gd name="connsiteX52" fmla="*/ 370702 w 2829697"/>
              <a:gd name="connsiteY52" fmla="*/ 928231 h 1027185"/>
              <a:gd name="connsiteX53" fmla="*/ 247135 w 2829697"/>
              <a:gd name="connsiteY53" fmla="*/ 940588 h 1027185"/>
              <a:gd name="connsiteX54" fmla="*/ 123567 w 2829697"/>
              <a:gd name="connsiteY54" fmla="*/ 965301 h 1027185"/>
              <a:gd name="connsiteX55" fmla="*/ 24713 w 2829697"/>
              <a:gd name="connsiteY55" fmla="*/ 990015 h 1027185"/>
              <a:gd name="connsiteX56" fmla="*/ 0 w 2829697"/>
              <a:gd name="connsiteY56" fmla="*/ 1027085 h 10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29697" h="1027185">
                <a:moveTo>
                  <a:pt x="790832" y="767593"/>
                </a:moveTo>
                <a:cubicBezTo>
                  <a:pt x="947540" y="798935"/>
                  <a:pt x="778317" y="756935"/>
                  <a:pt x="889686" y="804664"/>
                </a:cubicBezTo>
                <a:cubicBezTo>
                  <a:pt x="905296" y="811354"/>
                  <a:pt x="922847" y="812140"/>
                  <a:pt x="939113" y="817020"/>
                </a:cubicBezTo>
                <a:cubicBezTo>
                  <a:pt x="964065" y="824505"/>
                  <a:pt x="988540" y="833496"/>
                  <a:pt x="1013254" y="841734"/>
                </a:cubicBezTo>
                <a:lnTo>
                  <a:pt x="1050324" y="854091"/>
                </a:lnTo>
                <a:lnTo>
                  <a:pt x="1087394" y="866447"/>
                </a:lnTo>
                <a:cubicBezTo>
                  <a:pt x="1099751" y="874685"/>
                  <a:pt x="1110894" y="885129"/>
                  <a:pt x="1124465" y="891161"/>
                </a:cubicBezTo>
                <a:cubicBezTo>
                  <a:pt x="1148270" y="901741"/>
                  <a:pt x="1173892" y="907636"/>
                  <a:pt x="1198605" y="915874"/>
                </a:cubicBezTo>
                <a:cubicBezTo>
                  <a:pt x="1287497" y="945505"/>
                  <a:pt x="1176477" y="909552"/>
                  <a:pt x="1285102" y="940588"/>
                </a:cubicBezTo>
                <a:cubicBezTo>
                  <a:pt x="1326667" y="952464"/>
                  <a:pt x="1334281" y="961875"/>
                  <a:pt x="1383956" y="965301"/>
                </a:cubicBezTo>
                <a:cubicBezTo>
                  <a:pt x="1482662" y="972108"/>
                  <a:pt x="1581665" y="973539"/>
                  <a:pt x="1680519" y="977658"/>
                </a:cubicBezTo>
                <a:cubicBezTo>
                  <a:pt x="1799968" y="973539"/>
                  <a:pt x="1919782" y="975508"/>
                  <a:pt x="2038865" y="965301"/>
                </a:cubicBezTo>
                <a:cubicBezTo>
                  <a:pt x="2038870" y="965301"/>
                  <a:pt x="2131538" y="934410"/>
                  <a:pt x="2150075" y="928231"/>
                </a:cubicBezTo>
                <a:cubicBezTo>
                  <a:pt x="2162432" y="924112"/>
                  <a:pt x="2174185" y="917170"/>
                  <a:pt x="2187146" y="915874"/>
                </a:cubicBezTo>
                <a:lnTo>
                  <a:pt x="2310713" y="903518"/>
                </a:lnTo>
                <a:cubicBezTo>
                  <a:pt x="2335427" y="887042"/>
                  <a:pt x="2356676" y="863484"/>
                  <a:pt x="2384854" y="854091"/>
                </a:cubicBezTo>
                <a:cubicBezTo>
                  <a:pt x="2473735" y="824463"/>
                  <a:pt x="2362741" y="860409"/>
                  <a:pt x="2471351" y="829377"/>
                </a:cubicBezTo>
                <a:cubicBezTo>
                  <a:pt x="2483875" y="825799"/>
                  <a:pt x="2495897" y="820598"/>
                  <a:pt x="2508421" y="817020"/>
                </a:cubicBezTo>
                <a:cubicBezTo>
                  <a:pt x="2524750" y="812355"/>
                  <a:pt x="2541582" y="809544"/>
                  <a:pt x="2557848" y="804664"/>
                </a:cubicBezTo>
                <a:cubicBezTo>
                  <a:pt x="2582800" y="797179"/>
                  <a:pt x="2610314" y="794400"/>
                  <a:pt x="2631989" y="779950"/>
                </a:cubicBezTo>
                <a:cubicBezTo>
                  <a:pt x="2679897" y="748012"/>
                  <a:pt x="2654970" y="759933"/>
                  <a:pt x="2706129" y="742880"/>
                </a:cubicBezTo>
                <a:cubicBezTo>
                  <a:pt x="2714367" y="730523"/>
                  <a:pt x="2719246" y="715087"/>
                  <a:pt x="2730843" y="705810"/>
                </a:cubicBezTo>
                <a:cubicBezTo>
                  <a:pt x="2741014" y="697673"/>
                  <a:pt x="2758703" y="702663"/>
                  <a:pt x="2767913" y="693453"/>
                </a:cubicBezTo>
                <a:cubicBezTo>
                  <a:pt x="2777123" y="684243"/>
                  <a:pt x="2774445" y="668033"/>
                  <a:pt x="2780270" y="656383"/>
                </a:cubicBezTo>
                <a:cubicBezTo>
                  <a:pt x="2786912" y="643100"/>
                  <a:pt x="2798951" y="632883"/>
                  <a:pt x="2804983" y="619312"/>
                </a:cubicBezTo>
                <a:cubicBezTo>
                  <a:pt x="2815563" y="595507"/>
                  <a:pt x="2829697" y="545172"/>
                  <a:pt x="2829697" y="545172"/>
                </a:cubicBezTo>
                <a:cubicBezTo>
                  <a:pt x="2825578" y="413366"/>
                  <a:pt x="2824863" y="281410"/>
                  <a:pt x="2817340" y="149755"/>
                </a:cubicBezTo>
                <a:cubicBezTo>
                  <a:pt x="2815336" y="114690"/>
                  <a:pt x="2795049" y="105173"/>
                  <a:pt x="2780270" y="75615"/>
                </a:cubicBezTo>
                <a:cubicBezTo>
                  <a:pt x="2763153" y="41381"/>
                  <a:pt x="2780911" y="27472"/>
                  <a:pt x="2730843" y="26188"/>
                </a:cubicBezTo>
                <a:cubicBezTo>
                  <a:pt x="2421998" y="18269"/>
                  <a:pt x="2113005" y="17950"/>
                  <a:pt x="1804086" y="13831"/>
                </a:cubicBezTo>
                <a:cubicBezTo>
                  <a:pt x="1626964" y="-3882"/>
                  <a:pt x="1675617" y="-5326"/>
                  <a:pt x="1445740" y="13831"/>
                </a:cubicBezTo>
                <a:cubicBezTo>
                  <a:pt x="1329003" y="23559"/>
                  <a:pt x="1440358" y="29144"/>
                  <a:pt x="1309816" y="50901"/>
                </a:cubicBezTo>
                <a:lnTo>
                  <a:pt x="1235675" y="63258"/>
                </a:lnTo>
                <a:lnTo>
                  <a:pt x="1124465" y="100328"/>
                </a:lnTo>
                <a:lnTo>
                  <a:pt x="1087394" y="112685"/>
                </a:lnTo>
                <a:lnTo>
                  <a:pt x="1013254" y="162112"/>
                </a:lnTo>
                <a:lnTo>
                  <a:pt x="976183" y="186826"/>
                </a:lnTo>
                <a:cubicBezTo>
                  <a:pt x="919531" y="271804"/>
                  <a:pt x="954934" y="251573"/>
                  <a:pt x="889686" y="273323"/>
                </a:cubicBezTo>
                <a:cubicBezTo>
                  <a:pt x="881448" y="285680"/>
                  <a:pt x="875474" y="299892"/>
                  <a:pt x="864973" y="310393"/>
                </a:cubicBezTo>
                <a:cubicBezTo>
                  <a:pt x="854472" y="320894"/>
                  <a:pt x="837179" y="323510"/>
                  <a:pt x="827902" y="335107"/>
                </a:cubicBezTo>
                <a:cubicBezTo>
                  <a:pt x="819765" y="345278"/>
                  <a:pt x="821371" y="360527"/>
                  <a:pt x="815546" y="372177"/>
                </a:cubicBezTo>
                <a:cubicBezTo>
                  <a:pt x="808904" y="385460"/>
                  <a:pt x="799070" y="396890"/>
                  <a:pt x="790832" y="409247"/>
                </a:cubicBezTo>
                <a:cubicBezTo>
                  <a:pt x="747954" y="537882"/>
                  <a:pt x="761596" y="482377"/>
                  <a:pt x="790832" y="755237"/>
                </a:cubicBezTo>
                <a:cubicBezTo>
                  <a:pt x="792414" y="770003"/>
                  <a:pt x="807308" y="779950"/>
                  <a:pt x="815546" y="792307"/>
                </a:cubicBezTo>
                <a:cubicBezTo>
                  <a:pt x="799070" y="800545"/>
                  <a:pt x="783366" y="810552"/>
                  <a:pt x="766119" y="817020"/>
                </a:cubicBezTo>
                <a:cubicBezTo>
                  <a:pt x="750218" y="822983"/>
                  <a:pt x="733021" y="824711"/>
                  <a:pt x="716692" y="829377"/>
                </a:cubicBezTo>
                <a:cubicBezTo>
                  <a:pt x="704168" y="832955"/>
                  <a:pt x="692336" y="838908"/>
                  <a:pt x="679621" y="841734"/>
                </a:cubicBezTo>
                <a:cubicBezTo>
                  <a:pt x="655163" y="847169"/>
                  <a:pt x="629939" y="848656"/>
                  <a:pt x="605481" y="854091"/>
                </a:cubicBezTo>
                <a:cubicBezTo>
                  <a:pt x="592766" y="856917"/>
                  <a:pt x="580934" y="862869"/>
                  <a:pt x="568410" y="866447"/>
                </a:cubicBezTo>
                <a:cubicBezTo>
                  <a:pt x="552081" y="871112"/>
                  <a:pt x="535249" y="873924"/>
                  <a:pt x="518983" y="878804"/>
                </a:cubicBezTo>
                <a:cubicBezTo>
                  <a:pt x="494031" y="886290"/>
                  <a:pt x="469556" y="895280"/>
                  <a:pt x="444843" y="903518"/>
                </a:cubicBezTo>
                <a:lnTo>
                  <a:pt x="407773" y="915874"/>
                </a:lnTo>
                <a:cubicBezTo>
                  <a:pt x="395416" y="919993"/>
                  <a:pt x="383663" y="926935"/>
                  <a:pt x="370702" y="928231"/>
                </a:cubicBezTo>
                <a:cubicBezTo>
                  <a:pt x="329513" y="932350"/>
                  <a:pt x="288210" y="935454"/>
                  <a:pt x="247135" y="940588"/>
                </a:cubicBezTo>
                <a:cubicBezTo>
                  <a:pt x="164128" y="950964"/>
                  <a:pt x="191955" y="950104"/>
                  <a:pt x="123567" y="965301"/>
                </a:cubicBezTo>
                <a:cubicBezTo>
                  <a:pt x="34107" y="985181"/>
                  <a:pt x="90951" y="967935"/>
                  <a:pt x="24713" y="990015"/>
                </a:cubicBezTo>
                <a:cubicBezTo>
                  <a:pt x="11054" y="1030992"/>
                  <a:pt x="25381" y="1027085"/>
                  <a:pt x="0" y="1027085"/>
                </a:cubicBezTo>
              </a:path>
            </a:pathLst>
          </a:custGeom>
          <a:no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87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3"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Control modifications for inertial emulation</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55</a:t>
            </a:fld>
            <a:endParaRPr lang="en-US"/>
          </a:p>
        </p:txBody>
      </p:sp>
      <p:sp>
        <p:nvSpPr>
          <p:cNvPr id="15" name="TextBox 14"/>
          <p:cNvSpPr txBox="1"/>
          <p:nvPr/>
        </p:nvSpPr>
        <p:spPr>
          <a:xfrm>
            <a:off x="22587" y="6532787"/>
            <a:ext cx="9059456" cy="276999"/>
          </a:xfrm>
          <a:prstGeom prst="rect">
            <a:avLst/>
          </a:prstGeom>
          <a:noFill/>
        </p:spPr>
        <p:txBody>
          <a:bodyPr wrap="square" rtlCol="0">
            <a:spAutoFit/>
          </a:bodyPr>
          <a:lstStyle/>
          <a:p>
            <a:r>
              <a:rPr lang="en-US" sz="1200" b="1" dirty="0" smtClean="0"/>
              <a:t>Source: O. Anaya-Lara, et al., “Wind Energy Generation Systems: Modeling and Control,” Wiley, 2009, Section 5.5.1.2.</a:t>
            </a:r>
            <a:endParaRPr lang="en-US" sz="1200" b="1" dirty="0"/>
          </a:p>
        </p:txBody>
      </p:sp>
      <p:pic>
        <p:nvPicPr>
          <p:cNvPr id="17" name="Picture 16"/>
          <p:cNvPicPr>
            <a:picLocks noChangeAspect="1"/>
          </p:cNvPicPr>
          <p:nvPr/>
        </p:nvPicPr>
        <p:blipFill>
          <a:blip r:embed="rId3"/>
          <a:stretch>
            <a:fillRect/>
          </a:stretch>
        </p:blipFill>
        <p:spPr>
          <a:xfrm>
            <a:off x="185873" y="620688"/>
            <a:ext cx="8706607" cy="2952492"/>
          </a:xfrm>
          <a:prstGeom prst="rect">
            <a:avLst/>
          </a:prstGeom>
          <a:solidFill>
            <a:srgbClr val="FFFF00">
              <a:alpha val="20000"/>
            </a:srgbClr>
          </a:solidFill>
        </p:spPr>
      </p:pic>
      <p:pic>
        <p:nvPicPr>
          <p:cNvPr id="18" name="Picture 17"/>
          <p:cNvPicPr>
            <a:picLocks noChangeAspect="1"/>
          </p:cNvPicPr>
          <p:nvPr/>
        </p:nvPicPr>
        <p:blipFill>
          <a:blip r:embed="rId4"/>
          <a:stretch>
            <a:fillRect/>
          </a:stretch>
        </p:blipFill>
        <p:spPr>
          <a:xfrm>
            <a:off x="185999" y="3573016"/>
            <a:ext cx="8772001" cy="3013467"/>
          </a:xfrm>
          <a:prstGeom prst="rect">
            <a:avLst/>
          </a:prstGeom>
        </p:spPr>
      </p:pic>
      <p:sp>
        <p:nvSpPr>
          <p:cNvPr id="19" name="Rectangle 18"/>
          <p:cNvSpPr/>
          <p:nvPr/>
        </p:nvSpPr>
        <p:spPr>
          <a:xfrm>
            <a:off x="107504" y="2276872"/>
            <a:ext cx="8928992" cy="1008112"/>
          </a:xfrm>
          <a:prstGeom prst="rect">
            <a:avLst/>
          </a:prstGeom>
          <a:solidFill>
            <a:srgbClr val="FFFF0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7504" y="3318164"/>
            <a:ext cx="8928992" cy="1478988"/>
          </a:xfrm>
          <a:prstGeom prst="rect">
            <a:avLst/>
          </a:prstGeom>
          <a:solidFill>
            <a:srgbClr val="00B0F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7504" y="6165304"/>
            <a:ext cx="1800200" cy="430887"/>
          </a:xfrm>
          <a:prstGeom prst="rect">
            <a:avLst/>
          </a:prstGeom>
          <a:solidFill>
            <a:schemeClr val="bg1"/>
          </a:solidFill>
        </p:spPr>
        <p:txBody>
          <a:bodyPr wrap="square" rtlCol="0">
            <a:spAutoFit/>
          </a:bodyPr>
          <a:lstStyle/>
          <a:p>
            <a:r>
              <a:rPr lang="en-US" sz="2200" b="1" dirty="0"/>
              <a:t>s</a:t>
            </a:r>
            <a:r>
              <a:rPr lang="en-US" sz="2200" b="1" dirty="0" smtClean="0"/>
              <a:t>=-0.0706 </a:t>
            </a:r>
            <a:r>
              <a:rPr lang="en-US" sz="2200" b="1" dirty="0" err="1" smtClean="0"/>
              <a:t>pu</a:t>
            </a:r>
            <a:r>
              <a:rPr lang="en-US" sz="2200" b="1" dirty="0" smtClean="0"/>
              <a:t>,</a:t>
            </a:r>
            <a:endParaRPr lang="en-US" sz="2200" b="1" dirty="0"/>
          </a:p>
        </p:txBody>
      </p:sp>
      <p:sp>
        <p:nvSpPr>
          <p:cNvPr id="21" name="Rectangle 20"/>
          <p:cNvSpPr/>
          <p:nvPr/>
        </p:nvSpPr>
        <p:spPr>
          <a:xfrm>
            <a:off x="107504" y="4841213"/>
            <a:ext cx="8928992" cy="1745269"/>
          </a:xfrm>
          <a:prstGeom prst="rect">
            <a:avLst/>
          </a:prstGeom>
          <a:solidFill>
            <a:srgbClr val="92D05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75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Control modifications for inertial emulation</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56</a:t>
            </a:fld>
            <a:endParaRPr lang="en-US"/>
          </a:p>
        </p:txBody>
      </p:sp>
      <p:sp>
        <p:nvSpPr>
          <p:cNvPr id="15" name="TextBox 14"/>
          <p:cNvSpPr txBox="1"/>
          <p:nvPr/>
        </p:nvSpPr>
        <p:spPr>
          <a:xfrm>
            <a:off x="22587" y="6532787"/>
            <a:ext cx="9059456" cy="276999"/>
          </a:xfrm>
          <a:prstGeom prst="rect">
            <a:avLst/>
          </a:prstGeom>
          <a:noFill/>
        </p:spPr>
        <p:txBody>
          <a:bodyPr wrap="square" rtlCol="0">
            <a:spAutoFit/>
          </a:bodyPr>
          <a:lstStyle/>
          <a:p>
            <a:r>
              <a:rPr lang="en-US" sz="1200" b="1" dirty="0" smtClean="0"/>
              <a:t>Source: O. Anaya-Lara, et al., “Wind Energy Generation Systems: Modeling and Control,” Wiley, 2009, Section 5.5.1.2.</a:t>
            </a:r>
            <a:endParaRPr lang="en-US" sz="1200" b="1" dirty="0"/>
          </a:p>
        </p:txBody>
      </p:sp>
      <p:sp>
        <p:nvSpPr>
          <p:cNvPr id="19" name="Rectangle 18"/>
          <p:cNvSpPr/>
          <p:nvPr/>
        </p:nvSpPr>
        <p:spPr>
          <a:xfrm>
            <a:off x="107504" y="2276872"/>
            <a:ext cx="8928992" cy="1008112"/>
          </a:xfrm>
          <a:prstGeom prst="rect">
            <a:avLst/>
          </a:prstGeom>
          <a:solidFill>
            <a:srgbClr val="FFFF0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INCREASE REFERENCE TORQUE (</a:t>
            </a:r>
            <a:r>
              <a:rPr lang="en-US" sz="3200" dirty="0" err="1" smtClean="0">
                <a:solidFill>
                  <a:schemeClr val="tx1"/>
                </a:solidFill>
              </a:rPr>
              <a:t>T</a:t>
            </a:r>
            <a:r>
              <a:rPr lang="en-US" sz="3200" baseline="-25000" dirty="0" err="1" smtClean="0">
                <a:solidFill>
                  <a:schemeClr val="tx1"/>
                </a:solidFill>
              </a:rPr>
              <a:t>sp,mod</a:t>
            </a:r>
            <a:r>
              <a:rPr lang="en-US" sz="3200" dirty="0" smtClean="0">
                <a:solidFill>
                  <a:schemeClr val="tx1"/>
                </a:solidFill>
              </a:rPr>
              <a:t>) SEEN BY CONTROLLER</a:t>
            </a:r>
            <a:endParaRPr lang="en-US" sz="3200" dirty="0">
              <a:solidFill>
                <a:schemeClr val="tx1"/>
              </a:solidFill>
            </a:endParaRPr>
          </a:p>
        </p:txBody>
      </p:sp>
      <p:sp>
        <p:nvSpPr>
          <p:cNvPr id="20" name="Rectangle 19"/>
          <p:cNvSpPr/>
          <p:nvPr/>
        </p:nvSpPr>
        <p:spPr>
          <a:xfrm>
            <a:off x="107504" y="3318164"/>
            <a:ext cx="8928992" cy="1478988"/>
          </a:xfrm>
          <a:prstGeom prst="rect">
            <a:avLst/>
          </a:prstGeom>
          <a:solidFill>
            <a:srgbClr val="00B0F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DFIG SLOWS, </a:t>
            </a:r>
            <a:r>
              <a:rPr lang="en-US" sz="3200" dirty="0" err="1" smtClean="0">
                <a:solidFill>
                  <a:schemeClr val="tx1"/>
                </a:solidFill>
              </a:rPr>
              <a:t>T</a:t>
            </a:r>
            <a:r>
              <a:rPr lang="en-US" sz="3200" baseline="-25000" dirty="0" err="1" smtClean="0">
                <a:solidFill>
                  <a:schemeClr val="tx1"/>
                </a:solidFill>
              </a:rPr>
              <a:t>e</a:t>
            </a:r>
            <a:r>
              <a:rPr lang="en-US" sz="3200" dirty="0" smtClean="0">
                <a:solidFill>
                  <a:schemeClr val="tx1"/>
                </a:solidFill>
              </a:rPr>
              <a:t> INCREASES SHARPLY</a:t>
            </a:r>
            <a:endParaRPr lang="en-US" sz="3200" dirty="0">
              <a:solidFill>
                <a:schemeClr val="tx1"/>
              </a:solidFill>
            </a:endParaRPr>
          </a:p>
        </p:txBody>
      </p:sp>
      <p:sp>
        <p:nvSpPr>
          <p:cNvPr id="21" name="Rectangle 20"/>
          <p:cNvSpPr/>
          <p:nvPr/>
        </p:nvSpPr>
        <p:spPr>
          <a:xfrm>
            <a:off x="107504" y="4841213"/>
            <a:ext cx="8928992" cy="1745269"/>
          </a:xfrm>
          <a:prstGeom prst="rect">
            <a:avLst/>
          </a:prstGeom>
          <a:solidFill>
            <a:srgbClr val="92D050">
              <a:alpha val="20000"/>
            </a:srgbClr>
          </a:solid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CONTROLLER SEES SLOWER SPEED AND FINDS “OPTIMAL” REFERENCE TORQUE T</a:t>
            </a:r>
            <a:r>
              <a:rPr lang="en-US" sz="3200" baseline="-25000" dirty="0" smtClean="0">
                <a:solidFill>
                  <a:schemeClr val="tx1"/>
                </a:solidFill>
              </a:rPr>
              <a:t>SP</a:t>
            </a:r>
            <a:r>
              <a:rPr lang="en-US" sz="3200" dirty="0" smtClean="0">
                <a:solidFill>
                  <a:schemeClr val="tx1"/>
                </a:solidFill>
              </a:rPr>
              <a:t> (0.2 LOWER THAN BEFORE)</a:t>
            </a:r>
            <a:endParaRPr lang="en-US" sz="3200" dirty="0">
              <a:solidFill>
                <a:schemeClr val="tx1"/>
              </a:solidFill>
            </a:endParaRPr>
          </a:p>
        </p:txBody>
      </p:sp>
    </p:spTree>
    <p:extLst>
      <p:ext uri="{BB962C8B-B14F-4D97-AF65-F5344CB8AC3E}">
        <p14:creationId xmlns:p14="http://schemas.microsoft.com/office/powerpoint/2010/main" val="25154398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Control modifications for inertial emulation</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57</a:t>
            </a:fld>
            <a:endParaRPr lang="en-US"/>
          </a:p>
        </p:txBody>
      </p:sp>
      <p:pic>
        <p:nvPicPr>
          <p:cNvPr id="6" name="Picture 5"/>
          <p:cNvPicPr>
            <a:picLocks noChangeAspect="1"/>
          </p:cNvPicPr>
          <p:nvPr/>
        </p:nvPicPr>
        <p:blipFill>
          <a:blip r:embed="rId3"/>
          <a:stretch>
            <a:fillRect/>
          </a:stretch>
        </p:blipFill>
        <p:spPr>
          <a:xfrm>
            <a:off x="827584" y="1124744"/>
            <a:ext cx="7701925" cy="4817204"/>
          </a:xfrm>
          <a:prstGeom prst="rect">
            <a:avLst/>
          </a:prstGeom>
        </p:spPr>
      </p:pic>
      <p:sp>
        <p:nvSpPr>
          <p:cNvPr id="10" name="TextBox 9"/>
          <p:cNvSpPr txBox="1"/>
          <p:nvPr/>
        </p:nvSpPr>
        <p:spPr>
          <a:xfrm>
            <a:off x="22587" y="6532787"/>
            <a:ext cx="9059456" cy="276999"/>
          </a:xfrm>
          <a:prstGeom prst="rect">
            <a:avLst/>
          </a:prstGeom>
          <a:noFill/>
        </p:spPr>
        <p:txBody>
          <a:bodyPr wrap="square" rtlCol="0">
            <a:spAutoFit/>
          </a:bodyPr>
          <a:lstStyle/>
          <a:p>
            <a:r>
              <a:rPr lang="en-US" sz="1200" b="1" dirty="0" smtClean="0"/>
              <a:t>Source: O. Anaya-Lara, et al., “Wind Energy Generation Systems: Modeling and Control,” Wiley, 2009, Section 5.5.1.2.</a:t>
            </a:r>
            <a:endParaRPr lang="en-US" sz="1200" b="1" dirty="0"/>
          </a:p>
        </p:txBody>
      </p:sp>
    </p:spTree>
    <p:extLst>
      <p:ext uri="{BB962C8B-B14F-4D97-AF65-F5344CB8AC3E}">
        <p14:creationId xmlns:p14="http://schemas.microsoft.com/office/powerpoint/2010/main" val="1928416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Control modifications for inertial emulation</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58</a:t>
            </a:fld>
            <a:endParaRPr lang="en-US"/>
          </a:p>
        </p:txBody>
      </p:sp>
      <p:pic>
        <p:nvPicPr>
          <p:cNvPr id="3" name="Picture 2"/>
          <p:cNvPicPr>
            <a:picLocks noChangeAspect="1"/>
          </p:cNvPicPr>
          <p:nvPr/>
        </p:nvPicPr>
        <p:blipFill>
          <a:blip r:embed="rId3"/>
          <a:stretch>
            <a:fillRect/>
          </a:stretch>
        </p:blipFill>
        <p:spPr>
          <a:xfrm>
            <a:off x="198899" y="794222"/>
            <a:ext cx="8746201" cy="5716534"/>
          </a:xfrm>
          <a:prstGeom prst="rect">
            <a:avLst/>
          </a:prstGeom>
        </p:spPr>
      </p:pic>
      <p:sp>
        <p:nvSpPr>
          <p:cNvPr id="6" name="TextBox 5"/>
          <p:cNvSpPr txBox="1"/>
          <p:nvPr/>
        </p:nvSpPr>
        <p:spPr>
          <a:xfrm>
            <a:off x="22587" y="6532787"/>
            <a:ext cx="9059456" cy="276999"/>
          </a:xfrm>
          <a:prstGeom prst="rect">
            <a:avLst/>
          </a:prstGeom>
          <a:noFill/>
        </p:spPr>
        <p:txBody>
          <a:bodyPr wrap="square" rtlCol="0">
            <a:spAutoFit/>
          </a:bodyPr>
          <a:lstStyle/>
          <a:p>
            <a:r>
              <a:rPr lang="en-US" sz="1200" b="1" dirty="0" smtClean="0"/>
              <a:t>Source: O. Anaya-Lara, et al., “Wind Energy Generation Systems: Modeling and Control,” Wiley, 2009, Section 5.5.1.2.</a:t>
            </a:r>
            <a:endParaRPr lang="en-US" sz="1200" b="1" dirty="0"/>
          </a:p>
        </p:txBody>
      </p:sp>
    </p:spTree>
    <p:extLst>
      <p:ext uri="{BB962C8B-B14F-4D97-AF65-F5344CB8AC3E}">
        <p14:creationId xmlns:p14="http://schemas.microsoft.com/office/powerpoint/2010/main" val="37777012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Control modifications for inertial emulation</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59</a:t>
            </a:fld>
            <a:endParaRPr lang="en-US"/>
          </a:p>
        </p:txBody>
      </p:sp>
      <p:sp>
        <p:nvSpPr>
          <p:cNvPr id="6" name="TextBox 5"/>
          <p:cNvSpPr txBox="1"/>
          <p:nvPr/>
        </p:nvSpPr>
        <p:spPr>
          <a:xfrm>
            <a:off x="22587" y="6532787"/>
            <a:ext cx="9059456" cy="276999"/>
          </a:xfrm>
          <a:prstGeom prst="rect">
            <a:avLst/>
          </a:prstGeom>
          <a:noFill/>
        </p:spPr>
        <p:txBody>
          <a:bodyPr wrap="square" rtlCol="0">
            <a:spAutoFit/>
          </a:bodyPr>
          <a:lstStyle/>
          <a:p>
            <a:r>
              <a:rPr lang="en-US" sz="1200" b="1" dirty="0" smtClean="0"/>
              <a:t>Source: O. Anaya-Lara, et al., “Wind Energy Generation Systems: Modeling and Control,” Wiley, 2009, Section 5.5.1.2.</a:t>
            </a:r>
            <a:endParaRPr lang="en-US" sz="1200" b="1" dirty="0"/>
          </a:p>
        </p:txBody>
      </p:sp>
      <p:pic>
        <p:nvPicPr>
          <p:cNvPr id="4" name="Picture 3"/>
          <p:cNvPicPr>
            <a:picLocks noChangeAspect="1"/>
          </p:cNvPicPr>
          <p:nvPr/>
        </p:nvPicPr>
        <p:blipFill>
          <a:blip r:embed="rId3"/>
          <a:stretch>
            <a:fillRect/>
          </a:stretch>
        </p:blipFill>
        <p:spPr>
          <a:xfrm>
            <a:off x="160199" y="836712"/>
            <a:ext cx="8823601" cy="5664801"/>
          </a:xfrm>
          <a:prstGeom prst="rect">
            <a:avLst/>
          </a:prstGeom>
        </p:spPr>
      </p:pic>
    </p:spTree>
    <p:extLst>
      <p:ext uri="{BB962C8B-B14F-4D97-AF65-F5344CB8AC3E}">
        <p14:creationId xmlns:p14="http://schemas.microsoft.com/office/powerpoint/2010/main" val="1269127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14"/>
            <a:ext cx="9144000" cy="706090"/>
          </a:xfrm>
        </p:spPr>
        <p:txBody>
          <a:bodyPr>
            <a:normAutofit fontScale="90000"/>
          </a:bodyPr>
          <a:lstStyle/>
          <a:p>
            <a:r>
              <a:rPr lang="en-US" dirty="0" smtClean="0"/>
              <a:t>Once-through cooling units in S. California</a:t>
            </a:r>
            <a:endParaRPr lang="en-US"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6</a:t>
            </a:fld>
            <a:endParaRPr lang="en-US"/>
          </a:p>
        </p:txBody>
      </p:sp>
      <p:sp>
        <p:nvSpPr>
          <p:cNvPr id="7" name="TextBox 6"/>
          <p:cNvSpPr txBox="1"/>
          <p:nvPr/>
        </p:nvSpPr>
        <p:spPr>
          <a:xfrm>
            <a:off x="9118" y="6381328"/>
            <a:ext cx="8928992" cy="276999"/>
          </a:xfrm>
          <a:prstGeom prst="rect">
            <a:avLst/>
          </a:prstGeom>
          <a:noFill/>
        </p:spPr>
        <p:txBody>
          <a:bodyPr wrap="square" rtlCol="0">
            <a:spAutoFit/>
          </a:bodyPr>
          <a:lstStyle/>
          <a:p>
            <a:r>
              <a:rPr lang="en-US" sz="1200" dirty="0" smtClean="0">
                <a:hlinkClick r:id="rId2"/>
              </a:rPr>
              <a:t>www.energy.ca.gov/renewables/tracking_progress/documents/once_through_cooling.pdf</a:t>
            </a:r>
            <a:r>
              <a:rPr lang="en-US" sz="1200" dirty="0" smtClean="0"/>
              <a:t> </a:t>
            </a:r>
            <a:endParaRPr lang="en-US" sz="1200" dirty="0"/>
          </a:p>
        </p:txBody>
      </p:sp>
      <p:pic>
        <p:nvPicPr>
          <p:cNvPr id="3" name="Picture 2"/>
          <p:cNvPicPr>
            <a:picLocks noChangeAspect="1"/>
          </p:cNvPicPr>
          <p:nvPr/>
        </p:nvPicPr>
        <p:blipFill>
          <a:blip r:embed="rId3"/>
          <a:stretch>
            <a:fillRect/>
          </a:stretch>
        </p:blipFill>
        <p:spPr>
          <a:xfrm>
            <a:off x="35496" y="795859"/>
            <a:ext cx="4536504" cy="4248538"/>
          </a:xfrm>
          <a:prstGeom prst="rect">
            <a:avLst/>
          </a:prstGeom>
        </p:spPr>
      </p:pic>
      <p:pic>
        <p:nvPicPr>
          <p:cNvPr id="5" name="Picture 4"/>
          <p:cNvPicPr>
            <a:picLocks noChangeAspect="1"/>
          </p:cNvPicPr>
          <p:nvPr/>
        </p:nvPicPr>
        <p:blipFill>
          <a:blip r:embed="rId4"/>
          <a:stretch>
            <a:fillRect/>
          </a:stretch>
        </p:blipFill>
        <p:spPr>
          <a:xfrm>
            <a:off x="4656863" y="2480628"/>
            <a:ext cx="4429993" cy="804355"/>
          </a:xfrm>
          <a:prstGeom prst="rect">
            <a:avLst/>
          </a:prstGeom>
        </p:spPr>
      </p:pic>
      <p:pic>
        <p:nvPicPr>
          <p:cNvPr id="6" name="Picture 5"/>
          <p:cNvPicPr>
            <a:picLocks noChangeAspect="1"/>
          </p:cNvPicPr>
          <p:nvPr/>
        </p:nvPicPr>
        <p:blipFill>
          <a:blip r:embed="rId5"/>
          <a:stretch>
            <a:fillRect/>
          </a:stretch>
        </p:blipFill>
        <p:spPr>
          <a:xfrm>
            <a:off x="4644008" y="789682"/>
            <a:ext cx="4439910" cy="1664670"/>
          </a:xfrm>
          <a:prstGeom prst="rect">
            <a:avLst/>
          </a:prstGeom>
        </p:spPr>
      </p:pic>
      <p:pic>
        <p:nvPicPr>
          <p:cNvPr id="8" name="Picture 7"/>
          <p:cNvPicPr>
            <a:picLocks noChangeAspect="1"/>
          </p:cNvPicPr>
          <p:nvPr/>
        </p:nvPicPr>
        <p:blipFill>
          <a:blip r:embed="rId6"/>
          <a:stretch>
            <a:fillRect/>
          </a:stretch>
        </p:blipFill>
        <p:spPr>
          <a:xfrm>
            <a:off x="69557" y="5085777"/>
            <a:ext cx="9014361" cy="1208295"/>
          </a:xfrm>
          <a:prstGeom prst="rect">
            <a:avLst/>
          </a:prstGeom>
        </p:spPr>
      </p:pic>
    </p:spTree>
    <p:extLst>
      <p:ext uri="{BB962C8B-B14F-4D97-AF65-F5344CB8AC3E}">
        <p14:creationId xmlns:p14="http://schemas.microsoft.com/office/powerpoint/2010/main" val="24157624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Additional Slides</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60</a:t>
            </a:fld>
            <a:endParaRPr lang="en-US"/>
          </a:p>
        </p:txBody>
      </p:sp>
      <p:sp>
        <p:nvSpPr>
          <p:cNvPr id="3" name="TextBox 2"/>
          <p:cNvSpPr txBox="1"/>
          <p:nvPr/>
        </p:nvSpPr>
        <p:spPr>
          <a:xfrm>
            <a:off x="1331640" y="2132856"/>
            <a:ext cx="6552728" cy="1077218"/>
          </a:xfrm>
          <a:prstGeom prst="rect">
            <a:avLst/>
          </a:prstGeom>
          <a:noFill/>
        </p:spPr>
        <p:txBody>
          <a:bodyPr wrap="square" rtlCol="0">
            <a:spAutoFit/>
          </a:bodyPr>
          <a:lstStyle/>
          <a:p>
            <a:r>
              <a:rPr lang="en-US" sz="3200" dirty="0" smtClean="0"/>
              <a:t>The following slides provided courtesy of </a:t>
            </a:r>
            <a:r>
              <a:rPr lang="en-US" sz="3200" dirty="0" err="1" smtClean="0"/>
              <a:t>Sandip</a:t>
            </a:r>
            <a:r>
              <a:rPr lang="en-US" sz="3200" dirty="0" smtClean="0"/>
              <a:t> Sharma of ERCOT</a:t>
            </a:r>
            <a:endParaRPr lang="en-US" sz="3200" dirty="0"/>
          </a:p>
        </p:txBody>
      </p:sp>
    </p:spTree>
    <p:extLst>
      <p:ext uri="{BB962C8B-B14F-4D97-AF65-F5344CB8AC3E}">
        <p14:creationId xmlns:p14="http://schemas.microsoft.com/office/powerpoint/2010/main" val="42074123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Some wind units are on PFC</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61</a:t>
            </a:fld>
            <a:endParaRPr lang="en-US"/>
          </a:p>
        </p:txBody>
      </p:sp>
      <p:graphicFrame>
        <p:nvGraphicFramePr>
          <p:cNvPr id="6" name="Chart 5"/>
          <p:cNvGraphicFramePr>
            <a:graphicFrameLocks noGrp="1"/>
          </p:cNvGraphicFramePr>
          <p:nvPr>
            <p:extLst>
              <p:ext uri="{D42A27DB-BD31-4B8C-83A1-F6EECF244321}">
                <p14:modId xmlns:p14="http://schemas.microsoft.com/office/powerpoint/2010/main" val="1130271515"/>
              </p:ext>
            </p:extLst>
          </p:nvPr>
        </p:nvGraphicFramePr>
        <p:xfrm>
          <a:off x="366518" y="2755324"/>
          <a:ext cx="4188094" cy="364547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901880" y="5791200"/>
            <a:ext cx="990600" cy="369332"/>
          </a:xfrm>
          <a:prstGeom prst="rect">
            <a:avLst/>
          </a:prstGeom>
          <a:solidFill>
            <a:schemeClr val="bg1"/>
          </a:solidFill>
        </p:spPr>
        <p:txBody>
          <a:bodyPr wrap="square" rtlCol="0">
            <a:spAutoFit/>
          </a:bodyPr>
          <a:lstStyle/>
          <a:p>
            <a:endParaRPr lang="en-US" dirty="0"/>
          </a:p>
        </p:txBody>
      </p:sp>
      <p:sp>
        <p:nvSpPr>
          <p:cNvPr id="8" name="Content Placeholder 2"/>
          <p:cNvSpPr>
            <a:spLocks noGrp="1"/>
          </p:cNvSpPr>
          <p:nvPr>
            <p:ph idx="4294967295"/>
          </p:nvPr>
        </p:nvSpPr>
        <p:spPr>
          <a:xfrm>
            <a:off x="432943" y="932689"/>
            <a:ext cx="8393112" cy="4940899"/>
          </a:xfrm>
          <a:prstGeom prst="rect">
            <a:avLst/>
          </a:prstGeom>
        </p:spPr>
        <p:txBody>
          <a:bodyPr rtlCol="0">
            <a:noAutofit/>
          </a:bodyPr>
          <a:lstStyle/>
          <a:p>
            <a:pPr algn="just">
              <a:defRPr/>
            </a:pPr>
            <a:r>
              <a:rPr lang="en-US" sz="2000" dirty="0"/>
              <a:t>Renewable resources started to assist in frequency control (by having an automatic response to frequency deviations) after 2010.</a:t>
            </a:r>
          </a:p>
          <a:p>
            <a:pPr lvl="1" algn="just">
              <a:defRPr/>
            </a:pPr>
            <a:r>
              <a:rPr lang="en-US" sz="1600" dirty="0"/>
              <a:t>NERC’s BAL-001-TRE regional standard was implemented starting April 1, 2015. This reduced Governor Dead-band for most resources including renewables from 36mHz to 17mHZ.</a:t>
            </a:r>
          </a:p>
          <a:p>
            <a:pPr algn="just">
              <a:defRPr/>
            </a:pPr>
            <a:endParaRPr lang="en-US" sz="2000" dirty="0">
              <a:solidFill>
                <a:schemeClr val="tx2"/>
              </a:solidFill>
            </a:endParaRPr>
          </a:p>
        </p:txBody>
      </p:sp>
      <p:graphicFrame>
        <p:nvGraphicFramePr>
          <p:cNvPr id="9" name="Chart 8"/>
          <p:cNvGraphicFramePr>
            <a:graphicFrameLocks noGrp="1" noChangeAspect="1"/>
          </p:cNvGraphicFramePr>
          <p:nvPr>
            <p:extLst>
              <p:ext uri="{D42A27DB-BD31-4B8C-83A1-F6EECF244321}">
                <p14:modId xmlns:p14="http://schemas.microsoft.com/office/powerpoint/2010/main" val="3907159712"/>
              </p:ext>
            </p:extLst>
          </p:nvPr>
        </p:nvGraphicFramePr>
        <p:xfrm>
          <a:off x="4659752" y="2755323"/>
          <a:ext cx="4187952" cy="36414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415263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 </a:t>
            </a:r>
            <a:r>
              <a:rPr lang="en-US" sz="3600" dirty="0" err="1" smtClean="0">
                <a:latin typeface="+mn-lt"/>
                <a:cs typeface="Arial" pitchFamily="34" charset="0"/>
              </a:rPr>
              <a:t>freq</a:t>
            </a:r>
            <a:r>
              <a:rPr lang="en-US" sz="3600" dirty="0" smtClean="0">
                <a:latin typeface="+mn-lt"/>
                <a:cs typeface="Arial" pitchFamily="34" charset="0"/>
              </a:rPr>
              <a:t> deviations beyond 17mHz </a:t>
            </a:r>
            <a:r>
              <a:rPr lang="en-US" sz="3600" dirty="0" err="1" smtClean="0">
                <a:latin typeface="+mn-lt"/>
                <a:cs typeface="Arial" pitchFamily="34" charset="0"/>
              </a:rPr>
              <a:t>deadband</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62</a:t>
            </a:fld>
            <a:endParaRPr lang="en-US"/>
          </a:p>
        </p:txBody>
      </p:sp>
      <p:pic>
        <p:nvPicPr>
          <p:cNvPr id="7" name="Picture 6"/>
          <p:cNvPicPr>
            <a:picLocks noChangeAspect="1"/>
          </p:cNvPicPr>
          <p:nvPr/>
        </p:nvPicPr>
        <p:blipFill>
          <a:blip r:embed="rId3"/>
          <a:stretch>
            <a:fillRect/>
          </a:stretch>
        </p:blipFill>
        <p:spPr>
          <a:xfrm>
            <a:off x="68580" y="1143000"/>
            <a:ext cx="9006840" cy="4572000"/>
          </a:xfrm>
          <a:prstGeom prst="rect">
            <a:avLst/>
          </a:prstGeom>
        </p:spPr>
      </p:pic>
    </p:spTree>
    <p:extLst>
      <p:ext uri="{BB962C8B-B14F-4D97-AF65-F5344CB8AC3E}">
        <p14:creationId xmlns:p14="http://schemas.microsoft.com/office/powerpoint/2010/main" val="36767084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08720"/>
          </a:xfrm>
        </p:spPr>
        <p:txBody>
          <a:bodyPr>
            <a:noAutofit/>
          </a:bodyPr>
          <a:lstStyle/>
          <a:p>
            <a:r>
              <a:rPr lang="en-US" sz="3600" dirty="0" smtClean="0">
                <a:latin typeface="+mn-lt"/>
                <a:cs typeface="Arial" pitchFamily="34" charset="0"/>
              </a:rPr>
              <a:t>% </a:t>
            </a:r>
            <a:r>
              <a:rPr lang="en-US" sz="3600" dirty="0" err="1" smtClean="0">
                <a:latin typeface="+mn-lt"/>
                <a:cs typeface="Arial" pitchFamily="34" charset="0"/>
              </a:rPr>
              <a:t>freq</a:t>
            </a:r>
            <a:r>
              <a:rPr lang="en-US" sz="3600" dirty="0" smtClean="0">
                <a:latin typeface="+mn-lt"/>
                <a:cs typeface="Arial" pitchFamily="34" charset="0"/>
              </a:rPr>
              <a:t> deviations beyond 34mHz </a:t>
            </a:r>
            <a:r>
              <a:rPr lang="en-US" sz="3600" dirty="0" err="1" smtClean="0">
                <a:latin typeface="+mn-lt"/>
                <a:cs typeface="Arial" pitchFamily="34" charset="0"/>
              </a:rPr>
              <a:t>deadband</a:t>
            </a:r>
            <a:endParaRPr lang="en-US" sz="3600" dirty="0" smtClean="0">
              <a:latin typeface="+mn-lt"/>
            </a:endParaRPr>
          </a:p>
        </p:txBody>
      </p:sp>
      <p:sp>
        <p:nvSpPr>
          <p:cNvPr id="5" name="Slide Number Placeholder 4"/>
          <p:cNvSpPr>
            <a:spLocks noGrp="1"/>
          </p:cNvSpPr>
          <p:nvPr>
            <p:ph type="sldNum" sz="quarter" idx="12"/>
          </p:nvPr>
        </p:nvSpPr>
        <p:spPr>
          <a:xfrm>
            <a:off x="8748464" y="6488725"/>
            <a:ext cx="390208" cy="365125"/>
          </a:xfrm>
        </p:spPr>
        <p:txBody>
          <a:bodyPr/>
          <a:lstStyle/>
          <a:p>
            <a:fld id="{9CEF9F98-3D71-46BF-86CA-48FF7BA8BFEB}" type="slidenum">
              <a:rPr lang="en-US" smtClean="0"/>
              <a:pPr/>
              <a:t>63</a:t>
            </a:fld>
            <a:endParaRPr lang="en-US"/>
          </a:p>
        </p:txBody>
      </p:sp>
      <p:pic>
        <p:nvPicPr>
          <p:cNvPr id="3" name="Picture 2"/>
          <p:cNvPicPr>
            <a:picLocks noChangeAspect="1"/>
          </p:cNvPicPr>
          <p:nvPr/>
        </p:nvPicPr>
        <p:blipFill>
          <a:blip r:embed="rId3"/>
          <a:stretch>
            <a:fillRect/>
          </a:stretch>
        </p:blipFill>
        <p:spPr>
          <a:xfrm>
            <a:off x="83820" y="1143000"/>
            <a:ext cx="8976360" cy="4572000"/>
          </a:xfrm>
          <a:prstGeom prst="rect">
            <a:avLst/>
          </a:prstGeom>
        </p:spPr>
      </p:pic>
    </p:spTree>
    <p:extLst>
      <p:ext uri="{BB962C8B-B14F-4D97-AF65-F5344CB8AC3E}">
        <p14:creationId xmlns:p14="http://schemas.microsoft.com/office/powerpoint/2010/main" val="3901541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14"/>
            <a:ext cx="9144000" cy="706090"/>
          </a:xfrm>
        </p:spPr>
        <p:txBody>
          <a:bodyPr>
            <a:normAutofit fontScale="90000"/>
          </a:bodyPr>
          <a:lstStyle/>
          <a:p>
            <a:r>
              <a:rPr lang="en-US" dirty="0" smtClean="0"/>
              <a:t>Once-through cooling units in S. California</a:t>
            </a:r>
            <a:endParaRPr lang="en-US" dirty="0"/>
          </a:p>
        </p:txBody>
      </p:sp>
      <p:sp>
        <p:nvSpPr>
          <p:cNvPr id="4" name="Slide Number Placeholder 3"/>
          <p:cNvSpPr>
            <a:spLocks noGrp="1"/>
          </p:cNvSpPr>
          <p:nvPr>
            <p:ph type="sldNum" sz="quarter" idx="12"/>
          </p:nvPr>
        </p:nvSpPr>
        <p:spPr/>
        <p:txBody>
          <a:bodyPr/>
          <a:lstStyle/>
          <a:p>
            <a:fld id="{9CEF9F98-3D71-46BF-86CA-48FF7BA8BFEB}" type="slidenum">
              <a:rPr lang="en-US" smtClean="0"/>
              <a:pPr/>
              <a:t>7</a:t>
            </a:fld>
            <a:endParaRPr lang="en-US"/>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395536" y="1052736"/>
            <a:ext cx="7488832" cy="4476204"/>
          </a:xfrm>
          <a:prstGeom prst="rect">
            <a:avLst/>
          </a:prstGeom>
        </p:spPr>
      </p:pic>
      <p:sp>
        <p:nvSpPr>
          <p:cNvPr id="9" name="Oval 8"/>
          <p:cNvSpPr/>
          <p:nvPr/>
        </p:nvSpPr>
        <p:spPr>
          <a:xfrm rot="19896885">
            <a:off x="948833" y="1656256"/>
            <a:ext cx="455097" cy="1628598"/>
          </a:xfrm>
          <a:prstGeom prst="ellipse">
            <a:avLst/>
          </a:prstGeom>
          <a:solidFill>
            <a:srgbClr val="00B0F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506377">
            <a:off x="2339471" y="3234957"/>
            <a:ext cx="455097" cy="1628598"/>
          </a:xfrm>
          <a:prstGeom prst="ellipse">
            <a:avLst/>
          </a:prstGeom>
          <a:solidFill>
            <a:srgbClr val="00B0F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8554647">
            <a:off x="3630519" y="4124122"/>
            <a:ext cx="455097" cy="1778542"/>
          </a:xfrm>
          <a:prstGeom prst="ellipse">
            <a:avLst/>
          </a:prstGeom>
          <a:solidFill>
            <a:srgbClr val="00B0F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5496" y="5752196"/>
            <a:ext cx="4889692" cy="646331"/>
          </a:xfrm>
          <a:prstGeom prst="rect">
            <a:avLst/>
          </a:prstGeom>
        </p:spPr>
        <p:txBody>
          <a:bodyPr wrap="square">
            <a:spAutoFit/>
          </a:bodyPr>
          <a:lstStyle/>
          <a:p>
            <a:r>
              <a:rPr lang="en-US" b="1" dirty="0" smtClean="0"/>
              <a:t>There </a:t>
            </a:r>
            <a:r>
              <a:rPr lang="en-US" b="1" dirty="0"/>
              <a:t>are 8 plants (26 units) that are impacted</a:t>
            </a:r>
          </a:p>
          <a:p>
            <a:r>
              <a:rPr lang="en-US" b="1" dirty="0" smtClean="0"/>
              <a:t>Total </a:t>
            </a:r>
            <a:r>
              <a:rPr lang="en-US" b="1" dirty="0"/>
              <a:t>potential MW capacity at risk = 7,416 MW.</a:t>
            </a:r>
          </a:p>
        </p:txBody>
      </p:sp>
      <p:sp>
        <p:nvSpPr>
          <p:cNvPr id="5" name="Freeform 4"/>
          <p:cNvSpPr/>
          <p:nvPr/>
        </p:nvSpPr>
        <p:spPr>
          <a:xfrm>
            <a:off x="1129288" y="5085184"/>
            <a:ext cx="2423160" cy="746760"/>
          </a:xfrm>
          <a:custGeom>
            <a:avLst/>
            <a:gdLst>
              <a:gd name="connsiteX0" fmla="*/ 0 w 2423160"/>
              <a:gd name="connsiteY0" fmla="*/ 746760 h 746760"/>
              <a:gd name="connsiteX1" fmla="*/ 2407920 w 2423160"/>
              <a:gd name="connsiteY1" fmla="*/ 15240 h 746760"/>
              <a:gd name="connsiteX2" fmla="*/ 2423160 w 2423160"/>
              <a:gd name="connsiteY2" fmla="*/ 0 h 746760"/>
            </a:gdLst>
            <a:ahLst/>
            <a:cxnLst>
              <a:cxn ang="0">
                <a:pos x="connsiteX0" y="connsiteY0"/>
              </a:cxn>
              <a:cxn ang="0">
                <a:pos x="connsiteX1" y="connsiteY1"/>
              </a:cxn>
              <a:cxn ang="0">
                <a:pos x="connsiteX2" y="connsiteY2"/>
              </a:cxn>
            </a:cxnLst>
            <a:rect l="l" t="t" r="r" b="b"/>
            <a:pathLst>
              <a:path w="2423160" h="746760">
                <a:moveTo>
                  <a:pt x="0" y="746760"/>
                </a:moveTo>
                <a:lnTo>
                  <a:pt x="2407920" y="15240"/>
                </a:lnTo>
                <a:lnTo>
                  <a:pt x="242316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175008" y="4251960"/>
            <a:ext cx="1173480" cy="1600200"/>
          </a:xfrm>
          <a:custGeom>
            <a:avLst/>
            <a:gdLst>
              <a:gd name="connsiteX0" fmla="*/ 0 w 1173480"/>
              <a:gd name="connsiteY0" fmla="*/ 1600200 h 1600200"/>
              <a:gd name="connsiteX1" fmla="*/ 1173480 w 1173480"/>
              <a:gd name="connsiteY1" fmla="*/ 0 h 1600200"/>
            </a:gdLst>
            <a:ahLst/>
            <a:cxnLst>
              <a:cxn ang="0">
                <a:pos x="connsiteX0" y="connsiteY0"/>
              </a:cxn>
              <a:cxn ang="0">
                <a:pos x="connsiteX1" y="connsiteY1"/>
              </a:cxn>
            </a:cxnLst>
            <a:rect l="l" t="t" r="r" b="b"/>
            <a:pathLst>
              <a:path w="1173480" h="1600200">
                <a:moveTo>
                  <a:pt x="0" y="1600200"/>
                </a:moveTo>
                <a:lnTo>
                  <a:pt x="117348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068328" y="2834640"/>
            <a:ext cx="91440" cy="2941320"/>
          </a:xfrm>
          <a:custGeom>
            <a:avLst/>
            <a:gdLst>
              <a:gd name="connsiteX0" fmla="*/ 91440 w 91440"/>
              <a:gd name="connsiteY0" fmla="*/ 2941320 h 2941320"/>
              <a:gd name="connsiteX1" fmla="*/ 0 w 91440"/>
              <a:gd name="connsiteY1" fmla="*/ 0 h 2941320"/>
            </a:gdLst>
            <a:ahLst/>
            <a:cxnLst>
              <a:cxn ang="0">
                <a:pos x="connsiteX0" y="connsiteY0"/>
              </a:cxn>
              <a:cxn ang="0">
                <a:pos x="connsiteX1" y="connsiteY1"/>
              </a:cxn>
            </a:cxnLst>
            <a:rect l="l" t="t" r="r" b="b"/>
            <a:pathLst>
              <a:path w="91440" h="2941320">
                <a:moveTo>
                  <a:pt x="91440" y="2941320"/>
                </a:moveTo>
                <a:lnTo>
                  <a:pt x="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508104" y="5852160"/>
            <a:ext cx="1728192" cy="369332"/>
          </a:xfrm>
          <a:prstGeom prst="rect">
            <a:avLst/>
          </a:prstGeom>
          <a:noFill/>
        </p:spPr>
        <p:txBody>
          <a:bodyPr wrap="square" rtlCol="0">
            <a:spAutoFit/>
          </a:bodyPr>
          <a:lstStyle/>
          <a:p>
            <a:r>
              <a:rPr lang="en-US" b="1" dirty="0" smtClean="0"/>
              <a:t>Load center</a:t>
            </a:r>
            <a:endParaRPr lang="en-US" b="1" dirty="0"/>
          </a:p>
        </p:txBody>
      </p:sp>
      <p:sp>
        <p:nvSpPr>
          <p:cNvPr id="15" name="Freeform 14"/>
          <p:cNvSpPr/>
          <p:nvPr/>
        </p:nvSpPr>
        <p:spPr>
          <a:xfrm>
            <a:off x="4983480" y="5242560"/>
            <a:ext cx="524624" cy="794266"/>
          </a:xfrm>
          <a:custGeom>
            <a:avLst/>
            <a:gdLst>
              <a:gd name="connsiteX0" fmla="*/ 411480 w 411480"/>
              <a:gd name="connsiteY0" fmla="*/ 624840 h 624840"/>
              <a:gd name="connsiteX1" fmla="*/ 0 w 411480"/>
              <a:gd name="connsiteY1" fmla="*/ 0 h 624840"/>
            </a:gdLst>
            <a:ahLst/>
            <a:cxnLst>
              <a:cxn ang="0">
                <a:pos x="connsiteX0" y="connsiteY0"/>
              </a:cxn>
              <a:cxn ang="0">
                <a:pos x="connsiteX1" y="connsiteY1"/>
              </a:cxn>
            </a:cxnLst>
            <a:rect l="l" t="t" r="r" b="b"/>
            <a:pathLst>
              <a:path w="411480" h="624840">
                <a:moveTo>
                  <a:pt x="411480" y="624840"/>
                </a:moveTo>
                <a:lnTo>
                  <a:pt x="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884368" y="1556792"/>
            <a:ext cx="1227544" cy="2031325"/>
          </a:xfrm>
          <a:prstGeom prst="rect">
            <a:avLst/>
          </a:prstGeom>
          <a:noFill/>
        </p:spPr>
        <p:txBody>
          <a:bodyPr wrap="square" rtlCol="0">
            <a:spAutoFit/>
          </a:bodyPr>
          <a:lstStyle/>
          <a:p>
            <a:r>
              <a:rPr lang="en-US" b="1" dirty="0" smtClean="0"/>
              <a:t>New wind and solar generation due to Cal requiring 33% by 2020.</a:t>
            </a:r>
            <a:endParaRPr lang="en-US" b="1" dirty="0"/>
          </a:p>
        </p:txBody>
      </p:sp>
      <p:sp>
        <p:nvSpPr>
          <p:cNvPr id="16" name="Freeform 15"/>
          <p:cNvSpPr/>
          <p:nvPr/>
        </p:nvSpPr>
        <p:spPr>
          <a:xfrm>
            <a:off x="5852160" y="1341120"/>
            <a:ext cx="2072640" cy="472440"/>
          </a:xfrm>
          <a:custGeom>
            <a:avLst/>
            <a:gdLst>
              <a:gd name="connsiteX0" fmla="*/ 2072640 w 2072640"/>
              <a:gd name="connsiteY0" fmla="*/ 472440 h 472440"/>
              <a:gd name="connsiteX1" fmla="*/ 0 w 2072640"/>
              <a:gd name="connsiteY1" fmla="*/ 0 h 472440"/>
            </a:gdLst>
            <a:ahLst/>
            <a:cxnLst>
              <a:cxn ang="0">
                <a:pos x="connsiteX0" y="connsiteY0"/>
              </a:cxn>
              <a:cxn ang="0">
                <a:pos x="connsiteX1" y="connsiteY1"/>
              </a:cxn>
            </a:cxnLst>
            <a:rect l="l" t="t" r="r" b="b"/>
            <a:pathLst>
              <a:path w="2072640" h="472440">
                <a:moveTo>
                  <a:pt x="2072640" y="472440"/>
                </a:moveTo>
                <a:lnTo>
                  <a:pt x="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751320" y="1783080"/>
            <a:ext cx="1158240" cy="45720"/>
          </a:xfrm>
          <a:custGeom>
            <a:avLst/>
            <a:gdLst>
              <a:gd name="connsiteX0" fmla="*/ 1158240 w 1158240"/>
              <a:gd name="connsiteY0" fmla="*/ 45720 h 45720"/>
              <a:gd name="connsiteX1" fmla="*/ 0 w 1158240"/>
              <a:gd name="connsiteY1" fmla="*/ 0 h 45720"/>
            </a:gdLst>
            <a:ahLst/>
            <a:cxnLst>
              <a:cxn ang="0">
                <a:pos x="connsiteX0" y="connsiteY0"/>
              </a:cxn>
              <a:cxn ang="0">
                <a:pos x="connsiteX1" y="connsiteY1"/>
              </a:cxn>
            </a:cxnLst>
            <a:rect l="l" t="t" r="r" b="b"/>
            <a:pathLst>
              <a:path w="1158240" h="45720">
                <a:moveTo>
                  <a:pt x="1158240" y="45720"/>
                </a:moveTo>
                <a:lnTo>
                  <a:pt x="0" y="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726680" y="1828800"/>
            <a:ext cx="198120" cy="1950720"/>
          </a:xfrm>
          <a:custGeom>
            <a:avLst/>
            <a:gdLst>
              <a:gd name="connsiteX0" fmla="*/ 198120 w 198120"/>
              <a:gd name="connsiteY0" fmla="*/ 0 h 1950720"/>
              <a:gd name="connsiteX1" fmla="*/ 0 w 198120"/>
              <a:gd name="connsiteY1" fmla="*/ 1950720 h 1950720"/>
            </a:gdLst>
            <a:ahLst/>
            <a:cxnLst>
              <a:cxn ang="0">
                <a:pos x="connsiteX0" y="connsiteY0"/>
              </a:cxn>
              <a:cxn ang="0">
                <a:pos x="connsiteX1" y="connsiteY1"/>
              </a:cxn>
            </a:cxnLst>
            <a:rect l="l" t="t" r="r" b="b"/>
            <a:pathLst>
              <a:path w="198120" h="1950720">
                <a:moveTo>
                  <a:pt x="198120" y="0"/>
                </a:moveTo>
                <a:lnTo>
                  <a:pt x="0" y="1950720"/>
                </a:ln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07904" y="6444044"/>
            <a:ext cx="4464496" cy="369332"/>
          </a:xfrm>
          <a:prstGeom prst="rect">
            <a:avLst/>
          </a:prstGeom>
          <a:noFill/>
        </p:spPr>
        <p:txBody>
          <a:bodyPr wrap="square" rtlCol="0">
            <a:spAutoFit/>
          </a:bodyPr>
          <a:lstStyle/>
          <a:p>
            <a:r>
              <a:rPr lang="en-US" dirty="0" smtClean="0"/>
              <a:t>This is from state regulations, not federal.</a:t>
            </a:r>
            <a:endParaRPr lang="en-US" dirty="0"/>
          </a:p>
        </p:txBody>
      </p:sp>
    </p:spTree>
    <p:extLst>
      <p:ext uri="{BB962C8B-B14F-4D97-AF65-F5344CB8AC3E}">
        <p14:creationId xmlns:p14="http://schemas.microsoft.com/office/powerpoint/2010/main" val="2203202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Summary of power balance control levels</a:t>
            </a:r>
          </a:p>
        </p:txBody>
      </p:sp>
      <p:graphicFrame>
        <p:nvGraphicFramePr>
          <p:cNvPr id="4" name="Content Placeholder 3"/>
          <p:cNvGraphicFramePr>
            <a:graphicFrameLocks noGrp="1"/>
          </p:cNvGraphicFramePr>
          <p:nvPr>
            <p:ph idx="1"/>
          </p:nvPr>
        </p:nvGraphicFramePr>
        <p:xfrm>
          <a:off x="1043608" y="1772816"/>
          <a:ext cx="7128792" cy="4163509"/>
        </p:xfrm>
        <a:graphic>
          <a:graphicData uri="http://schemas.openxmlformats.org/drawingml/2006/table">
            <a:tbl>
              <a:tblPr>
                <a:tableStyleId>{BC89EF96-8CEA-46FF-86C4-4CE0E7609802}</a:tableStyleId>
              </a:tblPr>
              <a:tblGrid>
                <a:gridCol w="724271">
                  <a:extLst>
                    <a:ext uri="{9D8B030D-6E8A-4147-A177-3AD203B41FA5}">
                      <a16:colId xmlns:a16="http://schemas.microsoft.com/office/drawing/2014/main" val="20000"/>
                    </a:ext>
                  </a:extLst>
                </a:gridCol>
                <a:gridCol w="1345466">
                  <a:extLst>
                    <a:ext uri="{9D8B030D-6E8A-4147-A177-3AD203B41FA5}">
                      <a16:colId xmlns:a16="http://schemas.microsoft.com/office/drawing/2014/main" val="20001"/>
                    </a:ext>
                  </a:extLst>
                </a:gridCol>
                <a:gridCol w="1152867">
                  <a:extLst>
                    <a:ext uri="{9D8B030D-6E8A-4147-A177-3AD203B41FA5}">
                      <a16:colId xmlns:a16="http://schemas.microsoft.com/office/drawing/2014/main" val="20002"/>
                    </a:ext>
                  </a:extLst>
                </a:gridCol>
                <a:gridCol w="2115852">
                  <a:extLst>
                    <a:ext uri="{9D8B030D-6E8A-4147-A177-3AD203B41FA5}">
                      <a16:colId xmlns:a16="http://schemas.microsoft.com/office/drawing/2014/main" val="20003"/>
                    </a:ext>
                  </a:extLst>
                </a:gridCol>
                <a:gridCol w="1790336">
                  <a:extLst>
                    <a:ext uri="{9D8B030D-6E8A-4147-A177-3AD203B41FA5}">
                      <a16:colId xmlns:a16="http://schemas.microsoft.com/office/drawing/2014/main" val="20004"/>
                    </a:ext>
                  </a:extLst>
                </a:gridCol>
              </a:tblGrid>
              <a:tr h="463515">
                <a:tc>
                  <a:txBody>
                    <a:bodyPr/>
                    <a:lstStyle/>
                    <a:p>
                      <a:pPr algn="ctr">
                        <a:spcAft>
                          <a:spcPts val="0"/>
                        </a:spcAft>
                      </a:pPr>
                      <a:r>
                        <a:rPr lang="en-US" sz="1600" b="1" dirty="0"/>
                        <a:t>No.</a:t>
                      </a:r>
                      <a:endParaRPr lang="en-US" sz="1600" b="1" dirty="0">
                        <a:latin typeface="Times New Roman"/>
                        <a:ea typeface="宋体"/>
                        <a:cs typeface="Times New Roman"/>
                      </a:endParaRPr>
                    </a:p>
                  </a:txBody>
                  <a:tcPr marL="34301" marR="34301" marT="0" marB="0" anchor="ctr">
                    <a:solidFill>
                      <a:schemeClr val="tx2">
                        <a:lumMod val="20000"/>
                        <a:lumOff val="80000"/>
                      </a:schemeClr>
                    </a:solidFill>
                  </a:tcPr>
                </a:tc>
                <a:tc>
                  <a:txBody>
                    <a:bodyPr/>
                    <a:lstStyle/>
                    <a:p>
                      <a:pPr algn="ctr">
                        <a:spcAft>
                          <a:spcPts val="0"/>
                        </a:spcAft>
                      </a:pPr>
                      <a:r>
                        <a:rPr lang="en-US" sz="1600" b="1"/>
                        <a:t>Control  Name</a:t>
                      </a:r>
                      <a:endParaRPr lang="en-US" sz="1600" b="1">
                        <a:latin typeface="Times New Roman"/>
                        <a:ea typeface="宋体"/>
                        <a:cs typeface="Times New Roman"/>
                      </a:endParaRPr>
                    </a:p>
                  </a:txBody>
                  <a:tcPr marL="34301" marR="34301" marT="0" marB="0" anchor="ctr">
                    <a:solidFill>
                      <a:schemeClr val="tx2">
                        <a:lumMod val="20000"/>
                        <a:lumOff val="80000"/>
                      </a:schemeClr>
                    </a:solidFill>
                  </a:tcPr>
                </a:tc>
                <a:tc>
                  <a:txBody>
                    <a:bodyPr/>
                    <a:lstStyle/>
                    <a:p>
                      <a:pPr algn="ctr">
                        <a:spcAft>
                          <a:spcPts val="0"/>
                        </a:spcAft>
                      </a:pPr>
                      <a:r>
                        <a:rPr lang="en-US" sz="1600" b="1" dirty="0"/>
                        <a:t>Time frame</a:t>
                      </a:r>
                      <a:endParaRPr lang="en-US" sz="1600" b="1" dirty="0">
                        <a:latin typeface="Times New Roman"/>
                        <a:ea typeface="宋体"/>
                        <a:cs typeface="Times New Roman"/>
                      </a:endParaRPr>
                    </a:p>
                  </a:txBody>
                  <a:tcPr marL="34301" marR="34301" marT="0" marB="0" anchor="ctr">
                    <a:solidFill>
                      <a:schemeClr val="tx2">
                        <a:lumMod val="20000"/>
                        <a:lumOff val="80000"/>
                      </a:schemeClr>
                    </a:solidFill>
                  </a:tcPr>
                </a:tc>
                <a:tc>
                  <a:txBody>
                    <a:bodyPr/>
                    <a:lstStyle/>
                    <a:p>
                      <a:pPr algn="ctr">
                        <a:spcAft>
                          <a:spcPts val="0"/>
                        </a:spcAft>
                      </a:pPr>
                      <a:r>
                        <a:rPr lang="en-US" sz="1600" b="1"/>
                        <a:t>Control objectives</a:t>
                      </a:r>
                      <a:endParaRPr lang="en-US" sz="1600" b="1">
                        <a:latin typeface="Times New Roman"/>
                        <a:ea typeface="宋体"/>
                        <a:cs typeface="Times New Roman"/>
                      </a:endParaRPr>
                    </a:p>
                  </a:txBody>
                  <a:tcPr marL="34301" marR="34301" marT="0" marB="0" anchor="ctr">
                    <a:solidFill>
                      <a:schemeClr val="tx2">
                        <a:lumMod val="20000"/>
                        <a:lumOff val="80000"/>
                      </a:schemeClr>
                    </a:solidFill>
                  </a:tcPr>
                </a:tc>
                <a:tc>
                  <a:txBody>
                    <a:bodyPr/>
                    <a:lstStyle/>
                    <a:p>
                      <a:pPr algn="ctr">
                        <a:spcAft>
                          <a:spcPts val="0"/>
                        </a:spcAft>
                      </a:pPr>
                      <a:r>
                        <a:rPr lang="en-US" sz="1600" b="1" dirty="0"/>
                        <a:t>Function</a:t>
                      </a:r>
                      <a:endParaRPr lang="en-US" sz="1600" b="1" dirty="0">
                        <a:latin typeface="Times New Roman"/>
                        <a:ea typeface="宋体"/>
                        <a:cs typeface="Times New Roman"/>
                      </a:endParaRPr>
                    </a:p>
                  </a:txBody>
                  <a:tcPr marL="34301" marR="34301" marT="0" marB="0" anchor="ctr">
                    <a:solidFill>
                      <a:schemeClr val="tx2">
                        <a:lumMod val="20000"/>
                        <a:lumOff val="80000"/>
                      </a:schemeClr>
                    </a:solidFill>
                  </a:tcPr>
                </a:tc>
                <a:extLst>
                  <a:ext uri="{0D108BD9-81ED-4DB2-BD59-A6C34878D82A}">
                    <a16:rowId xmlns:a16="http://schemas.microsoft.com/office/drawing/2014/main" val="10000"/>
                  </a:ext>
                </a:extLst>
              </a:tr>
              <a:tr h="693802">
                <a:tc>
                  <a:txBody>
                    <a:bodyPr/>
                    <a:lstStyle/>
                    <a:p>
                      <a:pPr algn="ctr">
                        <a:spcAft>
                          <a:spcPts val="0"/>
                        </a:spcAft>
                      </a:pPr>
                      <a:r>
                        <a:rPr lang="en-US" sz="1400"/>
                        <a:t>1</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a:t>Inertial response</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a:t>0-5 secs</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a:t>Power balance and transient  frequency dip minimization</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a:t>Transient frequency control</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extLst>
                  <a:ext uri="{0D108BD9-81ED-4DB2-BD59-A6C34878D82A}">
                    <a16:rowId xmlns:a16="http://schemas.microsoft.com/office/drawing/2014/main" val="10001"/>
                  </a:ext>
                </a:extLst>
              </a:tr>
              <a:tr h="693802">
                <a:tc>
                  <a:txBody>
                    <a:bodyPr/>
                    <a:lstStyle/>
                    <a:p>
                      <a:pPr algn="ctr">
                        <a:spcAft>
                          <a:spcPts val="0"/>
                        </a:spcAft>
                      </a:pPr>
                      <a:r>
                        <a:rPr lang="en-US" sz="1400"/>
                        <a:t>2</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a:t>Primary control, governor</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a:t>1-20 secs</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a:t>Power balance and transient frequency recovery</a:t>
                      </a:r>
                      <a:endParaRPr lang="en-US" sz="1400">
                        <a:latin typeface="Times New Roman"/>
                        <a:ea typeface="宋体"/>
                        <a:cs typeface="Times New Roman"/>
                      </a:endParaRPr>
                    </a:p>
                  </a:txBody>
                  <a:tcPr marL="34301" marR="34301" marT="0" marB="0" anchor="ctr">
                    <a:solidFill>
                      <a:schemeClr val="accent5">
                        <a:lumMod val="20000"/>
                        <a:lumOff val="80000"/>
                      </a:schemeClr>
                    </a:solidFill>
                  </a:tcPr>
                </a:tc>
                <a:tc>
                  <a:txBody>
                    <a:bodyPr/>
                    <a:lstStyle/>
                    <a:p>
                      <a:pPr algn="ctr">
                        <a:spcAft>
                          <a:spcPts val="0"/>
                        </a:spcAft>
                      </a:pPr>
                      <a:r>
                        <a:rPr lang="en-US" sz="1400" dirty="0"/>
                        <a:t>Transient frequency control</a:t>
                      </a:r>
                      <a:endParaRPr lang="en-US" sz="1400" dirty="0">
                        <a:latin typeface="Times New Roman"/>
                        <a:ea typeface="宋体"/>
                        <a:cs typeface="Times New Roman"/>
                      </a:endParaRPr>
                    </a:p>
                  </a:txBody>
                  <a:tcPr marL="34301" marR="34301" marT="0" marB="0" anchor="ctr">
                    <a:solidFill>
                      <a:schemeClr val="accent5">
                        <a:lumMod val="20000"/>
                        <a:lumOff val="80000"/>
                      </a:schemeClr>
                    </a:solidFill>
                  </a:tcPr>
                </a:tc>
                <a:extLst>
                  <a:ext uri="{0D108BD9-81ED-4DB2-BD59-A6C34878D82A}">
                    <a16:rowId xmlns:a16="http://schemas.microsoft.com/office/drawing/2014/main" val="10002"/>
                  </a:ext>
                </a:extLst>
              </a:tr>
              <a:tr h="693802">
                <a:tc>
                  <a:txBody>
                    <a:bodyPr/>
                    <a:lstStyle/>
                    <a:p>
                      <a:pPr algn="ctr">
                        <a:spcAft>
                          <a:spcPts val="0"/>
                        </a:spcAft>
                      </a:pPr>
                      <a:r>
                        <a:rPr lang="en-US" sz="1400"/>
                        <a:t>3</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Secondary control, AGC</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4 secs to 3 mins</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Power balance and steady-state frequency</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Regulation</a:t>
                      </a:r>
                      <a:endParaRPr lang="en-US" sz="1400">
                        <a:latin typeface="Times New Roman"/>
                        <a:ea typeface="宋体"/>
                        <a:cs typeface="Times New Roman"/>
                      </a:endParaRPr>
                    </a:p>
                  </a:txBody>
                  <a:tcPr marL="34301" marR="34301" marT="0" marB="0" anchor="ctr"/>
                </a:tc>
                <a:extLst>
                  <a:ext uri="{0D108BD9-81ED-4DB2-BD59-A6C34878D82A}">
                    <a16:rowId xmlns:a16="http://schemas.microsoft.com/office/drawing/2014/main" val="10003"/>
                  </a:ext>
                </a:extLst>
              </a:tr>
              <a:tr h="693802">
                <a:tc>
                  <a:txBody>
                    <a:bodyPr/>
                    <a:lstStyle/>
                    <a:p>
                      <a:pPr algn="ctr">
                        <a:spcAft>
                          <a:spcPts val="0"/>
                        </a:spcAft>
                      </a:pPr>
                      <a:r>
                        <a:rPr lang="en-US" sz="1400"/>
                        <a:t>4</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Real-time market</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Every 5 mins</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Power balance and economic-dispatch</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a:t>Load following and reserve provision</a:t>
                      </a:r>
                      <a:endParaRPr lang="en-US" sz="1400">
                        <a:latin typeface="Times New Roman"/>
                        <a:ea typeface="宋体"/>
                        <a:cs typeface="Times New Roman"/>
                      </a:endParaRPr>
                    </a:p>
                  </a:txBody>
                  <a:tcPr marL="34301" marR="34301" marT="0" marB="0" anchor="ctr"/>
                </a:tc>
                <a:extLst>
                  <a:ext uri="{0D108BD9-81ED-4DB2-BD59-A6C34878D82A}">
                    <a16:rowId xmlns:a16="http://schemas.microsoft.com/office/drawing/2014/main" val="10004"/>
                  </a:ext>
                </a:extLst>
              </a:tr>
              <a:tr h="924786">
                <a:tc>
                  <a:txBody>
                    <a:bodyPr/>
                    <a:lstStyle/>
                    <a:p>
                      <a:pPr algn="ctr">
                        <a:spcAft>
                          <a:spcPts val="0"/>
                        </a:spcAft>
                      </a:pPr>
                      <a:r>
                        <a:rPr lang="en-US" sz="1400"/>
                        <a:t>5</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dirty="0"/>
                        <a:t>Day-ahead market</a:t>
                      </a:r>
                      <a:endParaRPr lang="en-US" sz="1400" dirty="0">
                        <a:latin typeface="Times New Roman"/>
                        <a:ea typeface="宋体"/>
                        <a:cs typeface="Times New Roman"/>
                      </a:endParaRPr>
                    </a:p>
                  </a:txBody>
                  <a:tcPr marL="34301" marR="34301" marT="0" marB="0" anchor="ctr"/>
                </a:tc>
                <a:tc>
                  <a:txBody>
                    <a:bodyPr/>
                    <a:lstStyle/>
                    <a:p>
                      <a:pPr algn="ctr">
                        <a:spcAft>
                          <a:spcPts val="0"/>
                        </a:spcAft>
                      </a:pPr>
                      <a:r>
                        <a:rPr lang="en-US" sz="1400" dirty="0"/>
                        <a:t>Every day</a:t>
                      </a:r>
                      <a:endParaRPr lang="en-US" sz="1400" dirty="0">
                        <a:latin typeface="Times New Roman"/>
                        <a:ea typeface="宋体"/>
                        <a:cs typeface="Times New Roman"/>
                      </a:endParaRPr>
                    </a:p>
                  </a:txBody>
                  <a:tcPr marL="34301" marR="34301" marT="0" marB="0" anchor="ctr"/>
                </a:tc>
                <a:tc>
                  <a:txBody>
                    <a:bodyPr/>
                    <a:lstStyle/>
                    <a:p>
                      <a:pPr algn="ctr">
                        <a:spcAft>
                          <a:spcPts val="0"/>
                        </a:spcAft>
                      </a:pPr>
                      <a:r>
                        <a:rPr lang="en-US" sz="1400"/>
                        <a:t>Power balance and economic-unit commitment</a:t>
                      </a:r>
                      <a:endParaRPr lang="en-US" sz="1400">
                        <a:latin typeface="Times New Roman"/>
                        <a:ea typeface="宋体"/>
                        <a:cs typeface="Times New Roman"/>
                      </a:endParaRPr>
                    </a:p>
                  </a:txBody>
                  <a:tcPr marL="34301" marR="34301" marT="0" marB="0" anchor="ctr"/>
                </a:tc>
                <a:tc>
                  <a:txBody>
                    <a:bodyPr/>
                    <a:lstStyle/>
                    <a:p>
                      <a:pPr algn="ctr">
                        <a:spcAft>
                          <a:spcPts val="0"/>
                        </a:spcAft>
                      </a:pPr>
                      <a:r>
                        <a:rPr lang="en-US" sz="1400" dirty="0"/>
                        <a:t>Unit commitment and reserve provision</a:t>
                      </a:r>
                      <a:endParaRPr lang="en-US" sz="1400" dirty="0">
                        <a:latin typeface="Times New Roman"/>
                        <a:ea typeface="宋体"/>
                        <a:cs typeface="Times New Roman"/>
                      </a:endParaRPr>
                    </a:p>
                  </a:txBody>
                  <a:tcPr marL="34301" marR="34301" marT="0" marB="0" anchor="ctr"/>
                </a:tc>
                <a:extLst>
                  <a:ext uri="{0D108BD9-81ED-4DB2-BD59-A6C34878D82A}">
                    <a16:rowId xmlns:a16="http://schemas.microsoft.com/office/drawing/2014/main" val="10005"/>
                  </a:ext>
                </a:extLst>
              </a:tr>
            </a:tbl>
          </a:graphicData>
        </a:graphic>
      </p:graphicFrame>
      <p:sp>
        <p:nvSpPr>
          <p:cNvPr id="5" name="Slide Number Placeholder 4"/>
          <p:cNvSpPr>
            <a:spLocks noGrp="1"/>
          </p:cNvSpPr>
          <p:nvPr>
            <p:ph type="sldNum" sz="quarter" idx="12"/>
          </p:nvPr>
        </p:nvSpPr>
        <p:spPr/>
        <p:txBody>
          <a:bodyPr/>
          <a:lstStyle/>
          <a:p>
            <a:fld id="{9CEF9F98-3D71-46BF-86CA-48FF7BA8BFE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4543993"/>
            <a:ext cx="4392488" cy="2341391"/>
          </a:xfrm>
          <a:prstGeom prst="rect">
            <a:avLst/>
          </a:prstGeom>
          <a:noFill/>
        </p:spPr>
      </p:pic>
      <p:sp>
        <p:nvSpPr>
          <p:cNvPr id="2" name="Title 1"/>
          <p:cNvSpPr>
            <a:spLocks noGrp="1"/>
          </p:cNvSpPr>
          <p:nvPr>
            <p:ph type="title"/>
          </p:nvPr>
        </p:nvSpPr>
        <p:spPr>
          <a:xfrm>
            <a:off x="457200" y="44624"/>
            <a:ext cx="8229600" cy="792088"/>
          </a:xfrm>
        </p:spPr>
        <p:txBody>
          <a:bodyPr>
            <a:normAutofit/>
          </a:bodyPr>
          <a:lstStyle/>
          <a:p>
            <a:r>
              <a:rPr lang="en-US" b="1" dirty="0" smtClean="0"/>
              <a:t>Frequency Study Basics</a:t>
            </a:r>
            <a:endParaRPr lang="en-US" b="1" dirty="0"/>
          </a:p>
        </p:txBody>
      </p:sp>
      <p:sp>
        <p:nvSpPr>
          <p:cNvPr id="3" name="Content Placeholder 2"/>
          <p:cNvSpPr>
            <a:spLocks noGrp="1"/>
          </p:cNvSpPr>
          <p:nvPr>
            <p:ph idx="1"/>
          </p:nvPr>
        </p:nvSpPr>
        <p:spPr>
          <a:xfrm>
            <a:off x="72008" y="476672"/>
            <a:ext cx="8676456" cy="4525963"/>
          </a:xfrm>
        </p:spPr>
        <p:txBody>
          <a:bodyPr>
            <a:normAutofit lnSpcReduction="10000"/>
          </a:bodyPr>
          <a:lstStyle/>
          <a:p>
            <a:pPr>
              <a:lnSpc>
                <a:spcPct val="110000"/>
              </a:lnSpc>
              <a:spcBef>
                <a:spcPts val="0"/>
              </a:spcBef>
            </a:pPr>
            <a:r>
              <a:rPr lang="en-US" dirty="0" smtClean="0"/>
              <a:t>Inertia</a:t>
            </a:r>
          </a:p>
          <a:p>
            <a:pPr>
              <a:lnSpc>
                <a:spcPct val="110000"/>
              </a:lnSpc>
              <a:spcBef>
                <a:spcPts val="0"/>
              </a:spcBef>
              <a:buNone/>
            </a:pPr>
            <a:r>
              <a:rPr lang="en-US" sz="2600" dirty="0" smtClean="0"/>
              <a:t>     The </a:t>
            </a:r>
            <a:r>
              <a:rPr lang="en-US" sz="2600" dirty="0"/>
              <a:t>greater the inertia, the less </a:t>
            </a:r>
            <a:r>
              <a:rPr lang="en-US" sz="2600" dirty="0" smtClean="0"/>
              <a:t>acceleration </a:t>
            </a:r>
            <a:r>
              <a:rPr lang="en-US" sz="2600" dirty="0"/>
              <a:t>will be observed and the less will be the frequency deviation. Inertia is proportional to the total rotating </a:t>
            </a:r>
            <a:r>
              <a:rPr lang="en-US" sz="2600" dirty="0" smtClean="0"/>
              <a:t>mass. </a:t>
            </a:r>
          </a:p>
          <a:p>
            <a:pPr>
              <a:buNone/>
            </a:pPr>
            <a:endParaRPr lang="en-US" sz="2600" dirty="0"/>
          </a:p>
          <a:p>
            <a:pPr>
              <a:buNone/>
            </a:pPr>
            <a:endParaRPr lang="en-US" sz="2600" dirty="0" smtClean="0"/>
          </a:p>
          <a:p>
            <a:pPr>
              <a:lnSpc>
                <a:spcPct val="110000"/>
              </a:lnSpc>
              <a:spcBef>
                <a:spcPts val="0"/>
              </a:spcBef>
            </a:pPr>
            <a:r>
              <a:rPr lang="en-US" dirty="0" smtClean="0"/>
              <a:t>Primary Control</a:t>
            </a:r>
          </a:p>
          <a:p>
            <a:pPr>
              <a:lnSpc>
                <a:spcPct val="110000"/>
              </a:lnSpc>
              <a:spcBef>
                <a:spcPts val="0"/>
              </a:spcBef>
              <a:buNone/>
            </a:pPr>
            <a:r>
              <a:rPr lang="en-US" i="1" dirty="0" smtClean="0"/>
              <a:t>    </a:t>
            </a:r>
            <a:r>
              <a:rPr lang="en-US" sz="2600" dirty="0"/>
              <a:t>Sense</a:t>
            </a:r>
            <a:r>
              <a:rPr lang="en-US" sz="2600" dirty="0" smtClean="0"/>
              <a:t>s </a:t>
            </a:r>
            <a:r>
              <a:rPr lang="en-US" sz="2600" dirty="0"/>
              <a:t>shaft speed, proportional to frequency, and modifies the mechanical power applied to the turbine to respond to the sensed frequency deviations. </a:t>
            </a:r>
          </a:p>
        </p:txBody>
      </p:sp>
      <p:sp>
        <p:nvSpPr>
          <p:cNvPr id="5" name="Slide Number Placeholder 4"/>
          <p:cNvSpPr>
            <a:spLocks noGrp="1"/>
          </p:cNvSpPr>
          <p:nvPr>
            <p:ph type="sldNum" sz="quarter" idx="12"/>
          </p:nvPr>
        </p:nvSpPr>
        <p:spPr/>
        <p:txBody>
          <a:bodyPr/>
          <a:lstStyle/>
          <a:p>
            <a:fld id="{9CEF9F98-3D71-46BF-86CA-48FF7BA8BFEB}" type="slidenum">
              <a:rPr lang="en-US" smtClean="0"/>
              <a:pPr/>
              <a:t>9</a:t>
            </a:fld>
            <a:endParaRPr lang="en-US"/>
          </a:p>
        </p:txBody>
      </p:sp>
      <p:sp>
        <p:nvSpPr>
          <p:cNvPr id="43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43009" name="Canvas 2"/>
          <p:cNvGrpSpPr>
            <a:grpSpLocks/>
          </p:cNvGrpSpPr>
          <p:nvPr/>
        </p:nvGrpSpPr>
        <p:grpSpPr bwMode="auto">
          <a:xfrm>
            <a:off x="1872208" y="2232248"/>
            <a:ext cx="1907704" cy="764704"/>
            <a:chOff x="0" y="0"/>
            <a:chExt cx="3343275" cy="1362075"/>
          </a:xfrm>
        </p:grpSpPr>
        <p:sp>
          <p:nvSpPr>
            <p:cNvPr id="43015" name="AutoShape 7"/>
            <p:cNvSpPr>
              <a:spLocks noChangeAspect="1" noChangeArrowheads="1"/>
            </p:cNvSpPr>
            <p:nvPr/>
          </p:nvSpPr>
          <p:spPr bwMode="auto">
            <a:xfrm>
              <a:off x="0" y="0"/>
              <a:ext cx="3343275" cy="1362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cstate="print"/>
            <a:srcRect/>
            <a:stretch>
              <a:fillRect/>
            </a:stretch>
          </p:blipFill>
          <p:spPr bwMode="auto">
            <a:xfrm>
              <a:off x="35999" y="35999"/>
              <a:ext cx="963000" cy="1326015"/>
            </a:xfrm>
            <a:prstGeom prst="rect">
              <a:avLst/>
            </a:prstGeom>
            <a:noFill/>
          </p:spPr>
        </p:pic>
        <p:pic>
          <p:nvPicPr>
            <p:cNvPr id="13" name="Picture 13"/>
            <p:cNvPicPr>
              <a:picLocks noChangeAspect="1"/>
            </p:cNvPicPr>
            <p:nvPr/>
          </p:nvPicPr>
          <p:blipFill>
            <a:blip r:embed="rId4" cstate="print"/>
            <a:srcRect/>
            <a:stretch>
              <a:fillRect/>
            </a:stretch>
          </p:blipFill>
          <p:spPr bwMode="auto">
            <a:xfrm flipH="1">
              <a:off x="2380351" y="35999"/>
              <a:ext cx="963000" cy="1326015"/>
            </a:xfrm>
            <a:prstGeom prst="rect">
              <a:avLst/>
            </a:prstGeom>
            <a:noFill/>
          </p:spPr>
        </p:pic>
        <p:sp>
          <p:nvSpPr>
            <p:cNvPr id="8" name="Freeform 8"/>
            <p:cNvSpPr>
              <a:spLocks/>
            </p:cNvSpPr>
            <p:nvPr/>
          </p:nvSpPr>
          <p:spPr bwMode="auto">
            <a:xfrm>
              <a:off x="584200" y="838200"/>
              <a:ext cx="2146300" cy="12700"/>
            </a:xfrm>
            <a:custGeom>
              <a:avLst/>
              <a:gdLst>
                <a:gd name="T0" fmla="*/ 0 w 2146300"/>
                <a:gd name="T1" fmla="*/ 0 h 12700"/>
                <a:gd name="T2" fmla="*/ 2146300 w 2146300"/>
                <a:gd name="T3" fmla="*/ 12700 h 12700"/>
                <a:gd name="T4" fmla="*/ 0 60000 65536"/>
                <a:gd name="T5" fmla="*/ 0 60000 65536"/>
              </a:gdLst>
              <a:ahLst/>
              <a:cxnLst>
                <a:cxn ang="T4">
                  <a:pos x="T0" y="T1"/>
                </a:cxn>
                <a:cxn ang="T5">
                  <a:pos x="T2" y="T3"/>
                </a:cxn>
              </a:cxnLst>
              <a:rect l="0" t="0" r="r" b="b"/>
              <a:pathLst>
                <a:path w="2146300" h="12700">
                  <a:moveTo>
                    <a:pt x="0" y="0"/>
                  </a:moveTo>
                  <a:lnTo>
                    <a:pt x="2146300" y="12700"/>
                  </a:lnTo>
                </a:path>
              </a:pathLst>
            </a:custGeom>
            <a:noFill/>
            <a:ln w="5715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9" name="Circular Arrow 19"/>
            <p:cNvSpPr>
              <a:spLocks/>
            </p:cNvSpPr>
            <p:nvPr/>
          </p:nvSpPr>
          <p:spPr bwMode="auto">
            <a:xfrm flipH="1">
              <a:off x="2088035" y="672081"/>
              <a:ext cx="489719" cy="572519"/>
            </a:xfrm>
            <a:custGeom>
              <a:avLst/>
              <a:gdLst>
                <a:gd name="T0" fmla="*/ 132366 w 489719"/>
                <a:gd name="T1" fmla="*/ 68682 h 572519"/>
                <a:gd name="T2" fmla="*/ 342265 w 489719"/>
                <a:gd name="T3" fmla="*/ 58556 h 572519"/>
                <a:gd name="T4" fmla="*/ 452923 w 489719"/>
                <a:gd name="T5" fmla="*/ 225260 h 572519"/>
                <a:gd name="T6" fmla="*/ 482844 w 489719"/>
                <a:gd name="T7" fmla="*/ 225259 h 572519"/>
                <a:gd name="T8" fmla="*/ 428504 w 489719"/>
                <a:gd name="T9" fmla="*/ 286259 h 572519"/>
                <a:gd name="T10" fmla="*/ 360414 w 489719"/>
                <a:gd name="T11" fmla="*/ 225259 h 572519"/>
                <a:gd name="T12" fmla="*/ 390170 w 489719"/>
                <a:gd name="T13" fmla="*/ 225259 h 572519"/>
                <a:gd name="T14" fmla="*/ 308932 w 489719"/>
                <a:gd name="T15" fmla="*/ 109683 h 572519"/>
                <a:gd name="T16" fmla="*/ 160837 w 489719"/>
                <a:gd name="T17" fmla="*/ 123748 h 572519"/>
                <a:gd name="T18" fmla="*/ 132366 w 489719"/>
                <a:gd name="T19" fmla="*/ 68682 h 5725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9719"/>
                <a:gd name="T31" fmla="*/ 0 h 572519"/>
                <a:gd name="T32" fmla="*/ 489719 w 489719"/>
                <a:gd name="T33" fmla="*/ 572519 h 5725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9719" h="572519">
                  <a:moveTo>
                    <a:pt x="132366" y="68682"/>
                  </a:moveTo>
                  <a:cubicBezTo>
                    <a:pt x="196050" y="21802"/>
                    <a:pt x="275617" y="17963"/>
                    <a:pt x="342265" y="58556"/>
                  </a:cubicBezTo>
                  <a:cubicBezTo>
                    <a:pt x="397689" y="92313"/>
                    <a:pt x="438076" y="153154"/>
                    <a:pt x="452923" y="225260"/>
                  </a:cubicBezTo>
                  <a:lnTo>
                    <a:pt x="482844" y="225259"/>
                  </a:lnTo>
                  <a:lnTo>
                    <a:pt x="428504" y="286259"/>
                  </a:lnTo>
                  <a:lnTo>
                    <a:pt x="360414" y="225259"/>
                  </a:lnTo>
                  <a:lnTo>
                    <a:pt x="390170" y="225259"/>
                  </a:lnTo>
                  <a:cubicBezTo>
                    <a:pt x="376865" y="174096"/>
                    <a:pt x="347446" y="132243"/>
                    <a:pt x="308932" y="109683"/>
                  </a:cubicBezTo>
                  <a:cubicBezTo>
                    <a:pt x="260965" y="81587"/>
                    <a:pt x="204984" y="86903"/>
                    <a:pt x="160837" y="123748"/>
                  </a:cubicBezTo>
                  <a:lnTo>
                    <a:pt x="132366" y="68682"/>
                  </a:lnTo>
                  <a:close/>
                </a:path>
              </a:pathLst>
            </a:custGeom>
            <a:solidFill>
              <a:srgbClr val="76923C"/>
            </a:solidFill>
            <a:ln w="254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Circular Arrow 21"/>
            <p:cNvSpPr>
              <a:spLocks/>
            </p:cNvSpPr>
            <p:nvPr/>
          </p:nvSpPr>
          <p:spPr bwMode="auto">
            <a:xfrm rot="-2688073">
              <a:off x="1002790" y="605483"/>
              <a:ext cx="512238" cy="655426"/>
            </a:xfrm>
            <a:custGeom>
              <a:avLst/>
              <a:gdLst>
                <a:gd name="T0" fmla="*/ 84589 w 512238"/>
                <a:gd name="T1" fmla="*/ 137416 h 655426"/>
                <a:gd name="T2" fmla="*/ 334488 w 512238"/>
                <a:gd name="T3" fmla="*/ 50685 h 655426"/>
                <a:gd name="T4" fmla="*/ 474862 w 512238"/>
                <a:gd name="T5" fmla="*/ 263427 h 655426"/>
                <a:gd name="T6" fmla="*/ 506442 w 512238"/>
                <a:gd name="T7" fmla="*/ 263427 h 655426"/>
                <a:gd name="T8" fmla="*/ 448208 w 512238"/>
                <a:gd name="T9" fmla="*/ 327713 h 655426"/>
                <a:gd name="T10" fmla="*/ 378382 w 512238"/>
                <a:gd name="T11" fmla="*/ 263427 h 655426"/>
                <a:gd name="T12" fmla="*/ 409907 w 512238"/>
                <a:gd name="T13" fmla="*/ 263427 h 655426"/>
                <a:gd name="T14" fmla="*/ 305542 w 512238"/>
                <a:gd name="T15" fmla="*/ 107363 h 655426"/>
                <a:gd name="T16" fmla="*/ 129078 w 512238"/>
                <a:gd name="T17" fmla="*/ 186771 h 655426"/>
                <a:gd name="T18" fmla="*/ 84589 w 512238"/>
                <a:gd name="T19" fmla="*/ 137416 h 6554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238"/>
                <a:gd name="T31" fmla="*/ 0 h 655426"/>
                <a:gd name="T32" fmla="*/ 512238 w 512238"/>
                <a:gd name="T33" fmla="*/ 655426 h 6554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238" h="655426">
                  <a:moveTo>
                    <a:pt x="84589" y="137416"/>
                  </a:moveTo>
                  <a:cubicBezTo>
                    <a:pt x="145600" y="41672"/>
                    <a:pt x="245670" y="6941"/>
                    <a:pt x="334488" y="50685"/>
                  </a:cubicBezTo>
                  <a:cubicBezTo>
                    <a:pt x="405550" y="85684"/>
                    <a:pt x="458372" y="165737"/>
                    <a:pt x="474862" y="263427"/>
                  </a:cubicBezTo>
                  <a:lnTo>
                    <a:pt x="506442" y="263427"/>
                  </a:lnTo>
                  <a:lnTo>
                    <a:pt x="448208" y="327713"/>
                  </a:lnTo>
                  <a:lnTo>
                    <a:pt x="378382" y="263427"/>
                  </a:lnTo>
                  <a:lnTo>
                    <a:pt x="409907" y="263427"/>
                  </a:lnTo>
                  <a:cubicBezTo>
                    <a:pt x="395166" y="189566"/>
                    <a:pt x="356068" y="131100"/>
                    <a:pt x="305542" y="107363"/>
                  </a:cubicBezTo>
                  <a:cubicBezTo>
                    <a:pt x="241037" y="77059"/>
                    <a:pt x="170337" y="108874"/>
                    <a:pt x="129078" y="186771"/>
                  </a:cubicBezTo>
                  <a:lnTo>
                    <a:pt x="84589" y="137416"/>
                  </a:lnTo>
                  <a:close/>
                </a:path>
              </a:pathLst>
            </a:custGeom>
            <a:solidFill>
              <a:srgbClr val="B8CCE4"/>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190510246"/>
              </p:ext>
            </p:extLst>
          </p:nvPr>
        </p:nvGraphicFramePr>
        <p:xfrm>
          <a:off x="5407471" y="2334642"/>
          <a:ext cx="3629025" cy="1022350"/>
        </p:xfrm>
        <a:graphic>
          <a:graphicData uri="http://schemas.openxmlformats.org/presentationml/2006/ole">
            <mc:AlternateContent xmlns:mc="http://schemas.openxmlformats.org/markup-compatibility/2006">
              <mc:Choice xmlns:v="urn:schemas-microsoft-com:vml" Requires="v">
                <p:oleObj spid="_x0000_s55355" name="Equation" r:id="rId5" imgW="2145960" imgH="609480" progId="Equation.3">
                  <p:embed/>
                </p:oleObj>
              </mc:Choice>
              <mc:Fallback>
                <p:oleObj name="Equation" r:id="rId5" imgW="2145960" imgH="609480" progId="Equation.3">
                  <p:embed/>
                  <p:pic>
                    <p:nvPicPr>
                      <p:cNvPr id="0" name="Object 1"/>
                      <p:cNvPicPr>
                        <a:picLocks noChangeAspect="1" noChangeArrowheads="1"/>
                      </p:cNvPicPr>
                      <p:nvPr/>
                    </p:nvPicPr>
                    <p:blipFill>
                      <a:blip r:embed="rId6"/>
                      <a:srcRect/>
                      <a:stretch>
                        <a:fillRect/>
                      </a:stretch>
                    </p:blipFill>
                    <p:spPr bwMode="auto">
                      <a:xfrm>
                        <a:off x="5407471" y="2334642"/>
                        <a:ext cx="3629025"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151112" y="2123564"/>
            <a:ext cx="1116632" cy="369332"/>
          </a:xfrm>
          <a:prstGeom prst="rect">
            <a:avLst/>
          </a:prstGeom>
          <a:noFill/>
        </p:spPr>
        <p:txBody>
          <a:bodyPr wrap="square" rtlCol="0">
            <a:spAutoFit/>
          </a:bodyPr>
          <a:lstStyle/>
          <a:p>
            <a:pPr algn="r"/>
            <a:r>
              <a:rPr lang="en-US" dirty="0" smtClean="0"/>
              <a:t>Electrical</a:t>
            </a:r>
            <a:endParaRPr lang="en-US" dirty="0"/>
          </a:p>
        </p:txBody>
      </p:sp>
      <p:sp>
        <p:nvSpPr>
          <p:cNvPr id="17" name="TextBox 16"/>
          <p:cNvSpPr txBox="1"/>
          <p:nvPr/>
        </p:nvSpPr>
        <p:spPr>
          <a:xfrm>
            <a:off x="3383360" y="2132856"/>
            <a:ext cx="1332656" cy="369332"/>
          </a:xfrm>
          <a:prstGeom prst="rect">
            <a:avLst/>
          </a:prstGeom>
          <a:noFill/>
        </p:spPr>
        <p:txBody>
          <a:bodyPr wrap="square" rtlCol="0">
            <a:spAutoFit/>
          </a:bodyPr>
          <a:lstStyle/>
          <a:p>
            <a:r>
              <a:rPr lang="en-US" dirty="0" smtClean="0"/>
              <a:t>Mechanical</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headEnd type="none" w="med" len="med"/>
          <a:tailEnd type="triangle" w="lg" len="lg"/>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11679</TotalTime>
  <Words>5858</Words>
  <Application>Microsoft Office PowerPoint</Application>
  <PresentationFormat>On-screen Show (4:3)</PresentationFormat>
  <Paragraphs>513</Paragraphs>
  <Slides>63</Slides>
  <Notes>45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1" baseType="lpstr">
      <vt:lpstr>宋体</vt:lpstr>
      <vt:lpstr>Arial</vt:lpstr>
      <vt:lpstr>Calibri</vt:lpstr>
      <vt:lpstr>Symbol</vt:lpstr>
      <vt:lpstr>Times New Roman</vt:lpstr>
      <vt:lpstr>Wingdings</vt:lpstr>
      <vt:lpstr>Office Theme</vt:lpstr>
      <vt:lpstr>Equation</vt:lpstr>
      <vt:lpstr>J. McCalley EE 459/559 Spring 2014</vt:lpstr>
      <vt:lpstr>Content</vt:lpstr>
      <vt:lpstr>Motivation</vt:lpstr>
      <vt:lpstr>Motivation</vt:lpstr>
      <vt:lpstr>Once-through cooling units in S. California</vt:lpstr>
      <vt:lpstr>Once-through cooling units in S. California</vt:lpstr>
      <vt:lpstr>Once-through cooling units in S. California</vt:lpstr>
      <vt:lpstr>Summary of power balance control levels</vt:lpstr>
      <vt:lpstr>Frequency Study Basics</vt:lpstr>
      <vt:lpstr>First 2 Levels of Frequency Control</vt:lpstr>
      <vt:lpstr>PowerPoint Presentation</vt:lpstr>
      <vt:lpstr>4 levels of frequency Control following sudden loss of a generation unit</vt:lpstr>
      <vt:lpstr>First 4 Levels of Frequency Control – another view</vt:lpstr>
      <vt:lpstr>Renewable Integration Effects on Frequency</vt:lpstr>
      <vt:lpstr>Transient frequency control </vt:lpstr>
      <vt:lpstr>Transient frequency control </vt:lpstr>
      <vt:lpstr>Transient frequency control </vt:lpstr>
      <vt:lpstr>Transient frequency control </vt:lpstr>
      <vt:lpstr>Transient frequency control </vt:lpstr>
      <vt:lpstr>Transient frequency control </vt:lpstr>
      <vt:lpstr>Transient frequency control </vt:lpstr>
      <vt:lpstr>Transient frequency control </vt:lpstr>
      <vt:lpstr>Transient frequency control </vt:lpstr>
      <vt:lpstr>Frequency Basics</vt:lpstr>
      <vt:lpstr>Inertia and primary control from wind</vt:lpstr>
      <vt:lpstr>Droop characteristic of  steam-turbine primary controller</vt:lpstr>
      <vt:lpstr>Inertia and primary control from  solar PV and wind: summary</vt:lpstr>
      <vt:lpstr>Different perspectives among various stakeholders on the feasibility, benefits, and economic justification for wind power to provide various forms of APC </vt:lpstr>
      <vt:lpstr>Requirements for using Wind to provide APC</vt:lpstr>
      <vt:lpstr>Comparison between FSIG &amp; DFIG for frequency drop</vt:lpstr>
      <vt:lpstr>Transient frequency control – the problem</vt:lpstr>
      <vt:lpstr>Other frequency response issues (an aside)</vt:lpstr>
      <vt:lpstr>Frequency Governing Characteristic, β </vt:lpstr>
      <vt:lpstr>Frequency Governing Characteristic, β </vt:lpstr>
      <vt:lpstr>Frequency Governing Characteristic, β </vt:lpstr>
      <vt:lpstr>Frequency Governing Characteristic, β </vt:lpstr>
      <vt:lpstr>Effect of frequency excursions on turbine blade life</vt:lpstr>
      <vt:lpstr>Potential Impacts of Low Frequency Dips</vt:lpstr>
      <vt:lpstr>Some illustrations</vt:lpstr>
      <vt:lpstr>Crete</vt:lpstr>
      <vt:lpstr>Ireland</vt:lpstr>
      <vt:lpstr>Note effect of system size</vt:lpstr>
      <vt:lpstr>Reasons why calculated nadir is lower than simulated one</vt:lpstr>
      <vt:lpstr>Some additional issues</vt:lpstr>
      <vt:lpstr>Controlled islanding in WECC</vt:lpstr>
      <vt:lpstr>Illustration of effect #2 for loss of 2800 MW</vt:lpstr>
      <vt:lpstr>Illustration of effect #5 for loss of 2200 MW</vt:lpstr>
      <vt:lpstr>Illustration of effect #3, #4, for loss of PACI followed by controlled islanding (effect #6c)</vt:lpstr>
      <vt:lpstr>Illustration of effect #1, #4 for loss of PACI followed by controlled islanding (effect #6c)</vt:lpstr>
      <vt:lpstr>Fast renewable ramp-downs (effect #6b)</vt:lpstr>
      <vt:lpstr>Fast renewable ramp-downs (effect #6b)</vt:lpstr>
      <vt:lpstr>Power Balance Control Levels</vt:lpstr>
      <vt:lpstr>High-level view of control –  maximum power tracking</vt:lpstr>
      <vt:lpstr>Control modifications for inertial emulation</vt:lpstr>
      <vt:lpstr>Control modifications for inertial emulation</vt:lpstr>
      <vt:lpstr>Control modifications for inertial emulation</vt:lpstr>
      <vt:lpstr>Control modifications for inertial emulation</vt:lpstr>
      <vt:lpstr>Control modifications for inertial emulation</vt:lpstr>
      <vt:lpstr>Control modifications for inertial emulation</vt:lpstr>
      <vt:lpstr>Additional Slides</vt:lpstr>
      <vt:lpstr>Some wind units are on PFC</vt:lpstr>
      <vt:lpstr>% freq deviations beyond 17mHz deadband</vt:lpstr>
      <vt:lpstr>% freq deviations beyond 34mHz deadband</vt:lpstr>
    </vt:vector>
  </TitlesOfParts>
  <Company>Iowa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meili</dc:creator>
  <cp:lastModifiedBy>McCalley, James D [E CPE]</cp:lastModifiedBy>
  <cp:revision>454</cp:revision>
  <dcterms:created xsi:type="dcterms:W3CDTF">2012-01-17T17:38:02Z</dcterms:created>
  <dcterms:modified xsi:type="dcterms:W3CDTF">2016-11-04T16:33:06Z</dcterms:modified>
</cp:coreProperties>
</file>