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52"/>
  </p:notesMasterIdLst>
  <p:handoutMasterIdLst>
    <p:handoutMasterId r:id="rId53"/>
  </p:handoutMasterIdLst>
  <p:sldIdLst>
    <p:sldId id="334" r:id="rId3"/>
    <p:sldId id="378" r:id="rId4"/>
    <p:sldId id="384" r:id="rId5"/>
    <p:sldId id="379" r:id="rId6"/>
    <p:sldId id="387" r:id="rId7"/>
    <p:sldId id="386" r:id="rId8"/>
    <p:sldId id="380" r:id="rId9"/>
    <p:sldId id="388" r:id="rId10"/>
    <p:sldId id="433" r:id="rId11"/>
    <p:sldId id="434" r:id="rId12"/>
    <p:sldId id="435" r:id="rId13"/>
    <p:sldId id="382" r:id="rId14"/>
    <p:sldId id="377" r:id="rId15"/>
    <p:sldId id="424" r:id="rId16"/>
    <p:sldId id="383" r:id="rId17"/>
    <p:sldId id="425" r:id="rId18"/>
    <p:sldId id="385" r:id="rId19"/>
    <p:sldId id="391" r:id="rId20"/>
    <p:sldId id="392" r:id="rId21"/>
    <p:sldId id="393" r:id="rId22"/>
    <p:sldId id="394" r:id="rId23"/>
    <p:sldId id="426" r:id="rId24"/>
    <p:sldId id="390" r:id="rId25"/>
    <p:sldId id="403" r:id="rId26"/>
    <p:sldId id="404" r:id="rId27"/>
    <p:sldId id="409" r:id="rId28"/>
    <p:sldId id="406" r:id="rId29"/>
    <p:sldId id="389" r:id="rId30"/>
    <p:sldId id="411" r:id="rId31"/>
    <p:sldId id="405" r:id="rId32"/>
    <p:sldId id="413" r:id="rId33"/>
    <p:sldId id="410" r:id="rId34"/>
    <p:sldId id="396" r:id="rId35"/>
    <p:sldId id="398" r:id="rId36"/>
    <p:sldId id="399" r:id="rId37"/>
    <p:sldId id="401" r:id="rId38"/>
    <p:sldId id="402" r:id="rId39"/>
    <p:sldId id="407" r:id="rId40"/>
    <p:sldId id="408" r:id="rId41"/>
    <p:sldId id="412" r:id="rId42"/>
    <p:sldId id="414" r:id="rId43"/>
    <p:sldId id="427" r:id="rId44"/>
    <p:sldId id="428" r:id="rId45"/>
    <p:sldId id="429" r:id="rId46"/>
    <p:sldId id="430" r:id="rId47"/>
    <p:sldId id="431" r:id="rId48"/>
    <p:sldId id="432" r:id="rId49"/>
    <p:sldId id="415" r:id="rId50"/>
    <p:sldId id="416" r:id="rId5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03" autoAdjust="0"/>
    <p:restoredTop sz="88929" autoAdjust="0"/>
  </p:normalViewPr>
  <p:slideViewPr>
    <p:cSldViewPr snapToGrid="0">
      <p:cViewPr varScale="1">
        <p:scale>
          <a:sx n="79" d="100"/>
          <a:sy n="79" d="100"/>
        </p:scale>
        <p:origin x="2174" y="58"/>
      </p:cViewPr>
      <p:guideLst>
        <p:guide orient="horz" pos="2160"/>
        <p:guide pos="2880"/>
      </p:guideLst>
    </p:cSldViewPr>
  </p:slideViewPr>
  <p:outlineViewPr>
    <p:cViewPr>
      <p:scale>
        <a:sx n="33" d="100"/>
        <a:sy n="33" d="100"/>
      </p:scale>
      <p:origin x="0" y="8496"/>
    </p:cViewPr>
  </p:outlineViewPr>
  <p:notesTextViewPr>
    <p:cViewPr>
      <p:scale>
        <a:sx n="100" d="100"/>
        <a:sy n="100" d="100"/>
      </p:scale>
      <p:origin x="0" y="0"/>
    </p:cViewPr>
  </p:notesTextViewPr>
  <p:sorterViewPr>
    <p:cViewPr>
      <p:scale>
        <a:sx n="66" d="100"/>
        <a:sy n="66" d="100"/>
      </p:scale>
      <p:origin x="0" y="-3389"/>
    </p:cViewPr>
  </p:sorterViewPr>
  <p:notesViewPr>
    <p:cSldViewPr snapToGrid="0">
      <p:cViewPr varScale="1">
        <p:scale>
          <a:sx n="60" d="100"/>
          <a:sy n="60" d="100"/>
        </p:scale>
        <p:origin x="-2490"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AD06CAA5-A6CE-40F7-9A13-92F9DC6A6DC9}" type="datetimeFigureOut">
              <a:rPr lang="en-US"/>
              <a:pPr>
                <a:defRPr/>
              </a:pPr>
              <a:t>11/30/2016</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FE419770-A11C-4576-B3DC-DA2A779424FC}" type="slidenum">
              <a:rPr lang="en-US"/>
              <a:pPr>
                <a:defRPr/>
              </a:pPr>
              <a:t>‹#›</a:t>
            </a:fld>
            <a:endParaRPr lang="en-US"/>
          </a:p>
        </p:txBody>
      </p:sp>
    </p:spTree>
    <p:extLst>
      <p:ext uri="{BB962C8B-B14F-4D97-AF65-F5344CB8AC3E}">
        <p14:creationId xmlns:p14="http://schemas.microsoft.com/office/powerpoint/2010/main" val="151151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E8ECB218-9B4D-498C-8495-A58153E21AF6}" type="datetimeFigureOut">
              <a:rPr lang="en-US"/>
              <a:pPr>
                <a:defRPr/>
              </a:pPr>
              <a:t>11/30/2016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B6FE24BA-1CCA-4E1D-940C-9F0E575B3214}" type="slidenum">
              <a:rPr lang="en-US"/>
              <a:pPr>
                <a:defRPr/>
              </a:pPr>
              <a:t>‹#›</a:t>
            </a:fld>
            <a:endParaRPr lang="en-US"/>
          </a:p>
        </p:txBody>
      </p:sp>
    </p:spTree>
    <p:extLst>
      <p:ext uri="{BB962C8B-B14F-4D97-AF65-F5344CB8AC3E}">
        <p14:creationId xmlns:p14="http://schemas.microsoft.com/office/powerpoint/2010/main" val="1495690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6AF179-2529-45E9-A748-830AE17A7B1F}"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Voltage source inverters use the dc voltage (</a:t>
            </a:r>
            <a:r>
              <a:rPr lang="en-US" dirty="0" err="1" smtClean="0"/>
              <a:t>e.g</a:t>
            </a:r>
            <a:r>
              <a:rPr lang="en-US" dirty="0" smtClean="0"/>
              <a:t> a capacitor in parallel) as a source while the current source inverter (inductor in series) use the dc current as a source</a:t>
            </a:r>
            <a:r>
              <a:rPr lang="en-US" baseline="0" dirty="0" smtClean="0"/>
              <a:t> (v</a:t>
            </a:r>
            <a:r>
              <a:rPr lang="en-US" dirty="0" smtClean="0"/>
              <a:t>oltage can not be changed abruptly in capacitor and current can not be changed abruptly in inductor)</a:t>
            </a:r>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8418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53995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9CAEFF81-649B-4A67-9C3E-E92BE43BE2E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03AB366-7FDD-42F4-B554-BE886271F282}" type="datetime1">
              <a:rPr lang="en-US"/>
              <a:pPr>
                <a:defRPr/>
              </a:pPr>
              <a:t>11/30/2016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2E12116-A165-47E7-BE3B-7C634DE8AFF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7247728-601F-40B7-82CB-63092CB4C2CB}" type="datetime1">
              <a:rPr lang="en-US"/>
              <a:pPr>
                <a:defRPr/>
              </a:pPr>
              <a:t>11/30/2016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61324B-DE4B-479D-8783-6FDF6A990D7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F9608AF-3A20-4BAE-AA85-1CB2CDB3EE42}" type="datetime1">
              <a:rPr lang="en-US"/>
              <a:pPr>
                <a:defRPr/>
              </a:pPr>
              <a:t>11/30/2016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A90AA5-B403-401D-9187-E2C7F2DF48A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0F96C2-936D-40F3-8585-DE24F33675CC}" type="datetimeFigureOut">
              <a:rPr lang="en-US"/>
              <a:pPr>
                <a:defRPr/>
              </a:pPr>
              <a:t>11/30/2016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7A467C-B1A8-4489-91BB-E4E200E67EE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3659F5-15B0-4C6F-9A5D-3027B600E216}" type="datetimeFigureOut">
              <a:rPr lang="en-US"/>
              <a:pPr>
                <a:defRPr/>
              </a:pPr>
              <a:t>11/30/2016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276544-4468-4F8C-A234-AEA6B308E6F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BC4125-7844-48FF-98AE-5B672814AE08}" type="datetimeFigureOut">
              <a:rPr lang="en-US"/>
              <a:pPr>
                <a:defRPr/>
              </a:pPr>
              <a:t>11/30/2016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C6A7B3-6A40-43F0-89E0-FE4FC7D5174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5D1AEB5-9DD6-41F6-A94E-18FFF246E686}" type="datetimeFigureOut">
              <a:rPr lang="en-US"/>
              <a:pPr>
                <a:defRPr/>
              </a:pPr>
              <a:t>11/30/2016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476D94-133D-4350-929C-5BD8427B254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C7471BC-CE8C-42FC-9566-DE2373DB4E8D}" type="datetimeFigureOut">
              <a:rPr lang="en-US"/>
              <a:pPr>
                <a:defRPr/>
              </a:pPr>
              <a:t>11/30/2016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6F78EE2-0929-4FA5-9E12-4C49CAF0D91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D1876F-4FAE-43DC-8115-DC55A96199BE}" type="datetimeFigureOut">
              <a:rPr lang="en-US"/>
              <a:pPr>
                <a:defRPr/>
              </a:pPr>
              <a:t>11/30/2016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708464E-78DA-4D16-9198-8FB643C1F7B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AB63D7-F7D0-4FE9-88D6-B46F4607AEA5}" type="datetimeFigureOut">
              <a:rPr lang="en-US"/>
              <a:pPr>
                <a:defRPr/>
              </a:pPr>
              <a:t>11/30/2016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E93EE63-B3B4-4A27-81F5-43B9E65410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flipV="1">
            <a:off x="130175" y="1144588"/>
            <a:ext cx="8931275" cy="238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3886"/>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16242"/>
            <a:ext cx="8229600" cy="49004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D2EF374-8E00-4102-B62F-C1DD46F5CD24}" type="datetime1">
              <a:rPr lang="en-US"/>
              <a:pPr>
                <a:defRPr/>
              </a:pPr>
              <a:t>11/30/2016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2A14E0-7B6F-4C74-A486-D8202FE948F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84419C-9E6C-4B21-9390-BD84A3D98D66}" type="datetimeFigureOut">
              <a:rPr lang="en-US"/>
              <a:pPr>
                <a:defRPr/>
              </a:pPr>
              <a:t>11/30/2016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AECBC1-09AE-4ED9-B8AA-66787C74A06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457DD2-A819-4D99-A37C-779D6D76D16E}" type="datetimeFigureOut">
              <a:rPr lang="en-US"/>
              <a:pPr>
                <a:defRPr/>
              </a:pPr>
              <a:t>11/30/2016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299B42-4C24-4325-AEB2-703C1E35A05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7B13BB-EC25-41F8-8DF2-D581BC1C0F70}" type="datetimeFigureOut">
              <a:rPr lang="en-US"/>
              <a:pPr>
                <a:defRPr/>
              </a:pPr>
              <a:t>11/30/2016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16732-7656-4B8B-98DB-069B7EDF81B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6194CB-5BA7-4EA2-9AE6-245EAE36F36B}" type="datetimeFigureOut">
              <a:rPr lang="en-US"/>
              <a:pPr>
                <a:defRPr/>
              </a:pPr>
              <a:t>11/30/2016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FA2C29-B97E-496F-8F8D-4CD96750011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7385525-7B95-4520-B9D2-0B9497F82664}" type="datetime1">
              <a:rPr lang="en-US"/>
              <a:pPr>
                <a:defRPr/>
              </a:pPr>
              <a:t>11/30/2016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382377-9572-45ED-92F2-76EACC40EFF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flipV="1">
            <a:off x="130175" y="1144588"/>
            <a:ext cx="8931275" cy="238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3886"/>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87262"/>
            <a:ext cx="4038600" cy="48389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87262"/>
            <a:ext cx="4038600" cy="48389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31F0CF8-A7CD-4373-848C-DC2CD6C346D9}" type="datetime1">
              <a:rPr lang="en-US"/>
              <a:pPr>
                <a:defRPr/>
              </a:pPr>
              <a:t>11/30/2016</a:t>
            </a:fld>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02C8CAB-38F0-4930-82D5-975A53EBCD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flipV="1">
            <a:off x="130175" y="1403350"/>
            <a:ext cx="8931275" cy="222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34714"/>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45219BC-9D27-4A85-B125-3C64BE5E8F6C}" type="datetime1">
              <a:rPr lang="en-US"/>
              <a:pPr>
                <a:defRPr/>
              </a:pPr>
              <a:t>11/30/2016</a:t>
            </a:fld>
            <a:endParaRPr lang="en-US"/>
          </a:p>
        </p:txBody>
      </p:sp>
      <p:sp>
        <p:nvSpPr>
          <p:cNvPr id="9"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DDA7122-4731-4EB1-823C-6C4D5F1A58D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flipV="1">
            <a:off x="130175" y="1144588"/>
            <a:ext cx="8931275" cy="238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74956" y="0"/>
            <a:ext cx="8229600" cy="1143000"/>
          </a:xfrm>
        </p:spPr>
        <p:txBody>
          <a:bodyPr/>
          <a:lstStyle/>
          <a:p>
            <a:r>
              <a:rPr lang="en-US" smtClean="0"/>
              <a:t>Click to edit Master title style</a:t>
            </a:r>
            <a:endParaRPr lang="en-US"/>
          </a:p>
        </p:txBody>
      </p:sp>
      <p:sp>
        <p:nvSpPr>
          <p:cNvPr id="4"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AFB6D53-2568-478A-9D13-FC88949D6852}" type="datetime1">
              <a:rPr lang="en-US"/>
              <a:pPr>
                <a:defRPr/>
              </a:pPr>
              <a:t>11/30/2016</a:t>
            </a:fld>
            <a:endParaRPr lang="en-US"/>
          </a:p>
        </p:txBody>
      </p:sp>
      <p:sp>
        <p:nvSpPr>
          <p:cNvPr id="5"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95668CBA-0322-4ADB-9312-12B7C258D0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2" name="Straight Connector 1"/>
          <p:cNvCxnSpPr/>
          <p:nvPr userDrawn="1"/>
        </p:nvCxnSpPr>
        <p:spPr>
          <a:xfrm flipV="1">
            <a:off x="130175" y="1068388"/>
            <a:ext cx="8931275" cy="238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Slide Number Placeholder 4"/>
          <p:cNvSpPr>
            <a:spLocks noGrp="1"/>
          </p:cNvSpPr>
          <p:nvPr>
            <p:ph type="sldNum" sz="quarter" idx="10"/>
          </p:nvPr>
        </p:nvSpPr>
        <p:spPr/>
        <p:txBody>
          <a:bodyPr/>
          <a:lstStyle>
            <a:lvl1pPr>
              <a:defRPr/>
            </a:lvl1pPr>
          </a:lstStyle>
          <a:p>
            <a:pPr>
              <a:defRPr/>
            </a:pPr>
            <a:fld id="{6F25C4B7-FA89-4232-9438-E2BBEBDDE6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F7D183C-00B8-45CB-B80D-F1DD21B32D2B}" type="datetime1">
              <a:rPr lang="en-US"/>
              <a:pPr>
                <a:defRPr/>
              </a:pPr>
              <a:t>11/30/2016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42C66C7-423C-4A07-A5EC-A77E1CAC33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75F0FED-1B3E-4152-8FD0-FC24948E4FB6}" type="datetime1">
              <a:rPr lang="en-US"/>
              <a:pPr>
                <a:defRPr/>
              </a:pPr>
              <a:t>11/30/2016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B070B8F-E386-4267-9B74-F58E451E961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7493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2292350"/>
            <a:ext cx="8229600" cy="3336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4192588" y="6297613"/>
            <a:ext cx="788987"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DAE60EB-AB5C-4B01-93A9-A8A8DBEC814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24"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A7B6794-570B-4B19-AF0D-9A03D1C60E55}" type="datetimeFigureOut">
              <a:rPr lang="en-US"/>
              <a:pPr>
                <a:defRPr/>
              </a:pPr>
              <a:t>11/30/2016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3C39345-96B8-4D01-A0BA-3CC85D0635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www.ewea.org/statistics/offshor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www.ewea.org/statistics/offshore/"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www.ewea.org/statistics/offshor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nrel.gov/docs/gen/fy07/40462.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www.ewea.org/statistics/offshor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hyperlink" Target="http://www.nrel.gov/docs/fy10osti/45889.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nrel.gov/docs/fy10osti/45889.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hyperlink" Target="http://www.ngdc.noaa.gov/mgg/coastal/crm.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nrel.gov/docs/gen/fy07/40462.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www.nrel.gov/docs/fy10osti/45889.pdf" TargetMode="Externa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hyperlink" Target="http://www.nrel.gov/docs/fy10osti/45889.pd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www.ewea.org/statistics/offshor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hyperlink" Target="http://www.nrel.gov/docs/gen/fy07/40462.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windspeed.eu/media/publications/WINDSPEED_Roadmap_110719_final.pdf"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hyperlink" Target="http://www.windspeed.eu/media/publications/WINDSPEED_Roadmap_110719_final.pdf"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hyperlink" Target="http://www.windspeed.eu/media/publications/WINDSPEED_Roadmap_110719_final.pdf"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hyperlink" Target="http://www.windspeed.eu/media/publications/WINDSPEED_Roadmap_110719_final.pdf"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www.iscpc.org/publications/About_SubPower_Cables_2011.pdf" TargetMode="External"/><Relationship Id="rId5" Type="http://schemas.openxmlformats.org/officeDocument/2006/relationships/image" Target="../media/image53.png"/><Relationship Id="rId4" Type="http://schemas.openxmlformats.org/officeDocument/2006/relationships/hyperlink" Target="http://www.nrel.gov/docs/gen/fy07/40462.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ee.kth.se/php/modules/publications/reports/2004/IR-EE-EME_2004_013.pdf"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ocsenergy.anl.gov/documents/docs/OCS_EIS_WhitePaper_Wind.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windspeed.eu/media/publications/WINDSPEED_Roadmap_110719_final.pdf"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hyperlink" Target="http://www.windspeed.eu/media/publications/WINDSPEED_Roadmap_110719_final.pdf"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windspeed.eu/media/publications/WINDSPEED_Roadmap_110719_final.pdf"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4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4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nrel.gov/docs/gen/fy07/40462.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nrel.gov/docs/gen/fy07/40462.pdf"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www.nrel.gov/docs/gen/fy07/40462.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eia.gov/forecasts/aeo/assumptions/pdf/table_8.2.pdf" TargetMode="External"/><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http://z.about.com/d/geography/1/0/9/H/usa3.jpg"/>
          <p:cNvPicPr>
            <a:picLocks noChangeAspect="1" noChangeArrowheads="1"/>
          </p:cNvPicPr>
          <p:nvPr/>
        </p:nvPicPr>
        <p:blipFill>
          <a:blip r:embed="rId3" cstate="print">
            <a:lum bright="40000"/>
          </a:blip>
          <a:srcRect/>
          <a:stretch>
            <a:fillRect/>
          </a:stretch>
        </p:blipFill>
        <p:spPr bwMode="auto">
          <a:xfrm>
            <a:off x="0" y="15875"/>
            <a:ext cx="9104313" cy="6859588"/>
          </a:xfrm>
          <a:prstGeom prst="rect">
            <a:avLst/>
          </a:prstGeom>
          <a:noFill/>
          <a:ln w="9525">
            <a:noFill/>
            <a:miter lim="800000"/>
            <a:headEnd/>
            <a:tailEnd/>
          </a:ln>
        </p:spPr>
      </p:pic>
      <p:sp>
        <p:nvSpPr>
          <p:cNvPr id="22532" name="Subtitle 2"/>
          <p:cNvSpPr>
            <a:spLocks noGrp="1"/>
          </p:cNvSpPr>
          <p:nvPr>
            <p:ph type="subTitle" idx="1"/>
          </p:nvPr>
        </p:nvSpPr>
        <p:spPr>
          <a:xfrm>
            <a:off x="0" y="2238829"/>
            <a:ext cx="9144000" cy="933450"/>
          </a:xfrm>
        </p:spPr>
        <p:txBody>
          <a:bodyPr/>
          <a:lstStyle/>
          <a:p>
            <a:pPr eaLnBrk="1" hangingPunct="1"/>
            <a:r>
              <a:rPr lang="en-US" sz="4800" b="1" dirty="0" smtClean="0">
                <a:solidFill>
                  <a:schemeClr val="tx1"/>
                </a:solidFill>
              </a:rPr>
              <a:t>Offshore Wind</a:t>
            </a:r>
          </a:p>
          <a:p>
            <a:pPr eaLnBrk="1" hangingPunct="1"/>
            <a:r>
              <a:rPr lang="en-US" sz="4800" b="1" dirty="0" smtClean="0">
                <a:solidFill>
                  <a:schemeClr val="tx1"/>
                </a:solidFill>
              </a:rPr>
              <a:t>J. McCalley</a:t>
            </a:r>
          </a:p>
        </p:txBody>
      </p:sp>
      <p:pic>
        <p:nvPicPr>
          <p:cNvPr id="22534" name="Picture 5" descr="http://www.energy.iastate.edu/renewable/wind/wem/images/wem-07_fig01.gif"/>
          <p:cNvPicPr>
            <a:picLocks noChangeAspect="1" noChangeArrowheads="1"/>
          </p:cNvPicPr>
          <p:nvPr/>
        </p:nvPicPr>
        <p:blipFill>
          <a:blip r:embed="rId4" cstate="print"/>
          <a:srcRect/>
          <a:stretch>
            <a:fillRect/>
          </a:stretch>
        </p:blipFill>
        <p:spPr bwMode="auto">
          <a:xfrm>
            <a:off x="5905500" y="4543425"/>
            <a:ext cx="3238500" cy="2314575"/>
          </a:xfrm>
          <a:prstGeom prst="rect">
            <a:avLst/>
          </a:prstGeom>
          <a:noFill/>
          <a:ln w="9525">
            <a:noFill/>
            <a:miter lim="800000"/>
            <a:headEnd/>
            <a:tailEnd/>
          </a:ln>
        </p:spPr>
      </p:pic>
      <p:pic>
        <p:nvPicPr>
          <p:cNvPr id="22535" name="Picture 8"/>
          <p:cNvPicPr>
            <a:picLocks noChangeAspect="1" noChangeArrowheads="1"/>
          </p:cNvPicPr>
          <p:nvPr/>
        </p:nvPicPr>
        <p:blipFill>
          <a:blip r:embed="rId5" cstate="print"/>
          <a:srcRect/>
          <a:stretch>
            <a:fillRect/>
          </a:stretch>
        </p:blipFill>
        <p:spPr bwMode="auto">
          <a:xfrm>
            <a:off x="57150" y="4762500"/>
            <a:ext cx="2427288"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1"/>
            <a:ext cx="4043966" cy="977461"/>
          </a:xfrm>
        </p:spPr>
        <p:txBody>
          <a:bodyPr/>
          <a:lstStyle/>
          <a:p>
            <a:r>
              <a:rPr lang="en-US" b="1" dirty="0" smtClean="0"/>
              <a:t>LCOE</a:t>
            </a:r>
            <a:endParaRPr lang="en-US" b="1" dirty="0" smtClean="0"/>
          </a:p>
        </p:txBody>
      </p:sp>
      <p:sp>
        <p:nvSpPr>
          <p:cNvPr id="12292" name="Slide Number Placeholder 3"/>
          <p:cNvSpPr>
            <a:spLocks noGrp="1"/>
          </p:cNvSpPr>
          <p:nvPr>
            <p:ph type="sldNum" sz="quarter" idx="10"/>
          </p:nvPr>
        </p:nvSpPr>
        <p:spPr>
          <a:xfrm>
            <a:off x="457200" y="651276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20000"/>
              </a:spcBef>
              <a:spcAft>
                <a:spcPct val="0"/>
              </a:spcAft>
              <a:buClr>
                <a:schemeClr val="bg1"/>
              </a:buClr>
              <a:buSzPct val="100000"/>
              <a:buFont typeface="Wingdings" pitchFamily="2" charset="2"/>
              <a:defRPr b="1">
                <a:solidFill>
                  <a:schemeClr val="tx1"/>
                </a:solidFill>
                <a:latin typeface="Arial" charset="0"/>
              </a:defRPr>
            </a:lvl6pPr>
            <a:lvl7pPr marL="2971800" indent="-228600" eaLnBrk="0" fontAlgn="base" hangingPunct="0">
              <a:spcBef>
                <a:spcPct val="20000"/>
              </a:spcBef>
              <a:spcAft>
                <a:spcPct val="0"/>
              </a:spcAft>
              <a:buClr>
                <a:schemeClr val="bg1"/>
              </a:buClr>
              <a:buSzPct val="100000"/>
              <a:buFont typeface="Wingdings" pitchFamily="2" charset="2"/>
              <a:defRPr b="1">
                <a:solidFill>
                  <a:schemeClr val="tx1"/>
                </a:solidFill>
                <a:latin typeface="Arial" charset="0"/>
              </a:defRPr>
            </a:lvl7pPr>
            <a:lvl8pPr marL="3429000" indent="-228600" eaLnBrk="0" fontAlgn="base" hangingPunct="0">
              <a:spcBef>
                <a:spcPct val="20000"/>
              </a:spcBef>
              <a:spcAft>
                <a:spcPct val="0"/>
              </a:spcAft>
              <a:buClr>
                <a:schemeClr val="bg1"/>
              </a:buClr>
              <a:buSzPct val="100000"/>
              <a:buFont typeface="Wingdings" pitchFamily="2" charset="2"/>
              <a:defRPr b="1">
                <a:solidFill>
                  <a:schemeClr val="tx1"/>
                </a:solidFill>
                <a:latin typeface="Arial" charset="0"/>
              </a:defRPr>
            </a:lvl8pPr>
            <a:lvl9pPr marL="3886200" indent="-228600" eaLnBrk="0" fontAlgn="base" hangingPunct="0">
              <a:spcBef>
                <a:spcPct val="20000"/>
              </a:spcBef>
              <a:spcAft>
                <a:spcPct val="0"/>
              </a:spcAft>
              <a:buClr>
                <a:schemeClr val="bg1"/>
              </a:buClr>
              <a:buSzPct val="100000"/>
              <a:buFont typeface="Wingdings" pitchFamily="2" charset="2"/>
              <a:defRPr b="1">
                <a:solidFill>
                  <a:schemeClr val="tx1"/>
                </a:solidFill>
                <a:latin typeface="Arial" charset="0"/>
              </a:defRPr>
            </a:lvl9pPr>
          </a:lstStyle>
          <a:p>
            <a:pPr eaLnBrk="1" hangingPunct="1"/>
            <a:fld id="{A9D7CB44-0227-458C-BFEE-3D78440B5AEB}" type="slidenum">
              <a:rPr lang="es-ES" altLang="en-US" b="0" smtClean="0"/>
              <a:pPr eaLnBrk="1" hangingPunct="1"/>
              <a:t>10</a:t>
            </a:fld>
            <a:endParaRPr lang="es-ES" altLang="en-US" b="0" smtClean="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67" y="1417042"/>
            <a:ext cx="7645400"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5048655" y="3599234"/>
            <a:ext cx="729575" cy="359923"/>
          </a:xfrm>
          <a:prstGeom prst="ellipse">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11694" y="3346315"/>
            <a:ext cx="2217906" cy="369332"/>
          </a:xfrm>
          <a:prstGeom prst="rect">
            <a:avLst/>
          </a:prstGeom>
          <a:noFill/>
        </p:spPr>
        <p:txBody>
          <a:bodyPr wrap="square" rtlCol="0">
            <a:spAutoFit/>
          </a:bodyPr>
          <a:lstStyle/>
          <a:p>
            <a:r>
              <a:rPr lang="en-US" dirty="0" smtClean="0"/>
              <a:t>Offshore wind</a:t>
            </a:r>
            <a:endParaRPr lang="en-US" dirty="0"/>
          </a:p>
        </p:txBody>
      </p:sp>
      <p:sp>
        <p:nvSpPr>
          <p:cNvPr id="9" name="Freeform 8"/>
          <p:cNvSpPr/>
          <p:nvPr/>
        </p:nvSpPr>
        <p:spPr>
          <a:xfrm>
            <a:off x="5768502" y="3560323"/>
            <a:ext cx="340468" cy="126460"/>
          </a:xfrm>
          <a:custGeom>
            <a:avLst/>
            <a:gdLst>
              <a:gd name="connsiteX0" fmla="*/ 340468 w 340468"/>
              <a:gd name="connsiteY0" fmla="*/ 0 h 126460"/>
              <a:gd name="connsiteX1" fmla="*/ 0 w 340468"/>
              <a:gd name="connsiteY1" fmla="*/ 126460 h 126460"/>
            </a:gdLst>
            <a:ahLst/>
            <a:cxnLst>
              <a:cxn ang="0">
                <a:pos x="connsiteX0" y="connsiteY0"/>
              </a:cxn>
              <a:cxn ang="0">
                <a:pos x="connsiteX1" y="connsiteY1"/>
              </a:cxn>
            </a:cxnLst>
            <a:rect l="l" t="t" r="r" b="b"/>
            <a:pathLst>
              <a:path w="340468" h="126460">
                <a:moveTo>
                  <a:pt x="340468" y="0"/>
                </a:moveTo>
                <a:lnTo>
                  <a:pt x="0" y="12646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9652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1"/>
            <a:ext cx="4043966" cy="977461"/>
          </a:xfrm>
        </p:spPr>
        <p:txBody>
          <a:bodyPr/>
          <a:lstStyle/>
          <a:p>
            <a:r>
              <a:rPr lang="en-US" b="1" dirty="0" smtClean="0"/>
              <a:t>LCOE</a:t>
            </a:r>
            <a:endParaRPr lang="en-US" b="1" dirty="0" smtClean="0"/>
          </a:p>
        </p:txBody>
      </p:sp>
      <p:sp>
        <p:nvSpPr>
          <p:cNvPr id="12292" name="Slide Number Placeholder 3"/>
          <p:cNvSpPr>
            <a:spLocks noGrp="1"/>
          </p:cNvSpPr>
          <p:nvPr>
            <p:ph type="sldNum" sz="quarter" idx="10"/>
          </p:nvPr>
        </p:nvSpPr>
        <p:spPr>
          <a:xfrm>
            <a:off x="457200" y="651276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20000"/>
              </a:spcBef>
              <a:spcAft>
                <a:spcPct val="0"/>
              </a:spcAft>
              <a:buClr>
                <a:schemeClr val="bg1"/>
              </a:buClr>
              <a:buSzPct val="100000"/>
              <a:buFont typeface="Wingdings" pitchFamily="2" charset="2"/>
              <a:defRPr b="1">
                <a:solidFill>
                  <a:schemeClr val="tx1"/>
                </a:solidFill>
                <a:latin typeface="Arial" charset="0"/>
              </a:defRPr>
            </a:lvl6pPr>
            <a:lvl7pPr marL="2971800" indent="-228600" eaLnBrk="0" fontAlgn="base" hangingPunct="0">
              <a:spcBef>
                <a:spcPct val="20000"/>
              </a:spcBef>
              <a:spcAft>
                <a:spcPct val="0"/>
              </a:spcAft>
              <a:buClr>
                <a:schemeClr val="bg1"/>
              </a:buClr>
              <a:buSzPct val="100000"/>
              <a:buFont typeface="Wingdings" pitchFamily="2" charset="2"/>
              <a:defRPr b="1">
                <a:solidFill>
                  <a:schemeClr val="tx1"/>
                </a:solidFill>
                <a:latin typeface="Arial" charset="0"/>
              </a:defRPr>
            </a:lvl7pPr>
            <a:lvl8pPr marL="3429000" indent="-228600" eaLnBrk="0" fontAlgn="base" hangingPunct="0">
              <a:spcBef>
                <a:spcPct val="20000"/>
              </a:spcBef>
              <a:spcAft>
                <a:spcPct val="0"/>
              </a:spcAft>
              <a:buClr>
                <a:schemeClr val="bg1"/>
              </a:buClr>
              <a:buSzPct val="100000"/>
              <a:buFont typeface="Wingdings" pitchFamily="2" charset="2"/>
              <a:defRPr b="1">
                <a:solidFill>
                  <a:schemeClr val="tx1"/>
                </a:solidFill>
                <a:latin typeface="Arial" charset="0"/>
              </a:defRPr>
            </a:lvl8pPr>
            <a:lvl9pPr marL="3886200" indent="-228600" eaLnBrk="0" fontAlgn="base" hangingPunct="0">
              <a:spcBef>
                <a:spcPct val="20000"/>
              </a:spcBef>
              <a:spcAft>
                <a:spcPct val="0"/>
              </a:spcAft>
              <a:buClr>
                <a:schemeClr val="bg1"/>
              </a:buClr>
              <a:buSzPct val="100000"/>
              <a:buFont typeface="Wingdings" pitchFamily="2" charset="2"/>
              <a:defRPr b="1">
                <a:solidFill>
                  <a:schemeClr val="tx1"/>
                </a:solidFill>
                <a:latin typeface="Arial" charset="0"/>
              </a:defRPr>
            </a:lvl9pPr>
          </a:lstStyle>
          <a:p>
            <a:pPr eaLnBrk="1" hangingPunct="1"/>
            <a:fld id="{A9D7CB44-0227-458C-BFEE-3D78440B5AEB}" type="slidenum">
              <a:rPr lang="es-ES" altLang="en-US" b="0" smtClean="0"/>
              <a:pPr eaLnBrk="1" hangingPunct="1"/>
              <a:t>11</a:t>
            </a:fld>
            <a:endParaRPr lang="es-ES" altLang="en-US" b="0" smtClean="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396" y="731196"/>
            <a:ext cx="8336604" cy="599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474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237689"/>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Introduction – EU growth in wind</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12</a:t>
            </a:fld>
            <a:endParaRPr lang="en-US" b="1" dirty="0"/>
          </a:p>
        </p:txBody>
      </p:sp>
      <p:sp>
        <p:nvSpPr>
          <p:cNvPr id="3" name="TextBox 2"/>
          <p:cNvSpPr txBox="1"/>
          <p:nvPr/>
        </p:nvSpPr>
        <p:spPr>
          <a:xfrm>
            <a:off x="838200" y="5867400"/>
            <a:ext cx="7543800" cy="369332"/>
          </a:xfrm>
          <a:prstGeom prst="rect">
            <a:avLst/>
          </a:prstGeom>
          <a:noFill/>
        </p:spPr>
        <p:txBody>
          <a:bodyPr wrap="square" rtlCol="0">
            <a:spAutoFit/>
          </a:bodyPr>
          <a:lstStyle/>
          <a:p>
            <a:r>
              <a:rPr lang="en-US" b="1" dirty="0" smtClean="0"/>
              <a:t>TOTAL EU OFFSHORE WIND AT END OF 2013 IS 6562 MW</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615" y="945575"/>
            <a:ext cx="6429375" cy="4759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200400" y="6413500"/>
            <a:ext cx="5943600" cy="461665"/>
          </a:xfrm>
          <a:prstGeom prst="rect">
            <a:avLst/>
          </a:prstGeom>
          <a:noFill/>
        </p:spPr>
        <p:txBody>
          <a:bodyPr wrap="square" rtlCol="0">
            <a:spAutoFit/>
          </a:bodyPr>
          <a:lstStyle/>
          <a:p>
            <a:r>
              <a:rPr lang="en-US" sz="1200" dirty="0" smtClean="0"/>
              <a:t>European  Wind Energy Association, “The European offshore wind industry – key trends and statistics 2013,”  </a:t>
            </a:r>
            <a:r>
              <a:rPr lang="en-US" sz="1200" dirty="0"/>
              <a:t>January 2014, </a:t>
            </a:r>
            <a:r>
              <a:rPr lang="en-US" sz="1200" dirty="0">
                <a:hlinkClick r:id="rId4"/>
              </a:rPr>
              <a:t>http://www.ewea.org/statistics/offshore</a:t>
            </a:r>
            <a:r>
              <a:rPr lang="en-US" sz="1200" dirty="0" smtClean="0">
                <a:hlinkClick r:id="rId4"/>
              </a:rPr>
              <a:t>/</a:t>
            </a:r>
            <a:r>
              <a:rPr lang="en-US" sz="1200" dirty="0" smtClean="0"/>
              <a:t>. </a:t>
            </a:r>
            <a:endParaRPr lang="en-US" sz="1200" dirty="0"/>
          </a:p>
        </p:txBody>
      </p:sp>
      <p:sp>
        <p:nvSpPr>
          <p:cNvPr id="4" name="TextBox 3"/>
          <p:cNvSpPr txBox="1"/>
          <p:nvPr/>
        </p:nvSpPr>
        <p:spPr>
          <a:xfrm rot="16200000">
            <a:off x="6840335" y="2930956"/>
            <a:ext cx="1938646" cy="369332"/>
          </a:xfrm>
          <a:prstGeom prst="rect">
            <a:avLst/>
          </a:prstGeom>
          <a:noFill/>
        </p:spPr>
        <p:txBody>
          <a:bodyPr wrap="square" rtlCol="0">
            <a:spAutoFit/>
          </a:bodyPr>
          <a:lstStyle/>
          <a:p>
            <a:r>
              <a:rPr lang="en-US" dirty="0" smtClean="0"/>
              <a:t>Cumulative MW</a:t>
            </a:r>
            <a:endParaRPr lang="en-US" dirty="0"/>
          </a:p>
        </p:txBody>
      </p:sp>
      <p:sp>
        <p:nvSpPr>
          <p:cNvPr id="10" name="TextBox 9"/>
          <p:cNvSpPr txBox="1"/>
          <p:nvPr/>
        </p:nvSpPr>
        <p:spPr>
          <a:xfrm rot="16200000">
            <a:off x="226292" y="2930956"/>
            <a:ext cx="1938646" cy="369332"/>
          </a:xfrm>
          <a:prstGeom prst="rect">
            <a:avLst/>
          </a:prstGeom>
          <a:noFill/>
        </p:spPr>
        <p:txBody>
          <a:bodyPr wrap="square" rtlCol="0">
            <a:spAutoFit/>
          </a:bodyPr>
          <a:lstStyle/>
          <a:p>
            <a:r>
              <a:rPr lang="en-US" dirty="0" smtClean="0"/>
              <a:t>Annual MW</a:t>
            </a:r>
            <a:endParaRPr lang="en-US"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9550" y="1417638"/>
            <a:ext cx="11049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46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605262"/>
            <a:ext cx="2501900" cy="2985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699486"/>
            <a:ext cx="2933700" cy="271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1513" y="623937"/>
            <a:ext cx="338137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502" y="548908"/>
            <a:ext cx="2900363" cy="310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8" name="TextBox 4"/>
          <p:cNvSpPr txBox="1">
            <a:spLocks noChangeArrowheads="1"/>
          </p:cNvSpPr>
          <p:nvPr/>
        </p:nvSpPr>
        <p:spPr bwMode="auto">
          <a:xfrm>
            <a:off x="1" y="0"/>
            <a:ext cx="9144000" cy="1261884"/>
          </a:xfrm>
          <a:prstGeom prst="rect">
            <a:avLst/>
          </a:prstGeom>
          <a:noFill/>
          <a:ln w="9525">
            <a:noFill/>
            <a:miter lim="800000"/>
            <a:headEnd/>
            <a:tailEnd/>
          </a:ln>
        </p:spPr>
        <p:txBody>
          <a:bodyPr wrap="square">
            <a:spAutoFit/>
          </a:bodyPr>
          <a:lstStyle/>
          <a:p>
            <a:pPr algn="ctr"/>
            <a:r>
              <a:rPr lang="en-US" sz="3800" b="1" dirty="0" smtClean="0">
                <a:latin typeface="Calibri" pitchFamily="34" charset="0"/>
              </a:rPr>
              <a:t>Introduction - Cumulative offshore capacity</a:t>
            </a:r>
          </a:p>
          <a:p>
            <a:pPr algn="ctr"/>
            <a:r>
              <a:rPr lang="en-US" sz="3800" b="1" dirty="0" smtClean="0">
                <a:latin typeface="Calibri" pitchFamily="34" charset="0"/>
              </a:rPr>
              <a:t>@ 2013 End</a:t>
            </a:r>
            <a:endParaRPr lang="en-US" sz="38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13</a:t>
            </a:fld>
            <a:endParaRPr lang="en-US" b="1" dirty="0"/>
          </a:p>
        </p:txBody>
      </p:sp>
      <p:sp>
        <p:nvSpPr>
          <p:cNvPr id="2" name="TextBox 1"/>
          <p:cNvSpPr txBox="1"/>
          <p:nvPr/>
        </p:nvSpPr>
        <p:spPr>
          <a:xfrm>
            <a:off x="3200400" y="6413500"/>
            <a:ext cx="5943600" cy="461665"/>
          </a:xfrm>
          <a:prstGeom prst="rect">
            <a:avLst/>
          </a:prstGeom>
          <a:noFill/>
        </p:spPr>
        <p:txBody>
          <a:bodyPr wrap="square" rtlCol="0">
            <a:spAutoFit/>
          </a:bodyPr>
          <a:lstStyle/>
          <a:p>
            <a:r>
              <a:rPr lang="en-US" sz="1200" dirty="0" smtClean="0"/>
              <a:t>European  Wind Energy Association, “The European offshore wind industry – key trends and statistics 2013,”  </a:t>
            </a:r>
            <a:r>
              <a:rPr lang="en-US" sz="1200" dirty="0"/>
              <a:t>January 2014, </a:t>
            </a:r>
            <a:r>
              <a:rPr lang="en-US" sz="1200" dirty="0">
                <a:hlinkClick r:id="rId7"/>
              </a:rPr>
              <a:t>http://www.ewea.org/statistics/offshore</a:t>
            </a:r>
            <a:r>
              <a:rPr lang="en-US" sz="1200" dirty="0" smtClean="0">
                <a:hlinkClick r:id="rId7"/>
              </a:rPr>
              <a:t>/</a:t>
            </a:r>
            <a:r>
              <a:rPr lang="en-US" sz="1200" dirty="0" smtClean="0"/>
              <a:t>. </a:t>
            </a:r>
            <a:endParaRPr lang="en-US" sz="1200" dirty="0"/>
          </a:p>
        </p:txBody>
      </p:sp>
      <p:sp>
        <p:nvSpPr>
          <p:cNvPr id="4" name="TextBox 3"/>
          <p:cNvSpPr txBox="1"/>
          <p:nvPr/>
        </p:nvSpPr>
        <p:spPr>
          <a:xfrm>
            <a:off x="431800" y="3021429"/>
            <a:ext cx="2832100" cy="369332"/>
          </a:xfrm>
          <a:prstGeom prst="rect">
            <a:avLst/>
          </a:prstGeom>
          <a:noFill/>
        </p:spPr>
        <p:txBody>
          <a:bodyPr wrap="square" rtlCol="0">
            <a:spAutoFit/>
          </a:bodyPr>
          <a:lstStyle/>
          <a:p>
            <a:pPr algn="ctr"/>
            <a:r>
              <a:rPr lang="en-US" dirty="0" smtClean="0"/>
              <a:t># of turbines, % MW</a:t>
            </a:r>
            <a:endParaRPr lang="en-US" dirty="0"/>
          </a:p>
        </p:txBody>
      </p:sp>
      <p:sp>
        <p:nvSpPr>
          <p:cNvPr id="10" name="TextBox 9"/>
          <p:cNvSpPr txBox="1"/>
          <p:nvPr/>
        </p:nvSpPr>
        <p:spPr>
          <a:xfrm>
            <a:off x="6629400" y="3138541"/>
            <a:ext cx="1727200" cy="369332"/>
          </a:xfrm>
          <a:prstGeom prst="rect">
            <a:avLst/>
          </a:prstGeom>
          <a:noFill/>
        </p:spPr>
        <p:txBody>
          <a:bodyPr wrap="square" rtlCol="0">
            <a:spAutoFit/>
          </a:bodyPr>
          <a:lstStyle/>
          <a:p>
            <a:pPr algn="ctr"/>
            <a:r>
              <a:rPr lang="en-US" dirty="0" smtClean="0"/>
              <a:t>% MW</a:t>
            </a:r>
            <a:endParaRPr lang="en-US" dirty="0"/>
          </a:p>
        </p:txBody>
      </p:sp>
      <p:sp>
        <p:nvSpPr>
          <p:cNvPr id="12" name="TextBox 11"/>
          <p:cNvSpPr txBox="1"/>
          <p:nvPr/>
        </p:nvSpPr>
        <p:spPr>
          <a:xfrm>
            <a:off x="736600" y="6120229"/>
            <a:ext cx="2146300" cy="369332"/>
          </a:xfrm>
          <a:prstGeom prst="rect">
            <a:avLst/>
          </a:prstGeom>
          <a:noFill/>
        </p:spPr>
        <p:txBody>
          <a:bodyPr wrap="square" rtlCol="0">
            <a:spAutoFit/>
          </a:bodyPr>
          <a:lstStyle/>
          <a:p>
            <a:pPr algn="ctr"/>
            <a:r>
              <a:rPr lang="en-US" dirty="0" smtClean="0"/>
              <a:t>% MW</a:t>
            </a:r>
            <a:endParaRPr lang="en-US" dirty="0"/>
          </a:p>
        </p:txBody>
      </p:sp>
      <p:sp>
        <p:nvSpPr>
          <p:cNvPr id="5" name="TextBox 4"/>
          <p:cNvSpPr txBox="1"/>
          <p:nvPr/>
        </p:nvSpPr>
        <p:spPr>
          <a:xfrm>
            <a:off x="5283200" y="3835400"/>
            <a:ext cx="1612900" cy="1754326"/>
          </a:xfrm>
          <a:prstGeom prst="rect">
            <a:avLst/>
          </a:prstGeom>
          <a:noFill/>
        </p:spPr>
        <p:txBody>
          <a:bodyPr wrap="square" rtlCol="0">
            <a:spAutoFit/>
          </a:bodyPr>
          <a:lstStyle/>
          <a:p>
            <a:r>
              <a:rPr lang="en-US" sz="1200" dirty="0" smtClean="0"/>
              <a:t>DONG – Denmark</a:t>
            </a:r>
          </a:p>
          <a:p>
            <a:r>
              <a:rPr lang="en-US" sz="1200" dirty="0" err="1" smtClean="0"/>
              <a:t>Vattenfall</a:t>
            </a:r>
            <a:r>
              <a:rPr lang="en-US" sz="1200" dirty="0" smtClean="0"/>
              <a:t> – Sweden</a:t>
            </a:r>
          </a:p>
          <a:p>
            <a:r>
              <a:rPr lang="en-US" sz="1200" dirty="0"/>
              <a:t>E.ON – </a:t>
            </a:r>
            <a:r>
              <a:rPr lang="en-US" sz="1200" dirty="0" smtClean="0"/>
              <a:t>Germany</a:t>
            </a:r>
          </a:p>
          <a:p>
            <a:r>
              <a:rPr lang="en-US" sz="1200" dirty="0"/>
              <a:t>Centrica </a:t>
            </a:r>
            <a:r>
              <a:rPr lang="en-US" sz="1200" dirty="0" smtClean="0"/>
              <a:t>– UK</a:t>
            </a:r>
          </a:p>
          <a:p>
            <a:r>
              <a:rPr lang="en-US" sz="1200" dirty="0" smtClean="0"/>
              <a:t>SSE – Ireland</a:t>
            </a:r>
          </a:p>
          <a:p>
            <a:r>
              <a:rPr lang="en-US" sz="1200" dirty="0" smtClean="0"/>
              <a:t>RWE - Germany</a:t>
            </a:r>
          </a:p>
          <a:p>
            <a:r>
              <a:rPr lang="en-US" sz="1200" dirty="0" smtClean="0"/>
              <a:t>BARD – Germany</a:t>
            </a:r>
          </a:p>
          <a:p>
            <a:r>
              <a:rPr lang="en-US" sz="1200" dirty="0" err="1" smtClean="0"/>
              <a:t>Statoll</a:t>
            </a:r>
            <a:r>
              <a:rPr lang="en-US" sz="1200" dirty="0" smtClean="0"/>
              <a:t> – </a:t>
            </a:r>
          </a:p>
          <a:p>
            <a:r>
              <a:rPr lang="en-US" sz="1200" dirty="0" err="1" smtClean="0"/>
              <a:t>Statkraft</a:t>
            </a:r>
            <a:r>
              <a:rPr lang="en-US" sz="1200" dirty="0" smtClean="0"/>
              <a:t> - UK</a:t>
            </a:r>
          </a:p>
        </p:txBody>
      </p:sp>
      <p:sp>
        <p:nvSpPr>
          <p:cNvPr id="15" name="TextBox 14"/>
          <p:cNvSpPr txBox="1"/>
          <p:nvPr/>
        </p:nvSpPr>
        <p:spPr>
          <a:xfrm>
            <a:off x="6451600" y="6046841"/>
            <a:ext cx="2679700" cy="369332"/>
          </a:xfrm>
          <a:prstGeom prst="rect">
            <a:avLst/>
          </a:prstGeom>
          <a:noFill/>
        </p:spPr>
        <p:txBody>
          <a:bodyPr wrap="square" rtlCol="0">
            <a:spAutoFit/>
          </a:bodyPr>
          <a:lstStyle/>
          <a:p>
            <a:pPr algn="ctr"/>
            <a:r>
              <a:rPr lang="en-US" dirty="0" smtClean="0"/>
              <a:t>% MW</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0"/>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Introduction - 2013 offshore capacity</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14</a:t>
            </a:fld>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618987"/>
            <a:ext cx="3670300" cy="2680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00400" y="6413500"/>
            <a:ext cx="5943600" cy="461665"/>
          </a:xfrm>
          <a:prstGeom prst="rect">
            <a:avLst/>
          </a:prstGeom>
          <a:noFill/>
        </p:spPr>
        <p:txBody>
          <a:bodyPr wrap="square" rtlCol="0">
            <a:spAutoFit/>
          </a:bodyPr>
          <a:lstStyle/>
          <a:p>
            <a:r>
              <a:rPr lang="en-US" sz="1200" dirty="0" smtClean="0"/>
              <a:t>European  Wind Energy Association, “The European offshore wind industry – key trends and statistics 2013,”  </a:t>
            </a:r>
            <a:r>
              <a:rPr lang="en-US" sz="1200" dirty="0"/>
              <a:t>January 2014, </a:t>
            </a:r>
            <a:r>
              <a:rPr lang="en-US" sz="1200" dirty="0">
                <a:hlinkClick r:id="rId4"/>
              </a:rPr>
              <a:t>http://www.ewea.org/statistics/offshore</a:t>
            </a:r>
            <a:r>
              <a:rPr lang="en-US" sz="1200" dirty="0" smtClean="0">
                <a:hlinkClick r:id="rId4"/>
              </a:rPr>
              <a:t>/</a:t>
            </a:r>
            <a:r>
              <a:rPr lang="en-US" sz="1200" dirty="0" smtClean="0"/>
              <a:t>. </a:t>
            </a:r>
            <a:endParaRPr lang="en-US" sz="1200" dirty="0"/>
          </a:p>
        </p:txBody>
      </p:sp>
      <p:sp>
        <p:nvSpPr>
          <p:cNvPr id="4" name="TextBox 3"/>
          <p:cNvSpPr txBox="1"/>
          <p:nvPr/>
        </p:nvSpPr>
        <p:spPr>
          <a:xfrm>
            <a:off x="101600" y="2945229"/>
            <a:ext cx="3848100" cy="369332"/>
          </a:xfrm>
          <a:prstGeom prst="rect">
            <a:avLst/>
          </a:prstGeom>
          <a:noFill/>
        </p:spPr>
        <p:txBody>
          <a:bodyPr wrap="square" rtlCol="0">
            <a:spAutoFit/>
          </a:bodyPr>
          <a:lstStyle/>
          <a:p>
            <a:r>
              <a:rPr lang="en-US" dirty="0" smtClean="0"/>
              <a:t># of turbines, % MW added in 2013</a:t>
            </a:r>
            <a:endParaRPr lang="en-US"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8601" y="656570"/>
            <a:ext cx="3835400" cy="28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295900" y="3227441"/>
            <a:ext cx="3848100" cy="369332"/>
          </a:xfrm>
          <a:prstGeom prst="rect">
            <a:avLst/>
          </a:prstGeom>
          <a:noFill/>
        </p:spPr>
        <p:txBody>
          <a:bodyPr wrap="square" rtlCol="0">
            <a:spAutoFit/>
          </a:bodyPr>
          <a:lstStyle/>
          <a:p>
            <a:pPr algn="ctr"/>
            <a:r>
              <a:rPr lang="en-US" dirty="0" smtClean="0"/>
              <a:t>% MW added in 2013</a:t>
            </a:r>
            <a:endParaRPr lang="en-US" dirty="0"/>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372" y="3432175"/>
            <a:ext cx="347662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1366" y="6120229"/>
            <a:ext cx="3848100" cy="369332"/>
          </a:xfrm>
          <a:prstGeom prst="rect">
            <a:avLst/>
          </a:prstGeom>
          <a:noFill/>
        </p:spPr>
        <p:txBody>
          <a:bodyPr wrap="square" rtlCol="0">
            <a:spAutoFit/>
          </a:bodyPr>
          <a:lstStyle/>
          <a:p>
            <a:pPr algn="ctr"/>
            <a:r>
              <a:rPr lang="en-US" dirty="0" smtClean="0"/>
              <a:t>MW and % MW added in 2013</a:t>
            </a:r>
            <a:endParaRPr lang="en-US" dirty="0"/>
          </a:p>
        </p:txBody>
      </p: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3890" y="3596773"/>
            <a:ext cx="2212957" cy="2847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283200" y="3835400"/>
            <a:ext cx="1612900" cy="1754326"/>
          </a:xfrm>
          <a:prstGeom prst="rect">
            <a:avLst/>
          </a:prstGeom>
          <a:noFill/>
        </p:spPr>
        <p:txBody>
          <a:bodyPr wrap="square" rtlCol="0">
            <a:spAutoFit/>
          </a:bodyPr>
          <a:lstStyle/>
          <a:p>
            <a:r>
              <a:rPr lang="en-US" sz="1200" dirty="0" smtClean="0"/>
              <a:t>DONG – Denmark</a:t>
            </a:r>
          </a:p>
          <a:p>
            <a:r>
              <a:rPr lang="en-US" sz="1200" dirty="0" smtClean="0"/>
              <a:t>BARD – Germany</a:t>
            </a:r>
          </a:p>
          <a:p>
            <a:r>
              <a:rPr lang="en-US" sz="1200" dirty="0"/>
              <a:t>Centrica - UK</a:t>
            </a:r>
          </a:p>
          <a:p>
            <a:r>
              <a:rPr lang="en-US" sz="1200" dirty="0" smtClean="0"/>
              <a:t>SRIW – Belgium</a:t>
            </a:r>
          </a:p>
          <a:p>
            <a:r>
              <a:rPr lang="en-US" sz="1200" dirty="0" err="1" smtClean="0"/>
              <a:t>Colruyt</a:t>
            </a:r>
            <a:r>
              <a:rPr lang="en-US" sz="1200" dirty="0" smtClean="0"/>
              <a:t> – Belgium</a:t>
            </a:r>
          </a:p>
          <a:p>
            <a:r>
              <a:rPr lang="en-US" sz="1200" dirty="0" smtClean="0"/>
              <a:t>EDF - France</a:t>
            </a:r>
          </a:p>
          <a:p>
            <a:r>
              <a:rPr lang="en-US" sz="1200" dirty="0"/>
              <a:t>E.ON – </a:t>
            </a:r>
            <a:r>
              <a:rPr lang="en-US" sz="1200" dirty="0" smtClean="0"/>
              <a:t>Germany</a:t>
            </a:r>
          </a:p>
          <a:p>
            <a:r>
              <a:rPr lang="en-US" sz="1200" dirty="0" smtClean="0"/>
              <a:t>RWE – Germany</a:t>
            </a:r>
          </a:p>
          <a:p>
            <a:r>
              <a:rPr lang="en-US" sz="1200" dirty="0" smtClean="0"/>
              <a:t>Alstom - France</a:t>
            </a:r>
            <a:endParaRPr lang="en-US" sz="1200" dirty="0"/>
          </a:p>
        </p:txBody>
      </p:sp>
      <p:sp>
        <p:nvSpPr>
          <p:cNvPr id="15" name="TextBox 14"/>
          <p:cNvSpPr txBox="1"/>
          <p:nvPr/>
        </p:nvSpPr>
        <p:spPr>
          <a:xfrm>
            <a:off x="6451600" y="6046841"/>
            <a:ext cx="2679700" cy="369332"/>
          </a:xfrm>
          <a:prstGeom prst="rect">
            <a:avLst/>
          </a:prstGeom>
          <a:noFill/>
        </p:spPr>
        <p:txBody>
          <a:bodyPr wrap="square" rtlCol="0">
            <a:spAutoFit/>
          </a:bodyPr>
          <a:lstStyle/>
          <a:p>
            <a:pPr algn="ctr"/>
            <a:r>
              <a:rPr lang="en-US" dirty="0" smtClean="0"/>
              <a:t>% MW added in 2013</a:t>
            </a:r>
            <a:endParaRPr lang="en-US" dirty="0"/>
          </a:p>
        </p:txBody>
      </p:sp>
    </p:spTree>
    <p:extLst>
      <p:ext uri="{BB962C8B-B14F-4D97-AF65-F5344CB8AC3E}">
        <p14:creationId xmlns:p14="http://schemas.microsoft.com/office/powerpoint/2010/main" val="2141518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237689"/>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Life cycle costs</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15</a:t>
            </a:fld>
            <a:endParaRPr lang="en-US" b="1" dirty="0"/>
          </a:p>
        </p:txBody>
      </p:sp>
      <p:sp>
        <p:nvSpPr>
          <p:cNvPr id="2" name="TextBox 1"/>
          <p:cNvSpPr txBox="1"/>
          <p:nvPr/>
        </p:nvSpPr>
        <p:spPr>
          <a:xfrm>
            <a:off x="0" y="3714750"/>
            <a:ext cx="9144000" cy="1754326"/>
          </a:xfrm>
          <a:prstGeom prst="rect">
            <a:avLst/>
          </a:prstGeom>
          <a:noFill/>
        </p:spPr>
        <p:txBody>
          <a:bodyPr wrap="square" rtlCol="0">
            <a:spAutoFit/>
          </a:bodyPr>
          <a:lstStyle/>
          <a:p>
            <a:pPr marL="457200" indent="-457200">
              <a:buFont typeface="Arial" pitchFamily="34" charset="0"/>
              <a:buChar char="•"/>
            </a:pPr>
            <a:r>
              <a:rPr lang="en-US" sz="2700" dirty="0" smtClean="0"/>
              <a:t>Turbine cost </a:t>
            </a:r>
            <a:r>
              <a:rPr lang="en-US" sz="2000" dirty="0" smtClean="0"/>
              <a:t>(including tower) </a:t>
            </a:r>
            <a:r>
              <a:rPr lang="en-US" sz="2700" dirty="0" smtClean="0"/>
              <a:t>is 1/3 </a:t>
            </a:r>
            <a:r>
              <a:rPr lang="en-US" sz="2000" dirty="0" smtClean="0"/>
              <a:t>(lower than inland wind)</a:t>
            </a:r>
          </a:p>
          <a:p>
            <a:pPr marL="457200" indent="-457200">
              <a:buFont typeface="Arial" pitchFamily="34" charset="0"/>
              <a:buChar char="•"/>
            </a:pPr>
            <a:r>
              <a:rPr lang="en-US" sz="2700" dirty="0" smtClean="0"/>
              <a:t>Support structure is 1/4 </a:t>
            </a:r>
            <a:r>
              <a:rPr lang="en-US" sz="2000" dirty="0" smtClean="0"/>
              <a:t>(higher than foundation for inland wind)</a:t>
            </a:r>
          </a:p>
          <a:p>
            <a:pPr marL="457200" indent="-457200">
              <a:buFont typeface="Arial" pitchFamily="34" charset="0"/>
              <a:buChar char="•"/>
            </a:pPr>
            <a:r>
              <a:rPr lang="en-US" sz="2700" dirty="0"/>
              <a:t>Grid connection is </a:t>
            </a:r>
            <a:r>
              <a:rPr lang="en-US" sz="2700" dirty="0" smtClean="0"/>
              <a:t>significant</a:t>
            </a:r>
            <a:r>
              <a:rPr lang="en-US" sz="2700" dirty="0"/>
              <a:t> </a:t>
            </a:r>
            <a:r>
              <a:rPr lang="en-US" sz="2000" dirty="0" smtClean="0"/>
              <a:t>(higher than inland wind)</a:t>
            </a:r>
          </a:p>
          <a:p>
            <a:pPr marL="457200" indent="-457200">
              <a:buFont typeface="Arial" pitchFamily="34" charset="0"/>
              <a:buChar char="•"/>
            </a:pPr>
            <a:r>
              <a:rPr lang="en-US" sz="2700" dirty="0" smtClean="0"/>
              <a:t>O&amp;M is 1/4 </a:t>
            </a:r>
            <a:r>
              <a:rPr lang="en-US" sz="2000" dirty="0" smtClean="0"/>
              <a:t>(higher than inland wind)</a:t>
            </a:r>
          </a:p>
        </p:txBody>
      </p:sp>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1352550"/>
            <a:ext cx="414337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58800" y="5469076"/>
            <a:ext cx="8343900" cy="507831"/>
          </a:xfrm>
          <a:prstGeom prst="rect">
            <a:avLst/>
          </a:prstGeom>
          <a:noFill/>
        </p:spPr>
        <p:txBody>
          <a:bodyPr wrap="square" rtlCol="0">
            <a:spAutoFit/>
          </a:bodyPr>
          <a:lstStyle/>
          <a:p>
            <a:r>
              <a:rPr lang="en-US" sz="2700" dirty="0" smtClean="0">
                <a:sym typeface="Wingdings" pitchFamily="2" charset="2"/>
              </a:rPr>
              <a:t> Offshore wind may scale better than inland wind</a:t>
            </a:r>
            <a:endParaRPr lang="en-US" sz="2700" dirty="0"/>
          </a:p>
        </p:txBody>
      </p:sp>
      <p:sp>
        <p:nvSpPr>
          <p:cNvPr id="4" name="TextBox 3"/>
          <p:cNvSpPr txBox="1"/>
          <p:nvPr/>
        </p:nvSpPr>
        <p:spPr>
          <a:xfrm>
            <a:off x="647700" y="6362700"/>
            <a:ext cx="8362950" cy="523220"/>
          </a:xfrm>
          <a:prstGeom prst="rect">
            <a:avLst/>
          </a:prstGeom>
          <a:noFill/>
        </p:spPr>
        <p:txBody>
          <a:bodyPr wrap="square" rtlCol="0">
            <a:spAutoFit/>
          </a:bodyPr>
          <a:lstStyle/>
          <a:p>
            <a:r>
              <a:rPr lang="en-US" sz="1400" dirty="0" smtClean="0"/>
              <a:t>M. Robinson and W. Musial, “Offshore wind technology overview</a:t>
            </a:r>
            <a:r>
              <a:rPr lang="en-US" sz="1400" dirty="0"/>
              <a:t>,” October 2006, </a:t>
            </a:r>
            <a:r>
              <a:rPr lang="en-US" sz="1400" dirty="0">
                <a:hlinkClick r:id="rId4"/>
              </a:rPr>
              <a:t>http://</a:t>
            </a:r>
            <a:r>
              <a:rPr lang="en-US" sz="1400" dirty="0" smtClean="0">
                <a:hlinkClick r:id="rId4"/>
              </a:rPr>
              <a:t>www.nrel.gov/docs/gen/fy07/40462.pdf</a:t>
            </a:r>
            <a:r>
              <a:rPr lang="en-US" sz="1400" dirty="0" smtClean="0"/>
              <a:t>. </a:t>
            </a:r>
            <a:endParaRPr lang="en-US" sz="1400" dirty="0"/>
          </a:p>
        </p:txBody>
      </p:sp>
    </p:spTree>
    <p:extLst>
      <p:ext uri="{BB962C8B-B14F-4D97-AF65-F5344CB8AC3E}">
        <p14:creationId xmlns:p14="http://schemas.microsoft.com/office/powerpoint/2010/main" val="2192520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237689"/>
            <a:ext cx="8958828" cy="707886"/>
          </a:xfrm>
          <a:prstGeom prst="rect">
            <a:avLst/>
          </a:prstGeom>
          <a:noFill/>
          <a:ln w="9525">
            <a:noFill/>
            <a:miter lim="800000"/>
            <a:headEnd/>
            <a:tailEnd/>
          </a:ln>
        </p:spPr>
        <p:txBody>
          <a:bodyPr wrap="square">
            <a:spAutoFit/>
          </a:bodyPr>
          <a:lstStyle/>
          <a:p>
            <a:pPr algn="ctr"/>
            <a:r>
              <a:rPr lang="en-US" sz="4000" b="1" dirty="0" smtClean="0">
                <a:latin typeface="Calibri" pitchFamily="34" charset="0"/>
              </a:rPr>
              <a:t>Average size of turbines and wind farms</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16</a:t>
            </a:fld>
            <a:endParaRPr lang="en-US"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72" y="1290639"/>
            <a:ext cx="4396179" cy="2570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200400" y="6413500"/>
            <a:ext cx="5943600" cy="461665"/>
          </a:xfrm>
          <a:prstGeom prst="rect">
            <a:avLst/>
          </a:prstGeom>
          <a:noFill/>
        </p:spPr>
        <p:txBody>
          <a:bodyPr wrap="square" rtlCol="0">
            <a:spAutoFit/>
          </a:bodyPr>
          <a:lstStyle/>
          <a:p>
            <a:r>
              <a:rPr lang="en-US" sz="1200" dirty="0" smtClean="0"/>
              <a:t>European  Wind Energy Association, “The European offshore wind industry – key trends and statistics 2013,”  </a:t>
            </a:r>
            <a:r>
              <a:rPr lang="en-US" sz="1200" dirty="0"/>
              <a:t>January 2014, </a:t>
            </a:r>
            <a:r>
              <a:rPr lang="en-US" sz="1200" dirty="0">
                <a:hlinkClick r:id="rId4"/>
              </a:rPr>
              <a:t>http://www.ewea.org/statistics/offshore</a:t>
            </a:r>
            <a:r>
              <a:rPr lang="en-US" sz="1200" dirty="0" smtClean="0">
                <a:hlinkClick r:id="rId4"/>
              </a:rPr>
              <a:t>/</a:t>
            </a:r>
            <a:r>
              <a:rPr lang="en-US" sz="1200" dirty="0" smtClean="0"/>
              <a:t>. </a:t>
            </a:r>
            <a:endParaRPr lang="en-US" sz="12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30" y="3840165"/>
            <a:ext cx="4286073" cy="275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9625" y="3060701"/>
            <a:ext cx="4403575" cy="259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7100" y="5659438"/>
            <a:ext cx="4413506" cy="262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9900" y="4026897"/>
            <a:ext cx="3378200" cy="369332"/>
          </a:xfrm>
          <a:prstGeom prst="rect">
            <a:avLst/>
          </a:prstGeom>
          <a:noFill/>
        </p:spPr>
        <p:txBody>
          <a:bodyPr wrap="square" rtlCol="0">
            <a:spAutoFit/>
          </a:bodyPr>
          <a:lstStyle/>
          <a:p>
            <a:pPr algn="ctr"/>
            <a:r>
              <a:rPr lang="en-US" dirty="0" smtClean="0"/>
              <a:t>(added in each year)</a:t>
            </a:r>
            <a:endParaRPr lang="en-US" dirty="0"/>
          </a:p>
        </p:txBody>
      </p:sp>
      <p:sp>
        <p:nvSpPr>
          <p:cNvPr id="14" name="TextBox 13"/>
          <p:cNvSpPr txBox="1"/>
          <p:nvPr/>
        </p:nvSpPr>
        <p:spPr>
          <a:xfrm>
            <a:off x="5346700" y="5898256"/>
            <a:ext cx="3378200" cy="369332"/>
          </a:xfrm>
          <a:prstGeom prst="rect">
            <a:avLst/>
          </a:prstGeom>
          <a:noFill/>
        </p:spPr>
        <p:txBody>
          <a:bodyPr wrap="square" rtlCol="0">
            <a:spAutoFit/>
          </a:bodyPr>
          <a:lstStyle/>
          <a:p>
            <a:pPr algn="ctr"/>
            <a:r>
              <a:rPr lang="en-US" dirty="0" smtClean="0"/>
              <a:t>(added in each year)</a:t>
            </a:r>
            <a:endParaRPr lang="en-US" dirty="0"/>
          </a:p>
        </p:txBody>
      </p:sp>
    </p:spTree>
    <p:extLst>
      <p:ext uri="{BB962C8B-B14F-4D97-AF65-F5344CB8AC3E}">
        <p14:creationId xmlns:p14="http://schemas.microsoft.com/office/powerpoint/2010/main" val="1438022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237689"/>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US Wind Resource</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17</a:t>
            </a:fld>
            <a:endParaRPr lang="en-US" b="1" dirty="0"/>
          </a:p>
        </p:txBody>
      </p:sp>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72" y="849334"/>
            <a:ext cx="6487064" cy="406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150" y="819150"/>
            <a:ext cx="6526186" cy="369332"/>
          </a:xfrm>
          <a:prstGeom prst="rect">
            <a:avLst/>
          </a:prstGeom>
          <a:noFill/>
        </p:spPr>
        <p:txBody>
          <a:bodyPr wrap="square" rtlCol="0">
            <a:spAutoFit/>
          </a:bodyPr>
          <a:lstStyle/>
          <a:p>
            <a:pPr algn="ctr"/>
            <a:r>
              <a:rPr lang="en-US" b="1" dirty="0" smtClean="0"/>
              <a:t>US offshore wind resource at 90 m above the surface</a:t>
            </a:r>
            <a:endParaRPr lang="en-US" b="1" dirty="0"/>
          </a:p>
        </p:txBody>
      </p:sp>
      <p:sp>
        <p:nvSpPr>
          <p:cNvPr id="11" name="TextBox 10"/>
          <p:cNvSpPr txBox="1"/>
          <p:nvPr/>
        </p:nvSpPr>
        <p:spPr>
          <a:xfrm>
            <a:off x="457200" y="6419850"/>
            <a:ext cx="8686800" cy="523220"/>
          </a:xfrm>
          <a:prstGeom prst="rect">
            <a:avLst/>
          </a:prstGeom>
          <a:noFill/>
        </p:spPr>
        <p:txBody>
          <a:bodyPr wrap="square" rtlCol="0">
            <a:spAutoFit/>
          </a:bodyPr>
          <a:lstStyle/>
          <a:p>
            <a:r>
              <a:rPr lang="en-US" sz="1400" dirty="0" smtClean="0"/>
              <a:t>M. </a:t>
            </a:r>
            <a:r>
              <a:rPr lang="en-US" sz="1400" dirty="0"/>
              <a:t>Schwartz, </a:t>
            </a:r>
            <a:r>
              <a:rPr lang="en-US" sz="1400" dirty="0" smtClean="0"/>
              <a:t>D. </a:t>
            </a:r>
            <a:r>
              <a:rPr lang="en-US" sz="1400" dirty="0" err="1"/>
              <a:t>Heimiller</a:t>
            </a:r>
            <a:r>
              <a:rPr lang="en-US" sz="1400" dirty="0"/>
              <a:t>, </a:t>
            </a:r>
            <a:r>
              <a:rPr lang="en-US" sz="1400" dirty="0" smtClean="0"/>
              <a:t>S. </a:t>
            </a:r>
            <a:r>
              <a:rPr lang="en-US" sz="1400" dirty="0" err="1"/>
              <a:t>Haymes</a:t>
            </a:r>
            <a:r>
              <a:rPr lang="en-US" sz="1400" dirty="0"/>
              <a:t>, and </a:t>
            </a:r>
            <a:r>
              <a:rPr lang="en-US" sz="1400" dirty="0" smtClean="0"/>
              <a:t>W. </a:t>
            </a:r>
            <a:r>
              <a:rPr lang="en-US" sz="1400" dirty="0"/>
              <a:t>Musial, “Assessment of Offshore Wind Energy Resources for the United </a:t>
            </a:r>
            <a:r>
              <a:rPr lang="en-US" sz="1400" dirty="0" smtClean="0"/>
              <a:t>States,” NREL/TP-500-45889, June 2010, </a:t>
            </a:r>
            <a:r>
              <a:rPr lang="en-US" sz="1400" dirty="0"/>
              <a:t>at </a:t>
            </a:r>
            <a:r>
              <a:rPr lang="en-US" sz="1400" dirty="0">
                <a:hlinkClick r:id="rId4"/>
              </a:rPr>
              <a:t>http://</a:t>
            </a:r>
            <a:r>
              <a:rPr lang="en-US" sz="1400" dirty="0" smtClean="0">
                <a:hlinkClick r:id="rId4"/>
              </a:rPr>
              <a:t>www.nrel.gov/docs/fy10osti/45889.pdf</a:t>
            </a:r>
            <a:r>
              <a:rPr lang="en-US" sz="1400" dirty="0" smtClean="0"/>
              <a:t>. </a:t>
            </a:r>
            <a:endParaRPr lang="en-US" sz="1400" b="1" dirty="0"/>
          </a:p>
        </p:txBody>
      </p:sp>
      <p:pic>
        <p:nvPicPr>
          <p:cNvPr id="12" name="Picture 3"/>
          <p:cNvPicPr>
            <a:picLocks noChangeAspect="1" noChangeArrowheads="1"/>
          </p:cNvPicPr>
          <p:nvPr/>
        </p:nvPicPr>
        <p:blipFill>
          <a:blip r:embed="rId5" cstate="print"/>
          <a:srcRect/>
          <a:stretch>
            <a:fillRect/>
          </a:stretch>
        </p:blipFill>
        <p:spPr bwMode="auto">
          <a:xfrm>
            <a:off x="4972050" y="4056311"/>
            <a:ext cx="4171949" cy="2444502"/>
          </a:xfrm>
          <a:prstGeom prst="rect">
            <a:avLst/>
          </a:prstGeom>
          <a:noFill/>
          <a:ln w="28575" algn="ctr">
            <a:noFill/>
            <a:miter lim="800000"/>
            <a:headEnd/>
            <a:tailEnd type="none" w="lg" len="lg"/>
          </a:ln>
        </p:spPr>
      </p:pic>
      <p:sp>
        <p:nvSpPr>
          <p:cNvPr id="3" name="TextBox 2"/>
          <p:cNvSpPr txBox="1"/>
          <p:nvPr/>
        </p:nvSpPr>
        <p:spPr>
          <a:xfrm>
            <a:off x="8305235" y="5295900"/>
            <a:ext cx="838764" cy="338554"/>
          </a:xfrm>
          <a:prstGeom prst="rect">
            <a:avLst/>
          </a:prstGeom>
          <a:solidFill>
            <a:schemeClr val="bg1"/>
          </a:solidFill>
        </p:spPr>
        <p:txBody>
          <a:bodyPr wrap="square" rtlCol="0">
            <a:spAutoFit/>
          </a:bodyPr>
          <a:lstStyle/>
          <a:p>
            <a:r>
              <a:rPr lang="en-US" sz="1600" dirty="0" smtClean="0"/>
              <a:t>9m/s</a:t>
            </a:r>
            <a:endParaRPr lang="en-US" sz="1600" dirty="0"/>
          </a:p>
        </p:txBody>
      </p:sp>
      <p:sp>
        <p:nvSpPr>
          <p:cNvPr id="13" name="TextBox 12"/>
          <p:cNvSpPr txBox="1"/>
          <p:nvPr/>
        </p:nvSpPr>
        <p:spPr>
          <a:xfrm>
            <a:off x="8305235" y="6324600"/>
            <a:ext cx="838764" cy="338554"/>
          </a:xfrm>
          <a:prstGeom prst="rect">
            <a:avLst/>
          </a:prstGeom>
          <a:solidFill>
            <a:schemeClr val="bg1"/>
          </a:solidFill>
        </p:spPr>
        <p:txBody>
          <a:bodyPr wrap="square" rtlCol="0">
            <a:spAutoFit/>
          </a:bodyPr>
          <a:lstStyle/>
          <a:p>
            <a:r>
              <a:rPr lang="en-US" sz="1600" dirty="0"/>
              <a:t>3</a:t>
            </a:r>
            <a:r>
              <a:rPr lang="en-US" sz="1600" dirty="0" smtClean="0"/>
              <a:t>m/s</a:t>
            </a:r>
            <a:endParaRPr lang="en-US" sz="1600" dirty="0"/>
          </a:p>
        </p:txBody>
      </p:sp>
    </p:spTree>
    <p:extLst>
      <p:ext uri="{BB962C8B-B14F-4D97-AF65-F5344CB8AC3E}">
        <p14:creationId xmlns:p14="http://schemas.microsoft.com/office/powerpoint/2010/main" val="3122358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237689"/>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US Coastal and Great Lakes Bathymetry</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18</a:t>
            </a:fld>
            <a:endParaRPr lang="en-US" b="1" dirty="0"/>
          </a:p>
        </p:txBody>
      </p:sp>
      <p:sp>
        <p:nvSpPr>
          <p:cNvPr id="2" name="TextBox 1"/>
          <p:cNvSpPr txBox="1"/>
          <p:nvPr/>
        </p:nvSpPr>
        <p:spPr>
          <a:xfrm>
            <a:off x="152400" y="1129784"/>
            <a:ext cx="5720157" cy="646331"/>
          </a:xfrm>
          <a:prstGeom prst="rect">
            <a:avLst/>
          </a:prstGeom>
          <a:noFill/>
        </p:spPr>
        <p:txBody>
          <a:bodyPr wrap="square" rtlCol="0">
            <a:spAutoFit/>
          </a:bodyPr>
          <a:lstStyle/>
          <a:p>
            <a:r>
              <a:rPr lang="en-US" b="1" dirty="0" smtClean="0"/>
              <a:t>Bathymetry: The </a:t>
            </a:r>
            <a:r>
              <a:rPr lang="en-US" b="1" dirty="0"/>
              <a:t>measurement of depth of water in oceans, seas, or </a:t>
            </a:r>
            <a:r>
              <a:rPr lang="en-US" b="1" dirty="0" smtClean="0"/>
              <a:t>lakes.</a:t>
            </a:r>
            <a:endParaRPr lang="en-US" b="1" dirty="0"/>
          </a:p>
        </p:txBody>
      </p:sp>
      <p:sp>
        <p:nvSpPr>
          <p:cNvPr id="11" name="TextBox 10"/>
          <p:cNvSpPr txBox="1"/>
          <p:nvPr/>
        </p:nvSpPr>
        <p:spPr>
          <a:xfrm>
            <a:off x="457200" y="6419850"/>
            <a:ext cx="8686800" cy="523220"/>
          </a:xfrm>
          <a:prstGeom prst="rect">
            <a:avLst/>
          </a:prstGeom>
          <a:noFill/>
        </p:spPr>
        <p:txBody>
          <a:bodyPr wrap="square" rtlCol="0">
            <a:spAutoFit/>
          </a:bodyPr>
          <a:lstStyle/>
          <a:p>
            <a:r>
              <a:rPr lang="en-US" sz="1400" dirty="0" smtClean="0"/>
              <a:t>M. </a:t>
            </a:r>
            <a:r>
              <a:rPr lang="en-US" sz="1400" dirty="0"/>
              <a:t>Schwartz, </a:t>
            </a:r>
            <a:r>
              <a:rPr lang="en-US" sz="1400" dirty="0" smtClean="0"/>
              <a:t>D. </a:t>
            </a:r>
            <a:r>
              <a:rPr lang="en-US" sz="1400" dirty="0" err="1"/>
              <a:t>Heimiller</a:t>
            </a:r>
            <a:r>
              <a:rPr lang="en-US" sz="1400" dirty="0"/>
              <a:t>, </a:t>
            </a:r>
            <a:r>
              <a:rPr lang="en-US" sz="1400" dirty="0" smtClean="0"/>
              <a:t>S. </a:t>
            </a:r>
            <a:r>
              <a:rPr lang="en-US" sz="1400" dirty="0" err="1"/>
              <a:t>Haymes</a:t>
            </a:r>
            <a:r>
              <a:rPr lang="en-US" sz="1400" dirty="0"/>
              <a:t>, and </a:t>
            </a:r>
            <a:r>
              <a:rPr lang="en-US" sz="1400" dirty="0" smtClean="0"/>
              <a:t>W. </a:t>
            </a:r>
            <a:r>
              <a:rPr lang="en-US" sz="1400" dirty="0"/>
              <a:t>Musial, “Assessment of Offshore Wind Energy Resources for the United </a:t>
            </a:r>
            <a:r>
              <a:rPr lang="en-US" sz="1400" dirty="0" smtClean="0"/>
              <a:t>States,” NREL/TP-500-45889, June 2010, </a:t>
            </a:r>
            <a:r>
              <a:rPr lang="en-US" sz="1400" dirty="0"/>
              <a:t>at </a:t>
            </a:r>
            <a:r>
              <a:rPr lang="en-US" sz="1400" dirty="0">
                <a:hlinkClick r:id="rId3"/>
              </a:rPr>
              <a:t>http://</a:t>
            </a:r>
            <a:r>
              <a:rPr lang="en-US" sz="1400" dirty="0" smtClean="0">
                <a:hlinkClick r:id="rId3"/>
              </a:rPr>
              <a:t>www.nrel.gov/docs/fy10osti/45889.pdf</a:t>
            </a:r>
            <a:r>
              <a:rPr lang="en-US" sz="1400" dirty="0" smtClean="0"/>
              <a:t>. </a:t>
            </a:r>
            <a:endParaRPr lang="en-US" sz="1400" b="1" dirty="0"/>
          </a:p>
        </p:txBody>
      </p:sp>
      <p:pic>
        <p:nvPicPr>
          <p:cNvPr id="6348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72" y="1746766"/>
            <a:ext cx="5947737" cy="3750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82107" y="1104900"/>
            <a:ext cx="3061893" cy="5355312"/>
          </a:xfrm>
          <a:prstGeom prst="rect">
            <a:avLst/>
          </a:prstGeom>
          <a:noFill/>
        </p:spPr>
        <p:txBody>
          <a:bodyPr wrap="square" rtlCol="0">
            <a:spAutoFit/>
          </a:bodyPr>
          <a:lstStyle/>
          <a:p>
            <a:r>
              <a:rPr lang="en-US" dirty="0" smtClean="0"/>
              <a:t>The </a:t>
            </a:r>
            <a:r>
              <a:rPr lang="en-US" dirty="0"/>
              <a:t>East coast and the Gulf of Mexico have extensive areas of shallow water relatively far from shore. On the West coast, the continental shelf descends rapidly into the deep water category. The water depth also increases rapidly away from shore around Hawaii. In the Great Lakes region, Lake Erie and portions of Lake Ontario can be characterized as shallow; the other lakes are primarily deep water, with narrow bands of shallow and transitional water near the shore. </a:t>
            </a:r>
          </a:p>
        </p:txBody>
      </p:sp>
    </p:spTree>
    <p:extLst>
      <p:ext uri="{BB962C8B-B14F-4D97-AF65-F5344CB8AC3E}">
        <p14:creationId xmlns:p14="http://schemas.microsoft.com/office/powerpoint/2010/main" val="2132918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237689"/>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US Coastal and Great Lakes Bathymetry</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19</a:t>
            </a:fld>
            <a:endParaRPr lang="en-US" b="1" dirty="0"/>
          </a:p>
        </p:txBody>
      </p:sp>
      <p:sp>
        <p:nvSpPr>
          <p:cNvPr id="11" name="TextBox 10"/>
          <p:cNvSpPr txBox="1"/>
          <p:nvPr/>
        </p:nvSpPr>
        <p:spPr>
          <a:xfrm>
            <a:off x="457200" y="6419850"/>
            <a:ext cx="8686800" cy="523220"/>
          </a:xfrm>
          <a:prstGeom prst="rect">
            <a:avLst/>
          </a:prstGeom>
          <a:noFill/>
        </p:spPr>
        <p:txBody>
          <a:bodyPr wrap="square" rtlCol="0">
            <a:spAutoFit/>
          </a:bodyPr>
          <a:lstStyle/>
          <a:p>
            <a:r>
              <a:rPr lang="en-US" sz="1400" i="1" dirty="0"/>
              <a:t>NOAA National Geophysical Data Center, U.S. Coastal Relief Model, Retrieved date goes here, </a:t>
            </a:r>
            <a:r>
              <a:rPr lang="en-US" sz="1400" i="1" dirty="0">
                <a:hlinkClick r:id="rId3"/>
              </a:rPr>
              <a:t>http://www.ngdc.noaa.gov/mgg/coastal/crm.html</a:t>
            </a:r>
            <a:endParaRPr lang="en-US" sz="1400" b="1" dirty="0"/>
          </a:p>
        </p:txBody>
      </p:sp>
      <p:pic>
        <p:nvPicPr>
          <p:cNvPr id="645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577" y="2000250"/>
            <a:ext cx="7263452"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67053" y="1607582"/>
            <a:ext cx="6286500" cy="369332"/>
          </a:xfrm>
          <a:prstGeom prst="rect">
            <a:avLst/>
          </a:prstGeom>
          <a:noFill/>
        </p:spPr>
        <p:txBody>
          <a:bodyPr wrap="square" rtlCol="0">
            <a:spAutoFit/>
          </a:bodyPr>
          <a:lstStyle/>
          <a:p>
            <a:r>
              <a:rPr lang="en-US" dirty="0" smtClean="0"/>
              <a:t>From National Oceanic and Atmospheric Administration</a:t>
            </a:r>
            <a:endParaRPr lang="en-US" dirty="0"/>
          </a:p>
        </p:txBody>
      </p:sp>
    </p:spTree>
    <p:extLst>
      <p:ext uri="{BB962C8B-B14F-4D97-AF65-F5344CB8AC3E}">
        <p14:creationId xmlns:p14="http://schemas.microsoft.com/office/powerpoint/2010/main" val="3773623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237689"/>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Introduction – structures and depth</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567762"/>
            <a:ext cx="458568" cy="333102"/>
          </a:xfrm>
        </p:spPr>
        <p:txBody>
          <a:bodyPr/>
          <a:lstStyle/>
          <a:p>
            <a:pPr>
              <a:defRPr/>
            </a:pPr>
            <a:fld id="{02FCDE40-6964-416A-9A4E-27EE96A382D7}" type="slidenum">
              <a:rPr lang="en-US" b="1"/>
              <a:pPr>
                <a:defRPr/>
              </a:pPr>
              <a:t>2</a:t>
            </a:fld>
            <a:endParaRPr lang="en-US" b="1" dirty="0"/>
          </a:p>
        </p:txBody>
      </p:sp>
      <p:sp>
        <p:nvSpPr>
          <p:cNvPr id="2" name="TextBox 1"/>
          <p:cNvSpPr txBox="1"/>
          <p:nvPr/>
        </p:nvSpPr>
        <p:spPr>
          <a:xfrm>
            <a:off x="7400359" y="1771650"/>
            <a:ext cx="1553141" cy="1477328"/>
          </a:xfrm>
          <a:prstGeom prst="rect">
            <a:avLst/>
          </a:prstGeom>
          <a:noFill/>
        </p:spPr>
        <p:txBody>
          <a:bodyPr wrap="square" rtlCol="0">
            <a:spAutoFit/>
          </a:bodyPr>
          <a:lstStyle/>
          <a:p>
            <a:r>
              <a:rPr lang="en-US" dirty="0" smtClean="0"/>
              <a:t>Most existing off-shore wind today is in shallow water. </a:t>
            </a:r>
            <a:endParaRPr lang="en-US" dirty="0"/>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09" y="1233488"/>
            <a:ext cx="7143750"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47700" y="6362700"/>
            <a:ext cx="8362950" cy="523220"/>
          </a:xfrm>
          <a:prstGeom prst="rect">
            <a:avLst/>
          </a:prstGeom>
          <a:noFill/>
        </p:spPr>
        <p:txBody>
          <a:bodyPr wrap="square" rtlCol="0">
            <a:spAutoFit/>
          </a:bodyPr>
          <a:lstStyle/>
          <a:p>
            <a:r>
              <a:rPr lang="en-US" sz="1400" dirty="0" smtClean="0"/>
              <a:t>M. Robinson and W. Musial, “Offshore wind technology overview</a:t>
            </a:r>
            <a:r>
              <a:rPr lang="en-US" sz="1400" dirty="0"/>
              <a:t>,” October 2006, </a:t>
            </a:r>
            <a:r>
              <a:rPr lang="en-US" sz="1400" dirty="0">
                <a:hlinkClick r:id="rId4"/>
              </a:rPr>
              <a:t>http://</a:t>
            </a:r>
            <a:r>
              <a:rPr lang="en-US" sz="1400" dirty="0" smtClean="0">
                <a:hlinkClick r:id="rId4"/>
              </a:rPr>
              <a:t>www.nrel.gov/docs/gen/fy07/40462.pdf</a:t>
            </a:r>
            <a:r>
              <a:rPr lang="en-US" sz="1400" dirty="0" smtClean="0"/>
              <a:t>. </a:t>
            </a:r>
            <a:endParaRPr lang="en-US" sz="1400" dirty="0"/>
          </a:p>
        </p:txBody>
      </p:sp>
    </p:spTree>
    <p:extLst>
      <p:ext uri="{BB962C8B-B14F-4D97-AF65-F5344CB8AC3E}">
        <p14:creationId xmlns:p14="http://schemas.microsoft.com/office/powerpoint/2010/main" val="1576731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0" y="-9961"/>
            <a:ext cx="9144000" cy="1138773"/>
          </a:xfrm>
          <a:prstGeom prst="rect">
            <a:avLst/>
          </a:prstGeom>
          <a:noFill/>
          <a:ln w="9525">
            <a:noFill/>
            <a:miter lim="800000"/>
            <a:headEnd/>
            <a:tailEnd/>
          </a:ln>
        </p:spPr>
        <p:txBody>
          <a:bodyPr wrap="square">
            <a:spAutoFit/>
          </a:bodyPr>
          <a:lstStyle/>
          <a:p>
            <a:pPr algn="ctr"/>
            <a:r>
              <a:rPr lang="en-US" sz="3400" b="1" dirty="0" smtClean="0">
                <a:latin typeface="Calibri" pitchFamily="34" charset="0"/>
              </a:rPr>
              <a:t>Offshore wind resource by wind speed, </a:t>
            </a:r>
          </a:p>
          <a:p>
            <a:pPr algn="ctr"/>
            <a:r>
              <a:rPr lang="en-US" sz="3400" b="1" dirty="0" smtClean="0">
                <a:latin typeface="Calibri" pitchFamily="34" charset="0"/>
              </a:rPr>
              <a:t>water depth, distance from shore</a:t>
            </a:r>
            <a:endParaRPr lang="en-US" sz="34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20</a:t>
            </a:fld>
            <a:endParaRPr lang="en-US" b="1" dirty="0"/>
          </a:p>
        </p:txBody>
      </p:sp>
      <p:sp>
        <p:nvSpPr>
          <p:cNvPr id="2" name="Rectangle 1"/>
          <p:cNvSpPr/>
          <p:nvPr/>
        </p:nvSpPr>
        <p:spPr>
          <a:xfrm>
            <a:off x="6771651" y="1377434"/>
            <a:ext cx="2230098" cy="646331"/>
          </a:xfrm>
          <a:prstGeom prst="rect">
            <a:avLst/>
          </a:prstGeom>
        </p:spPr>
        <p:txBody>
          <a:bodyPr wrap="none">
            <a:spAutoFit/>
          </a:bodyPr>
          <a:lstStyle/>
          <a:p>
            <a:r>
              <a:rPr lang="en-US" dirty="0"/>
              <a:t>1 n.m. = 1.15077 </a:t>
            </a:r>
            <a:r>
              <a:rPr lang="en-US" dirty="0" smtClean="0"/>
              <a:t>mi</a:t>
            </a:r>
          </a:p>
          <a:p>
            <a:r>
              <a:rPr lang="en-US" dirty="0"/>
              <a:t>1 n.m. = 1.852 km</a:t>
            </a:r>
          </a:p>
        </p:txBody>
      </p:sp>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2190749"/>
            <a:ext cx="3477249" cy="4085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1377434"/>
            <a:ext cx="500062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4533900"/>
            <a:ext cx="3962400" cy="923330"/>
          </a:xfrm>
          <a:prstGeom prst="rect">
            <a:avLst/>
          </a:prstGeom>
          <a:noFill/>
        </p:spPr>
        <p:txBody>
          <a:bodyPr wrap="square" rtlCol="0">
            <a:spAutoFit/>
          </a:bodyPr>
          <a:lstStyle/>
          <a:p>
            <a:r>
              <a:rPr lang="en-US" dirty="0" smtClean="0"/>
              <a:t>These are for Georgia, but the below reference has similar data for all coastal states and great lakes. </a:t>
            </a:r>
            <a:endParaRPr lang="en-US" dirty="0"/>
          </a:p>
        </p:txBody>
      </p:sp>
      <p:sp>
        <p:nvSpPr>
          <p:cNvPr id="12" name="TextBox 11"/>
          <p:cNvSpPr txBox="1"/>
          <p:nvPr/>
        </p:nvSpPr>
        <p:spPr>
          <a:xfrm>
            <a:off x="457200" y="6419850"/>
            <a:ext cx="8686800" cy="523220"/>
          </a:xfrm>
          <a:prstGeom prst="rect">
            <a:avLst/>
          </a:prstGeom>
          <a:noFill/>
        </p:spPr>
        <p:txBody>
          <a:bodyPr wrap="square" rtlCol="0">
            <a:spAutoFit/>
          </a:bodyPr>
          <a:lstStyle/>
          <a:p>
            <a:r>
              <a:rPr lang="en-US" sz="1400" dirty="0" smtClean="0"/>
              <a:t>M. </a:t>
            </a:r>
            <a:r>
              <a:rPr lang="en-US" sz="1400" dirty="0"/>
              <a:t>Schwartz, </a:t>
            </a:r>
            <a:r>
              <a:rPr lang="en-US" sz="1400" dirty="0" smtClean="0"/>
              <a:t>D. </a:t>
            </a:r>
            <a:r>
              <a:rPr lang="en-US" sz="1400" dirty="0" err="1"/>
              <a:t>Heimiller</a:t>
            </a:r>
            <a:r>
              <a:rPr lang="en-US" sz="1400" dirty="0"/>
              <a:t>, </a:t>
            </a:r>
            <a:r>
              <a:rPr lang="en-US" sz="1400" dirty="0" smtClean="0"/>
              <a:t>S. </a:t>
            </a:r>
            <a:r>
              <a:rPr lang="en-US" sz="1400" dirty="0" err="1"/>
              <a:t>Haymes</a:t>
            </a:r>
            <a:r>
              <a:rPr lang="en-US" sz="1400" dirty="0"/>
              <a:t>, and </a:t>
            </a:r>
            <a:r>
              <a:rPr lang="en-US" sz="1400" dirty="0" smtClean="0"/>
              <a:t>W. </a:t>
            </a:r>
            <a:r>
              <a:rPr lang="en-US" sz="1400" dirty="0"/>
              <a:t>Musial, “Assessment of Offshore Wind Energy Resources for the United </a:t>
            </a:r>
            <a:r>
              <a:rPr lang="en-US" sz="1400" dirty="0" smtClean="0"/>
              <a:t>States,” NREL/TP-500-45889, June 2010, </a:t>
            </a:r>
            <a:r>
              <a:rPr lang="en-US" sz="1400" dirty="0"/>
              <a:t>at </a:t>
            </a:r>
            <a:r>
              <a:rPr lang="en-US" sz="1400" dirty="0">
                <a:hlinkClick r:id="rId5"/>
              </a:rPr>
              <a:t>http://</a:t>
            </a:r>
            <a:r>
              <a:rPr lang="en-US" sz="1400" dirty="0" smtClean="0">
                <a:hlinkClick r:id="rId5"/>
              </a:rPr>
              <a:t>www.nrel.gov/docs/fy10osti/45889.pdf</a:t>
            </a:r>
            <a:r>
              <a:rPr lang="en-US" sz="1400" dirty="0" smtClean="0"/>
              <a:t>. </a:t>
            </a:r>
            <a:endParaRPr lang="en-US" sz="1400" b="1" dirty="0"/>
          </a:p>
        </p:txBody>
      </p:sp>
      <p:sp>
        <p:nvSpPr>
          <p:cNvPr id="6" name="Down Arrow 5"/>
          <p:cNvSpPr/>
          <p:nvPr/>
        </p:nvSpPr>
        <p:spPr>
          <a:xfrm>
            <a:off x="63051" y="2295728"/>
            <a:ext cx="179837" cy="1566153"/>
          </a:xfrm>
          <a:prstGeom prst="downArrow">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1449421" y="1502019"/>
            <a:ext cx="3715966" cy="136189"/>
          </a:xfrm>
          <a:prstGeom prst="leftArrow">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1449421" y="1964703"/>
            <a:ext cx="3715966" cy="80416"/>
          </a:xfrm>
          <a:prstGeom prst="leftArrow">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 y="1051290"/>
            <a:ext cx="9001749" cy="369332"/>
          </a:xfrm>
          <a:prstGeom prst="rect">
            <a:avLst/>
          </a:prstGeom>
          <a:noFill/>
        </p:spPr>
        <p:txBody>
          <a:bodyPr wrap="square" rtlCol="0">
            <a:spAutoFit/>
          </a:bodyPr>
          <a:lstStyle/>
          <a:p>
            <a:r>
              <a:rPr lang="en-US" dirty="0" smtClean="0"/>
              <a:t>Arrows in table indicate influences that decrease offshore wind LCOE.</a:t>
            </a:r>
            <a:endParaRPr lang="en-US" dirty="0"/>
          </a:p>
        </p:txBody>
      </p:sp>
    </p:spTree>
    <p:extLst>
      <p:ext uri="{BB962C8B-B14F-4D97-AF65-F5344CB8AC3E}">
        <p14:creationId xmlns:p14="http://schemas.microsoft.com/office/powerpoint/2010/main" val="2222337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0" y="-9961"/>
            <a:ext cx="9144000" cy="1138773"/>
          </a:xfrm>
          <a:prstGeom prst="rect">
            <a:avLst/>
          </a:prstGeom>
          <a:noFill/>
          <a:ln w="9525">
            <a:noFill/>
            <a:miter lim="800000"/>
            <a:headEnd/>
            <a:tailEnd/>
          </a:ln>
        </p:spPr>
        <p:txBody>
          <a:bodyPr wrap="square">
            <a:spAutoFit/>
          </a:bodyPr>
          <a:lstStyle/>
          <a:p>
            <a:pPr algn="ctr"/>
            <a:r>
              <a:rPr lang="en-US" sz="3400" b="1" dirty="0" smtClean="0">
                <a:latin typeface="Calibri" pitchFamily="34" charset="0"/>
              </a:rPr>
              <a:t>Offshore wind resource by wind speed, </a:t>
            </a:r>
          </a:p>
          <a:p>
            <a:pPr algn="ctr"/>
            <a:r>
              <a:rPr lang="en-US" sz="3400" b="1" dirty="0" smtClean="0">
                <a:latin typeface="Calibri" pitchFamily="34" charset="0"/>
              </a:rPr>
              <a:t>water depth, distance from shore</a:t>
            </a:r>
            <a:endParaRPr lang="en-US" sz="34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21</a:t>
            </a:fld>
            <a:endParaRPr lang="en-US" b="1" dirty="0"/>
          </a:p>
        </p:txBody>
      </p:sp>
      <p:sp>
        <p:nvSpPr>
          <p:cNvPr id="2" name="Rectangle 1"/>
          <p:cNvSpPr/>
          <p:nvPr/>
        </p:nvSpPr>
        <p:spPr>
          <a:xfrm>
            <a:off x="6771651" y="1072634"/>
            <a:ext cx="2230098" cy="646331"/>
          </a:xfrm>
          <a:prstGeom prst="rect">
            <a:avLst/>
          </a:prstGeom>
        </p:spPr>
        <p:txBody>
          <a:bodyPr wrap="none">
            <a:spAutoFit/>
          </a:bodyPr>
          <a:lstStyle/>
          <a:p>
            <a:r>
              <a:rPr lang="en-US" dirty="0"/>
              <a:t>1 n.m. = 1.15077 </a:t>
            </a:r>
            <a:r>
              <a:rPr lang="en-US" dirty="0" smtClean="0"/>
              <a:t>mi</a:t>
            </a:r>
          </a:p>
          <a:p>
            <a:r>
              <a:rPr lang="en-US" dirty="0"/>
              <a:t>1 n.m. = 1.852 km</a:t>
            </a:r>
          </a:p>
        </p:txBody>
      </p:sp>
      <p:sp>
        <p:nvSpPr>
          <p:cNvPr id="4" name="TextBox 3"/>
          <p:cNvSpPr txBox="1"/>
          <p:nvPr/>
        </p:nvSpPr>
        <p:spPr>
          <a:xfrm>
            <a:off x="609600" y="4533900"/>
            <a:ext cx="3962400" cy="923330"/>
          </a:xfrm>
          <a:prstGeom prst="rect">
            <a:avLst/>
          </a:prstGeom>
          <a:noFill/>
        </p:spPr>
        <p:txBody>
          <a:bodyPr wrap="square" rtlCol="0">
            <a:spAutoFit/>
          </a:bodyPr>
          <a:lstStyle/>
          <a:p>
            <a:r>
              <a:rPr lang="en-US" dirty="0" smtClean="0"/>
              <a:t>These are for Oregon, but the below reference has similar data for all coastal states and great lakes. </a:t>
            </a:r>
            <a:endParaRPr lang="en-US" dirty="0"/>
          </a:p>
        </p:txBody>
      </p:sp>
      <p:sp>
        <p:nvSpPr>
          <p:cNvPr id="12" name="TextBox 11"/>
          <p:cNvSpPr txBox="1"/>
          <p:nvPr/>
        </p:nvSpPr>
        <p:spPr>
          <a:xfrm>
            <a:off x="457200" y="6419850"/>
            <a:ext cx="8686800" cy="523220"/>
          </a:xfrm>
          <a:prstGeom prst="rect">
            <a:avLst/>
          </a:prstGeom>
          <a:noFill/>
        </p:spPr>
        <p:txBody>
          <a:bodyPr wrap="square" rtlCol="0">
            <a:spAutoFit/>
          </a:bodyPr>
          <a:lstStyle/>
          <a:p>
            <a:r>
              <a:rPr lang="en-US" sz="1400" dirty="0" smtClean="0"/>
              <a:t>M. </a:t>
            </a:r>
            <a:r>
              <a:rPr lang="en-US" sz="1400" dirty="0"/>
              <a:t>Schwartz, </a:t>
            </a:r>
            <a:r>
              <a:rPr lang="en-US" sz="1400" dirty="0" smtClean="0"/>
              <a:t>D. </a:t>
            </a:r>
            <a:r>
              <a:rPr lang="en-US" sz="1400" dirty="0" err="1"/>
              <a:t>Heimiller</a:t>
            </a:r>
            <a:r>
              <a:rPr lang="en-US" sz="1400" dirty="0"/>
              <a:t>, </a:t>
            </a:r>
            <a:r>
              <a:rPr lang="en-US" sz="1400" dirty="0" smtClean="0"/>
              <a:t>S. </a:t>
            </a:r>
            <a:r>
              <a:rPr lang="en-US" sz="1400" dirty="0" err="1"/>
              <a:t>Haymes</a:t>
            </a:r>
            <a:r>
              <a:rPr lang="en-US" sz="1400" dirty="0"/>
              <a:t>, and </a:t>
            </a:r>
            <a:r>
              <a:rPr lang="en-US" sz="1400" dirty="0" smtClean="0"/>
              <a:t>W. </a:t>
            </a:r>
            <a:r>
              <a:rPr lang="en-US" sz="1400" dirty="0"/>
              <a:t>Musial, “Assessment of Offshore Wind Energy Resources for the United </a:t>
            </a:r>
            <a:r>
              <a:rPr lang="en-US" sz="1400" dirty="0" smtClean="0"/>
              <a:t>States,” NREL/TP-500-45889, June 2010, </a:t>
            </a:r>
            <a:r>
              <a:rPr lang="en-US" sz="1400" dirty="0"/>
              <a:t>at </a:t>
            </a:r>
            <a:r>
              <a:rPr lang="en-US" sz="1400" dirty="0">
                <a:hlinkClick r:id="rId3"/>
              </a:rPr>
              <a:t>http://</a:t>
            </a:r>
            <a:r>
              <a:rPr lang="en-US" sz="1400" dirty="0" smtClean="0">
                <a:hlinkClick r:id="rId3"/>
              </a:rPr>
              <a:t>www.nrel.gov/docs/fy10osti/45889.pdf</a:t>
            </a:r>
            <a:r>
              <a:rPr lang="en-US" sz="1400" dirty="0" smtClean="0"/>
              <a:t>. </a:t>
            </a:r>
            <a:endParaRPr lang="en-US" sz="1400" b="1" dirty="0"/>
          </a:p>
        </p:txBody>
      </p:sp>
      <p:pic>
        <p:nvPicPr>
          <p:cNvPr id="665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6584" y="1718965"/>
            <a:ext cx="3356442" cy="450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45244"/>
            <a:ext cx="49911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535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0" y="-9961"/>
            <a:ext cx="9144000" cy="1077218"/>
          </a:xfrm>
          <a:prstGeom prst="rect">
            <a:avLst/>
          </a:prstGeom>
          <a:noFill/>
          <a:ln w="9525">
            <a:noFill/>
            <a:miter lim="800000"/>
            <a:headEnd/>
            <a:tailEnd/>
          </a:ln>
        </p:spPr>
        <p:txBody>
          <a:bodyPr wrap="square">
            <a:spAutoFit/>
          </a:bodyPr>
          <a:lstStyle/>
          <a:p>
            <a:pPr algn="ctr"/>
            <a:r>
              <a:rPr lang="en-US" sz="3200" b="1" dirty="0" smtClean="0">
                <a:latin typeface="Calibri" pitchFamily="34" charset="0"/>
              </a:rPr>
              <a:t>Average water depth and distance to shore of online, under construction &amp; consented wind farms</a:t>
            </a:r>
            <a:endParaRPr lang="en-US" sz="32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22</a:t>
            </a:fld>
            <a:endParaRPr lang="en-US"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300163"/>
            <a:ext cx="7343775"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200400" y="6413500"/>
            <a:ext cx="5943600" cy="461665"/>
          </a:xfrm>
          <a:prstGeom prst="rect">
            <a:avLst/>
          </a:prstGeom>
          <a:noFill/>
        </p:spPr>
        <p:txBody>
          <a:bodyPr wrap="square" rtlCol="0">
            <a:spAutoFit/>
          </a:bodyPr>
          <a:lstStyle/>
          <a:p>
            <a:r>
              <a:rPr lang="en-US" sz="1200" dirty="0" smtClean="0"/>
              <a:t>European  Wind Energy Association, “The European offshore wind industry – key trends and statistics 2013,”  </a:t>
            </a:r>
            <a:r>
              <a:rPr lang="en-US" sz="1200" dirty="0"/>
              <a:t>January 2014, </a:t>
            </a:r>
            <a:r>
              <a:rPr lang="en-US" sz="1200" dirty="0">
                <a:hlinkClick r:id="rId4"/>
              </a:rPr>
              <a:t>http://www.ewea.org/statistics/offshore</a:t>
            </a:r>
            <a:r>
              <a:rPr lang="en-US" sz="1200" dirty="0" smtClean="0">
                <a:hlinkClick r:id="rId4"/>
              </a:rPr>
              <a:t>/</a:t>
            </a:r>
            <a:r>
              <a:rPr lang="en-US" sz="1200" dirty="0" smtClean="0"/>
              <a:t>. </a:t>
            </a:r>
            <a:endParaRPr lang="en-US" sz="1200" dirty="0"/>
          </a:p>
        </p:txBody>
      </p:sp>
    </p:spTree>
    <p:extLst>
      <p:ext uri="{BB962C8B-B14F-4D97-AF65-F5344CB8AC3E}">
        <p14:creationId xmlns:p14="http://schemas.microsoft.com/office/powerpoint/2010/main" val="3035680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48061"/>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Horns Rev Wind Farm - Denmark</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23</a:t>
            </a:fld>
            <a:endParaRPr lang="en-US" b="1" dirty="0"/>
          </a:p>
        </p:txBody>
      </p:sp>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385887"/>
            <a:ext cx="6477000"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400425" y="5839480"/>
            <a:ext cx="5505450" cy="523220"/>
          </a:xfrm>
          <a:prstGeom prst="rect">
            <a:avLst/>
          </a:prstGeom>
          <a:noFill/>
        </p:spPr>
        <p:txBody>
          <a:bodyPr wrap="square" rtlCol="0">
            <a:spAutoFit/>
          </a:bodyPr>
          <a:lstStyle/>
          <a:p>
            <a:r>
              <a:rPr lang="en-US" sz="1400" dirty="0" smtClean="0"/>
              <a:t>M. Robinson and W. Musial, “Offshore wind technology overview</a:t>
            </a:r>
            <a:r>
              <a:rPr lang="en-US" sz="1400" dirty="0"/>
              <a:t>,” October 2006, </a:t>
            </a:r>
            <a:r>
              <a:rPr lang="en-US" sz="1400" dirty="0">
                <a:hlinkClick r:id="rId4"/>
              </a:rPr>
              <a:t>http://</a:t>
            </a:r>
            <a:r>
              <a:rPr lang="en-US" sz="1400" dirty="0" smtClean="0">
                <a:hlinkClick r:id="rId4"/>
              </a:rPr>
              <a:t>www.nrel.gov/docs/gen/fy07/40462.pdf</a:t>
            </a:r>
            <a:r>
              <a:rPr lang="en-US" sz="1400" dirty="0" smtClean="0"/>
              <a:t>. </a:t>
            </a:r>
            <a:endParaRPr lang="en-US" sz="1400" dirty="0"/>
          </a:p>
        </p:txBody>
      </p:sp>
      <p:sp>
        <p:nvSpPr>
          <p:cNvPr id="2" name="TextBox 1"/>
          <p:cNvSpPr txBox="1"/>
          <p:nvPr/>
        </p:nvSpPr>
        <p:spPr>
          <a:xfrm>
            <a:off x="0" y="1085850"/>
            <a:ext cx="2667000" cy="3970318"/>
          </a:xfrm>
          <a:prstGeom prst="rect">
            <a:avLst/>
          </a:prstGeom>
          <a:noFill/>
        </p:spPr>
        <p:txBody>
          <a:bodyPr wrap="square" rtlCol="0">
            <a:spAutoFit/>
          </a:bodyPr>
          <a:lstStyle/>
          <a:p>
            <a:r>
              <a:rPr lang="en-US" dirty="0" smtClean="0"/>
              <a:t>“The </a:t>
            </a:r>
            <a:r>
              <a:rPr lang="en-US" dirty="0"/>
              <a:t>wind farm is located at the Danish west coast and is sited 14-20 </a:t>
            </a:r>
            <a:r>
              <a:rPr lang="en-US" dirty="0" smtClean="0"/>
              <a:t>km offshore </a:t>
            </a:r>
            <a:r>
              <a:rPr lang="en-US" dirty="0"/>
              <a:t>in the North Sea, connected to shore with AC at 150 </a:t>
            </a:r>
            <a:r>
              <a:rPr lang="en-US" dirty="0" smtClean="0"/>
              <a:t>kV….a single </a:t>
            </a:r>
            <a:r>
              <a:rPr lang="en-US" dirty="0"/>
              <a:t>150 kV sub sea-power cable is in operation. Since the turbines are connected with 34 kV</a:t>
            </a:r>
            <a:r>
              <a:rPr lang="en-US" dirty="0" smtClean="0"/>
              <a:t>, an </a:t>
            </a:r>
            <a:r>
              <a:rPr lang="en-US" dirty="0"/>
              <a:t>additional platform with the 34 to 150 kV transformer was necessary</a:t>
            </a:r>
            <a:r>
              <a:rPr lang="en-US" dirty="0" smtClean="0"/>
              <a:t>.”</a:t>
            </a:r>
            <a:endParaRPr lang="en-US" dirty="0"/>
          </a:p>
        </p:txBody>
      </p:sp>
      <p:sp>
        <p:nvSpPr>
          <p:cNvPr id="11" name="TextBox 10"/>
          <p:cNvSpPr txBox="1"/>
          <p:nvPr/>
        </p:nvSpPr>
        <p:spPr>
          <a:xfrm>
            <a:off x="58172" y="653385"/>
            <a:ext cx="3455699" cy="461665"/>
          </a:xfrm>
          <a:prstGeom prst="rect">
            <a:avLst/>
          </a:prstGeom>
          <a:solidFill>
            <a:schemeClr val="bg1"/>
          </a:solidFill>
        </p:spPr>
        <p:txBody>
          <a:bodyPr wrap="square" rtlCol="0">
            <a:spAutoFit/>
          </a:bodyPr>
          <a:lstStyle/>
          <a:p>
            <a:r>
              <a:rPr lang="en-US" sz="1200" dirty="0" smtClean="0"/>
              <a:t>J. </a:t>
            </a:r>
            <a:r>
              <a:rPr lang="en-US" sz="1200" dirty="0" err="1" smtClean="0"/>
              <a:t>Schachner</a:t>
            </a:r>
            <a:r>
              <a:rPr lang="en-US" sz="1200" dirty="0" smtClean="0"/>
              <a:t>, “Power connections for offshore wind farms,” MS thesis, </a:t>
            </a:r>
            <a:r>
              <a:rPr lang="en-US" sz="1200" dirty="0" err="1" smtClean="0"/>
              <a:t>TUDelft</a:t>
            </a:r>
            <a:r>
              <a:rPr lang="en-US" sz="1200" dirty="0" smtClean="0"/>
              <a:t>, 2004. </a:t>
            </a:r>
            <a:endParaRPr lang="en-US" sz="1200" dirty="0"/>
          </a:p>
        </p:txBody>
      </p:sp>
      <p:pic>
        <p:nvPicPr>
          <p:cNvPr id="614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 y="4983927"/>
            <a:ext cx="22288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697451" y="6362700"/>
            <a:ext cx="2979449" cy="369332"/>
          </a:xfrm>
          <a:prstGeom prst="rect">
            <a:avLst/>
          </a:prstGeom>
          <a:noFill/>
        </p:spPr>
        <p:txBody>
          <a:bodyPr wrap="square" rtlCol="0">
            <a:spAutoFit/>
          </a:bodyPr>
          <a:lstStyle/>
          <a:p>
            <a:r>
              <a:rPr lang="en-US" dirty="0" smtClean="0">
                <a:sym typeface="Wingdings" pitchFamily="2" charset="2"/>
              </a:rPr>
              <a:t></a:t>
            </a:r>
            <a:r>
              <a:rPr lang="en-US" dirty="0" smtClean="0"/>
              <a:t>34 </a:t>
            </a:r>
            <a:r>
              <a:rPr lang="en-US" dirty="0"/>
              <a:t>to 150 kV transformer</a:t>
            </a:r>
          </a:p>
        </p:txBody>
      </p:sp>
      <p:sp>
        <p:nvSpPr>
          <p:cNvPr id="4" name="Rectangle 3"/>
          <p:cNvSpPr/>
          <p:nvPr/>
        </p:nvSpPr>
        <p:spPr>
          <a:xfrm>
            <a:off x="2697451" y="4133850"/>
            <a:ext cx="2312699" cy="361950"/>
          </a:xfrm>
          <a:prstGeom prst="rect">
            <a:avLst/>
          </a:prstGeom>
          <a:noFill/>
          <a:ln w="38100">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48250" y="3009900"/>
            <a:ext cx="1695450" cy="369332"/>
          </a:xfrm>
          <a:prstGeom prst="rect">
            <a:avLst/>
          </a:prstGeom>
          <a:solidFill>
            <a:schemeClr val="bg1"/>
          </a:solidFill>
          <a:ln>
            <a:noFill/>
          </a:ln>
        </p:spPr>
        <p:txBody>
          <a:bodyPr wrap="square" rtlCol="0">
            <a:spAutoFit/>
          </a:bodyPr>
          <a:lstStyle/>
          <a:p>
            <a:r>
              <a:rPr lang="en-US" dirty="0" smtClean="0"/>
              <a:t>North Sea!</a:t>
            </a:r>
            <a:endParaRPr lang="en-US" dirty="0"/>
          </a:p>
        </p:txBody>
      </p:sp>
      <p:sp>
        <p:nvSpPr>
          <p:cNvPr id="6" name="Freeform 5"/>
          <p:cNvSpPr/>
          <p:nvPr/>
        </p:nvSpPr>
        <p:spPr>
          <a:xfrm>
            <a:off x="4781550" y="3181350"/>
            <a:ext cx="342900" cy="933450"/>
          </a:xfrm>
          <a:custGeom>
            <a:avLst/>
            <a:gdLst>
              <a:gd name="connsiteX0" fmla="*/ 0 w 342900"/>
              <a:gd name="connsiteY0" fmla="*/ 933450 h 933450"/>
              <a:gd name="connsiteX1" fmla="*/ 342900 w 342900"/>
              <a:gd name="connsiteY1" fmla="*/ 0 h 933450"/>
            </a:gdLst>
            <a:ahLst/>
            <a:cxnLst>
              <a:cxn ang="0">
                <a:pos x="connsiteX0" y="connsiteY0"/>
              </a:cxn>
              <a:cxn ang="0">
                <a:pos x="connsiteX1" y="connsiteY1"/>
              </a:cxn>
            </a:cxnLst>
            <a:rect l="l" t="t" r="r" b="b"/>
            <a:pathLst>
              <a:path w="342900" h="933450">
                <a:moveTo>
                  <a:pt x="0" y="933450"/>
                </a:moveTo>
                <a:lnTo>
                  <a:pt x="34290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41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2533650" y="-105211"/>
            <a:ext cx="6591300" cy="1323439"/>
          </a:xfrm>
          <a:prstGeom prst="rect">
            <a:avLst/>
          </a:prstGeom>
          <a:noFill/>
          <a:ln w="9525">
            <a:noFill/>
            <a:miter lim="800000"/>
            <a:headEnd/>
            <a:tailEnd/>
          </a:ln>
        </p:spPr>
        <p:txBody>
          <a:bodyPr wrap="square">
            <a:spAutoFit/>
          </a:bodyPr>
          <a:lstStyle/>
          <a:p>
            <a:pPr algn="ctr"/>
            <a:r>
              <a:rPr lang="en-US" sz="4000" b="1" dirty="0" smtClean="0">
                <a:latin typeface="Calibri" pitchFamily="34" charset="0"/>
              </a:rPr>
              <a:t>North Sea Offshore, Existing &amp; Under construction, 7/2011</a:t>
            </a:r>
            <a:endParaRPr lang="en-US" sz="4000" b="1" dirty="0">
              <a:latin typeface="Calibri" pitchFamily="34" charset="0"/>
            </a:endParaRPr>
          </a:p>
        </p:txBody>
      </p:sp>
      <p:sp>
        <p:nvSpPr>
          <p:cNvPr id="7" name="Slide Number Placeholder 7"/>
          <p:cNvSpPr>
            <a:spLocks noGrp="1"/>
          </p:cNvSpPr>
          <p:nvPr>
            <p:ph type="sldNum" sz="quarter" idx="10"/>
          </p:nvPr>
        </p:nvSpPr>
        <p:spPr>
          <a:xfrm>
            <a:off x="-51249" y="6377262"/>
            <a:ext cx="458568" cy="333102"/>
          </a:xfrm>
        </p:spPr>
        <p:txBody>
          <a:bodyPr/>
          <a:lstStyle/>
          <a:p>
            <a:pPr>
              <a:defRPr/>
            </a:pPr>
            <a:fld id="{02FCDE40-6964-416A-9A4E-27EE96A382D7}" type="slidenum">
              <a:rPr lang="en-US" b="1"/>
              <a:pPr>
                <a:defRPr/>
              </a:pPr>
              <a:t>24</a:t>
            </a:fld>
            <a:endParaRPr lang="en-US" b="1" dirty="0"/>
          </a:p>
        </p:txBody>
      </p:sp>
      <p:sp>
        <p:nvSpPr>
          <p:cNvPr id="11" name="TextBox 10"/>
          <p:cNvSpPr txBox="1"/>
          <p:nvPr/>
        </p:nvSpPr>
        <p:spPr>
          <a:xfrm>
            <a:off x="381000" y="6383119"/>
            <a:ext cx="8763001" cy="461665"/>
          </a:xfrm>
          <a:prstGeom prst="rect">
            <a:avLst/>
          </a:prstGeom>
          <a:solidFill>
            <a:schemeClr val="bg1"/>
          </a:solidFill>
        </p:spPr>
        <p:txBody>
          <a:bodyPr wrap="square" rtlCol="0">
            <a:spAutoFit/>
          </a:bodyPr>
          <a:lstStyle/>
          <a:p>
            <a:r>
              <a:rPr lang="en-US" sz="1200" dirty="0" smtClean="0"/>
              <a:t>K. </a:t>
            </a:r>
            <a:r>
              <a:rPr lang="en-US" sz="1200" dirty="0" err="1" smtClean="0"/>
              <a:t>Veum</a:t>
            </a:r>
            <a:r>
              <a:rPr lang="en-US" sz="1200" dirty="0" smtClean="0"/>
              <a:t>, L. Cameron, D. Hernando, M. </a:t>
            </a:r>
            <a:r>
              <a:rPr lang="en-US" sz="1200" dirty="0" err="1" smtClean="0"/>
              <a:t>Korpas</a:t>
            </a:r>
            <a:r>
              <a:rPr lang="en-US" sz="1200" dirty="0" smtClean="0"/>
              <a:t>, “Roadmap to the deployment of offshore wind energy in the central &amp; southern North Sea: 2020-2030,” July 2011, at  </a:t>
            </a:r>
            <a:r>
              <a:rPr lang="en-US" sz="1200" dirty="0" smtClean="0">
                <a:hlinkClick r:id="rId3"/>
              </a:rPr>
              <a:t>www.windspeed.eu/media/publications/WINDSPEED_Roadmap_110719_final.pdf</a:t>
            </a:r>
            <a:r>
              <a:rPr lang="en-US" sz="1200" dirty="0" smtClean="0"/>
              <a:t>. </a:t>
            </a:r>
            <a:endParaRPr lang="en-US" sz="1200"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454" y="1152524"/>
            <a:ext cx="8080779" cy="412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454" y="5276850"/>
            <a:ext cx="808078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2171700"/>
            <a:ext cx="646331" cy="2000250"/>
          </a:xfrm>
          <a:prstGeom prst="rect">
            <a:avLst/>
          </a:prstGeom>
          <a:noFill/>
        </p:spPr>
        <p:txBody>
          <a:bodyPr vert="vert270" wrap="square" rtlCol="0">
            <a:spAutoFit/>
          </a:bodyPr>
          <a:lstStyle/>
          <a:p>
            <a:r>
              <a:rPr lang="en-US" sz="3000" b="1" dirty="0" smtClean="0"/>
              <a:t>EXISTING</a:t>
            </a:r>
            <a:endParaRPr lang="en-US" sz="3000" b="1" dirty="0"/>
          </a:p>
        </p:txBody>
      </p:sp>
      <p:sp>
        <p:nvSpPr>
          <p:cNvPr id="19" name="TextBox 18"/>
          <p:cNvSpPr txBox="1"/>
          <p:nvPr/>
        </p:nvSpPr>
        <p:spPr>
          <a:xfrm>
            <a:off x="-118446" y="5124450"/>
            <a:ext cx="1107996" cy="1219200"/>
          </a:xfrm>
          <a:prstGeom prst="rect">
            <a:avLst/>
          </a:prstGeom>
          <a:noFill/>
        </p:spPr>
        <p:txBody>
          <a:bodyPr vert="vert270" wrap="square" rtlCol="0">
            <a:spAutoFit/>
          </a:bodyPr>
          <a:lstStyle/>
          <a:p>
            <a:r>
              <a:rPr lang="en-US" sz="2000" b="1" dirty="0" smtClean="0"/>
              <a:t>Under </a:t>
            </a:r>
            <a:r>
              <a:rPr lang="en-US" sz="2000" b="1" dirty="0" err="1" smtClean="0"/>
              <a:t>cnstrctn</a:t>
            </a:r>
            <a:endParaRPr lang="en-US" sz="2000" b="1" dirty="0"/>
          </a:p>
        </p:txBody>
      </p:sp>
      <p:sp>
        <p:nvSpPr>
          <p:cNvPr id="9" name="Freeform 8"/>
          <p:cNvSpPr/>
          <p:nvPr/>
        </p:nvSpPr>
        <p:spPr>
          <a:xfrm>
            <a:off x="285750" y="4152900"/>
            <a:ext cx="19050" cy="1104900"/>
          </a:xfrm>
          <a:custGeom>
            <a:avLst/>
            <a:gdLst>
              <a:gd name="connsiteX0" fmla="*/ 0 w 19050"/>
              <a:gd name="connsiteY0" fmla="*/ 0 h 1104900"/>
              <a:gd name="connsiteX1" fmla="*/ 19050 w 19050"/>
              <a:gd name="connsiteY1" fmla="*/ 1104900 h 1104900"/>
            </a:gdLst>
            <a:ahLst/>
            <a:cxnLst>
              <a:cxn ang="0">
                <a:pos x="connsiteX0" y="connsiteY0"/>
              </a:cxn>
              <a:cxn ang="0">
                <a:pos x="connsiteX1" y="connsiteY1"/>
              </a:cxn>
            </a:cxnLst>
            <a:rect l="l" t="t" r="r" b="b"/>
            <a:pathLst>
              <a:path w="19050" h="1104900">
                <a:moveTo>
                  <a:pt x="0" y="0"/>
                </a:moveTo>
                <a:lnTo>
                  <a:pt x="19050" y="110490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5750" y="1447800"/>
            <a:ext cx="0" cy="933450"/>
          </a:xfrm>
          <a:custGeom>
            <a:avLst/>
            <a:gdLst>
              <a:gd name="connsiteX0" fmla="*/ 0 w 0"/>
              <a:gd name="connsiteY0" fmla="*/ 933450 h 933450"/>
              <a:gd name="connsiteX1" fmla="*/ 0 w 0"/>
              <a:gd name="connsiteY1" fmla="*/ 0 h 933450"/>
            </a:gdLst>
            <a:ahLst/>
            <a:cxnLst>
              <a:cxn ang="0">
                <a:pos x="connsiteX0" y="connsiteY0"/>
              </a:cxn>
              <a:cxn ang="0">
                <a:pos x="connsiteX1" y="connsiteY1"/>
              </a:cxn>
            </a:cxnLst>
            <a:rect l="l" t="t" r="r" b="b"/>
            <a:pathLst>
              <a:path h="933450">
                <a:moveTo>
                  <a:pt x="0" y="933450"/>
                </a:moveTo>
                <a:lnTo>
                  <a:pt x="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4300" y="114300"/>
            <a:ext cx="2305050" cy="923330"/>
          </a:xfrm>
          <a:prstGeom prst="rect">
            <a:avLst/>
          </a:prstGeom>
          <a:noFill/>
        </p:spPr>
        <p:txBody>
          <a:bodyPr wrap="square" rtlCol="0">
            <a:spAutoFit/>
          </a:bodyPr>
          <a:lstStyle/>
          <a:p>
            <a:r>
              <a:rPr lang="en-US" b="1" dirty="0" smtClean="0"/>
              <a:t>Of 2913 MW EU offshore, 1866 MW is in North Sea</a:t>
            </a:r>
            <a:endParaRPr lang="en-US" b="1" dirty="0"/>
          </a:p>
        </p:txBody>
      </p:sp>
    </p:spTree>
    <p:extLst>
      <p:ext uri="{BB962C8B-B14F-4D97-AF65-F5344CB8AC3E}">
        <p14:creationId xmlns:p14="http://schemas.microsoft.com/office/powerpoint/2010/main" val="3045478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305822" y="-48061"/>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North Sea Offshore Potential</a:t>
            </a:r>
            <a:endParaRPr lang="en-US" sz="4000" b="1" dirty="0">
              <a:latin typeface="Calibri" pitchFamily="34" charset="0"/>
            </a:endParaRPr>
          </a:p>
        </p:txBody>
      </p:sp>
      <p:sp>
        <p:nvSpPr>
          <p:cNvPr id="7" name="Slide Number Placeholder 7"/>
          <p:cNvSpPr>
            <a:spLocks noGrp="1"/>
          </p:cNvSpPr>
          <p:nvPr>
            <p:ph type="sldNum" sz="quarter" idx="10"/>
          </p:nvPr>
        </p:nvSpPr>
        <p:spPr>
          <a:xfrm>
            <a:off x="-51249" y="6377262"/>
            <a:ext cx="458568" cy="333102"/>
          </a:xfrm>
        </p:spPr>
        <p:txBody>
          <a:bodyPr/>
          <a:lstStyle/>
          <a:p>
            <a:pPr>
              <a:defRPr/>
            </a:pPr>
            <a:fld id="{02FCDE40-6964-416A-9A4E-27EE96A382D7}" type="slidenum">
              <a:rPr lang="en-US" b="1"/>
              <a:pPr>
                <a:defRPr/>
              </a:pPr>
              <a:t>25</a:t>
            </a:fld>
            <a:endParaRPr lang="en-US" b="1" dirty="0"/>
          </a:p>
        </p:txBody>
      </p:sp>
      <p:sp>
        <p:nvSpPr>
          <p:cNvPr id="11" name="TextBox 10"/>
          <p:cNvSpPr txBox="1"/>
          <p:nvPr/>
        </p:nvSpPr>
        <p:spPr>
          <a:xfrm>
            <a:off x="381000" y="6383119"/>
            <a:ext cx="8763001" cy="461665"/>
          </a:xfrm>
          <a:prstGeom prst="rect">
            <a:avLst/>
          </a:prstGeom>
          <a:solidFill>
            <a:schemeClr val="bg1"/>
          </a:solidFill>
        </p:spPr>
        <p:txBody>
          <a:bodyPr wrap="square" rtlCol="0">
            <a:spAutoFit/>
          </a:bodyPr>
          <a:lstStyle/>
          <a:p>
            <a:r>
              <a:rPr lang="en-US" sz="1200" dirty="0" smtClean="0"/>
              <a:t>K. </a:t>
            </a:r>
            <a:r>
              <a:rPr lang="en-US" sz="1200" dirty="0" err="1" smtClean="0"/>
              <a:t>Veum</a:t>
            </a:r>
            <a:r>
              <a:rPr lang="en-US" sz="1200" dirty="0" smtClean="0"/>
              <a:t>, L. Cameron, D. Hernando, M. </a:t>
            </a:r>
            <a:r>
              <a:rPr lang="en-US" sz="1200" dirty="0" err="1" smtClean="0"/>
              <a:t>Korpas</a:t>
            </a:r>
            <a:r>
              <a:rPr lang="en-US" sz="1200" dirty="0" smtClean="0"/>
              <a:t>, “Roadmap to the deployment of offshore wind energy in the central &amp; southern North Sea: 2020-2030,” July 2011, at  </a:t>
            </a:r>
            <a:r>
              <a:rPr lang="en-US" sz="1200" dirty="0" smtClean="0">
                <a:hlinkClick r:id="rId3"/>
              </a:rPr>
              <a:t>www.windspeed.eu/media/publications/WINDSPEED_Roadmap_110719_final.pdf</a:t>
            </a:r>
            <a:r>
              <a:rPr lang="en-US" sz="1200" dirty="0" smtClean="0"/>
              <a:t>. </a:t>
            </a:r>
            <a:endParaRPr lang="en-US" sz="12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13" y="623888"/>
            <a:ext cx="3243262" cy="366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4775" y="676274"/>
            <a:ext cx="4742262"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113" y="4286249"/>
            <a:ext cx="8301037" cy="209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767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305822" y="-48061"/>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North Sea Offshore Potential</a:t>
            </a:r>
            <a:endParaRPr lang="en-US" sz="4000" b="1" dirty="0">
              <a:latin typeface="Calibri" pitchFamily="34" charset="0"/>
            </a:endParaRPr>
          </a:p>
        </p:txBody>
      </p:sp>
      <p:sp>
        <p:nvSpPr>
          <p:cNvPr id="7" name="Slide Number Placeholder 7"/>
          <p:cNvSpPr>
            <a:spLocks noGrp="1"/>
          </p:cNvSpPr>
          <p:nvPr>
            <p:ph type="sldNum" sz="quarter" idx="10"/>
          </p:nvPr>
        </p:nvSpPr>
        <p:spPr>
          <a:xfrm>
            <a:off x="-51249" y="6377262"/>
            <a:ext cx="458568" cy="333102"/>
          </a:xfrm>
        </p:spPr>
        <p:txBody>
          <a:bodyPr/>
          <a:lstStyle/>
          <a:p>
            <a:pPr>
              <a:defRPr/>
            </a:pPr>
            <a:fld id="{02FCDE40-6964-416A-9A4E-27EE96A382D7}" type="slidenum">
              <a:rPr lang="en-US" b="1"/>
              <a:pPr>
                <a:defRPr/>
              </a:pPr>
              <a:t>26</a:t>
            </a:fld>
            <a:endParaRPr lang="en-US" b="1" dirty="0"/>
          </a:p>
        </p:txBody>
      </p:sp>
      <p:sp>
        <p:nvSpPr>
          <p:cNvPr id="11" name="TextBox 10"/>
          <p:cNvSpPr txBox="1"/>
          <p:nvPr/>
        </p:nvSpPr>
        <p:spPr>
          <a:xfrm>
            <a:off x="381000" y="6383119"/>
            <a:ext cx="8763001" cy="461665"/>
          </a:xfrm>
          <a:prstGeom prst="rect">
            <a:avLst/>
          </a:prstGeom>
          <a:solidFill>
            <a:schemeClr val="bg1"/>
          </a:solidFill>
        </p:spPr>
        <p:txBody>
          <a:bodyPr wrap="square" rtlCol="0">
            <a:spAutoFit/>
          </a:bodyPr>
          <a:lstStyle/>
          <a:p>
            <a:r>
              <a:rPr lang="en-US" sz="1200" dirty="0" smtClean="0"/>
              <a:t>K. </a:t>
            </a:r>
            <a:r>
              <a:rPr lang="en-US" sz="1200" dirty="0" err="1" smtClean="0"/>
              <a:t>Veum</a:t>
            </a:r>
            <a:r>
              <a:rPr lang="en-US" sz="1200" dirty="0" smtClean="0"/>
              <a:t>, L. Cameron, D. Hernando, M. </a:t>
            </a:r>
            <a:r>
              <a:rPr lang="en-US" sz="1200" dirty="0" err="1" smtClean="0"/>
              <a:t>Korpas</a:t>
            </a:r>
            <a:r>
              <a:rPr lang="en-US" sz="1200" dirty="0" smtClean="0"/>
              <a:t>, “Roadmap to the deployment of offshore wind energy in the central &amp; southern North Sea: 2020-2030,” July 2011, at  </a:t>
            </a:r>
            <a:r>
              <a:rPr lang="en-US" sz="1200" dirty="0" smtClean="0">
                <a:hlinkClick r:id="rId3"/>
              </a:rPr>
              <a:t>www.windspeed.eu/media/publications/WINDSPEED_Roadmap_110719_final.pdf</a:t>
            </a:r>
            <a:r>
              <a:rPr lang="en-US" sz="1200" dirty="0" smtClean="0"/>
              <a:t>. </a:t>
            </a:r>
            <a:endParaRPr lang="en-US" sz="1200"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51" y="1504950"/>
            <a:ext cx="8726531" cy="434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76650" y="2990850"/>
            <a:ext cx="4152900" cy="338554"/>
          </a:xfrm>
          <a:prstGeom prst="rect">
            <a:avLst/>
          </a:prstGeom>
          <a:noFill/>
        </p:spPr>
        <p:txBody>
          <a:bodyPr wrap="square" rtlCol="0">
            <a:spAutoFit/>
          </a:bodyPr>
          <a:lstStyle/>
          <a:p>
            <a:r>
              <a:rPr lang="en-US" sz="1600" b="1" dirty="0" smtClean="0"/>
              <a:t>(little shallow or deep water</a:t>
            </a:r>
            <a:endParaRPr lang="en-US" sz="1600" b="1" dirty="0"/>
          </a:p>
        </p:txBody>
      </p:sp>
      <p:sp>
        <p:nvSpPr>
          <p:cNvPr id="10" name="TextBox 9"/>
          <p:cNvSpPr txBox="1"/>
          <p:nvPr/>
        </p:nvSpPr>
        <p:spPr>
          <a:xfrm>
            <a:off x="2838450" y="2667000"/>
            <a:ext cx="2571750" cy="338554"/>
          </a:xfrm>
          <a:prstGeom prst="rect">
            <a:avLst/>
          </a:prstGeom>
          <a:noFill/>
        </p:spPr>
        <p:txBody>
          <a:bodyPr wrap="square" rtlCol="0">
            <a:spAutoFit/>
          </a:bodyPr>
          <a:lstStyle/>
          <a:p>
            <a:r>
              <a:rPr lang="en-US" sz="1600" b="1" dirty="0" smtClean="0"/>
              <a:t>(mainly shallow water)</a:t>
            </a:r>
            <a:endParaRPr lang="en-US" sz="1600" b="1" dirty="0"/>
          </a:p>
        </p:txBody>
      </p:sp>
      <p:sp>
        <p:nvSpPr>
          <p:cNvPr id="12" name="TextBox 11"/>
          <p:cNvSpPr txBox="1"/>
          <p:nvPr/>
        </p:nvSpPr>
        <p:spPr>
          <a:xfrm>
            <a:off x="2838450" y="2381250"/>
            <a:ext cx="2571750" cy="338554"/>
          </a:xfrm>
          <a:prstGeom prst="rect">
            <a:avLst/>
          </a:prstGeom>
          <a:noFill/>
        </p:spPr>
        <p:txBody>
          <a:bodyPr wrap="square" rtlCol="0">
            <a:spAutoFit/>
          </a:bodyPr>
          <a:lstStyle/>
          <a:p>
            <a:r>
              <a:rPr lang="en-US" sz="1600" b="1" dirty="0" smtClean="0"/>
              <a:t>(mainly deep water)</a:t>
            </a:r>
            <a:endParaRPr lang="en-US" sz="1600" b="1" dirty="0"/>
          </a:p>
        </p:txBody>
      </p:sp>
      <p:sp>
        <p:nvSpPr>
          <p:cNvPr id="13" name="TextBox 12"/>
          <p:cNvSpPr txBox="1"/>
          <p:nvPr/>
        </p:nvSpPr>
        <p:spPr>
          <a:xfrm>
            <a:off x="2971800" y="2095500"/>
            <a:ext cx="3314700" cy="338554"/>
          </a:xfrm>
          <a:prstGeom prst="rect">
            <a:avLst/>
          </a:prstGeom>
          <a:noFill/>
        </p:spPr>
        <p:txBody>
          <a:bodyPr wrap="square" rtlCol="0">
            <a:spAutoFit/>
          </a:bodyPr>
          <a:lstStyle/>
          <a:p>
            <a:r>
              <a:rPr lang="en-US" sz="1600" b="1" dirty="0" smtClean="0"/>
              <a:t>(both shallow and deep water)</a:t>
            </a:r>
            <a:endParaRPr lang="en-US" sz="1600" b="1" dirty="0"/>
          </a:p>
        </p:txBody>
      </p:sp>
    </p:spTree>
    <p:extLst>
      <p:ext uri="{BB962C8B-B14F-4D97-AF65-F5344CB8AC3E}">
        <p14:creationId xmlns:p14="http://schemas.microsoft.com/office/powerpoint/2010/main" val="1441077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305822" y="-48061"/>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Interactions between sea use functions</a:t>
            </a:r>
            <a:endParaRPr lang="en-US" sz="4000" b="1" dirty="0">
              <a:latin typeface="Calibri" pitchFamily="34" charset="0"/>
            </a:endParaRPr>
          </a:p>
        </p:txBody>
      </p:sp>
      <p:sp>
        <p:nvSpPr>
          <p:cNvPr id="7" name="Slide Number Placeholder 7"/>
          <p:cNvSpPr>
            <a:spLocks noGrp="1"/>
          </p:cNvSpPr>
          <p:nvPr>
            <p:ph type="sldNum" sz="quarter" idx="10"/>
          </p:nvPr>
        </p:nvSpPr>
        <p:spPr>
          <a:xfrm>
            <a:off x="-51249" y="6377262"/>
            <a:ext cx="458568" cy="333102"/>
          </a:xfrm>
        </p:spPr>
        <p:txBody>
          <a:bodyPr/>
          <a:lstStyle/>
          <a:p>
            <a:pPr>
              <a:defRPr/>
            </a:pPr>
            <a:fld id="{02FCDE40-6964-416A-9A4E-27EE96A382D7}" type="slidenum">
              <a:rPr lang="en-US" b="1"/>
              <a:pPr>
                <a:defRPr/>
              </a:pPr>
              <a:t>27</a:t>
            </a:fld>
            <a:endParaRPr lang="en-US" b="1" dirty="0"/>
          </a:p>
        </p:txBody>
      </p:sp>
      <p:sp>
        <p:nvSpPr>
          <p:cNvPr id="11" name="TextBox 10"/>
          <p:cNvSpPr txBox="1"/>
          <p:nvPr/>
        </p:nvSpPr>
        <p:spPr>
          <a:xfrm>
            <a:off x="381000" y="6383119"/>
            <a:ext cx="8763001" cy="461665"/>
          </a:xfrm>
          <a:prstGeom prst="rect">
            <a:avLst/>
          </a:prstGeom>
          <a:solidFill>
            <a:schemeClr val="bg1"/>
          </a:solidFill>
        </p:spPr>
        <p:txBody>
          <a:bodyPr wrap="square" rtlCol="0">
            <a:spAutoFit/>
          </a:bodyPr>
          <a:lstStyle/>
          <a:p>
            <a:r>
              <a:rPr lang="en-US" sz="1200" dirty="0" smtClean="0"/>
              <a:t>K. </a:t>
            </a:r>
            <a:r>
              <a:rPr lang="en-US" sz="1200" dirty="0" err="1" smtClean="0"/>
              <a:t>Veum</a:t>
            </a:r>
            <a:r>
              <a:rPr lang="en-US" sz="1200" dirty="0" smtClean="0"/>
              <a:t>, L. Cameron, D. Hernando, M. </a:t>
            </a:r>
            <a:r>
              <a:rPr lang="en-US" sz="1200" dirty="0" err="1" smtClean="0"/>
              <a:t>Korpas</a:t>
            </a:r>
            <a:r>
              <a:rPr lang="en-US" sz="1200" dirty="0" smtClean="0"/>
              <a:t>, “Roadmap to the deployment of offshore wind energy in the central &amp; southern North Sea: 2020-2030,” July 2011, at  </a:t>
            </a:r>
            <a:r>
              <a:rPr lang="en-US" sz="1200" dirty="0" smtClean="0">
                <a:hlinkClick r:id="rId3"/>
              </a:rPr>
              <a:t>www.windspeed.eu/media/publications/WINDSPEED_Roadmap_110719_final.pdf</a:t>
            </a:r>
            <a:r>
              <a:rPr lang="en-US" sz="1200" dirty="0" smtClean="0"/>
              <a:t>. </a:t>
            </a:r>
            <a:endParaRPr lang="en-US" sz="12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1490663"/>
            <a:ext cx="64770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375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9089"/>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Typical offshore layout</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28</a:t>
            </a:fld>
            <a:endParaRPr lang="en-US" b="1" dirty="0"/>
          </a:p>
        </p:txBody>
      </p:sp>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72" y="1109664"/>
            <a:ext cx="5553928" cy="354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6650" y="683965"/>
            <a:ext cx="5581650" cy="523220"/>
          </a:xfrm>
          <a:prstGeom prst="rect">
            <a:avLst/>
          </a:prstGeom>
          <a:solidFill>
            <a:schemeClr val="bg1"/>
          </a:solidFill>
        </p:spPr>
        <p:txBody>
          <a:bodyPr wrap="square" rtlCol="0">
            <a:spAutoFit/>
          </a:bodyPr>
          <a:lstStyle/>
          <a:p>
            <a:r>
              <a:rPr lang="en-US" sz="1400" dirty="0" smtClean="0"/>
              <a:t>M. Robinson and W. Musial, “Offshore wind technology overview</a:t>
            </a:r>
            <a:r>
              <a:rPr lang="en-US" sz="1400" dirty="0"/>
              <a:t>,” October 2006, </a:t>
            </a:r>
            <a:r>
              <a:rPr lang="en-US" sz="1400" dirty="0">
                <a:hlinkClick r:id="rId4"/>
              </a:rPr>
              <a:t>http://</a:t>
            </a:r>
            <a:r>
              <a:rPr lang="en-US" sz="1400" dirty="0" smtClean="0">
                <a:hlinkClick r:id="rId4"/>
              </a:rPr>
              <a:t>www.nrel.gov/docs/gen/fy07/40462.pdf</a:t>
            </a:r>
            <a:r>
              <a:rPr lang="en-US" sz="1400" dirty="0" smtClean="0"/>
              <a:t>. </a:t>
            </a:r>
            <a:endParaRPr lang="en-US" sz="1400" dirty="0"/>
          </a:p>
        </p:txBody>
      </p:sp>
      <p:pic>
        <p:nvPicPr>
          <p:cNvPr id="604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302" y="4653521"/>
            <a:ext cx="4733697" cy="2204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688299" y="4244601"/>
            <a:ext cx="3455699" cy="461665"/>
          </a:xfrm>
          <a:prstGeom prst="rect">
            <a:avLst/>
          </a:prstGeom>
          <a:solidFill>
            <a:schemeClr val="bg1"/>
          </a:solidFill>
        </p:spPr>
        <p:txBody>
          <a:bodyPr wrap="square" rtlCol="0">
            <a:spAutoFit/>
          </a:bodyPr>
          <a:lstStyle/>
          <a:p>
            <a:r>
              <a:rPr lang="en-US" sz="1200" dirty="0" smtClean="0"/>
              <a:t>J. </a:t>
            </a:r>
            <a:r>
              <a:rPr lang="en-US" sz="1200" dirty="0" err="1" smtClean="0"/>
              <a:t>Schachner</a:t>
            </a:r>
            <a:r>
              <a:rPr lang="en-US" sz="1200" dirty="0" smtClean="0"/>
              <a:t>, “Power connections for offshore wind farms,” MS thesis, </a:t>
            </a:r>
            <a:r>
              <a:rPr lang="en-US" sz="1200" dirty="0" err="1" smtClean="0"/>
              <a:t>TUDelft</a:t>
            </a:r>
            <a:r>
              <a:rPr lang="en-US" sz="1200" dirty="0" smtClean="0"/>
              <a:t>, 2004. </a:t>
            </a:r>
            <a:endParaRPr lang="en-US" sz="1200" dirty="0"/>
          </a:p>
        </p:txBody>
      </p:sp>
      <p:sp>
        <p:nvSpPr>
          <p:cNvPr id="2" name="TextBox 1"/>
          <p:cNvSpPr txBox="1"/>
          <p:nvPr/>
        </p:nvSpPr>
        <p:spPr>
          <a:xfrm>
            <a:off x="134372" y="5016500"/>
            <a:ext cx="3942328" cy="1477328"/>
          </a:xfrm>
          <a:prstGeom prst="rect">
            <a:avLst/>
          </a:prstGeom>
          <a:noFill/>
        </p:spPr>
        <p:txBody>
          <a:bodyPr wrap="square" rtlCol="0">
            <a:spAutoFit/>
          </a:bodyPr>
          <a:lstStyle/>
          <a:p>
            <a:r>
              <a:rPr lang="en-US" dirty="0" smtClean="0"/>
              <a:t>An excellent tutorial on cable-laying is given here:</a:t>
            </a:r>
          </a:p>
          <a:p>
            <a:r>
              <a:rPr lang="en-US" dirty="0">
                <a:hlinkClick r:id="rId6"/>
              </a:rPr>
              <a:t>http://</a:t>
            </a:r>
            <a:r>
              <a:rPr lang="en-US" dirty="0" smtClean="0">
                <a:hlinkClick r:id="rId6"/>
              </a:rPr>
              <a:t>www.iscpc.org/publications/About_SubPower_Cables_2011.pdf</a:t>
            </a:r>
            <a:r>
              <a:rPr lang="en-US" dirty="0" smtClean="0"/>
              <a:t> and is stored in my resource file.</a:t>
            </a:r>
            <a:endParaRPr lang="en-US" dirty="0"/>
          </a:p>
        </p:txBody>
      </p:sp>
    </p:spTree>
    <p:extLst>
      <p:ext uri="{BB962C8B-B14F-4D97-AF65-F5344CB8AC3E}">
        <p14:creationId xmlns:p14="http://schemas.microsoft.com/office/powerpoint/2010/main" val="3696912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48061"/>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DC-</a:t>
            </a:r>
            <a:r>
              <a:rPr lang="en-US" sz="4000" b="1" dirty="0" err="1" smtClean="0">
                <a:latin typeface="Calibri" pitchFamily="34" charset="0"/>
              </a:rPr>
              <a:t>thyristor</a:t>
            </a:r>
            <a:r>
              <a:rPr lang="en-US" sz="4000" b="1" dirty="0" smtClean="0">
                <a:latin typeface="Calibri" pitchFamily="34" charset="0"/>
              </a:rPr>
              <a:t> </a:t>
            </a:r>
            <a:r>
              <a:rPr lang="en-US" sz="4000" b="1" dirty="0" err="1" smtClean="0">
                <a:latin typeface="Calibri" pitchFamily="34" charset="0"/>
              </a:rPr>
              <a:t>vs</a:t>
            </a:r>
            <a:r>
              <a:rPr lang="en-US" sz="4000" b="1" dirty="0" smtClean="0">
                <a:latin typeface="Calibri" pitchFamily="34" charset="0"/>
              </a:rPr>
              <a:t> DC-VSC</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29</a:t>
            </a:fld>
            <a:endParaRPr lang="en-US" b="1" dirty="0"/>
          </a:p>
        </p:txBody>
      </p:sp>
      <p:sp>
        <p:nvSpPr>
          <p:cNvPr id="11" name="TextBox 10"/>
          <p:cNvSpPr txBox="1"/>
          <p:nvPr/>
        </p:nvSpPr>
        <p:spPr>
          <a:xfrm>
            <a:off x="505213" y="6396335"/>
            <a:ext cx="8638788" cy="461665"/>
          </a:xfrm>
          <a:prstGeom prst="rect">
            <a:avLst/>
          </a:prstGeom>
          <a:solidFill>
            <a:schemeClr val="bg1"/>
          </a:solidFill>
        </p:spPr>
        <p:txBody>
          <a:bodyPr wrap="square" rtlCol="0">
            <a:spAutoFit/>
          </a:bodyPr>
          <a:lstStyle/>
          <a:p>
            <a:r>
              <a:rPr lang="nn-NO" sz="1200" dirty="0"/>
              <a:t>S. </a:t>
            </a:r>
            <a:r>
              <a:rPr lang="nn-NO" sz="1200" dirty="0" smtClean="0"/>
              <a:t>Meier, </a:t>
            </a:r>
            <a:r>
              <a:rPr lang="nn-NO" sz="1200" dirty="0"/>
              <a:t>S. </a:t>
            </a:r>
            <a:r>
              <a:rPr lang="nn-NO" sz="1200" dirty="0" smtClean="0"/>
              <a:t>Norrga, </a:t>
            </a:r>
            <a:r>
              <a:rPr lang="nn-NO" sz="1200" dirty="0"/>
              <a:t>H.-P. </a:t>
            </a:r>
            <a:r>
              <a:rPr lang="nn-NO" sz="1200" dirty="0" smtClean="0"/>
              <a:t>Nee, ‘’New voltage source converter topology for HVDC grid connection of offshore </a:t>
            </a:r>
            <a:r>
              <a:rPr lang="nn-NO" sz="1200" dirty="0"/>
              <a:t>wind farms</a:t>
            </a:r>
            <a:r>
              <a:rPr lang="nn-NO" sz="1200" dirty="0" smtClean="0"/>
              <a:t>,’’ </a:t>
            </a:r>
            <a:r>
              <a:rPr lang="nn-NO" sz="1200" dirty="0"/>
              <a:t>at </a:t>
            </a:r>
            <a:r>
              <a:rPr lang="nn-NO" sz="1200" dirty="0">
                <a:hlinkClick r:id="rId3"/>
              </a:rPr>
              <a:t>http://</a:t>
            </a:r>
            <a:r>
              <a:rPr lang="nn-NO" sz="1200" dirty="0" smtClean="0">
                <a:hlinkClick r:id="rId3"/>
              </a:rPr>
              <a:t>www.ee.kth.se/php/modules/publications/reports/2004/IR-EE-EME_2004_013.pdf</a:t>
            </a:r>
            <a:r>
              <a:rPr lang="nn-NO" sz="1200" dirty="0" smtClean="0"/>
              <a:t>. </a:t>
            </a:r>
            <a:endParaRPr lang="en-US" sz="1200" dirty="0"/>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212" y="1295400"/>
            <a:ext cx="8039894"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4743450"/>
            <a:ext cx="9143999" cy="1446550"/>
          </a:xfrm>
          <a:prstGeom prst="rect">
            <a:avLst/>
          </a:prstGeom>
          <a:noFill/>
        </p:spPr>
        <p:txBody>
          <a:bodyPr wrap="square" rtlCol="0">
            <a:spAutoFit/>
          </a:bodyPr>
          <a:lstStyle/>
          <a:p>
            <a:r>
              <a:rPr lang="en-US" sz="2200" b="1" dirty="0" smtClean="0"/>
              <a:t>HVDC transmission uses either </a:t>
            </a:r>
            <a:r>
              <a:rPr lang="en-US" sz="2200" b="1" dirty="0" err="1" smtClean="0"/>
              <a:t>thyristor</a:t>
            </a:r>
            <a:r>
              <a:rPr lang="en-US" sz="2200" b="1" dirty="0" smtClean="0"/>
              <a:t>-based converters or voltage source converters (VSC). Most DC designs for offshore wind utilize VSC because VSC is more economic at these lower power ratings.</a:t>
            </a:r>
            <a:endParaRPr lang="en-US" sz="2200" b="1" dirty="0"/>
          </a:p>
        </p:txBody>
      </p:sp>
    </p:spTree>
    <p:extLst>
      <p:ext uri="{BB962C8B-B14F-4D97-AF65-F5344CB8AC3E}">
        <p14:creationId xmlns:p14="http://schemas.microsoft.com/office/powerpoint/2010/main" val="1666493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237689"/>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Introduction – structures and depth</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567762"/>
            <a:ext cx="458568" cy="333102"/>
          </a:xfrm>
        </p:spPr>
        <p:txBody>
          <a:bodyPr/>
          <a:lstStyle/>
          <a:p>
            <a:pPr>
              <a:defRPr/>
            </a:pPr>
            <a:fld id="{02FCDE40-6964-416A-9A4E-27EE96A382D7}" type="slidenum">
              <a:rPr lang="en-US" b="1"/>
              <a:pPr>
                <a:defRPr/>
              </a:pPr>
              <a:t>3</a:t>
            </a:fld>
            <a:endParaRPr lang="en-US" b="1" dirty="0"/>
          </a:p>
        </p:txBody>
      </p:sp>
      <p:sp>
        <p:nvSpPr>
          <p:cNvPr id="2" name="TextBox 1"/>
          <p:cNvSpPr txBox="1"/>
          <p:nvPr/>
        </p:nvSpPr>
        <p:spPr>
          <a:xfrm>
            <a:off x="7590859" y="1771650"/>
            <a:ext cx="1553141" cy="2585323"/>
          </a:xfrm>
          <a:prstGeom prst="rect">
            <a:avLst/>
          </a:prstGeom>
          <a:noFill/>
        </p:spPr>
        <p:txBody>
          <a:bodyPr wrap="square" rtlCol="0">
            <a:spAutoFit/>
          </a:bodyPr>
          <a:lstStyle/>
          <a:p>
            <a:r>
              <a:rPr lang="en-US" dirty="0" smtClean="0"/>
              <a:t>Foundation technology for offshore wind can borrow much from designs of ocean-based oil and gas wells.</a:t>
            </a:r>
            <a:endParaRPr lang="en-US" dirty="0"/>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72" y="1252539"/>
            <a:ext cx="7456487" cy="474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9100" y="6076950"/>
            <a:ext cx="8629650" cy="738664"/>
          </a:xfrm>
          <a:prstGeom prst="rect">
            <a:avLst/>
          </a:prstGeom>
          <a:noFill/>
        </p:spPr>
        <p:txBody>
          <a:bodyPr wrap="square" rtlCol="0">
            <a:spAutoFit/>
          </a:bodyPr>
          <a:lstStyle/>
          <a:p>
            <a:r>
              <a:rPr lang="en-US" sz="1400" b="1" dirty="0" smtClean="0"/>
              <a:t>Technology </a:t>
            </a:r>
            <a:r>
              <a:rPr lang="en-US" sz="1400" b="1" dirty="0"/>
              <a:t>White Paper </a:t>
            </a:r>
            <a:r>
              <a:rPr lang="en-US" sz="1400" b="1" dirty="0" smtClean="0"/>
              <a:t>on Wind </a:t>
            </a:r>
            <a:r>
              <a:rPr lang="en-US" sz="1400" b="1" dirty="0"/>
              <a:t>Energy Potential on the U.S. Outer Continental Shelf, Minerals Management </a:t>
            </a:r>
            <a:r>
              <a:rPr lang="en-US" sz="1400" b="1" dirty="0" smtClean="0"/>
              <a:t>Service Renewable </a:t>
            </a:r>
            <a:r>
              <a:rPr lang="en-US" sz="1400" b="1" dirty="0"/>
              <a:t>Energy and Alternate Use </a:t>
            </a:r>
            <a:r>
              <a:rPr lang="en-US" sz="1400" b="1" dirty="0" smtClean="0"/>
              <a:t>Program, U.S</a:t>
            </a:r>
            <a:r>
              <a:rPr lang="en-US" sz="1400" b="1" dirty="0"/>
              <a:t>. Department of the Interior</a:t>
            </a:r>
          </a:p>
          <a:p>
            <a:r>
              <a:rPr lang="en-US" sz="1400" b="1" dirty="0"/>
              <a:t>May 2006, </a:t>
            </a:r>
            <a:r>
              <a:rPr lang="en-US" sz="1400" b="1" dirty="0">
                <a:hlinkClick r:id="rId4"/>
              </a:rPr>
              <a:t>http://</a:t>
            </a:r>
            <a:r>
              <a:rPr lang="en-US" sz="1400" b="1" dirty="0" smtClean="0">
                <a:hlinkClick r:id="rId4"/>
              </a:rPr>
              <a:t>ocsenergy.anl.gov/documents/docs/OCS_EIS_WhitePaper_Wind.pdf</a:t>
            </a:r>
            <a:r>
              <a:rPr lang="en-US" sz="1400" b="1" dirty="0" smtClean="0"/>
              <a:t>. </a:t>
            </a:r>
            <a:endParaRPr lang="en-US" sz="1400" dirty="0"/>
          </a:p>
        </p:txBody>
      </p:sp>
    </p:spTree>
    <p:extLst>
      <p:ext uri="{BB962C8B-B14F-4D97-AF65-F5344CB8AC3E}">
        <p14:creationId xmlns:p14="http://schemas.microsoft.com/office/powerpoint/2010/main" val="3683462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311" y="4360679"/>
            <a:ext cx="3809683" cy="1745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8" name="TextBox 4"/>
          <p:cNvSpPr txBox="1">
            <a:spLocks noChangeArrowheads="1"/>
          </p:cNvSpPr>
          <p:nvPr/>
        </p:nvSpPr>
        <p:spPr bwMode="auto">
          <a:xfrm>
            <a:off x="134372" y="-48061"/>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AC </a:t>
            </a:r>
            <a:r>
              <a:rPr lang="en-US" sz="4000" b="1" dirty="0" err="1" smtClean="0">
                <a:latin typeface="Calibri" pitchFamily="34" charset="0"/>
              </a:rPr>
              <a:t>vs</a:t>
            </a:r>
            <a:r>
              <a:rPr lang="en-US" sz="4000" b="1" dirty="0" smtClean="0">
                <a:latin typeface="Calibri" pitchFamily="34" charset="0"/>
              </a:rPr>
              <a:t> DC-</a:t>
            </a:r>
            <a:r>
              <a:rPr lang="en-US" sz="4000" b="1" dirty="0" err="1" smtClean="0">
                <a:latin typeface="Calibri" pitchFamily="34" charset="0"/>
              </a:rPr>
              <a:t>thyristor</a:t>
            </a:r>
            <a:r>
              <a:rPr lang="en-US" sz="4000" b="1" dirty="0" smtClean="0">
                <a:latin typeface="Calibri" pitchFamily="34" charset="0"/>
              </a:rPr>
              <a:t> </a:t>
            </a:r>
            <a:r>
              <a:rPr lang="en-US" sz="4000" b="1" dirty="0" err="1" smtClean="0">
                <a:latin typeface="Calibri" pitchFamily="34" charset="0"/>
              </a:rPr>
              <a:t>vs</a:t>
            </a:r>
            <a:r>
              <a:rPr lang="en-US" sz="4000" b="1" dirty="0" smtClean="0">
                <a:latin typeface="Calibri" pitchFamily="34" charset="0"/>
              </a:rPr>
              <a:t> DC-VSC</a:t>
            </a:r>
            <a:endParaRPr lang="en-US" sz="4000" b="1" dirty="0">
              <a:latin typeface="Calibri" pitchFamily="34" charset="0"/>
            </a:endParaRPr>
          </a:p>
        </p:txBody>
      </p:sp>
      <p:sp>
        <p:nvSpPr>
          <p:cNvPr id="7" name="Slide Number Placeholder 7"/>
          <p:cNvSpPr>
            <a:spLocks noGrp="1"/>
          </p:cNvSpPr>
          <p:nvPr>
            <p:ph type="sldNum" sz="quarter" idx="10"/>
          </p:nvPr>
        </p:nvSpPr>
        <p:spPr>
          <a:xfrm>
            <a:off x="-108399" y="6377262"/>
            <a:ext cx="458568" cy="333102"/>
          </a:xfrm>
        </p:spPr>
        <p:txBody>
          <a:bodyPr/>
          <a:lstStyle/>
          <a:p>
            <a:pPr>
              <a:defRPr/>
            </a:pPr>
            <a:fld id="{02FCDE40-6964-416A-9A4E-27EE96A382D7}" type="slidenum">
              <a:rPr lang="en-US" b="1"/>
              <a:pPr>
                <a:defRPr/>
              </a:pPr>
              <a:t>30</a:t>
            </a:fld>
            <a:endParaRPr lang="en-US" b="1" dirty="0"/>
          </a:p>
        </p:txBody>
      </p:sp>
      <p:sp>
        <p:nvSpPr>
          <p:cNvPr id="11" name="TextBox 10"/>
          <p:cNvSpPr txBox="1"/>
          <p:nvPr/>
        </p:nvSpPr>
        <p:spPr>
          <a:xfrm>
            <a:off x="5264446" y="6515784"/>
            <a:ext cx="3455699" cy="276999"/>
          </a:xfrm>
          <a:prstGeom prst="rect">
            <a:avLst/>
          </a:prstGeom>
          <a:solidFill>
            <a:schemeClr val="bg1"/>
          </a:solidFill>
        </p:spPr>
        <p:txBody>
          <a:bodyPr wrap="square" rtlCol="0">
            <a:spAutoFit/>
          </a:bodyPr>
          <a:lstStyle/>
          <a:p>
            <a:r>
              <a:rPr lang="en-US" sz="1200" dirty="0" smtClean="0"/>
              <a:t>M. </a:t>
            </a:r>
            <a:r>
              <a:rPr lang="en-US" sz="1200" dirty="0" err="1" smtClean="0"/>
              <a:t>Bahrman</a:t>
            </a:r>
            <a:r>
              <a:rPr lang="en-US" sz="1200" dirty="0" smtClean="0"/>
              <a:t>, HVDC Transmission Overview, . </a:t>
            </a:r>
            <a:endParaRPr lang="en-US" sz="12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4540" y="1562100"/>
            <a:ext cx="379996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823" y="3706448"/>
            <a:ext cx="4837677" cy="313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822" y="776287"/>
            <a:ext cx="4800524"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439150" y="1562100"/>
            <a:ext cx="666750" cy="369332"/>
          </a:xfrm>
          <a:prstGeom prst="rect">
            <a:avLst/>
          </a:prstGeom>
          <a:noFill/>
        </p:spPr>
        <p:txBody>
          <a:bodyPr wrap="square" rtlCol="0">
            <a:spAutoFit/>
          </a:bodyPr>
          <a:lstStyle/>
          <a:p>
            <a:r>
              <a:rPr lang="en-US" b="1" dirty="0" smtClean="0"/>
              <a:t>AC</a:t>
            </a:r>
            <a:endParaRPr lang="en-US" b="1" dirty="0"/>
          </a:p>
        </p:txBody>
      </p:sp>
      <p:sp>
        <p:nvSpPr>
          <p:cNvPr id="13" name="TextBox 12"/>
          <p:cNvSpPr txBox="1"/>
          <p:nvPr/>
        </p:nvSpPr>
        <p:spPr>
          <a:xfrm>
            <a:off x="5239696" y="4581897"/>
            <a:ext cx="666750" cy="369332"/>
          </a:xfrm>
          <a:prstGeom prst="rect">
            <a:avLst/>
          </a:prstGeom>
          <a:noFill/>
        </p:spPr>
        <p:txBody>
          <a:bodyPr wrap="square" rtlCol="0">
            <a:spAutoFit/>
          </a:bodyPr>
          <a:lstStyle/>
          <a:p>
            <a:r>
              <a:rPr lang="en-US" b="1" dirty="0" smtClean="0"/>
              <a:t>AC</a:t>
            </a:r>
            <a:endParaRPr lang="en-US" b="1" dirty="0"/>
          </a:p>
        </p:txBody>
      </p:sp>
      <p:sp>
        <p:nvSpPr>
          <p:cNvPr id="14" name="TextBox 13"/>
          <p:cNvSpPr txBox="1"/>
          <p:nvPr/>
        </p:nvSpPr>
        <p:spPr>
          <a:xfrm>
            <a:off x="8352859" y="5858247"/>
            <a:ext cx="666750" cy="369332"/>
          </a:xfrm>
          <a:prstGeom prst="rect">
            <a:avLst/>
          </a:prstGeom>
          <a:noFill/>
        </p:spPr>
        <p:txBody>
          <a:bodyPr wrap="square" rtlCol="0">
            <a:spAutoFit/>
          </a:bodyPr>
          <a:lstStyle/>
          <a:p>
            <a:r>
              <a:rPr lang="en-US" b="1" dirty="0"/>
              <a:t>D</a:t>
            </a:r>
            <a:r>
              <a:rPr lang="en-US" b="1" dirty="0" smtClean="0"/>
              <a:t>C</a:t>
            </a:r>
            <a:endParaRPr lang="en-US" b="1" dirty="0"/>
          </a:p>
        </p:txBody>
      </p:sp>
      <p:sp>
        <p:nvSpPr>
          <p:cNvPr id="15" name="TextBox 14"/>
          <p:cNvSpPr txBox="1"/>
          <p:nvPr/>
        </p:nvSpPr>
        <p:spPr>
          <a:xfrm>
            <a:off x="5197212" y="2753097"/>
            <a:ext cx="666750" cy="369332"/>
          </a:xfrm>
          <a:prstGeom prst="rect">
            <a:avLst/>
          </a:prstGeom>
          <a:noFill/>
        </p:spPr>
        <p:txBody>
          <a:bodyPr wrap="square" rtlCol="0">
            <a:spAutoFit/>
          </a:bodyPr>
          <a:lstStyle/>
          <a:p>
            <a:r>
              <a:rPr lang="en-US" b="1" dirty="0"/>
              <a:t>D</a:t>
            </a:r>
            <a:r>
              <a:rPr lang="en-US" b="1" dirty="0" smtClean="0"/>
              <a:t>C</a:t>
            </a:r>
            <a:endParaRPr lang="en-US" b="1" dirty="0"/>
          </a:p>
        </p:txBody>
      </p:sp>
      <p:sp>
        <p:nvSpPr>
          <p:cNvPr id="5" name="TextBox 4"/>
          <p:cNvSpPr txBox="1"/>
          <p:nvPr/>
        </p:nvSpPr>
        <p:spPr>
          <a:xfrm>
            <a:off x="5197212" y="4133850"/>
            <a:ext cx="3946788" cy="307777"/>
          </a:xfrm>
          <a:prstGeom prst="rect">
            <a:avLst/>
          </a:prstGeom>
          <a:noFill/>
        </p:spPr>
        <p:txBody>
          <a:bodyPr wrap="square" rtlCol="0">
            <a:spAutoFit/>
          </a:bodyPr>
          <a:lstStyle/>
          <a:p>
            <a:r>
              <a:rPr lang="en-US" sz="1400" b="1" dirty="0" smtClean="0"/>
              <a:t>Line commutated current source converter.</a:t>
            </a:r>
            <a:endParaRPr lang="en-US" sz="1400" b="1" dirty="0"/>
          </a:p>
        </p:txBody>
      </p:sp>
      <p:sp>
        <p:nvSpPr>
          <p:cNvPr id="18" name="TextBox 17"/>
          <p:cNvSpPr txBox="1"/>
          <p:nvPr/>
        </p:nvSpPr>
        <p:spPr>
          <a:xfrm>
            <a:off x="5197212" y="1314450"/>
            <a:ext cx="3946788" cy="307777"/>
          </a:xfrm>
          <a:prstGeom prst="rect">
            <a:avLst/>
          </a:prstGeom>
          <a:noFill/>
        </p:spPr>
        <p:txBody>
          <a:bodyPr wrap="square" rtlCol="0">
            <a:spAutoFit/>
          </a:bodyPr>
          <a:lstStyle/>
          <a:p>
            <a:r>
              <a:rPr lang="en-US" sz="1400" b="1" dirty="0" smtClean="0"/>
              <a:t>Self-commutated voltage source converter</a:t>
            </a:r>
            <a:endParaRPr lang="en-US" sz="1400" b="1" dirty="0"/>
          </a:p>
        </p:txBody>
      </p:sp>
    </p:spTree>
    <p:extLst>
      <p:ext uri="{BB962C8B-B14F-4D97-AF65-F5344CB8AC3E}">
        <p14:creationId xmlns:p14="http://schemas.microsoft.com/office/powerpoint/2010/main" val="5316358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48061"/>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An interesting idea</a:t>
            </a:r>
            <a:endParaRPr lang="en-US" sz="4000" b="1" dirty="0">
              <a:latin typeface="Calibri" pitchFamily="34" charset="0"/>
            </a:endParaRPr>
          </a:p>
        </p:txBody>
      </p:sp>
      <p:sp>
        <p:nvSpPr>
          <p:cNvPr id="7" name="Slide Number Placeholder 7"/>
          <p:cNvSpPr>
            <a:spLocks noGrp="1"/>
          </p:cNvSpPr>
          <p:nvPr>
            <p:ph type="sldNum" sz="quarter" idx="10"/>
          </p:nvPr>
        </p:nvSpPr>
        <p:spPr>
          <a:xfrm>
            <a:off x="-108399" y="6377262"/>
            <a:ext cx="458568" cy="333102"/>
          </a:xfrm>
        </p:spPr>
        <p:txBody>
          <a:bodyPr/>
          <a:lstStyle/>
          <a:p>
            <a:pPr>
              <a:defRPr/>
            </a:pPr>
            <a:fld id="{02FCDE40-6964-416A-9A4E-27EE96A382D7}" type="slidenum">
              <a:rPr lang="en-US" b="1"/>
              <a:pPr>
                <a:defRPr/>
              </a:pPr>
              <a:t>31</a:t>
            </a:fld>
            <a:endParaRPr lang="en-US" b="1" dirty="0"/>
          </a:p>
        </p:txBody>
      </p:sp>
      <p:sp>
        <p:nvSpPr>
          <p:cNvPr id="2" name="Oval 1"/>
          <p:cNvSpPr/>
          <p:nvPr/>
        </p:nvSpPr>
        <p:spPr>
          <a:xfrm>
            <a:off x="304800" y="1905000"/>
            <a:ext cx="971550" cy="990600"/>
          </a:xfrm>
          <a:prstGeom prst="ellipse">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1276349" y="2362199"/>
            <a:ext cx="7715251" cy="45719"/>
          </a:xfrm>
          <a:custGeom>
            <a:avLst/>
            <a:gdLst>
              <a:gd name="connsiteX0" fmla="*/ 0 w 7067550"/>
              <a:gd name="connsiteY0" fmla="*/ 38100 h 38100"/>
              <a:gd name="connsiteX1" fmla="*/ 7067550 w 7067550"/>
              <a:gd name="connsiteY1" fmla="*/ 0 h 38100"/>
            </a:gdLst>
            <a:ahLst/>
            <a:cxnLst>
              <a:cxn ang="0">
                <a:pos x="connsiteX0" y="connsiteY0"/>
              </a:cxn>
              <a:cxn ang="0">
                <a:pos x="connsiteX1" y="connsiteY1"/>
              </a:cxn>
            </a:cxnLst>
            <a:rect l="l" t="t" r="r" b="b"/>
            <a:pathLst>
              <a:path w="7067550" h="38100">
                <a:moveTo>
                  <a:pt x="0" y="38100"/>
                </a:moveTo>
                <a:lnTo>
                  <a:pt x="7067550" y="0"/>
                </a:lnTo>
              </a:path>
            </a:pathLst>
          </a:custGeom>
          <a:noFill/>
          <a:ln>
            <a:solidFill>
              <a:schemeClr val="tx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62100" y="1905000"/>
            <a:ext cx="685800" cy="990600"/>
          </a:xfrm>
          <a:prstGeom prst="rect">
            <a:avLst/>
          </a:prstGeom>
          <a:solidFill>
            <a:schemeClr val="bg1"/>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VSC</a:t>
            </a:r>
            <a:endParaRPr lang="en-US" dirty="0">
              <a:solidFill>
                <a:schemeClr val="tx1"/>
              </a:solidFill>
            </a:endParaRPr>
          </a:p>
        </p:txBody>
      </p:sp>
      <p:sp>
        <p:nvSpPr>
          <p:cNvPr id="8" name="TextBox 7"/>
          <p:cNvSpPr txBox="1"/>
          <p:nvPr/>
        </p:nvSpPr>
        <p:spPr>
          <a:xfrm>
            <a:off x="304800" y="2209800"/>
            <a:ext cx="971550" cy="369332"/>
          </a:xfrm>
          <a:prstGeom prst="rect">
            <a:avLst/>
          </a:prstGeom>
          <a:noFill/>
        </p:spPr>
        <p:txBody>
          <a:bodyPr wrap="square" rtlCol="0">
            <a:spAutoFit/>
          </a:bodyPr>
          <a:lstStyle/>
          <a:p>
            <a:pPr algn="ctr"/>
            <a:r>
              <a:rPr lang="en-US" dirty="0" smtClean="0"/>
              <a:t>PMG </a:t>
            </a:r>
            <a:endParaRPr lang="en-US" dirty="0"/>
          </a:p>
        </p:txBody>
      </p:sp>
      <p:sp>
        <p:nvSpPr>
          <p:cNvPr id="19" name="Rectangle 18"/>
          <p:cNvSpPr/>
          <p:nvPr/>
        </p:nvSpPr>
        <p:spPr>
          <a:xfrm>
            <a:off x="2628900" y="1885950"/>
            <a:ext cx="609600" cy="990600"/>
          </a:xfrm>
          <a:prstGeom prst="rect">
            <a:avLst/>
          </a:prstGeom>
          <a:solidFill>
            <a:schemeClr val="bg1"/>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VSC</a:t>
            </a:r>
            <a:endParaRPr lang="en-US" dirty="0">
              <a:solidFill>
                <a:schemeClr val="tx1"/>
              </a:solidFill>
            </a:endParaRPr>
          </a:p>
        </p:txBody>
      </p:sp>
      <p:sp>
        <p:nvSpPr>
          <p:cNvPr id="20" name="TextBox 19"/>
          <p:cNvSpPr txBox="1"/>
          <p:nvPr/>
        </p:nvSpPr>
        <p:spPr>
          <a:xfrm>
            <a:off x="2019300" y="1313260"/>
            <a:ext cx="1409700" cy="369332"/>
          </a:xfrm>
          <a:prstGeom prst="rect">
            <a:avLst/>
          </a:prstGeom>
          <a:noFill/>
        </p:spPr>
        <p:txBody>
          <a:bodyPr wrap="square" rtlCol="0">
            <a:spAutoFit/>
          </a:bodyPr>
          <a:lstStyle/>
          <a:p>
            <a:pPr algn="ctr"/>
            <a:r>
              <a:rPr lang="en-US" dirty="0" smtClean="0"/>
              <a:t>Wind farm </a:t>
            </a:r>
            <a:endParaRPr lang="en-US" dirty="0"/>
          </a:p>
        </p:txBody>
      </p:sp>
      <p:sp>
        <p:nvSpPr>
          <p:cNvPr id="9" name="TextBox 8"/>
          <p:cNvSpPr txBox="1"/>
          <p:nvPr/>
        </p:nvSpPr>
        <p:spPr>
          <a:xfrm>
            <a:off x="1104900" y="2716768"/>
            <a:ext cx="609600" cy="369332"/>
          </a:xfrm>
          <a:prstGeom prst="rect">
            <a:avLst/>
          </a:prstGeom>
          <a:noFill/>
        </p:spPr>
        <p:txBody>
          <a:bodyPr wrap="square" rtlCol="0">
            <a:spAutoFit/>
          </a:bodyPr>
          <a:lstStyle/>
          <a:p>
            <a:r>
              <a:rPr lang="en-US" dirty="0" smtClean="0"/>
              <a:t>AC</a:t>
            </a:r>
            <a:endParaRPr lang="en-US" dirty="0"/>
          </a:p>
        </p:txBody>
      </p:sp>
      <p:sp>
        <p:nvSpPr>
          <p:cNvPr id="22" name="Rectangle 21"/>
          <p:cNvSpPr/>
          <p:nvPr/>
        </p:nvSpPr>
        <p:spPr>
          <a:xfrm>
            <a:off x="4505325" y="1924050"/>
            <a:ext cx="609600" cy="990600"/>
          </a:xfrm>
          <a:prstGeom prst="rect">
            <a:avLst/>
          </a:prstGeom>
          <a:solidFill>
            <a:schemeClr val="bg1"/>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VSC</a:t>
            </a:r>
            <a:endParaRPr lang="en-US" dirty="0">
              <a:solidFill>
                <a:schemeClr val="tx1"/>
              </a:solidFill>
            </a:endParaRPr>
          </a:p>
        </p:txBody>
      </p:sp>
      <p:sp>
        <p:nvSpPr>
          <p:cNvPr id="23" name="Rectangle 22"/>
          <p:cNvSpPr/>
          <p:nvPr/>
        </p:nvSpPr>
        <p:spPr>
          <a:xfrm>
            <a:off x="7505700" y="1962150"/>
            <a:ext cx="609600" cy="990600"/>
          </a:xfrm>
          <a:prstGeom prst="rect">
            <a:avLst/>
          </a:prstGeom>
          <a:solidFill>
            <a:schemeClr val="bg1"/>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VSC</a:t>
            </a:r>
            <a:endParaRPr lang="en-US" dirty="0">
              <a:solidFill>
                <a:schemeClr val="tx1"/>
              </a:solidFill>
            </a:endParaRPr>
          </a:p>
        </p:txBody>
      </p:sp>
      <p:sp>
        <p:nvSpPr>
          <p:cNvPr id="12" name="TextBox 11"/>
          <p:cNvSpPr txBox="1"/>
          <p:nvPr/>
        </p:nvSpPr>
        <p:spPr>
          <a:xfrm>
            <a:off x="7734300" y="1244442"/>
            <a:ext cx="1257301" cy="646331"/>
          </a:xfrm>
          <a:prstGeom prst="rect">
            <a:avLst/>
          </a:prstGeom>
          <a:noFill/>
        </p:spPr>
        <p:txBody>
          <a:bodyPr wrap="square" rtlCol="0">
            <a:spAutoFit/>
          </a:bodyPr>
          <a:lstStyle/>
          <a:p>
            <a:r>
              <a:rPr lang="en-US" dirty="0" smtClean="0"/>
              <a:t>On-shore power grid</a:t>
            </a:r>
            <a:endParaRPr lang="en-US" dirty="0"/>
          </a:p>
        </p:txBody>
      </p:sp>
      <p:sp>
        <p:nvSpPr>
          <p:cNvPr id="26" name="TextBox 25"/>
          <p:cNvSpPr txBox="1"/>
          <p:nvPr/>
        </p:nvSpPr>
        <p:spPr>
          <a:xfrm>
            <a:off x="2209800" y="2716768"/>
            <a:ext cx="609600" cy="369332"/>
          </a:xfrm>
          <a:prstGeom prst="rect">
            <a:avLst/>
          </a:prstGeom>
          <a:noFill/>
        </p:spPr>
        <p:txBody>
          <a:bodyPr wrap="square" rtlCol="0">
            <a:spAutoFit/>
          </a:bodyPr>
          <a:lstStyle/>
          <a:p>
            <a:r>
              <a:rPr lang="en-US" dirty="0"/>
              <a:t>D</a:t>
            </a:r>
            <a:r>
              <a:rPr lang="en-US" dirty="0" smtClean="0"/>
              <a:t>C</a:t>
            </a:r>
            <a:endParaRPr lang="en-US" dirty="0"/>
          </a:p>
        </p:txBody>
      </p:sp>
      <p:sp>
        <p:nvSpPr>
          <p:cNvPr id="27" name="TextBox 26"/>
          <p:cNvSpPr txBox="1"/>
          <p:nvPr/>
        </p:nvSpPr>
        <p:spPr>
          <a:xfrm>
            <a:off x="3600450" y="2716768"/>
            <a:ext cx="609600" cy="369332"/>
          </a:xfrm>
          <a:prstGeom prst="rect">
            <a:avLst/>
          </a:prstGeom>
          <a:noFill/>
        </p:spPr>
        <p:txBody>
          <a:bodyPr wrap="square" rtlCol="0">
            <a:spAutoFit/>
          </a:bodyPr>
          <a:lstStyle/>
          <a:p>
            <a:r>
              <a:rPr lang="en-US" dirty="0" smtClean="0"/>
              <a:t>AC</a:t>
            </a:r>
            <a:endParaRPr lang="en-US" dirty="0"/>
          </a:p>
        </p:txBody>
      </p:sp>
      <p:sp>
        <p:nvSpPr>
          <p:cNvPr id="28" name="TextBox 27"/>
          <p:cNvSpPr txBox="1"/>
          <p:nvPr/>
        </p:nvSpPr>
        <p:spPr>
          <a:xfrm>
            <a:off x="5962650" y="2716768"/>
            <a:ext cx="609600" cy="369332"/>
          </a:xfrm>
          <a:prstGeom prst="rect">
            <a:avLst/>
          </a:prstGeom>
          <a:noFill/>
        </p:spPr>
        <p:txBody>
          <a:bodyPr wrap="square" rtlCol="0">
            <a:spAutoFit/>
          </a:bodyPr>
          <a:lstStyle/>
          <a:p>
            <a:r>
              <a:rPr lang="en-US" dirty="0"/>
              <a:t>D</a:t>
            </a:r>
            <a:r>
              <a:rPr lang="en-US" dirty="0" smtClean="0"/>
              <a:t>C</a:t>
            </a:r>
            <a:endParaRPr lang="en-US" dirty="0"/>
          </a:p>
        </p:txBody>
      </p:sp>
      <p:sp>
        <p:nvSpPr>
          <p:cNvPr id="29" name="TextBox 28"/>
          <p:cNvSpPr txBox="1"/>
          <p:nvPr/>
        </p:nvSpPr>
        <p:spPr>
          <a:xfrm>
            <a:off x="8134350" y="2716768"/>
            <a:ext cx="609600" cy="369332"/>
          </a:xfrm>
          <a:prstGeom prst="rect">
            <a:avLst/>
          </a:prstGeom>
          <a:noFill/>
        </p:spPr>
        <p:txBody>
          <a:bodyPr wrap="square" rtlCol="0">
            <a:spAutoFit/>
          </a:bodyPr>
          <a:lstStyle/>
          <a:p>
            <a:r>
              <a:rPr lang="en-US" dirty="0" smtClean="0"/>
              <a:t>AC</a:t>
            </a:r>
            <a:endParaRPr lang="en-US" dirty="0"/>
          </a:p>
        </p:txBody>
      </p:sp>
      <p:sp>
        <p:nvSpPr>
          <p:cNvPr id="16" name="Freeform 15"/>
          <p:cNvSpPr/>
          <p:nvPr/>
        </p:nvSpPr>
        <p:spPr>
          <a:xfrm>
            <a:off x="3448050" y="1524000"/>
            <a:ext cx="1276350" cy="0"/>
          </a:xfrm>
          <a:custGeom>
            <a:avLst/>
            <a:gdLst>
              <a:gd name="connsiteX0" fmla="*/ 0 w 1276350"/>
              <a:gd name="connsiteY0" fmla="*/ 0 h 0"/>
              <a:gd name="connsiteX1" fmla="*/ 1276350 w 1276350"/>
              <a:gd name="connsiteY1" fmla="*/ 0 h 0"/>
            </a:gdLst>
            <a:ahLst/>
            <a:cxnLst>
              <a:cxn ang="0">
                <a:pos x="connsiteX0" y="connsiteY0"/>
              </a:cxn>
              <a:cxn ang="0">
                <a:pos x="connsiteX1" y="connsiteY1"/>
              </a:cxn>
            </a:cxnLst>
            <a:rect l="l" t="t" r="r" b="b"/>
            <a:pathLst>
              <a:path w="1276350">
                <a:moveTo>
                  <a:pt x="0" y="0"/>
                </a:moveTo>
                <a:lnTo>
                  <a:pt x="127635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76250" y="1524000"/>
            <a:ext cx="1619250" cy="0"/>
          </a:xfrm>
          <a:custGeom>
            <a:avLst/>
            <a:gdLst>
              <a:gd name="connsiteX0" fmla="*/ 1619250 w 1619250"/>
              <a:gd name="connsiteY0" fmla="*/ 0 h 0"/>
              <a:gd name="connsiteX1" fmla="*/ 0 w 1619250"/>
              <a:gd name="connsiteY1" fmla="*/ 0 h 0"/>
            </a:gdLst>
            <a:ahLst/>
            <a:cxnLst>
              <a:cxn ang="0">
                <a:pos x="connsiteX0" y="connsiteY0"/>
              </a:cxn>
              <a:cxn ang="0">
                <a:pos x="connsiteX1" y="connsiteY1"/>
              </a:cxn>
            </a:cxnLst>
            <a:rect l="l" t="t" r="r" b="b"/>
            <a:pathLst>
              <a:path w="1619250">
                <a:moveTo>
                  <a:pt x="1619250" y="0"/>
                </a:moveTo>
                <a:lnTo>
                  <a:pt x="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028700" y="3086100"/>
            <a:ext cx="1733550" cy="369332"/>
          </a:xfrm>
          <a:prstGeom prst="rect">
            <a:avLst/>
          </a:prstGeom>
          <a:noFill/>
        </p:spPr>
        <p:txBody>
          <a:bodyPr wrap="square" rtlCol="0">
            <a:spAutoFit/>
          </a:bodyPr>
          <a:lstStyle/>
          <a:p>
            <a:pPr algn="ctr"/>
            <a:r>
              <a:rPr lang="en-US" dirty="0" smtClean="0"/>
              <a:t>Wind turbine </a:t>
            </a:r>
            <a:endParaRPr lang="en-US" dirty="0"/>
          </a:p>
        </p:txBody>
      </p:sp>
      <p:sp>
        <p:nvSpPr>
          <p:cNvPr id="21" name="Freeform 20"/>
          <p:cNvSpPr/>
          <p:nvPr/>
        </p:nvSpPr>
        <p:spPr>
          <a:xfrm>
            <a:off x="2667000" y="3257550"/>
            <a:ext cx="590550" cy="0"/>
          </a:xfrm>
          <a:custGeom>
            <a:avLst/>
            <a:gdLst>
              <a:gd name="connsiteX0" fmla="*/ 0 w 590550"/>
              <a:gd name="connsiteY0" fmla="*/ 0 h 0"/>
              <a:gd name="connsiteX1" fmla="*/ 590550 w 590550"/>
              <a:gd name="connsiteY1" fmla="*/ 0 h 0"/>
            </a:gdLst>
            <a:ahLst/>
            <a:cxnLst>
              <a:cxn ang="0">
                <a:pos x="connsiteX0" y="connsiteY0"/>
              </a:cxn>
              <a:cxn ang="0">
                <a:pos x="connsiteX1" y="connsiteY1"/>
              </a:cxn>
            </a:cxnLst>
            <a:rect l="l" t="t" r="r" b="b"/>
            <a:pathLst>
              <a:path w="590550">
                <a:moveTo>
                  <a:pt x="0" y="0"/>
                </a:moveTo>
                <a:lnTo>
                  <a:pt x="59055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19100" y="3238500"/>
            <a:ext cx="666750" cy="0"/>
          </a:xfrm>
          <a:custGeom>
            <a:avLst/>
            <a:gdLst>
              <a:gd name="connsiteX0" fmla="*/ 666750 w 666750"/>
              <a:gd name="connsiteY0" fmla="*/ 0 h 0"/>
              <a:gd name="connsiteX1" fmla="*/ 0 w 666750"/>
              <a:gd name="connsiteY1" fmla="*/ 0 h 0"/>
            </a:gdLst>
            <a:ahLst/>
            <a:cxnLst>
              <a:cxn ang="0">
                <a:pos x="connsiteX0" y="connsiteY0"/>
              </a:cxn>
              <a:cxn ang="0">
                <a:pos x="connsiteX1" y="connsiteY1"/>
              </a:cxn>
            </a:cxnLst>
            <a:rect l="l" t="t" r="r" b="b"/>
            <a:pathLst>
              <a:path w="666750">
                <a:moveTo>
                  <a:pt x="666750" y="0"/>
                </a:moveTo>
                <a:lnTo>
                  <a:pt x="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467350" y="1339334"/>
            <a:ext cx="1676400" cy="646331"/>
          </a:xfrm>
          <a:prstGeom prst="rect">
            <a:avLst/>
          </a:prstGeom>
          <a:noFill/>
        </p:spPr>
        <p:txBody>
          <a:bodyPr wrap="square" rtlCol="0">
            <a:spAutoFit/>
          </a:bodyPr>
          <a:lstStyle/>
          <a:p>
            <a:pPr algn="ctr"/>
            <a:r>
              <a:rPr lang="en-US" dirty="0" smtClean="0"/>
              <a:t>Sea-bed transmission</a:t>
            </a:r>
            <a:endParaRPr lang="en-US" dirty="0"/>
          </a:p>
        </p:txBody>
      </p:sp>
      <p:sp>
        <p:nvSpPr>
          <p:cNvPr id="25" name="Freeform 24"/>
          <p:cNvSpPr/>
          <p:nvPr/>
        </p:nvSpPr>
        <p:spPr>
          <a:xfrm>
            <a:off x="4762500" y="1524000"/>
            <a:ext cx="685800" cy="0"/>
          </a:xfrm>
          <a:custGeom>
            <a:avLst/>
            <a:gdLst>
              <a:gd name="connsiteX0" fmla="*/ 685800 w 685800"/>
              <a:gd name="connsiteY0" fmla="*/ 0 h 0"/>
              <a:gd name="connsiteX1" fmla="*/ 0 w 685800"/>
              <a:gd name="connsiteY1" fmla="*/ 0 h 0"/>
            </a:gdLst>
            <a:ahLst/>
            <a:cxnLst>
              <a:cxn ang="0">
                <a:pos x="connsiteX0" y="connsiteY0"/>
              </a:cxn>
              <a:cxn ang="0">
                <a:pos x="connsiteX1" y="connsiteY1"/>
              </a:cxn>
            </a:cxnLst>
            <a:rect l="l" t="t" r="r" b="b"/>
            <a:pathLst>
              <a:path w="685800">
                <a:moveTo>
                  <a:pt x="685800" y="0"/>
                </a:moveTo>
                <a:lnTo>
                  <a:pt x="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7105650" y="1562100"/>
            <a:ext cx="819150" cy="0"/>
          </a:xfrm>
          <a:custGeom>
            <a:avLst/>
            <a:gdLst>
              <a:gd name="connsiteX0" fmla="*/ 0 w 819150"/>
              <a:gd name="connsiteY0" fmla="*/ 0 h 0"/>
              <a:gd name="connsiteX1" fmla="*/ 819150 w 819150"/>
              <a:gd name="connsiteY1" fmla="*/ 0 h 0"/>
            </a:gdLst>
            <a:ahLst/>
            <a:cxnLst>
              <a:cxn ang="0">
                <a:pos x="connsiteX0" y="connsiteY0"/>
              </a:cxn>
              <a:cxn ang="0">
                <a:pos x="connsiteX1" y="connsiteY1"/>
              </a:cxn>
            </a:cxnLst>
            <a:rect l="l" t="t" r="r" b="b"/>
            <a:pathLst>
              <a:path w="819150">
                <a:moveTo>
                  <a:pt x="0" y="0"/>
                </a:moveTo>
                <a:lnTo>
                  <a:pt x="81915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23850" y="4552950"/>
            <a:ext cx="971550" cy="990600"/>
          </a:xfrm>
          <a:prstGeom prst="ellipse">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295399" y="5010149"/>
            <a:ext cx="7715251" cy="45719"/>
          </a:xfrm>
          <a:custGeom>
            <a:avLst/>
            <a:gdLst>
              <a:gd name="connsiteX0" fmla="*/ 0 w 7067550"/>
              <a:gd name="connsiteY0" fmla="*/ 38100 h 38100"/>
              <a:gd name="connsiteX1" fmla="*/ 7067550 w 7067550"/>
              <a:gd name="connsiteY1" fmla="*/ 0 h 38100"/>
            </a:gdLst>
            <a:ahLst/>
            <a:cxnLst>
              <a:cxn ang="0">
                <a:pos x="connsiteX0" y="connsiteY0"/>
              </a:cxn>
              <a:cxn ang="0">
                <a:pos x="connsiteX1" y="connsiteY1"/>
              </a:cxn>
            </a:cxnLst>
            <a:rect l="l" t="t" r="r" b="b"/>
            <a:pathLst>
              <a:path w="7067550" h="38100">
                <a:moveTo>
                  <a:pt x="0" y="38100"/>
                </a:moveTo>
                <a:lnTo>
                  <a:pt x="7067550" y="0"/>
                </a:lnTo>
              </a:path>
            </a:pathLst>
          </a:custGeom>
          <a:noFill/>
          <a:ln>
            <a:solidFill>
              <a:schemeClr val="tx1"/>
            </a:solidFill>
            <a:headEnd type="none" w="med" len="me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581150" y="4552950"/>
            <a:ext cx="685800" cy="990600"/>
          </a:xfrm>
          <a:prstGeom prst="rect">
            <a:avLst/>
          </a:prstGeom>
          <a:solidFill>
            <a:schemeClr val="bg1"/>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VSC</a:t>
            </a:r>
            <a:endParaRPr lang="en-US" dirty="0">
              <a:solidFill>
                <a:schemeClr val="tx1"/>
              </a:solidFill>
            </a:endParaRPr>
          </a:p>
        </p:txBody>
      </p:sp>
      <p:sp>
        <p:nvSpPr>
          <p:cNvPr id="41" name="TextBox 40"/>
          <p:cNvSpPr txBox="1"/>
          <p:nvPr/>
        </p:nvSpPr>
        <p:spPr>
          <a:xfrm>
            <a:off x="323850" y="4857750"/>
            <a:ext cx="971550" cy="369332"/>
          </a:xfrm>
          <a:prstGeom prst="rect">
            <a:avLst/>
          </a:prstGeom>
          <a:noFill/>
        </p:spPr>
        <p:txBody>
          <a:bodyPr wrap="square" rtlCol="0">
            <a:spAutoFit/>
          </a:bodyPr>
          <a:lstStyle/>
          <a:p>
            <a:pPr algn="ctr"/>
            <a:r>
              <a:rPr lang="en-US" dirty="0" smtClean="0"/>
              <a:t>PMG </a:t>
            </a:r>
            <a:endParaRPr lang="en-US" dirty="0"/>
          </a:p>
        </p:txBody>
      </p:sp>
      <p:sp>
        <p:nvSpPr>
          <p:cNvPr id="43" name="TextBox 42"/>
          <p:cNvSpPr txBox="1"/>
          <p:nvPr/>
        </p:nvSpPr>
        <p:spPr>
          <a:xfrm>
            <a:off x="2038350" y="3961210"/>
            <a:ext cx="1409700" cy="369332"/>
          </a:xfrm>
          <a:prstGeom prst="rect">
            <a:avLst/>
          </a:prstGeom>
          <a:noFill/>
        </p:spPr>
        <p:txBody>
          <a:bodyPr wrap="square" rtlCol="0">
            <a:spAutoFit/>
          </a:bodyPr>
          <a:lstStyle/>
          <a:p>
            <a:pPr algn="ctr"/>
            <a:r>
              <a:rPr lang="en-US" dirty="0" smtClean="0"/>
              <a:t>Wind farm </a:t>
            </a:r>
            <a:endParaRPr lang="en-US" dirty="0"/>
          </a:p>
        </p:txBody>
      </p:sp>
      <p:sp>
        <p:nvSpPr>
          <p:cNvPr id="44" name="TextBox 43"/>
          <p:cNvSpPr txBox="1"/>
          <p:nvPr/>
        </p:nvSpPr>
        <p:spPr>
          <a:xfrm>
            <a:off x="1123950" y="5364718"/>
            <a:ext cx="609600" cy="369332"/>
          </a:xfrm>
          <a:prstGeom prst="rect">
            <a:avLst/>
          </a:prstGeom>
          <a:noFill/>
        </p:spPr>
        <p:txBody>
          <a:bodyPr wrap="square" rtlCol="0">
            <a:spAutoFit/>
          </a:bodyPr>
          <a:lstStyle/>
          <a:p>
            <a:r>
              <a:rPr lang="en-US" dirty="0" smtClean="0"/>
              <a:t>AC</a:t>
            </a:r>
            <a:endParaRPr lang="en-US" dirty="0"/>
          </a:p>
        </p:txBody>
      </p:sp>
      <p:sp>
        <p:nvSpPr>
          <p:cNvPr id="46" name="Rectangle 45"/>
          <p:cNvSpPr/>
          <p:nvPr/>
        </p:nvSpPr>
        <p:spPr>
          <a:xfrm>
            <a:off x="7524750" y="4610100"/>
            <a:ext cx="609600" cy="990600"/>
          </a:xfrm>
          <a:prstGeom prst="rect">
            <a:avLst/>
          </a:prstGeom>
          <a:solidFill>
            <a:schemeClr val="bg1"/>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VSC</a:t>
            </a:r>
            <a:endParaRPr lang="en-US" dirty="0">
              <a:solidFill>
                <a:schemeClr val="tx1"/>
              </a:solidFill>
            </a:endParaRPr>
          </a:p>
        </p:txBody>
      </p:sp>
      <p:sp>
        <p:nvSpPr>
          <p:cNvPr id="47" name="TextBox 46"/>
          <p:cNvSpPr txBox="1"/>
          <p:nvPr/>
        </p:nvSpPr>
        <p:spPr>
          <a:xfrm>
            <a:off x="7753350" y="3892392"/>
            <a:ext cx="1257301" cy="646331"/>
          </a:xfrm>
          <a:prstGeom prst="rect">
            <a:avLst/>
          </a:prstGeom>
          <a:noFill/>
        </p:spPr>
        <p:txBody>
          <a:bodyPr wrap="square" rtlCol="0">
            <a:spAutoFit/>
          </a:bodyPr>
          <a:lstStyle/>
          <a:p>
            <a:r>
              <a:rPr lang="en-US" dirty="0" smtClean="0"/>
              <a:t>On-shore power grid</a:t>
            </a:r>
            <a:endParaRPr lang="en-US" dirty="0"/>
          </a:p>
        </p:txBody>
      </p:sp>
      <p:sp>
        <p:nvSpPr>
          <p:cNvPr id="50" name="TextBox 49"/>
          <p:cNvSpPr txBox="1"/>
          <p:nvPr/>
        </p:nvSpPr>
        <p:spPr>
          <a:xfrm>
            <a:off x="4543424" y="5358884"/>
            <a:ext cx="609600" cy="369332"/>
          </a:xfrm>
          <a:prstGeom prst="rect">
            <a:avLst/>
          </a:prstGeom>
          <a:noFill/>
        </p:spPr>
        <p:txBody>
          <a:bodyPr wrap="square" rtlCol="0">
            <a:spAutoFit/>
          </a:bodyPr>
          <a:lstStyle/>
          <a:p>
            <a:r>
              <a:rPr lang="en-US" dirty="0"/>
              <a:t>D</a:t>
            </a:r>
            <a:r>
              <a:rPr lang="en-US" dirty="0" smtClean="0"/>
              <a:t>C</a:t>
            </a:r>
            <a:endParaRPr lang="en-US" dirty="0"/>
          </a:p>
        </p:txBody>
      </p:sp>
      <p:sp>
        <p:nvSpPr>
          <p:cNvPr id="51" name="TextBox 50"/>
          <p:cNvSpPr txBox="1"/>
          <p:nvPr/>
        </p:nvSpPr>
        <p:spPr>
          <a:xfrm>
            <a:off x="8153400" y="5364718"/>
            <a:ext cx="609600" cy="369332"/>
          </a:xfrm>
          <a:prstGeom prst="rect">
            <a:avLst/>
          </a:prstGeom>
          <a:noFill/>
        </p:spPr>
        <p:txBody>
          <a:bodyPr wrap="square" rtlCol="0">
            <a:spAutoFit/>
          </a:bodyPr>
          <a:lstStyle/>
          <a:p>
            <a:r>
              <a:rPr lang="en-US" dirty="0" smtClean="0"/>
              <a:t>AC</a:t>
            </a:r>
            <a:endParaRPr lang="en-US" dirty="0"/>
          </a:p>
        </p:txBody>
      </p:sp>
      <p:sp>
        <p:nvSpPr>
          <p:cNvPr id="52" name="Freeform 51"/>
          <p:cNvSpPr/>
          <p:nvPr/>
        </p:nvSpPr>
        <p:spPr>
          <a:xfrm>
            <a:off x="3467100" y="4171950"/>
            <a:ext cx="1276350" cy="0"/>
          </a:xfrm>
          <a:custGeom>
            <a:avLst/>
            <a:gdLst>
              <a:gd name="connsiteX0" fmla="*/ 0 w 1276350"/>
              <a:gd name="connsiteY0" fmla="*/ 0 h 0"/>
              <a:gd name="connsiteX1" fmla="*/ 1276350 w 1276350"/>
              <a:gd name="connsiteY1" fmla="*/ 0 h 0"/>
            </a:gdLst>
            <a:ahLst/>
            <a:cxnLst>
              <a:cxn ang="0">
                <a:pos x="connsiteX0" y="connsiteY0"/>
              </a:cxn>
              <a:cxn ang="0">
                <a:pos x="connsiteX1" y="connsiteY1"/>
              </a:cxn>
            </a:cxnLst>
            <a:rect l="l" t="t" r="r" b="b"/>
            <a:pathLst>
              <a:path w="1276350">
                <a:moveTo>
                  <a:pt x="0" y="0"/>
                </a:moveTo>
                <a:lnTo>
                  <a:pt x="127635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495300" y="4171950"/>
            <a:ext cx="1619250" cy="0"/>
          </a:xfrm>
          <a:custGeom>
            <a:avLst/>
            <a:gdLst>
              <a:gd name="connsiteX0" fmla="*/ 1619250 w 1619250"/>
              <a:gd name="connsiteY0" fmla="*/ 0 h 0"/>
              <a:gd name="connsiteX1" fmla="*/ 0 w 1619250"/>
              <a:gd name="connsiteY1" fmla="*/ 0 h 0"/>
            </a:gdLst>
            <a:ahLst/>
            <a:cxnLst>
              <a:cxn ang="0">
                <a:pos x="connsiteX0" y="connsiteY0"/>
              </a:cxn>
              <a:cxn ang="0">
                <a:pos x="connsiteX1" y="connsiteY1"/>
              </a:cxn>
            </a:cxnLst>
            <a:rect l="l" t="t" r="r" b="b"/>
            <a:pathLst>
              <a:path w="1619250">
                <a:moveTo>
                  <a:pt x="1619250" y="0"/>
                </a:moveTo>
                <a:lnTo>
                  <a:pt x="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047750" y="5734050"/>
            <a:ext cx="1733550" cy="369332"/>
          </a:xfrm>
          <a:prstGeom prst="rect">
            <a:avLst/>
          </a:prstGeom>
          <a:noFill/>
        </p:spPr>
        <p:txBody>
          <a:bodyPr wrap="square" rtlCol="0">
            <a:spAutoFit/>
          </a:bodyPr>
          <a:lstStyle/>
          <a:p>
            <a:pPr algn="ctr"/>
            <a:r>
              <a:rPr lang="en-US" dirty="0" smtClean="0"/>
              <a:t>Wind turbine </a:t>
            </a:r>
            <a:endParaRPr lang="en-US" dirty="0"/>
          </a:p>
        </p:txBody>
      </p:sp>
      <p:sp>
        <p:nvSpPr>
          <p:cNvPr id="55" name="Freeform 54"/>
          <p:cNvSpPr/>
          <p:nvPr/>
        </p:nvSpPr>
        <p:spPr>
          <a:xfrm>
            <a:off x="2686050" y="5905500"/>
            <a:ext cx="590550" cy="0"/>
          </a:xfrm>
          <a:custGeom>
            <a:avLst/>
            <a:gdLst>
              <a:gd name="connsiteX0" fmla="*/ 0 w 590550"/>
              <a:gd name="connsiteY0" fmla="*/ 0 h 0"/>
              <a:gd name="connsiteX1" fmla="*/ 590550 w 590550"/>
              <a:gd name="connsiteY1" fmla="*/ 0 h 0"/>
            </a:gdLst>
            <a:ahLst/>
            <a:cxnLst>
              <a:cxn ang="0">
                <a:pos x="connsiteX0" y="connsiteY0"/>
              </a:cxn>
              <a:cxn ang="0">
                <a:pos x="connsiteX1" y="connsiteY1"/>
              </a:cxn>
            </a:cxnLst>
            <a:rect l="l" t="t" r="r" b="b"/>
            <a:pathLst>
              <a:path w="590550">
                <a:moveTo>
                  <a:pt x="0" y="0"/>
                </a:moveTo>
                <a:lnTo>
                  <a:pt x="59055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38150" y="5886450"/>
            <a:ext cx="666750" cy="0"/>
          </a:xfrm>
          <a:custGeom>
            <a:avLst/>
            <a:gdLst>
              <a:gd name="connsiteX0" fmla="*/ 666750 w 666750"/>
              <a:gd name="connsiteY0" fmla="*/ 0 h 0"/>
              <a:gd name="connsiteX1" fmla="*/ 0 w 666750"/>
              <a:gd name="connsiteY1" fmla="*/ 0 h 0"/>
            </a:gdLst>
            <a:ahLst/>
            <a:cxnLst>
              <a:cxn ang="0">
                <a:pos x="connsiteX0" y="connsiteY0"/>
              </a:cxn>
              <a:cxn ang="0">
                <a:pos x="connsiteX1" y="connsiteY1"/>
              </a:cxn>
            </a:cxnLst>
            <a:rect l="l" t="t" r="r" b="b"/>
            <a:pathLst>
              <a:path w="666750">
                <a:moveTo>
                  <a:pt x="666750" y="0"/>
                </a:moveTo>
                <a:lnTo>
                  <a:pt x="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486400" y="3987284"/>
            <a:ext cx="1676400" cy="646331"/>
          </a:xfrm>
          <a:prstGeom prst="rect">
            <a:avLst/>
          </a:prstGeom>
          <a:noFill/>
        </p:spPr>
        <p:txBody>
          <a:bodyPr wrap="square" rtlCol="0">
            <a:spAutoFit/>
          </a:bodyPr>
          <a:lstStyle/>
          <a:p>
            <a:pPr algn="ctr"/>
            <a:r>
              <a:rPr lang="en-US" dirty="0" smtClean="0"/>
              <a:t>Sea-bed transmission</a:t>
            </a:r>
            <a:endParaRPr lang="en-US" dirty="0"/>
          </a:p>
        </p:txBody>
      </p:sp>
      <p:sp>
        <p:nvSpPr>
          <p:cNvPr id="58" name="Freeform 57"/>
          <p:cNvSpPr/>
          <p:nvPr/>
        </p:nvSpPr>
        <p:spPr>
          <a:xfrm>
            <a:off x="4781550" y="4171950"/>
            <a:ext cx="685800" cy="0"/>
          </a:xfrm>
          <a:custGeom>
            <a:avLst/>
            <a:gdLst>
              <a:gd name="connsiteX0" fmla="*/ 685800 w 685800"/>
              <a:gd name="connsiteY0" fmla="*/ 0 h 0"/>
              <a:gd name="connsiteX1" fmla="*/ 0 w 685800"/>
              <a:gd name="connsiteY1" fmla="*/ 0 h 0"/>
            </a:gdLst>
            <a:ahLst/>
            <a:cxnLst>
              <a:cxn ang="0">
                <a:pos x="connsiteX0" y="connsiteY0"/>
              </a:cxn>
              <a:cxn ang="0">
                <a:pos x="connsiteX1" y="connsiteY1"/>
              </a:cxn>
            </a:cxnLst>
            <a:rect l="l" t="t" r="r" b="b"/>
            <a:pathLst>
              <a:path w="685800">
                <a:moveTo>
                  <a:pt x="685800" y="0"/>
                </a:moveTo>
                <a:lnTo>
                  <a:pt x="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124700" y="4210050"/>
            <a:ext cx="819150" cy="0"/>
          </a:xfrm>
          <a:custGeom>
            <a:avLst/>
            <a:gdLst>
              <a:gd name="connsiteX0" fmla="*/ 0 w 819150"/>
              <a:gd name="connsiteY0" fmla="*/ 0 h 0"/>
              <a:gd name="connsiteX1" fmla="*/ 819150 w 819150"/>
              <a:gd name="connsiteY1" fmla="*/ 0 h 0"/>
            </a:gdLst>
            <a:ahLst/>
            <a:cxnLst>
              <a:cxn ang="0">
                <a:pos x="connsiteX0" y="connsiteY0"/>
              </a:cxn>
              <a:cxn ang="0">
                <a:pos x="connsiteX1" y="connsiteY1"/>
              </a:cxn>
            </a:cxnLst>
            <a:rect l="l" t="t" r="r" b="b"/>
            <a:pathLst>
              <a:path w="819150">
                <a:moveTo>
                  <a:pt x="0" y="0"/>
                </a:moveTo>
                <a:lnTo>
                  <a:pt x="81915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722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p:bldP spid="43" grpId="0"/>
      <p:bldP spid="44" grpId="0"/>
      <p:bldP spid="46" grpId="0" animBg="1"/>
      <p:bldP spid="47" grpId="0"/>
      <p:bldP spid="50" grpId="0"/>
      <p:bldP spid="51" grpId="0"/>
      <p:bldP spid="52" grpId="0" animBg="1"/>
      <p:bldP spid="53" grpId="0" animBg="1"/>
      <p:bldP spid="54" grpId="0"/>
      <p:bldP spid="55" grpId="0" animBg="1"/>
      <p:bldP spid="56" grpId="0" animBg="1"/>
      <p:bldP spid="57" grpId="0"/>
      <p:bldP spid="58" grpId="0" animBg="1"/>
      <p:bldP spid="5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48061"/>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AC </a:t>
            </a:r>
            <a:r>
              <a:rPr lang="en-US" sz="4000" b="1" dirty="0" err="1" smtClean="0">
                <a:latin typeface="Calibri" pitchFamily="34" charset="0"/>
              </a:rPr>
              <a:t>vs</a:t>
            </a:r>
            <a:r>
              <a:rPr lang="en-US" sz="4000" b="1" dirty="0" smtClean="0">
                <a:latin typeface="Calibri" pitchFamily="34" charset="0"/>
              </a:rPr>
              <a:t> DC-</a:t>
            </a:r>
            <a:r>
              <a:rPr lang="en-US" sz="4000" b="1" dirty="0" err="1" smtClean="0">
                <a:latin typeface="Calibri" pitchFamily="34" charset="0"/>
              </a:rPr>
              <a:t>thyristor</a:t>
            </a:r>
            <a:r>
              <a:rPr lang="en-US" sz="4000" b="1" dirty="0" smtClean="0">
                <a:latin typeface="Calibri" pitchFamily="34" charset="0"/>
              </a:rPr>
              <a:t> </a:t>
            </a:r>
            <a:r>
              <a:rPr lang="en-US" sz="4000" b="1" dirty="0" err="1" smtClean="0">
                <a:latin typeface="Calibri" pitchFamily="34" charset="0"/>
              </a:rPr>
              <a:t>vs</a:t>
            </a:r>
            <a:r>
              <a:rPr lang="en-US" sz="4000" b="1" dirty="0" smtClean="0">
                <a:latin typeface="Calibri" pitchFamily="34" charset="0"/>
              </a:rPr>
              <a:t> DC-VSC</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32</a:t>
            </a:fld>
            <a:endParaRPr lang="en-US" b="1" dirty="0"/>
          </a:p>
        </p:txBody>
      </p:sp>
      <p:sp>
        <p:nvSpPr>
          <p:cNvPr id="2" name="TextBox 1"/>
          <p:cNvSpPr txBox="1"/>
          <p:nvPr/>
        </p:nvSpPr>
        <p:spPr>
          <a:xfrm>
            <a:off x="0" y="1085850"/>
            <a:ext cx="9144000" cy="5493812"/>
          </a:xfrm>
          <a:prstGeom prst="rect">
            <a:avLst/>
          </a:prstGeom>
          <a:noFill/>
        </p:spPr>
        <p:txBody>
          <a:bodyPr wrap="square" rtlCol="0">
            <a:spAutoFit/>
          </a:bodyPr>
          <a:lstStyle/>
          <a:p>
            <a:pPr marL="285750" indent="-285750">
              <a:buFont typeface="Arial" pitchFamily="34" charset="0"/>
              <a:buChar char="•"/>
            </a:pPr>
            <a:r>
              <a:rPr lang="en-US" sz="2700" dirty="0" smtClean="0"/>
              <a:t>AC requires no converter station but has high charging (capacitive) currents that become excessive for long distances</a:t>
            </a:r>
            <a:r>
              <a:rPr lang="en-US" sz="2700" dirty="0"/>
              <a:t>. An important issue with AC is whether to step up to transmission voltage in the sea and then transport over high voltage or transport over lower (34.5 kV) voltage and step up to transmission inland</a:t>
            </a:r>
            <a:r>
              <a:rPr lang="en-US" sz="2700" dirty="0" smtClean="0"/>
              <a:t>.</a:t>
            </a:r>
          </a:p>
          <a:p>
            <a:pPr marL="285750" indent="-285750">
              <a:buFont typeface="Arial" pitchFamily="34" charset="0"/>
              <a:buChar char="•"/>
            </a:pPr>
            <a:r>
              <a:rPr lang="en-US" sz="2700" dirty="0" smtClean="0"/>
              <a:t>DC-</a:t>
            </a:r>
            <a:r>
              <a:rPr lang="en-US" sz="2700" dirty="0" err="1" smtClean="0"/>
              <a:t>thyristor</a:t>
            </a:r>
            <a:r>
              <a:rPr lang="en-US" sz="2700" dirty="0" smtClean="0"/>
              <a:t> has very high power handling capability but converter stations are expensive, and they have short-circuit limitations and therefore locational constraints.</a:t>
            </a:r>
          </a:p>
          <a:p>
            <a:pPr marL="285750" indent="-285750">
              <a:buFont typeface="Arial" pitchFamily="34" charset="0"/>
              <a:buChar char="•"/>
            </a:pPr>
            <a:r>
              <a:rPr lang="en-US" sz="2700" dirty="0" smtClean="0"/>
              <a:t>DC-VSC (voltage-source converters) have lower power-handling capabilities, but converter stations are less expensive and they have no short-circuit limitations and can therefore be located anywhere.</a:t>
            </a:r>
            <a:endParaRPr lang="en-US" sz="2700" dirty="0"/>
          </a:p>
        </p:txBody>
      </p:sp>
      <p:sp>
        <p:nvSpPr>
          <p:cNvPr id="11" name="TextBox 10"/>
          <p:cNvSpPr txBox="1"/>
          <p:nvPr/>
        </p:nvSpPr>
        <p:spPr>
          <a:xfrm>
            <a:off x="5688301" y="6396335"/>
            <a:ext cx="3455699" cy="461665"/>
          </a:xfrm>
          <a:prstGeom prst="rect">
            <a:avLst/>
          </a:prstGeom>
          <a:solidFill>
            <a:schemeClr val="bg1"/>
          </a:solidFill>
        </p:spPr>
        <p:txBody>
          <a:bodyPr wrap="square" rtlCol="0">
            <a:spAutoFit/>
          </a:bodyPr>
          <a:lstStyle/>
          <a:p>
            <a:r>
              <a:rPr lang="en-US" sz="1200" dirty="0" smtClean="0"/>
              <a:t>J. </a:t>
            </a:r>
            <a:r>
              <a:rPr lang="en-US" sz="1200" dirty="0" err="1" smtClean="0"/>
              <a:t>Schachner</a:t>
            </a:r>
            <a:r>
              <a:rPr lang="en-US" sz="1200" dirty="0" smtClean="0"/>
              <a:t>, “Power connections for offshore wind farms,” MS thesis, </a:t>
            </a:r>
            <a:r>
              <a:rPr lang="en-US" sz="1200" dirty="0" err="1" smtClean="0"/>
              <a:t>TUDelft</a:t>
            </a:r>
            <a:r>
              <a:rPr lang="en-US" sz="1200" dirty="0" smtClean="0"/>
              <a:t>, 2004. </a:t>
            </a:r>
            <a:endParaRPr lang="en-US" sz="1200" dirty="0"/>
          </a:p>
        </p:txBody>
      </p:sp>
    </p:spTree>
    <p:extLst>
      <p:ext uri="{BB962C8B-B14F-4D97-AF65-F5344CB8AC3E}">
        <p14:creationId xmlns:p14="http://schemas.microsoft.com/office/powerpoint/2010/main" val="42021506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48061"/>
            <a:ext cx="8551862" cy="707886"/>
          </a:xfrm>
          <a:prstGeom prst="rect">
            <a:avLst/>
          </a:prstGeom>
          <a:noFill/>
          <a:ln w="9525">
            <a:noFill/>
            <a:miter lim="800000"/>
            <a:headEnd/>
            <a:tailEnd/>
          </a:ln>
        </p:spPr>
        <p:txBody>
          <a:bodyPr>
            <a:spAutoFit/>
          </a:bodyPr>
          <a:lstStyle/>
          <a:p>
            <a:pPr algn="ctr"/>
            <a:r>
              <a:rPr lang="en-US" sz="4000" b="1" dirty="0">
                <a:latin typeface="Calibri" pitchFamily="34" charset="0"/>
              </a:rPr>
              <a:t>AC </a:t>
            </a:r>
            <a:r>
              <a:rPr lang="en-US" sz="4000" b="1" dirty="0" err="1">
                <a:latin typeface="Calibri" pitchFamily="34" charset="0"/>
              </a:rPr>
              <a:t>vs</a:t>
            </a:r>
            <a:r>
              <a:rPr lang="en-US" sz="4000" b="1" dirty="0">
                <a:latin typeface="Calibri" pitchFamily="34" charset="0"/>
              </a:rPr>
              <a:t> DC-</a:t>
            </a:r>
            <a:r>
              <a:rPr lang="en-US" sz="4000" b="1" dirty="0" err="1">
                <a:latin typeface="Calibri" pitchFamily="34" charset="0"/>
              </a:rPr>
              <a:t>thyristor</a:t>
            </a:r>
            <a:r>
              <a:rPr lang="en-US" sz="4000" b="1" dirty="0">
                <a:latin typeface="Calibri" pitchFamily="34" charset="0"/>
              </a:rPr>
              <a:t> </a:t>
            </a:r>
            <a:r>
              <a:rPr lang="en-US" sz="4000" b="1" dirty="0" err="1">
                <a:latin typeface="Calibri" pitchFamily="34" charset="0"/>
              </a:rPr>
              <a:t>vs</a:t>
            </a:r>
            <a:r>
              <a:rPr lang="en-US" sz="4000" b="1" dirty="0">
                <a:latin typeface="Calibri" pitchFamily="34" charset="0"/>
              </a:rPr>
              <a:t> DC-VSC</a:t>
            </a: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33</a:t>
            </a:fld>
            <a:endParaRPr lang="en-US" b="1" dirty="0"/>
          </a:p>
        </p:txBody>
      </p:sp>
      <p:sp>
        <p:nvSpPr>
          <p:cNvPr id="11" name="TextBox 10"/>
          <p:cNvSpPr txBox="1"/>
          <p:nvPr/>
        </p:nvSpPr>
        <p:spPr>
          <a:xfrm>
            <a:off x="5688301" y="6396335"/>
            <a:ext cx="3455699" cy="461665"/>
          </a:xfrm>
          <a:prstGeom prst="rect">
            <a:avLst/>
          </a:prstGeom>
          <a:solidFill>
            <a:schemeClr val="bg1"/>
          </a:solidFill>
        </p:spPr>
        <p:txBody>
          <a:bodyPr wrap="square" rtlCol="0">
            <a:spAutoFit/>
          </a:bodyPr>
          <a:lstStyle/>
          <a:p>
            <a:r>
              <a:rPr lang="en-US" sz="1200" dirty="0" smtClean="0"/>
              <a:t>J. </a:t>
            </a:r>
            <a:r>
              <a:rPr lang="en-US" sz="1200" dirty="0" err="1" smtClean="0"/>
              <a:t>Schachner</a:t>
            </a:r>
            <a:r>
              <a:rPr lang="en-US" sz="1200" dirty="0" smtClean="0"/>
              <a:t>, “Power connections for offshore wind farms,” MS thesis, </a:t>
            </a:r>
            <a:r>
              <a:rPr lang="en-US" sz="1200" dirty="0" err="1" smtClean="0"/>
              <a:t>TUDelft</a:t>
            </a:r>
            <a:r>
              <a:rPr lang="en-US" sz="1200" dirty="0" smtClean="0"/>
              <a:t>, 2004. </a:t>
            </a:r>
            <a:endParaRPr lang="en-US" sz="1200" dirty="0"/>
          </a:p>
        </p:txBody>
      </p:sp>
      <p:pic>
        <p:nvPicPr>
          <p:cNvPr id="686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29494"/>
            <a:ext cx="8567738" cy="378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53472" y="2743200"/>
            <a:ext cx="1275328" cy="523220"/>
          </a:xfrm>
          <a:prstGeom prst="rect">
            <a:avLst/>
          </a:prstGeom>
          <a:solidFill>
            <a:schemeClr val="bg1"/>
          </a:solidFill>
        </p:spPr>
        <p:txBody>
          <a:bodyPr wrap="square" rtlCol="0">
            <a:spAutoFit/>
          </a:bodyPr>
          <a:lstStyle/>
          <a:p>
            <a:r>
              <a:rPr lang="en-US" sz="1400" b="1" dirty="0" smtClean="0"/>
              <a:t>Switchgear &amp; converters</a:t>
            </a:r>
            <a:endParaRPr lang="en-US" sz="1400" b="1" dirty="0"/>
          </a:p>
        </p:txBody>
      </p:sp>
    </p:spTree>
    <p:extLst>
      <p:ext uri="{BB962C8B-B14F-4D97-AF65-F5344CB8AC3E}">
        <p14:creationId xmlns:p14="http://schemas.microsoft.com/office/powerpoint/2010/main" val="2044661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0" y="-48061"/>
            <a:ext cx="9130650" cy="707886"/>
          </a:xfrm>
          <a:prstGeom prst="rect">
            <a:avLst/>
          </a:prstGeom>
          <a:noFill/>
          <a:ln w="9525">
            <a:noFill/>
            <a:miter lim="800000"/>
            <a:headEnd/>
            <a:tailEnd/>
          </a:ln>
        </p:spPr>
        <p:txBody>
          <a:bodyPr wrap="square">
            <a:spAutoFit/>
          </a:bodyPr>
          <a:lstStyle/>
          <a:p>
            <a:pPr algn="ctr"/>
            <a:r>
              <a:rPr lang="en-US" sz="4000" b="1" dirty="0" smtClean="0">
                <a:latin typeface="Calibri" pitchFamily="34" charset="0"/>
              </a:rPr>
              <a:t>Losses vs. distance for different AC voltage</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34</a:t>
            </a:fld>
            <a:endParaRPr lang="en-US" b="1" dirty="0"/>
          </a:p>
        </p:txBody>
      </p:sp>
      <p:sp>
        <p:nvSpPr>
          <p:cNvPr id="11" name="TextBox 10"/>
          <p:cNvSpPr txBox="1"/>
          <p:nvPr/>
        </p:nvSpPr>
        <p:spPr>
          <a:xfrm>
            <a:off x="5688301" y="6396335"/>
            <a:ext cx="3455699" cy="461665"/>
          </a:xfrm>
          <a:prstGeom prst="rect">
            <a:avLst/>
          </a:prstGeom>
          <a:solidFill>
            <a:schemeClr val="bg1"/>
          </a:solidFill>
        </p:spPr>
        <p:txBody>
          <a:bodyPr wrap="square" rtlCol="0">
            <a:spAutoFit/>
          </a:bodyPr>
          <a:lstStyle/>
          <a:p>
            <a:r>
              <a:rPr lang="en-US" sz="1200" dirty="0" smtClean="0"/>
              <a:t>J. </a:t>
            </a:r>
            <a:r>
              <a:rPr lang="en-US" sz="1200" dirty="0" err="1" smtClean="0"/>
              <a:t>Schachner</a:t>
            </a:r>
            <a:r>
              <a:rPr lang="en-US" sz="1200" dirty="0" smtClean="0"/>
              <a:t>, “Power connections for offshore wind farms,” MS thesis, </a:t>
            </a:r>
            <a:r>
              <a:rPr lang="en-US" sz="1200" dirty="0" err="1" smtClean="0"/>
              <a:t>TUDelft</a:t>
            </a:r>
            <a:r>
              <a:rPr lang="en-US" sz="1200" dirty="0" smtClean="0"/>
              <a:t>, 2004. </a:t>
            </a:r>
            <a:endParaRPr lang="en-US" sz="1200" dirty="0"/>
          </a:p>
        </p:txBody>
      </p:sp>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65138"/>
            <a:ext cx="7562849" cy="4681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5981700"/>
            <a:ext cx="7562849" cy="369332"/>
          </a:xfrm>
          <a:prstGeom prst="rect">
            <a:avLst/>
          </a:prstGeom>
          <a:noFill/>
        </p:spPr>
        <p:txBody>
          <a:bodyPr wrap="square" rtlCol="0">
            <a:spAutoFit/>
          </a:bodyPr>
          <a:lstStyle/>
          <a:p>
            <a:r>
              <a:rPr lang="en-US" b="1" dirty="0" smtClean="0"/>
              <a:t>Power losses for HV (132 kV) and MV (34 kV)</a:t>
            </a:r>
            <a:endParaRPr lang="en-US" b="1" dirty="0"/>
          </a:p>
        </p:txBody>
      </p:sp>
      <p:sp>
        <p:nvSpPr>
          <p:cNvPr id="4" name="Freeform 3"/>
          <p:cNvSpPr/>
          <p:nvPr/>
        </p:nvSpPr>
        <p:spPr>
          <a:xfrm>
            <a:off x="6858000" y="2076450"/>
            <a:ext cx="133350" cy="952500"/>
          </a:xfrm>
          <a:custGeom>
            <a:avLst/>
            <a:gdLst>
              <a:gd name="connsiteX0" fmla="*/ 0 w 133350"/>
              <a:gd name="connsiteY0" fmla="*/ 952500 h 952500"/>
              <a:gd name="connsiteX1" fmla="*/ 133350 w 133350"/>
              <a:gd name="connsiteY1" fmla="*/ 0 h 952500"/>
            </a:gdLst>
            <a:ahLst/>
            <a:cxnLst>
              <a:cxn ang="0">
                <a:pos x="connsiteX0" y="connsiteY0"/>
              </a:cxn>
              <a:cxn ang="0">
                <a:pos x="connsiteX1" y="connsiteY1"/>
              </a:cxn>
            </a:cxnLst>
            <a:rect l="l" t="t" r="r" b="b"/>
            <a:pathLst>
              <a:path w="133350" h="952500">
                <a:moveTo>
                  <a:pt x="0" y="952500"/>
                </a:moveTo>
                <a:lnTo>
                  <a:pt x="13335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858000" y="3028950"/>
            <a:ext cx="628650" cy="800100"/>
          </a:xfrm>
          <a:custGeom>
            <a:avLst/>
            <a:gdLst>
              <a:gd name="connsiteX0" fmla="*/ 0 w 628650"/>
              <a:gd name="connsiteY0" fmla="*/ 0 h 800100"/>
              <a:gd name="connsiteX1" fmla="*/ 628650 w 628650"/>
              <a:gd name="connsiteY1" fmla="*/ 800100 h 800100"/>
            </a:gdLst>
            <a:ahLst/>
            <a:cxnLst>
              <a:cxn ang="0">
                <a:pos x="connsiteX0" y="connsiteY0"/>
              </a:cxn>
              <a:cxn ang="0">
                <a:pos x="connsiteX1" y="connsiteY1"/>
              </a:cxn>
            </a:cxnLst>
            <a:rect l="l" t="t" r="r" b="b"/>
            <a:pathLst>
              <a:path w="628650" h="800100">
                <a:moveTo>
                  <a:pt x="0" y="0"/>
                </a:moveTo>
                <a:lnTo>
                  <a:pt x="628650" y="80010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61850" y="2223641"/>
            <a:ext cx="1472550" cy="1015663"/>
          </a:xfrm>
          <a:prstGeom prst="rect">
            <a:avLst/>
          </a:prstGeom>
          <a:solidFill>
            <a:schemeClr val="bg1"/>
          </a:solidFill>
        </p:spPr>
        <p:txBody>
          <a:bodyPr wrap="square" rtlCol="0">
            <a:spAutoFit/>
          </a:bodyPr>
          <a:lstStyle/>
          <a:p>
            <a:r>
              <a:rPr lang="en-US" sz="1500" b="1" dirty="0" smtClean="0"/>
              <a:t>Compare 132 kV to 34 kV for 250MW transmission</a:t>
            </a:r>
            <a:endParaRPr lang="en-US" sz="1500" b="1" dirty="0"/>
          </a:p>
        </p:txBody>
      </p:sp>
      <p:sp>
        <p:nvSpPr>
          <p:cNvPr id="12" name="Freeform 11"/>
          <p:cNvSpPr/>
          <p:nvPr/>
        </p:nvSpPr>
        <p:spPr>
          <a:xfrm flipH="1" flipV="1">
            <a:off x="4996837" y="3803517"/>
            <a:ext cx="235256" cy="297879"/>
          </a:xfrm>
          <a:custGeom>
            <a:avLst/>
            <a:gdLst>
              <a:gd name="connsiteX0" fmla="*/ 0 w 133350"/>
              <a:gd name="connsiteY0" fmla="*/ 952500 h 952500"/>
              <a:gd name="connsiteX1" fmla="*/ 133350 w 133350"/>
              <a:gd name="connsiteY1" fmla="*/ 0 h 952500"/>
            </a:gdLst>
            <a:ahLst/>
            <a:cxnLst>
              <a:cxn ang="0">
                <a:pos x="connsiteX0" y="connsiteY0"/>
              </a:cxn>
              <a:cxn ang="0">
                <a:pos x="connsiteX1" y="connsiteY1"/>
              </a:cxn>
            </a:cxnLst>
            <a:rect l="l" t="t" r="r" b="b"/>
            <a:pathLst>
              <a:path w="133350" h="952500">
                <a:moveTo>
                  <a:pt x="0" y="952500"/>
                </a:moveTo>
                <a:lnTo>
                  <a:pt x="13335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232094" y="3803516"/>
            <a:ext cx="787706" cy="978033"/>
          </a:xfrm>
          <a:custGeom>
            <a:avLst/>
            <a:gdLst>
              <a:gd name="connsiteX0" fmla="*/ 0 w 628650"/>
              <a:gd name="connsiteY0" fmla="*/ 0 h 800100"/>
              <a:gd name="connsiteX1" fmla="*/ 628650 w 628650"/>
              <a:gd name="connsiteY1" fmla="*/ 800100 h 800100"/>
            </a:gdLst>
            <a:ahLst/>
            <a:cxnLst>
              <a:cxn ang="0">
                <a:pos x="connsiteX0" y="connsiteY0"/>
              </a:cxn>
              <a:cxn ang="0">
                <a:pos x="connsiteX1" y="connsiteY1"/>
              </a:cxn>
            </a:cxnLst>
            <a:rect l="l" t="t" r="r" b="b"/>
            <a:pathLst>
              <a:path w="628650" h="800100">
                <a:moveTo>
                  <a:pt x="0" y="0"/>
                </a:moveTo>
                <a:lnTo>
                  <a:pt x="628650" y="80010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194950" y="2795141"/>
            <a:ext cx="1472550" cy="1015663"/>
          </a:xfrm>
          <a:prstGeom prst="rect">
            <a:avLst/>
          </a:prstGeom>
          <a:solidFill>
            <a:schemeClr val="bg1"/>
          </a:solidFill>
        </p:spPr>
        <p:txBody>
          <a:bodyPr wrap="square" rtlCol="0">
            <a:spAutoFit/>
          </a:bodyPr>
          <a:lstStyle/>
          <a:p>
            <a:r>
              <a:rPr lang="en-US" sz="1500" b="1" dirty="0" smtClean="0"/>
              <a:t>Compare 132 kV to 34 kV for 100MW transmission</a:t>
            </a:r>
            <a:endParaRPr lang="en-US" sz="1500" b="1" dirty="0"/>
          </a:p>
        </p:txBody>
      </p:sp>
      <p:sp>
        <p:nvSpPr>
          <p:cNvPr id="15" name="TextBox 14"/>
          <p:cNvSpPr txBox="1"/>
          <p:nvPr/>
        </p:nvSpPr>
        <p:spPr>
          <a:xfrm>
            <a:off x="7658100" y="5132457"/>
            <a:ext cx="1472550" cy="1015663"/>
          </a:xfrm>
          <a:prstGeom prst="rect">
            <a:avLst/>
          </a:prstGeom>
          <a:solidFill>
            <a:schemeClr val="bg1"/>
          </a:solidFill>
        </p:spPr>
        <p:txBody>
          <a:bodyPr wrap="square" rtlCol="0">
            <a:spAutoFit/>
          </a:bodyPr>
          <a:lstStyle/>
          <a:p>
            <a:r>
              <a:rPr lang="en-US" sz="1500" b="1" dirty="0" smtClean="0"/>
              <a:t>Compare 132 kV to 34 kV for 50MW transmission</a:t>
            </a:r>
            <a:endParaRPr lang="en-US" sz="1500" b="1" dirty="0"/>
          </a:p>
        </p:txBody>
      </p:sp>
      <p:sp>
        <p:nvSpPr>
          <p:cNvPr id="8" name="Freeform 7"/>
          <p:cNvSpPr/>
          <p:nvPr/>
        </p:nvSpPr>
        <p:spPr>
          <a:xfrm>
            <a:off x="7562850" y="4286250"/>
            <a:ext cx="831525" cy="819150"/>
          </a:xfrm>
          <a:custGeom>
            <a:avLst/>
            <a:gdLst>
              <a:gd name="connsiteX0" fmla="*/ 1104900 w 1104900"/>
              <a:gd name="connsiteY0" fmla="*/ 819150 h 819150"/>
              <a:gd name="connsiteX1" fmla="*/ 0 w 1104900"/>
              <a:gd name="connsiteY1" fmla="*/ 0 h 819150"/>
              <a:gd name="connsiteX2" fmla="*/ 0 w 1104900"/>
              <a:gd name="connsiteY2" fmla="*/ 0 h 819150"/>
            </a:gdLst>
            <a:ahLst/>
            <a:cxnLst>
              <a:cxn ang="0">
                <a:pos x="connsiteX0" y="connsiteY0"/>
              </a:cxn>
              <a:cxn ang="0">
                <a:pos x="connsiteX1" y="connsiteY1"/>
              </a:cxn>
              <a:cxn ang="0">
                <a:pos x="connsiteX2" y="connsiteY2"/>
              </a:cxn>
            </a:cxnLst>
            <a:rect l="l" t="t" r="r" b="b"/>
            <a:pathLst>
              <a:path w="1104900" h="819150">
                <a:moveTo>
                  <a:pt x="1104900" y="819150"/>
                </a:moveTo>
                <a:lnTo>
                  <a:pt x="0" y="0"/>
                </a:lnTo>
                <a:lnTo>
                  <a:pt x="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600950" y="4876800"/>
            <a:ext cx="781050" cy="228600"/>
          </a:xfrm>
          <a:custGeom>
            <a:avLst/>
            <a:gdLst>
              <a:gd name="connsiteX0" fmla="*/ 781050 w 781050"/>
              <a:gd name="connsiteY0" fmla="*/ 228600 h 228600"/>
              <a:gd name="connsiteX1" fmla="*/ 0 w 781050"/>
              <a:gd name="connsiteY1" fmla="*/ 0 h 228600"/>
            </a:gdLst>
            <a:ahLst/>
            <a:cxnLst>
              <a:cxn ang="0">
                <a:pos x="connsiteX0" y="connsiteY0"/>
              </a:cxn>
              <a:cxn ang="0">
                <a:pos x="connsiteX1" y="connsiteY1"/>
              </a:cxn>
            </a:cxnLst>
            <a:rect l="l" t="t" r="r" b="b"/>
            <a:pathLst>
              <a:path w="781050" h="228600">
                <a:moveTo>
                  <a:pt x="781050" y="228600"/>
                </a:moveTo>
                <a:lnTo>
                  <a:pt x="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63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animBg="1"/>
      <p:bldP spid="13" grpId="0" animBg="1"/>
      <p:bldP spid="14" grpId="0" animBg="1"/>
      <p:bldP spid="15"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48061"/>
            <a:ext cx="9009628" cy="707886"/>
          </a:xfrm>
          <a:prstGeom prst="rect">
            <a:avLst/>
          </a:prstGeom>
          <a:noFill/>
          <a:ln w="9525">
            <a:noFill/>
            <a:miter lim="800000"/>
            <a:headEnd/>
            <a:tailEnd/>
          </a:ln>
        </p:spPr>
        <p:txBody>
          <a:bodyPr wrap="square">
            <a:spAutoFit/>
          </a:bodyPr>
          <a:lstStyle/>
          <a:p>
            <a:pPr algn="ctr"/>
            <a:r>
              <a:rPr lang="en-US" sz="4000" b="1" dirty="0" err="1" smtClean="0">
                <a:latin typeface="Calibri" pitchFamily="34" charset="0"/>
              </a:rPr>
              <a:t>Breakover</a:t>
            </a:r>
            <a:r>
              <a:rPr lang="en-US" sz="4000" b="1" dirty="0" smtClean="0">
                <a:latin typeface="Calibri" pitchFamily="34" charset="0"/>
              </a:rPr>
              <a:t> distances for AC </a:t>
            </a:r>
            <a:r>
              <a:rPr lang="en-US" sz="4000" b="1" dirty="0" err="1" smtClean="0">
                <a:latin typeface="Calibri" pitchFamily="34" charset="0"/>
              </a:rPr>
              <a:t>vs</a:t>
            </a:r>
            <a:r>
              <a:rPr lang="en-US" sz="4000" b="1" dirty="0" smtClean="0">
                <a:latin typeface="Calibri" pitchFamily="34" charset="0"/>
              </a:rPr>
              <a:t> DC </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35</a:t>
            </a:fld>
            <a:endParaRPr lang="en-US" b="1" dirty="0"/>
          </a:p>
        </p:txBody>
      </p:sp>
      <p:sp>
        <p:nvSpPr>
          <p:cNvPr id="11" name="TextBox 10"/>
          <p:cNvSpPr txBox="1"/>
          <p:nvPr/>
        </p:nvSpPr>
        <p:spPr>
          <a:xfrm>
            <a:off x="5688301" y="6396335"/>
            <a:ext cx="3455699" cy="461665"/>
          </a:xfrm>
          <a:prstGeom prst="rect">
            <a:avLst/>
          </a:prstGeom>
          <a:solidFill>
            <a:schemeClr val="bg1"/>
          </a:solidFill>
        </p:spPr>
        <p:txBody>
          <a:bodyPr wrap="square" rtlCol="0">
            <a:spAutoFit/>
          </a:bodyPr>
          <a:lstStyle/>
          <a:p>
            <a:r>
              <a:rPr lang="en-US" sz="1200" dirty="0" smtClean="0"/>
              <a:t>J. </a:t>
            </a:r>
            <a:r>
              <a:rPr lang="en-US" sz="1200" dirty="0" err="1" smtClean="0"/>
              <a:t>Schachner</a:t>
            </a:r>
            <a:r>
              <a:rPr lang="en-US" sz="1200" dirty="0" smtClean="0"/>
              <a:t>, “Power connections for offshore wind farms,” MS thesis, </a:t>
            </a:r>
            <a:r>
              <a:rPr lang="en-US" sz="1200" dirty="0" err="1" smtClean="0"/>
              <a:t>TUDelft</a:t>
            </a:r>
            <a:r>
              <a:rPr lang="en-US" sz="1200" dirty="0" smtClean="0"/>
              <a:t>, 2004. </a:t>
            </a:r>
            <a:endParaRPr lang="en-US" sz="1200" dirty="0"/>
          </a:p>
        </p:txBody>
      </p:sp>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1357313"/>
            <a:ext cx="657225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2900" y="4296370"/>
            <a:ext cx="8801100" cy="1754326"/>
          </a:xfrm>
          <a:prstGeom prst="rect">
            <a:avLst/>
          </a:prstGeom>
          <a:noFill/>
        </p:spPr>
        <p:txBody>
          <a:bodyPr wrap="square" rtlCol="0">
            <a:spAutoFit/>
          </a:bodyPr>
          <a:lstStyle/>
          <a:p>
            <a:r>
              <a:rPr lang="en-US" dirty="0" smtClean="0"/>
              <a:t>I believe this is for net present worth of {investment + operating costs} but source does not say.  But displayed concepts are right: </a:t>
            </a:r>
          </a:p>
          <a:p>
            <a:pPr marL="285750" indent="-285750">
              <a:buFont typeface="Arial" pitchFamily="34" charset="0"/>
              <a:buChar char="•"/>
            </a:pPr>
            <a:r>
              <a:rPr lang="en-US" dirty="0" smtClean="0"/>
              <a:t>AC w/farm voltage transmission is only right for short distances at low power</a:t>
            </a:r>
          </a:p>
          <a:p>
            <a:pPr marL="285750" indent="-285750">
              <a:buFont typeface="Arial" pitchFamily="34" charset="0"/>
              <a:buChar char="•"/>
            </a:pPr>
            <a:r>
              <a:rPr lang="en-US" dirty="0" smtClean="0"/>
              <a:t>AC w/offshore transformation is right for medium distances at medium power</a:t>
            </a:r>
          </a:p>
          <a:p>
            <a:pPr marL="285750" indent="-285750">
              <a:buFont typeface="Arial" pitchFamily="34" charset="0"/>
              <a:buChar char="•"/>
            </a:pPr>
            <a:r>
              <a:rPr lang="en-US" dirty="0" smtClean="0"/>
              <a:t>DC is right for long distances or at high power transfer.</a:t>
            </a:r>
          </a:p>
          <a:p>
            <a:pPr marL="285750" indent="-285750">
              <a:buFont typeface="Arial" pitchFamily="34" charset="0"/>
              <a:buChar char="•"/>
            </a:pPr>
            <a:endParaRPr lang="en-US" dirty="0"/>
          </a:p>
        </p:txBody>
      </p:sp>
    </p:spTree>
    <p:extLst>
      <p:ext uri="{BB962C8B-B14F-4D97-AF65-F5344CB8AC3E}">
        <p14:creationId xmlns:p14="http://schemas.microsoft.com/office/powerpoint/2010/main" val="22585381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48061"/>
            <a:ext cx="9009628" cy="707886"/>
          </a:xfrm>
          <a:prstGeom prst="rect">
            <a:avLst/>
          </a:prstGeom>
          <a:noFill/>
          <a:ln w="9525">
            <a:noFill/>
            <a:miter lim="800000"/>
            <a:headEnd/>
            <a:tailEnd/>
          </a:ln>
        </p:spPr>
        <p:txBody>
          <a:bodyPr wrap="square">
            <a:spAutoFit/>
          </a:bodyPr>
          <a:lstStyle/>
          <a:p>
            <a:pPr algn="ctr"/>
            <a:r>
              <a:rPr lang="en-US" sz="4000" b="1" dirty="0" smtClean="0">
                <a:latin typeface="Calibri" pitchFamily="34" charset="0"/>
              </a:rPr>
              <a:t>STANDARD NETWORK TOPOLOGIES</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36</a:t>
            </a:fld>
            <a:endParaRPr lang="en-US" b="1" dirty="0"/>
          </a:p>
        </p:txBody>
      </p:sp>
      <p:sp>
        <p:nvSpPr>
          <p:cNvPr id="11" name="TextBox 10"/>
          <p:cNvSpPr txBox="1"/>
          <p:nvPr/>
        </p:nvSpPr>
        <p:spPr>
          <a:xfrm>
            <a:off x="5688301" y="6396335"/>
            <a:ext cx="3455699" cy="461665"/>
          </a:xfrm>
          <a:prstGeom prst="rect">
            <a:avLst/>
          </a:prstGeom>
          <a:solidFill>
            <a:schemeClr val="bg1"/>
          </a:solidFill>
        </p:spPr>
        <p:txBody>
          <a:bodyPr wrap="square" rtlCol="0">
            <a:spAutoFit/>
          </a:bodyPr>
          <a:lstStyle/>
          <a:p>
            <a:r>
              <a:rPr lang="en-US" sz="1200" dirty="0" smtClean="0"/>
              <a:t>J. </a:t>
            </a:r>
            <a:r>
              <a:rPr lang="en-US" sz="1200" dirty="0" err="1" smtClean="0"/>
              <a:t>Schachner</a:t>
            </a:r>
            <a:r>
              <a:rPr lang="en-US" sz="1200" dirty="0" smtClean="0"/>
              <a:t>, “Power connections for offshore wind farms,” MS thesis, </a:t>
            </a:r>
            <a:r>
              <a:rPr lang="en-US" sz="1200" dirty="0" err="1" smtClean="0"/>
              <a:t>TUDelft</a:t>
            </a:r>
            <a:r>
              <a:rPr lang="en-US" sz="1200" dirty="0" smtClean="0"/>
              <a:t>, 2004. </a:t>
            </a:r>
            <a:endParaRPr lang="en-US" sz="1200" dirty="0"/>
          </a:p>
        </p:txBody>
      </p:sp>
      <p:sp>
        <p:nvSpPr>
          <p:cNvPr id="2" name="TextBox 1"/>
          <p:cNvSpPr txBox="1"/>
          <p:nvPr/>
        </p:nvSpPr>
        <p:spPr>
          <a:xfrm>
            <a:off x="134372" y="4901505"/>
            <a:ext cx="8905364" cy="1200329"/>
          </a:xfrm>
          <a:prstGeom prst="rect">
            <a:avLst/>
          </a:prstGeom>
          <a:noFill/>
        </p:spPr>
        <p:txBody>
          <a:bodyPr wrap="square" rtlCol="0">
            <a:spAutoFit/>
          </a:bodyPr>
          <a:lstStyle/>
          <a:p>
            <a:r>
              <a:rPr lang="en-US" sz="2400" b="1" dirty="0" smtClean="0"/>
              <a:t>This is similar to inland topologies, but here, the location of the step-up transformer is more influential in the economics of the design.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926" y="1947863"/>
            <a:ext cx="451485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00050" y="2381250"/>
            <a:ext cx="1238250" cy="646331"/>
          </a:xfrm>
          <a:prstGeom prst="rect">
            <a:avLst/>
          </a:prstGeom>
          <a:noFill/>
        </p:spPr>
        <p:txBody>
          <a:bodyPr wrap="square" rtlCol="0">
            <a:spAutoFit/>
          </a:bodyPr>
          <a:lstStyle/>
          <a:p>
            <a:r>
              <a:rPr lang="en-US" b="1" dirty="0" smtClean="0"/>
              <a:t>RADIAL</a:t>
            </a:r>
          </a:p>
          <a:p>
            <a:r>
              <a:rPr lang="en-US" b="1" dirty="0" smtClean="0"/>
              <a:t>(STRING)</a:t>
            </a:r>
            <a:endParaRPr lang="en-US" b="1" dirty="0"/>
          </a:p>
        </p:txBody>
      </p:sp>
      <p:sp>
        <p:nvSpPr>
          <p:cNvPr id="4" name="Freeform 3"/>
          <p:cNvSpPr/>
          <p:nvPr/>
        </p:nvSpPr>
        <p:spPr>
          <a:xfrm>
            <a:off x="1447800" y="2667000"/>
            <a:ext cx="800100" cy="0"/>
          </a:xfrm>
          <a:custGeom>
            <a:avLst/>
            <a:gdLst>
              <a:gd name="connsiteX0" fmla="*/ 0 w 800100"/>
              <a:gd name="connsiteY0" fmla="*/ 0 h 0"/>
              <a:gd name="connsiteX1" fmla="*/ 800100 w 800100"/>
              <a:gd name="connsiteY1" fmla="*/ 0 h 0"/>
            </a:gdLst>
            <a:ahLst/>
            <a:cxnLst>
              <a:cxn ang="0">
                <a:pos x="connsiteX0" y="connsiteY0"/>
              </a:cxn>
              <a:cxn ang="0">
                <a:pos x="connsiteX1" y="connsiteY1"/>
              </a:cxn>
            </a:cxnLst>
            <a:rect l="l" t="t" r="r" b="b"/>
            <a:pathLst>
              <a:path w="800100">
                <a:moveTo>
                  <a:pt x="0" y="0"/>
                </a:moveTo>
                <a:lnTo>
                  <a:pt x="80010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10086" y="3867150"/>
            <a:ext cx="1094864" cy="369332"/>
          </a:xfrm>
          <a:prstGeom prst="rect">
            <a:avLst/>
          </a:prstGeom>
          <a:noFill/>
        </p:spPr>
        <p:txBody>
          <a:bodyPr wrap="square" rtlCol="0">
            <a:spAutoFit/>
          </a:bodyPr>
          <a:lstStyle/>
          <a:p>
            <a:r>
              <a:rPr lang="en-US" b="1" dirty="0" smtClean="0"/>
              <a:t>STAR</a:t>
            </a:r>
            <a:endParaRPr lang="en-US" b="1" dirty="0"/>
          </a:p>
        </p:txBody>
      </p:sp>
      <p:sp>
        <p:nvSpPr>
          <p:cNvPr id="12" name="Freeform 11"/>
          <p:cNvSpPr/>
          <p:nvPr/>
        </p:nvSpPr>
        <p:spPr>
          <a:xfrm>
            <a:off x="1447800" y="4076700"/>
            <a:ext cx="800100" cy="0"/>
          </a:xfrm>
          <a:custGeom>
            <a:avLst/>
            <a:gdLst>
              <a:gd name="connsiteX0" fmla="*/ 0 w 800100"/>
              <a:gd name="connsiteY0" fmla="*/ 0 h 0"/>
              <a:gd name="connsiteX1" fmla="*/ 800100 w 800100"/>
              <a:gd name="connsiteY1" fmla="*/ 0 h 0"/>
            </a:gdLst>
            <a:ahLst/>
            <a:cxnLst>
              <a:cxn ang="0">
                <a:pos x="connsiteX0" y="connsiteY0"/>
              </a:cxn>
              <a:cxn ang="0">
                <a:pos x="connsiteX1" y="connsiteY1"/>
              </a:cxn>
            </a:cxnLst>
            <a:rect l="l" t="t" r="r" b="b"/>
            <a:pathLst>
              <a:path w="800100">
                <a:moveTo>
                  <a:pt x="0" y="0"/>
                </a:moveTo>
                <a:lnTo>
                  <a:pt x="80010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25976" y="1352550"/>
            <a:ext cx="2122710" cy="646331"/>
          </a:xfrm>
          <a:prstGeom prst="rect">
            <a:avLst/>
          </a:prstGeom>
          <a:noFill/>
        </p:spPr>
        <p:txBody>
          <a:bodyPr wrap="square" rtlCol="0">
            <a:spAutoFit/>
          </a:bodyPr>
          <a:lstStyle/>
          <a:p>
            <a:pPr algn="ctr"/>
            <a:r>
              <a:rPr lang="en-US" b="1" dirty="0" smtClean="0"/>
              <a:t>FARM-VOLTAGE TRANSMISSION</a:t>
            </a:r>
            <a:endParaRPr lang="en-US" b="1" dirty="0"/>
          </a:p>
        </p:txBody>
      </p:sp>
      <p:sp>
        <p:nvSpPr>
          <p:cNvPr id="14" name="TextBox 13"/>
          <p:cNvSpPr txBox="1"/>
          <p:nvPr/>
        </p:nvSpPr>
        <p:spPr>
          <a:xfrm>
            <a:off x="4410586" y="1371600"/>
            <a:ext cx="2371214" cy="646331"/>
          </a:xfrm>
          <a:prstGeom prst="rect">
            <a:avLst/>
          </a:prstGeom>
          <a:noFill/>
        </p:spPr>
        <p:txBody>
          <a:bodyPr wrap="square" rtlCol="0">
            <a:spAutoFit/>
          </a:bodyPr>
          <a:lstStyle/>
          <a:p>
            <a:pPr algn="ctr"/>
            <a:r>
              <a:rPr lang="en-US" b="1" dirty="0" smtClean="0"/>
              <a:t>OFF-SHORE TRANSFORMATION</a:t>
            </a:r>
            <a:endParaRPr lang="en-US" b="1" dirty="0"/>
          </a:p>
        </p:txBody>
      </p:sp>
    </p:spTree>
    <p:extLst>
      <p:ext uri="{BB962C8B-B14F-4D97-AF65-F5344CB8AC3E}">
        <p14:creationId xmlns:p14="http://schemas.microsoft.com/office/powerpoint/2010/main" val="36746080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3467100" y="-48061"/>
            <a:ext cx="5676900" cy="707886"/>
          </a:xfrm>
          <a:prstGeom prst="rect">
            <a:avLst/>
          </a:prstGeom>
          <a:noFill/>
          <a:ln w="9525">
            <a:noFill/>
            <a:miter lim="800000"/>
            <a:headEnd/>
            <a:tailEnd/>
          </a:ln>
        </p:spPr>
        <p:txBody>
          <a:bodyPr wrap="square">
            <a:spAutoFit/>
          </a:bodyPr>
          <a:lstStyle/>
          <a:p>
            <a:pPr algn="ctr"/>
            <a:r>
              <a:rPr lang="en-US" sz="4000" b="1" dirty="0" smtClean="0">
                <a:latin typeface="Calibri" pitchFamily="34" charset="0"/>
              </a:rPr>
              <a:t>Costs, Reliability &amp; Losses</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37</a:t>
            </a:fld>
            <a:endParaRPr lang="en-US" b="1" dirty="0"/>
          </a:p>
        </p:txBody>
      </p:sp>
      <p:sp>
        <p:nvSpPr>
          <p:cNvPr id="11" name="TextBox 10"/>
          <p:cNvSpPr txBox="1"/>
          <p:nvPr/>
        </p:nvSpPr>
        <p:spPr>
          <a:xfrm>
            <a:off x="5688301" y="6396335"/>
            <a:ext cx="3455699" cy="461665"/>
          </a:xfrm>
          <a:prstGeom prst="rect">
            <a:avLst/>
          </a:prstGeom>
          <a:solidFill>
            <a:schemeClr val="bg1"/>
          </a:solidFill>
        </p:spPr>
        <p:txBody>
          <a:bodyPr wrap="square" rtlCol="0">
            <a:spAutoFit/>
          </a:bodyPr>
          <a:lstStyle/>
          <a:p>
            <a:r>
              <a:rPr lang="en-US" sz="1200" dirty="0" smtClean="0"/>
              <a:t>J. </a:t>
            </a:r>
            <a:r>
              <a:rPr lang="en-US" sz="1200" dirty="0" err="1" smtClean="0"/>
              <a:t>Schachner</a:t>
            </a:r>
            <a:r>
              <a:rPr lang="en-US" sz="1200" dirty="0" smtClean="0"/>
              <a:t>, “Power connections for offshore wind farms,” MS thesis, </a:t>
            </a:r>
            <a:r>
              <a:rPr lang="en-US" sz="1200" dirty="0" err="1" smtClean="0"/>
              <a:t>TUDelft</a:t>
            </a:r>
            <a:r>
              <a:rPr lang="en-US" sz="1200" dirty="0" smtClean="0"/>
              <a:t>, 2004. </a:t>
            </a:r>
            <a:endParaRPr lang="en-US" sz="1200" dirty="0"/>
          </a:p>
        </p:txBody>
      </p:sp>
      <p:sp>
        <p:nvSpPr>
          <p:cNvPr id="2" name="TextBox 1"/>
          <p:cNvSpPr txBox="1"/>
          <p:nvPr/>
        </p:nvSpPr>
        <p:spPr>
          <a:xfrm>
            <a:off x="0" y="653355"/>
            <a:ext cx="9144000" cy="5847755"/>
          </a:xfrm>
          <a:prstGeom prst="rect">
            <a:avLst/>
          </a:prstGeom>
          <a:solidFill>
            <a:schemeClr val="bg1"/>
          </a:solidFill>
        </p:spPr>
        <p:txBody>
          <a:bodyPr wrap="square" rtlCol="0">
            <a:spAutoFit/>
          </a:bodyPr>
          <a:lstStyle/>
          <a:p>
            <a:r>
              <a:rPr lang="en-US" sz="2200" dirty="0" smtClean="0"/>
              <a:t>“For </a:t>
            </a:r>
            <a:r>
              <a:rPr lang="en-US" sz="2200" dirty="0"/>
              <a:t>large scale OWFs a combination of these basic layouts is commonly used, where </a:t>
            </a:r>
            <a:r>
              <a:rPr lang="en-US" sz="2200" dirty="0" smtClean="0"/>
              <a:t>several </a:t>
            </a:r>
            <a:r>
              <a:rPr lang="en-US" sz="2200" u="sng" dirty="0" smtClean="0"/>
              <a:t>strings</a:t>
            </a:r>
            <a:r>
              <a:rPr lang="en-US" sz="2200" dirty="0" smtClean="0"/>
              <a:t> </a:t>
            </a:r>
            <a:r>
              <a:rPr lang="en-US" sz="2200" dirty="0"/>
              <a:t>of turbines are connected to the shore connection point. </a:t>
            </a:r>
            <a:r>
              <a:rPr lang="en-US" sz="2200" u="sng" dirty="0"/>
              <a:t>Its advantages are the </a:t>
            </a:r>
            <a:r>
              <a:rPr lang="en-US" sz="2200" u="sng" dirty="0" smtClean="0"/>
              <a:t>simpler cable </a:t>
            </a:r>
            <a:r>
              <a:rPr lang="en-US" sz="2200" u="sng" dirty="0"/>
              <a:t>laying pattern and the shorter cable lengths compared to a strictly star layout</a:t>
            </a:r>
            <a:r>
              <a:rPr lang="en-US" sz="2200" dirty="0"/>
              <a:t>. </a:t>
            </a:r>
            <a:r>
              <a:rPr lang="en-US" sz="2200" u="sng" dirty="0" smtClean="0"/>
              <a:t>The disadvantages </a:t>
            </a:r>
            <a:r>
              <a:rPr lang="en-US" sz="2200" u="sng" dirty="0"/>
              <a:t>occur with cable failure, because all the turbines upward the failure site on a </a:t>
            </a:r>
            <a:r>
              <a:rPr lang="en-US" sz="2200" u="sng" dirty="0" smtClean="0"/>
              <a:t>string have </a:t>
            </a:r>
            <a:r>
              <a:rPr lang="en-US" sz="2200" u="sng" dirty="0"/>
              <a:t>to be switched off and cannot be connected to the grid until the failure has been repaired</a:t>
            </a:r>
            <a:r>
              <a:rPr lang="en-US" sz="2200" dirty="0" smtClean="0"/>
              <a:t>. </a:t>
            </a:r>
            <a:r>
              <a:rPr lang="en-US" sz="2200" u="sng" dirty="0" smtClean="0"/>
              <a:t>Especially </a:t>
            </a:r>
            <a:r>
              <a:rPr lang="en-US" sz="2200" u="sng" dirty="0"/>
              <a:t>during periods of harsh sea conditions in winter the required repair time can </a:t>
            </a:r>
            <a:r>
              <a:rPr lang="en-US" sz="2200" u="sng" dirty="0" smtClean="0"/>
              <a:t>be months</a:t>
            </a:r>
            <a:r>
              <a:rPr lang="en-US" sz="2200" dirty="0"/>
              <a:t>. Also the number of turbines which can be connected to a string is limited by the </a:t>
            </a:r>
            <a:r>
              <a:rPr lang="en-US" sz="2200" dirty="0" smtClean="0"/>
              <a:t>power carrying </a:t>
            </a:r>
            <a:r>
              <a:rPr lang="en-US" sz="2200" dirty="0"/>
              <a:t>capability of the cable used. With growing turbine power output, </a:t>
            </a:r>
            <a:r>
              <a:rPr lang="en-US" sz="2200" u="sng" dirty="0"/>
              <a:t>the star </a:t>
            </a:r>
            <a:r>
              <a:rPr lang="en-US" sz="2200" u="sng" dirty="0" smtClean="0"/>
              <a:t>connection offers </a:t>
            </a:r>
            <a:r>
              <a:rPr lang="en-US" sz="2200" u="sng" dirty="0"/>
              <a:t>the possibility to reduce cable losses by clustering small groups of turbines to high </a:t>
            </a:r>
            <a:r>
              <a:rPr lang="en-US" sz="2200" u="sng" dirty="0" smtClean="0"/>
              <a:t>voltage transformer </a:t>
            </a:r>
            <a:r>
              <a:rPr lang="en-US" sz="2200" u="sng" dirty="0"/>
              <a:t>stations</a:t>
            </a:r>
            <a:r>
              <a:rPr lang="en-US" sz="2200" dirty="0"/>
              <a:t> as shown in layout IV. </a:t>
            </a:r>
            <a:r>
              <a:rPr lang="en-US" sz="2200" u="sng" dirty="0"/>
              <a:t>Also in case of cable failure at a turbine </a:t>
            </a:r>
            <a:r>
              <a:rPr lang="en-US" sz="2200" u="sng" dirty="0" smtClean="0"/>
              <a:t>connection only </a:t>
            </a:r>
            <a:r>
              <a:rPr lang="en-US" sz="2200" u="sng" dirty="0"/>
              <a:t>the single turbine where the failure occurred has to be switched off, the remaining </a:t>
            </a:r>
            <a:r>
              <a:rPr lang="en-US" sz="2200" u="sng" dirty="0" smtClean="0"/>
              <a:t>turbines connected </a:t>
            </a:r>
            <a:r>
              <a:rPr lang="en-US" sz="2200" u="sng" dirty="0"/>
              <a:t>to the transformer platform can stay in operation. The big disadvantage is the </a:t>
            </a:r>
            <a:r>
              <a:rPr lang="en-US" sz="2200" u="sng" dirty="0" smtClean="0"/>
              <a:t>required transformer </a:t>
            </a:r>
            <a:r>
              <a:rPr lang="en-US" sz="2200" u="sng" dirty="0"/>
              <a:t>platform</a:t>
            </a:r>
            <a:r>
              <a:rPr lang="en-US" sz="2200" dirty="0" smtClean="0"/>
              <a:t>.”</a:t>
            </a:r>
            <a:endParaRPr lang="en-US" sz="2200" b="1" dirty="0" smtClean="0"/>
          </a:p>
        </p:txBody>
      </p:sp>
      <p:sp>
        <p:nvSpPr>
          <p:cNvPr id="5" name="TextBox 4"/>
          <p:cNvSpPr txBox="1"/>
          <p:nvPr/>
        </p:nvSpPr>
        <p:spPr>
          <a:xfrm>
            <a:off x="609600" y="134432"/>
            <a:ext cx="2266950" cy="369332"/>
          </a:xfrm>
          <a:prstGeom prst="rect">
            <a:avLst/>
          </a:prstGeom>
          <a:noFill/>
        </p:spPr>
        <p:txBody>
          <a:bodyPr wrap="square" rtlCol="0">
            <a:spAutoFit/>
          </a:bodyPr>
          <a:lstStyle/>
          <a:p>
            <a:r>
              <a:rPr lang="en-US" dirty="0" smtClean="0"/>
              <a:t>Off-shore </a:t>
            </a:r>
            <a:r>
              <a:rPr lang="en-US" dirty="0" err="1" smtClean="0"/>
              <a:t>windfarms</a:t>
            </a:r>
            <a:endParaRPr lang="en-US" dirty="0"/>
          </a:p>
        </p:txBody>
      </p:sp>
      <p:sp>
        <p:nvSpPr>
          <p:cNvPr id="6" name="Freeform 5"/>
          <p:cNvSpPr/>
          <p:nvPr/>
        </p:nvSpPr>
        <p:spPr>
          <a:xfrm>
            <a:off x="2266950" y="457200"/>
            <a:ext cx="95250" cy="285750"/>
          </a:xfrm>
          <a:custGeom>
            <a:avLst/>
            <a:gdLst>
              <a:gd name="connsiteX0" fmla="*/ 0 w 95250"/>
              <a:gd name="connsiteY0" fmla="*/ 0 h 285750"/>
              <a:gd name="connsiteX1" fmla="*/ 95250 w 95250"/>
              <a:gd name="connsiteY1" fmla="*/ 285750 h 285750"/>
            </a:gdLst>
            <a:ahLst/>
            <a:cxnLst>
              <a:cxn ang="0">
                <a:pos x="connsiteX0" y="connsiteY0"/>
              </a:cxn>
              <a:cxn ang="0">
                <a:pos x="connsiteX1" y="connsiteY1"/>
              </a:cxn>
            </a:cxnLst>
            <a:rect l="l" t="t" r="r" b="b"/>
            <a:pathLst>
              <a:path w="95250" h="285750">
                <a:moveTo>
                  <a:pt x="0" y="0"/>
                </a:moveTo>
                <a:lnTo>
                  <a:pt x="95250" y="28575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8971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305822" y="-48061"/>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Wake Interactions</a:t>
            </a:r>
            <a:endParaRPr lang="en-US" sz="4000" b="1" dirty="0">
              <a:latin typeface="Calibri" pitchFamily="34" charset="0"/>
            </a:endParaRPr>
          </a:p>
        </p:txBody>
      </p:sp>
      <p:sp>
        <p:nvSpPr>
          <p:cNvPr id="7" name="Slide Number Placeholder 7"/>
          <p:cNvSpPr>
            <a:spLocks noGrp="1"/>
          </p:cNvSpPr>
          <p:nvPr>
            <p:ph type="sldNum" sz="quarter" idx="10"/>
          </p:nvPr>
        </p:nvSpPr>
        <p:spPr>
          <a:xfrm>
            <a:off x="-51249" y="6377262"/>
            <a:ext cx="458568" cy="333102"/>
          </a:xfrm>
        </p:spPr>
        <p:txBody>
          <a:bodyPr/>
          <a:lstStyle/>
          <a:p>
            <a:pPr>
              <a:defRPr/>
            </a:pPr>
            <a:fld id="{02FCDE40-6964-416A-9A4E-27EE96A382D7}" type="slidenum">
              <a:rPr lang="en-US" b="1"/>
              <a:pPr>
                <a:defRPr/>
              </a:pPr>
              <a:t>38</a:t>
            </a:fld>
            <a:endParaRPr lang="en-US" b="1" dirty="0"/>
          </a:p>
        </p:txBody>
      </p:sp>
      <p:sp>
        <p:nvSpPr>
          <p:cNvPr id="11" name="TextBox 10"/>
          <p:cNvSpPr txBox="1"/>
          <p:nvPr/>
        </p:nvSpPr>
        <p:spPr>
          <a:xfrm>
            <a:off x="381000" y="6383119"/>
            <a:ext cx="8763001" cy="461665"/>
          </a:xfrm>
          <a:prstGeom prst="rect">
            <a:avLst/>
          </a:prstGeom>
          <a:solidFill>
            <a:schemeClr val="bg1"/>
          </a:solidFill>
        </p:spPr>
        <p:txBody>
          <a:bodyPr wrap="square" rtlCol="0">
            <a:spAutoFit/>
          </a:bodyPr>
          <a:lstStyle/>
          <a:p>
            <a:r>
              <a:rPr lang="en-US" sz="1200" dirty="0" smtClean="0"/>
              <a:t>K. </a:t>
            </a:r>
            <a:r>
              <a:rPr lang="en-US" sz="1200" dirty="0" err="1" smtClean="0"/>
              <a:t>Veum</a:t>
            </a:r>
            <a:r>
              <a:rPr lang="en-US" sz="1200" dirty="0" smtClean="0"/>
              <a:t>, L. Cameron, D. Hernando, M. </a:t>
            </a:r>
            <a:r>
              <a:rPr lang="en-US" sz="1200" dirty="0" err="1" smtClean="0"/>
              <a:t>Korpas</a:t>
            </a:r>
            <a:r>
              <a:rPr lang="en-US" sz="1200" dirty="0" smtClean="0"/>
              <a:t>, “Roadmap to the deployment of offshore wind energy in the central &amp; southern North Sea: 2020-2030,” July 2011, at  </a:t>
            </a:r>
            <a:r>
              <a:rPr lang="en-US" sz="1200" dirty="0" smtClean="0">
                <a:hlinkClick r:id="rId3"/>
              </a:rPr>
              <a:t>www.windspeed.eu/media/publications/WINDSPEED_Roadmap_110719_final.pdf</a:t>
            </a:r>
            <a:r>
              <a:rPr lang="en-US" sz="1200" dirty="0" smtClean="0"/>
              <a:t>. </a:t>
            </a:r>
            <a:endParaRPr lang="en-US" sz="12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1224711"/>
            <a:ext cx="7181850" cy="462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76350" y="5810250"/>
            <a:ext cx="6629400" cy="369332"/>
          </a:xfrm>
          <a:prstGeom prst="rect">
            <a:avLst/>
          </a:prstGeom>
          <a:noFill/>
        </p:spPr>
        <p:txBody>
          <a:bodyPr wrap="square" rtlCol="0">
            <a:spAutoFit/>
          </a:bodyPr>
          <a:lstStyle/>
          <a:p>
            <a:pPr algn="ctr"/>
            <a:r>
              <a:rPr lang="en-US" b="1" dirty="0" smtClean="0"/>
              <a:t>Wakes behind wind turbines at Horns Rev </a:t>
            </a:r>
            <a:endParaRPr lang="en-US" b="1" dirty="0"/>
          </a:p>
        </p:txBody>
      </p:sp>
    </p:spTree>
    <p:extLst>
      <p:ext uri="{BB962C8B-B14F-4D97-AF65-F5344CB8AC3E}">
        <p14:creationId xmlns:p14="http://schemas.microsoft.com/office/powerpoint/2010/main" val="26434594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305822" y="-48061"/>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Off-shore wind farm siting</a:t>
            </a:r>
            <a:endParaRPr lang="en-US" sz="4000" b="1" dirty="0">
              <a:latin typeface="Calibri" pitchFamily="34" charset="0"/>
            </a:endParaRPr>
          </a:p>
        </p:txBody>
      </p:sp>
      <p:sp>
        <p:nvSpPr>
          <p:cNvPr id="7" name="Slide Number Placeholder 7"/>
          <p:cNvSpPr>
            <a:spLocks noGrp="1"/>
          </p:cNvSpPr>
          <p:nvPr>
            <p:ph type="sldNum" sz="quarter" idx="10"/>
          </p:nvPr>
        </p:nvSpPr>
        <p:spPr>
          <a:xfrm>
            <a:off x="-51249" y="6377262"/>
            <a:ext cx="458568" cy="333102"/>
          </a:xfrm>
        </p:spPr>
        <p:txBody>
          <a:bodyPr/>
          <a:lstStyle/>
          <a:p>
            <a:pPr>
              <a:defRPr/>
            </a:pPr>
            <a:fld id="{02FCDE40-6964-416A-9A4E-27EE96A382D7}" type="slidenum">
              <a:rPr lang="en-US" b="1"/>
              <a:pPr>
                <a:defRPr/>
              </a:pPr>
              <a:t>39</a:t>
            </a:fld>
            <a:endParaRPr lang="en-US" b="1" dirty="0"/>
          </a:p>
        </p:txBody>
      </p:sp>
      <p:sp>
        <p:nvSpPr>
          <p:cNvPr id="11" name="TextBox 10"/>
          <p:cNvSpPr txBox="1"/>
          <p:nvPr/>
        </p:nvSpPr>
        <p:spPr>
          <a:xfrm>
            <a:off x="381000" y="6383119"/>
            <a:ext cx="8763001" cy="461665"/>
          </a:xfrm>
          <a:prstGeom prst="rect">
            <a:avLst/>
          </a:prstGeom>
          <a:solidFill>
            <a:schemeClr val="bg1"/>
          </a:solidFill>
        </p:spPr>
        <p:txBody>
          <a:bodyPr wrap="square" rtlCol="0">
            <a:spAutoFit/>
          </a:bodyPr>
          <a:lstStyle/>
          <a:p>
            <a:r>
              <a:rPr lang="en-US" sz="1200" dirty="0" smtClean="0"/>
              <a:t>K. </a:t>
            </a:r>
            <a:r>
              <a:rPr lang="en-US" sz="1200" dirty="0" err="1" smtClean="0"/>
              <a:t>Veum</a:t>
            </a:r>
            <a:r>
              <a:rPr lang="en-US" sz="1200" dirty="0" smtClean="0"/>
              <a:t>, L. Cameron, D. Hernando, M. </a:t>
            </a:r>
            <a:r>
              <a:rPr lang="en-US" sz="1200" dirty="0" err="1" smtClean="0"/>
              <a:t>Korpas</a:t>
            </a:r>
            <a:r>
              <a:rPr lang="en-US" sz="1200" dirty="0" smtClean="0"/>
              <a:t>, “Roadmap to the deployment of offshore wind energy in the central &amp; southern North Sea: 2020-2030,” July 2011, at  </a:t>
            </a:r>
            <a:r>
              <a:rPr lang="en-US" sz="1200" dirty="0" smtClean="0">
                <a:hlinkClick r:id="rId3"/>
              </a:rPr>
              <a:t>www.windspeed.eu/media/publications/WINDSPEED_Roadmap_110719_final.pdf</a:t>
            </a:r>
            <a:r>
              <a:rPr lang="en-US" sz="1200" dirty="0" smtClean="0"/>
              <a:t>. </a:t>
            </a:r>
            <a:endParaRPr lang="en-US" sz="1200" dirty="0"/>
          </a:p>
        </p:txBody>
      </p:sp>
      <p:sp>
        <p:nvSpPr>
          <p:cNvPr id="3" name="TextBox 2"/>
          <p:cNvSpPr txBox="1"/>
          <p:nvPr/>
        </p:nvSpPr>
        <p:spPr>
          <a:xfrm>
            <a:off x="0" y="704850"/>
            <a:ext cx="9144000" cy="2862322"/>
          </a:xfrm>
          <a:prstGeom prst="rect">
            <a:avLst/>
          </a:prstGeom>
          <a:solidFill>
            <a:schemeClr val="bg1"/>
          </a:solidFill>
        </p:spPr>
        <p:txBody>
          <a:bodyPr wrap="square" rtlCol="0">
            <a:spAutoFit/>
          </a:bodyPr>
          <a:lstStyle/>
          <a:p>
            <a:r>
              <a:rPr lang="en-US" dirty="0" smtClean="0"/>
              <a:t>“In </a:t>
            </a:r>
            <a:r>
              <a:rPr lang="en-US" dirty="0"/>
              <a:t>view of the recent findings on wakes within offshore wind farms and on wind speed deficits behind these wind farms, the WINDSPEED project considers that, within a defined area, </a:t>
            </a:r>
            <a:r>
              <a:rPr lang="en-US" u="sng" dirty="0"/>
              <a:t>only 30% of the total should realistically be occupied by wind farms</a:t>
            </a:r>
            <a:r>
              <a:rPr lang="en-US" dirty="0"/>
              <a:t>. It is assumed that </a:t>
            </a:r>
            <a:r>
              <a:rPr lang="en-US" u="sng" dirty="0"/>
              <a:t>any large scale deployment of offshore wind will likely take the form of multiple wind farm clusters uniformly spaced, allowing adequate distance between each cluster to mitigate the impact of inter wind farm wake losses and the resulting lost production and wake turbulence loading </a:t>
            </a:r>
            <a:r>
              <a:rPr lang="en-US" dirty="0" smtClean="0"/>
              <a:t>…</a:t>
            </a:r>
            <a:r>
              <a:rPr lang="en-US" u="sng" dirty="0" smtClean="0"/>
              <a:t>The </a:t>
            </a:r>
            <a:r>
              <a:rPr lang="en-US" u="sng" dirty="0"/>
              <a:t>remaining 70% shall provide space for wind speed recovery and dissipation of wake turbulent energy, but also possibly permit some form of navigation throughout the area </a:t>
            </a:r>
            <a:r>
              <a:rPr lang="en-US" dirty="0" smtClean="0"/>
              <a:t>…</a:t>
            </a:r>
            <a:r>
              <a:rPr lang="en-US" u="sng" dirty="0" smtClean="0"/>
              <a:t>This </a:t>
            </a:r>
            <a:r>
              <a:rPr lang="en-US" u="sng" dirty="0"/>
              <a:t>provides opportunities for co-use/co-existence with other sea uses such as shipping and fishing</a:t>
            </a:r>
            <a:r>
              <a:rPr lang="en-US" dirty="0" smtClean="0"/>
              <a:t>.” </a:t>
            </a:r>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0" y="3719513"/>
            <a:ext cx="48768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39050" y="4000500"/>
            <a:ext cx="1218634" cy="923330"/>
          </a:xfrm>
          <a:prstGeom prst="rect">
            <a:avLst/>
          </a:prstGeom>
          <a:noFill/>
        </p:spPr>
        <p:txBody>
          <a:bodyPr wrap="square" rtlCol="0">
            <a:spAutoFit/>
          </a:bodyPr>
          <a:lstStyle/>
          <a:p>
            <a:r>
              <a:rPr lang="en-US" b="1" dirty="0" smtClean="0"/>
              <a:t>“D” is turbine diameter.</a:t>
            </a:r>
            <a:endParaRPr lang="en-US" b="1" dirty="0"/>
          </a:p>
        </p:txBody>
      </p:sp>
    </p:spTree>
    <p:extLst>
      <p:ext uri="{BB962C8B-B14F-4D97-AF65-F5344CB8AC3E}">
        <p14:creationId xmlns:p14="http://schemas.microsoft.com/office/powerpoint/2010/main" val="786620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237689"/>
            <a:ext cx="9009628" cy="707886"/>
          </a:xfrm>
          <a:prstGeom prst="rect">
            <a:avLst/>
          </a:prstGeom>
          <a:noFill/>
          <a:ln w="9525">
            <a:noFill/>
            <a:miter lim="800000"/>
            <a:headEnd/>
            <a:tailEnd/>
          </a:ln>
        </p:spPr>
        <p:txBody>
          <a:bodyPr wrap="square">
            <a:spAutoFit/>
          </a:bodyPr>
          <a:lstStyle/>
          <a:p>
            <a:pPr algn="ctr"/>
            <a:r>
              <a:rPr lang="en-US" sz="4000" b="1" dirty="0" smtClean="0">
                <a:latin typeface="Calibri" pitchFamily="34" charset="0"/>
              </a:rPr>
              <a:t>Introduction – shallow water foundations</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4</a:t>
            </a:fld>
            <a:endParaRPr lang="en-US" b="1" dirty="0"/>
          </a:p>
        </p:txBody>
      </p:sp>
      <p:sp>
        <p:nvSpPr>
          <p:cNvPr id="9" name="TextBox 8"/>
          <p:cNvSpPr txBox="1"/>
          <p:nvPr/>
        </p:nvSpPr>
        <p:spPr>
          <a:xfrm>
            <a:off x="1954158" y="1238250"/>
            <a:ext cx="5332978" cy="369332"/>
          </a:xfrm>
          <a:prstGeom prst="rect">
            <a:avLst/>
          </a:prstGeom>
          <a:noFill/>
        </p:spPr>
        <p:txBody>
          <a:bodyPr wrap="square" rtlCol="0">
            <a:spAutoFit/>
          </a:bodyPr>
          <a:lstStyle/>
          <a:p>
            <a:r>
              <a:rPr lang="en-US" dirty="0" smtClean="0"/>
              <a:t>Three types of foundations used in shallow water:</a:t>
            </a:r>
            <a:endParaRPr lang="en-US" dirty="0"/>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422" y="1607582"/>
            <a:ext cx="588645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21960" y="5878473"/>
            <a:ext cx="1789678" cy="369332"/>
          </a:xfrm>
          <a:prstGeom prst="rect">
            <a:avLst/>
          </a:prstGeom>
          <a:noFill/>
        </p:spPr>
        <p:txBody>
          <a:bodyPr wrap="square" rtlCol="0">
            <a:spAutoFit/>
          </a:bodyPr>
          <a:lstStyle/>
          <a:p>
            <a:r>
              <a:rPr lang="en-US" dirty="0" smtClean="0"/>
              <a:t>Most common</a:t>
            </a:r>
            <a:endParaRPr lang="en-US" dirty="0"/>
          </a:p>
        </p:txBody>
      </p:sp>
      <p:sp>
        <p:nvSpPr>
          <p:cNvPr id="10" name="TextBox 9"/>
          <p:cNvSpPr txBox="1"/>
          <p:nvPr/>
        </p:nvSpPr>
        <p:spPr>
          <a:xfrm>
            <a:off x="5621794" y="5509141"/>
            <a:ext cx="1789678" cy="369332"/>
          </a:xfrm>
          <a:prstGeom prst="rect">
            <a:avLst/>
          </a:prstGeom>
          <a:noFill/>
        </p:spPr>
        <p:txBody>
          <a:bodyPr wrap="square" rtlCol="0">
            <a:spAutoFit/>
          </a:bodyPr>
          <a:lstStyle/>
          <a:p>
            <a:r>
              <a:rPr lang="en-US" dirty="0" smtClean="0"/>
              <a:t>Least common</a:t>
            </a:r>
            <a:endParaRPr lang="en-US" dirty="0"/>
          </a:p>
        </p:txBody>
      </p:sp>
      <p:sp>
        <p:nvSpPr>
          <p:cNvPr id="3" name="Freeform 2"/>
          <p:cNvSpPr/>
          <p:nvPr/>
        </p:nvSpPr>
        <p:spPr>
          <a:xfrm rot="1631768" flipH="1">
            <a:off x="2903225" y="4750857"/>
            <a:ext cx="441781" cy="1141319"/>
          </a:xfrm>
          <a:custGeom>
            <a:avLst/>
            <a:gdLst>
              <a:gd name="connsiteX0" fmla="*/ 0 w 0"/>
              <a:gd name="connsiteY0" fmla="*/ 495300 h 495300"/>
              <a:gd name="connsiteX1" fmla="*/ 0 w 0"/>
              <a:gd name="connsiteY1" fmla="*/ 0 h 495300"/>
            </a:gdLst>
            <a:ahLst/>
            <a:cxnLst>
              <a:cxn ang="0">
                <a:pos x="connsiteX0" y="connsiteY0"/>
              </a:cxn>
              <a:cxn ang="0">
                <a:pos x="connsiteX1" y="connsiteY1"/>
              </a:cxn>
            </a:cxnLst>
            <a:rect l="l" t="t" r="r" b="b"/>
            <a:pathLst>
              <a:path h="495300">
                <a:moveTo>
                  <a:pt x="0" y="495300"/>
                </a:moveTo>
                <a:lnTo>
                  <a:pt x="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686550" y="5105400"/>
            <a:ext cx="0" cy="495300"/>
          </a:xfrm>
          <a:custGeom>
            <a:avLst/>
            <a:gdLst>
              <a:gd name="connsiteX0" fmla="*/ 0 w 0"/>
              <a:gd name="connsiteY0" fmla="*/ 495300 h 495300"/>
              <a:gd name="connsiteX1" fmla="*/ 0 w 0"/>
              <a:gd name="connsiteY1" fmla="*/ 0 h 495300"/>
            </a:gdLst>
            <a:ahLst/>
            <a:cxnLst>
              <a:cxn ang="0">
                <a:pos x="connsiteX0" y="connsiteY0"/>
              </a:cxn>
              <a:cxn ang="0">
                <a:pos x="connsiteX1" y="connsiteY1"/>
              </a:cxn>
            </a:cxnLst>
            <a:rect l="l" t="t" r="r" b="b"/>
            <a:pathLst>
              <a:path h="495300">
                <a:moveTo>
                  <a:pt x="0" y="495300"/>
                </a:moveTo>
                <a:lnTo>
                  <a:pt x="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8387661">
            <a:off x="2410743" y="5329378"/>
            <a:ext cx="334885" cy="495300"/>
          </a:xfrm>
          <a:custGeom>
            <a:avLst/>
            <a:gdLst>
              <a:gd name="connsiteX0" fmla="*/ 0 w 0"/>
              <a:gd name="connsiteY0" fmla="*/ 495300 h 495300"/>
              <a:gd name="connsiteX1" fmla="*/ 0 w 0"/>
              <a:gd name="connsiteY1" fmla="*/ 0 h 495300"/>
            </a:gdLst>
            <a:ahLst/>
            <a:cxnLst>
              <a:cxn ang="0">
                <a:pos x="connsiteX0" y="connsiteY0"/>
              </a:cxn>
              <a:cxn ang="0">
                <a:pos x="connsiteX1" y="connsiteY1"/>
              </a:cxn>
            </a:cxnLst>
            <a:rect l="l" t="t" r="r" b="b"/>
            <a:pathLst>
              <a:path h="495300">
                <a:moveTo>
                  <a:pt x="0" y="495300"/>
                </a:moveTo>
                <a:lnTo>
                  <a:pt x="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55284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305822" y="-48061"/>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North Sea HVDC Network?</a:t>
            </a:r>
            <a:endParaRPr lang="en-US" sz="4000" b="1" dirty="0">
              <a:latin typeface="Calibri" pitchFamily="34" charset="0"/>
            </a:endParaRPr>
          </a:p>
        </p:txBody>
      </p:sp>
      <p:sp>
        <p:nvSpPr>
          <p:cNvPr id="7" name="Slide Number Placeholder 7"/>
          <p:cNvSpPr>
            <a:spLocks noGrp="1"/>
          </p:cNvSpPr>
          <p:nvPr>
            <p:ph type="sldNum" sz="quarter" idx="10"/>
          </p:nvPr>
        </p:nvSpPr>
        <p:spPr>
          <a:xfrm>
            <a:off x="-51249" y="6377262"/>
            <a:ext cx="458568" cy="333102"/>
          </a:xfrm>
        </p:spPr>
        <p:txBody>
          <a:bodyPr/>
          <a:lstStyle/>
          <a:p>
            <a:pPr>
              <a:defRPr/>
            </a:pPr>
            <a:fld id="{02FCDE40-6964-416A-9A4E-27EE96A382D7}" type="slidenum">
              <a:rPr lang="en-US" b="1"/>
              <a:pPr>
                <a:defRPr/>
              </a:pPr>
              <a:t>40</a:t>
            </a:fld>
            <a:endParaRPr lang="en-US" b="1" dirty="0"/>
          </a:p>
        </p:txBody>
      </p:sp>
      <p:sp>
        <p:nvSpPr>
          <p:cNvPr id="11" name="TextBox 10"/>
          <p:cNvSpPr txBox="1"/>
          <p:nvPr/>
        </p:nvSpPr>
        <p:spPr>
          <a:xfrm>
            <a:off x="381000" y="6021169"/>
            <a:ext cx="8763001" cy="461665"/>
          </a:xfrm>
          <a:prstGeom prst="rect">
            <a:avLst/>
          </a:prstGeom>
          <a:solidFill>
            <a:schemeClr val="bg1"/>
          </a:solidFill>
        </p:spPr>
        <p:txBody>
          <a:bodyPr wrap="square" rtlCol="0">
            <a:spAutoFit/>
          </a:bodyPr>
          <a:lstStyle/>
          <a:p>
            <a:r>
              <a:rPr lang="en-US" sz="1200" dirty="0" smtClean="0"/>
              <a:t>K. </a:t>
            </a:r>
            <a:r>
              <a:rPr lang="en-US" sz="1200" dirty="0" err="1" smtClean="0"/>
              <a:t>Veum</a:t>
            </a:r>
            <a:r>
              <a:rPr lang="en-US" sz="1200" dirty="0" smtClean="0"/>
              <a:t>, L. Cameron, D. Hernando, M. </a:t>
            </a:r>
            <a:r>
              <a:rPr lang="en-US" sz="1200" dirty="0" err="1" smtClean="0"/>
              <a:t>Korpas</a:t>
            </a:r>
            <a:r>
              <a:rPr lang="en-US" sz="1200" dirty="0" smtClean="0"/>
              <a:t>, “Roadmap to the deployment of offshore wind energy in the central &amp; southern North Sea: 2020-2030,” July 2011, at  </a:t>
            </a:r>
            <a:r>
              <a:rPr lang="en-US" sz="1200" dirty="0" smtClean="0">
                <a:hlinkClick r:id="rId3"/>
              </a:rPr>
              <a:t>www.windspeed.eu/media/publications/WINDSPEED_Roadmap_110719_final.pdf</a:t>
            </a:r>
            <a:r>
              <a:rPr lang="en-US" sz="1200" dirty="0" smtClean="0"/>
              <a:t>. </a:t>
            </a:r>
            <a:endParaRPr lang="en-US" sz="1200"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75" y="2214899"/>
            <a:ext cx="7105650" cy="384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507425"/>
            <a:ext cx="9144000" cy="1677382"/>
          </a:xfrm>
          <a:prstGeom prst="rect">
            <a:avLst/>
          </a:prstGeom>
          <a:solidFill>
            <a:schemeClr val="bg1"/>
          </a:solidFill>
        </p:spPr>
        <p:txBody>
          <a:bodyPr wrap="square" rtlCol="0">
            <a:spAutoFit/>
          </a:bodyPr>
          <a:lstStyle/>
          <a:p>
            <a:r>
              <a:rPr lang="en-US" dirty="0" smtClean="0"/>
              <a:t>“</a:t>
            </a:r>
            <a:r>
              <a:rPr lang="en-US" sz="1700" dirty="0" smtClean="0"/>
              <a:t>For </a:t>
            </a:r>
            <a:r>
              <a:rPr lang="en-US" sz="1700" dirty="0"/>
              <a:t>those scenarios in which some form of offshore grid is assumed to develop – the In the Deep and Grand Design scenarios – the results from the DSS were used to define a number of potential OWE clusters along with onshore connection points. An offshore grid was then designed that interconnects these wind clusters and onshore connection points in such a way as to </a:t>
            </a:r>
            <a:r>
              <a:rPr lang="en-US" sz="1700" dirty="0" err="1"/>
              <a:t>optimise</a:t>
            </a:r>
            <a:r>
              <a:rPr lang="en-US" sz="1700" dirty="0"/>
              <a:t> the investment cost of the grid against the benefit it provides by increased trade opportunities and connections to the new offshore wind generation </a:t>
            </a:r>
            <a:r>
              <a:rPr lang="en-US" sz="1700" dirty="0" smtClean="0"/>
              <a:t>units.”</a:t>
            </a:r>
            <a:endParaRPr lang="en-US" sz="1700" dirty="0"/>
          </a:p>
        </p:txBody>
      </p:sp>
      <p:sp>
        <p:nvSpPr>
          <p:cNvPr id="2" name="TextBox 1"/>
          <p:cNvSpPr txBox="1"/>
          <p:nvPr/>
        </p:nvSpPr>
        <p:spPr>
          <a:xfrm>
            <a:off x="7524750" y="172532"/>
            <a:ext cx="1619250" cy="230832"/>
          </a:xfrm>
          <a:prstGeom prst="rect">
            <a:avLst/>
          </a:prstGeom>
          <a:noFill/>
        </p:spPr>
        <p:txBody>
          <a:bodyPr wrap="square" rtlCol="0">
            <a:spAutoFit/>
          </a:bodyPr>
          <a:lstStyle/>
          <a:p>
            <a:r>
              <a:rPr lang="en-US" sz="900" b="1" dirty="0" smtClean="0"/>
              <a:t>Decision-support system</a:t>
            </a:r>
            <a:endParaRPr lang="en-US" sz="900" b="1" dirty="0"/>
          </a:p>
        </p:txBody>
      </p:sp>
      <p:sp>
        <p:nvSpPr>
          <p:cNvPr id="3" name="Freeform 2"/>
          <p:cNvSpPr/>
          <p:nvPr/>
        </p:nvSpPr>
        <p:spPr>
          <a:xfrm>
            <a:off x="5924550" y="381000"/>
            <a:ext cx="2133600" cy="495300"/>
          </a:xfrm>
          <a:custGeom>
            <a:avLst/>
            <a:gdLst>
              <a:gd name="connsiteX0" fmla="*/ 1428750 w 1428750"/>
              <a:gd name="connsiteY0" fmla="*/ 0 h 495300"/>
              <a:gd name="connsiteX1" fmla="*/ 0 w 1428750"/>
              <a:gd name="connsiteY1" fmla="*/ 495300 h 495300"/>
            </a:gdLst>
            <a:ahLst/>
            <a:cxnLst>
              <a:cxn ang="0">
                <a:pos x="connsiteX0" y="connsiteY0"/>
              </a:cxn>
              <a:cxn ang="0">
                <a:pos x="connsiteX1" y="connsiteY1"/>
              </a:cxn>
            </a:cxnLst>
            <a:rect l="l" t="t" r="r" b="b"/>
            <a:pathLst>
              <a:path w="1428750" h="495300">
                <a:moveTo>
                  <a:pt x="1428750" y="0"/>
                </a:moveTo>
                <a:lnTo>
                  <a:pt x="0" y="49530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9100" y="6459319"/>
            <a:ext cx="8763001" cy="461665"/>
          </a:xfrm>
          <a:prstGeom prst="rect">
            <a:avLst/>
          </a:prstGeom>
          <a:solidFill>
            <a:schemeClr val="bg1"/>
          </a:solidFill>
        </p:spPr>
        <p:txBody>
          <a:bodyPr wrap="square" rtlCol="0">
            <a:spAutoFit/>
          </a:bodyPr>
          <a:lstStyle/>
          <a:p>
            <a:r>
              <a:rPr lang="en-US" sz="1200" dirty="0" smtClean="0"/>
              <a:t>D. </a:t>
            </a:r>
            <a:r>
              <a:rPr lang="en-US" sz="1200" dirty="0" err="1" smtClean="0"/>
              <a:t>Huertas</a:t>
            </a:r>
            <a:r>
              <a:rPr lang="en-US" sz="1200" dirty="0" smtClean="0"/>
              <a:t> Hernando, M. </a:t>
            </a:r>
            <a:r>
              <a:rPr lang="en-US" sz="1200" dirty="0" err="1" smtClean="0"/>
              <a:t>Korpas</a:t>
            </a:r>
            <a:r>
              <a:rPr lang="en-US" sz="1200" dirty="0" smtClean="0"/>
              <a:t>, S. </a:t>
            </a:r>
            <a:r>
              <a:rPr lang="en-US" sz="1200" dirty="0" err="1" smtClean="0"/>
              <a:t>vsn</a:t>
            </a:r>
            <a:r>
              <a:rPr lang="en-US" sz="1200" dirty="0" smtClean="0"/>
              <a:t> </a:t>
            </a:r>
            <a:r>
              <a:rPr lang="en-US" sz="1200" dirty="0" err="1" smtClean="0"/>
              <a:t>Dyken</a:t>
            </a:r>
            <a:r>
              <a:rPr lang="en-US" sz="1200" dirty="0" smtClean="0"/>
              <a:t>, “Grid Implications: Optimal design of a subsea power grid in the North Sea,” WP6 Final Report D6.3, June 2011.</a:t>
            </a:r>
            <a:endParaRPr lang="en-US" sz="1200" dirty="0"/>
          </a:p>
        </p:txBody>
      </p:sp>
    </p:spTree>
    <p:extLst>
      <p:ext uri="{BB962C8B-B14F-4D97-AF65-F5344CB8AC3E}">
        <p14:creationId xmlns:p14="http://schemas.microsoft.com/office/powerpoint/2010/main" val="30626575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305822" y="-48061"/>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Wind-motivated networks?</a:t>
            </a:r>
            <a:endParaRPr lang="en-US" sz="4000" b="1" dirty="0">
              <a:latin typeface="Calibri" pitchFamily="34" charset="0"/>
            </a:endParaRPr>
          </a:p>
        </p:txBody>
      </p:sp>
      <p:sp>
        <p:nvSpPr>
          <p:cNvPr id="7" name="Slide Number Placeholder 7"/>
          <p:cNvSpPr>
            <a:spLocks noGrp="1"/>
          </p:cNvSpPr>
          <p:nvPr>
            <p:ph type="sldNum" sz="quarter" idx="10"/>
          </p:nvPr>
        </p:nvSpPr>
        <p:spPr>
          <a:xfrm>
            <a:off x="-51249" y="6377262"/>
            <a:ext cx="458568" cy="333102"/>
          </a:xfrm>
        </p:spPr>
        <p:txBody>
          <a:bodyPr/>
          <a:lstStyle/>
          <a:p>
            <a:pPr>
              <a:defRPr/>
            </a:pPr>
            <a:fld id="{02FCDE40-6964-416A-9A4E-27EE96A382D7}" type="slidenum">
              <a:rPr lang="en-US" b="1"/>
              <a:pPr>
                <a:defRPr/>
              </a:pPr>
              <a:t>41</a:t>
            </a:fld>
            <a:endParaRPr lang="en-US" b="1"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258" y="2096869"/>
            <a:ext cx="777699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1123950"/>
            <a:ext cx="9144000" cy="1077218"/>
          </a:xfrm>
          <a:prstGeom prst="rect">
            <a:avLst/>
          </a:prstGeom>
          <a:noFill/>
        </p:spPr>
        <p:txBody>
          <a:bodyPr wrap="square" rtlCol="0">
            <a:spAutoFit/>
          </a:bodyPr>
          <a:lstStyle/>
          <a:p>
            <a:r>
              <a:rPr lang="en-US" sz="3200" dirty="0" smtClean="0"/>
              <a:t>Is there a “multi-farm collection network” problem that is general/common to both inland &amp; offshore?</a:t>
            </a:r>
            <a:endParaRPr lang="en-US" sz="3200" dirty="0"/>
          </a:p>
        </p:txBody>
      </p:sp>
      <p:sp>
        <p:nvSpPr>
          <p:cNvPr id="9" name="TextBox 8"/>
          <p:cNvSpPr txBox="1"/>
          <p:nvPr/>
        </p:nvSpPr>
        <p:spPr>
          <a:xfrm>
            <a:off x="0" y="5780782"/>
            <a:ext cx="9144000" cy="1077218"/>
          </a:xfrm>
          <a:prstGeom prst="rect">
            <a:avLst/>
          </a:prstGeom>
          <a:noFill/>
        </p:spPr>
        <p:txBody>
          <a:bodyPr wrap="square" rtlCol="0">
            <a:spAutoFit/>
          </a:bodyPr>
          <a:lstStyle/>
          <a:p>
            <a:pPr algn="ctr"/>
            <a:r>
              <a:rPr lang="en-US" sz="3200" dirty="0" smtClean="0"/>
              <a:t>There would be differences in implementation, but design method may be very similar.</a:t>
            </a:r>
            <a:endParaRPr lang="en-US" sz="3200" dirty="0"/>
          </a:p>
        </p:txBody>
      </p:sp>
    </p:spTree>
    <p:extLst>
      <p:ext uri="{BB962C8B-B14F-4D97-AF65-F5344CB8AC3E}">
        <p14:creationId xmlns:p14="http://schemas.microsoft.com/office/powerpoint/2010/main" val="101892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881293"/>
            <a:ext cx="2898775" cy="2166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1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609" y="1143000"/>
            <a:ext cx="2943225" cy="2209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11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3827815"/>
            <a:ext cx="3386138" cy="2324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12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562" y="3098800"/>
            <a:ext cx="3870325" cy="2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120" name="Picture 8" descr="http://www.rockislandcleanline.com/sites/rock_island/media/studycorridormaplar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5140" y="4990277"/>
            <a:ext cx="3744469" cy="186772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1066800" y="1752600"/>
            <a:ext cx="838200" cy="626154"/>
          </a:xfrm>
          <a:prstGeom prst="ellipse">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410200" y="1371600"/>
            <a:ext cx="838200" cy="626154"/>
          </a:xfrm>
          <a:prstGeom prst="ellipse">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sd</a:t>
            </a:r>
            <a:endParaRPr lang="en-US" dirty="0"/>
          </a:p>
        </p:txBody>
      </p:sp>
      <p:sp>
        <p:nvSpPr>
          <p:cNvPr id="14" name="Oval 13"/>
          <p:cNvSpPr/>
          <p:nvPr/>
        </p:nvSpPr>
        <p:spPr>
          <a:xfrm>
            <a:off x="6760368" y="5012646"/>
            <a:ext cx="1621631" cy="1235754"/>
          </a:xfrm>
          <a:prstGeom prst="ellipse">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371600" y="3827814"/>
            <a:ext cx="1295400" cy="1048985"/>
          </a:xfrm>
          <a:prstGeom prst="ellipse">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52500" y="4855252"/>
            <a:ext cx="3314700" cy="1774147"/>
          </a:xfrm>
          <a:prstGeom prst="ellipse">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sd</a:t>
            </a:r>
            <a:endParaRPr lang="en-US" dirty="0"/>
          </a:p>
        </p:txBody>
      </p:sp>
      <p:sp>
        <p:nvSpPr>
          <p:cNvPr id="4" name="TextBox 3"/>
          <p:cNvSpPr txBox="1"/>
          <p:nvPr/>
        </p:nvSpPr>
        <p:spPr>
          <a:xfrm>
            <a:off x="73025" y="838200"/>
            <a:ext cx="3127375" cy="369332"/>
          </a:xfrm>
          <a:prstGeom prst="rect">
            <a:avLst/>
          </a:prstGeom>
          <a:solidFill>
            <a:schemeClr val="bg1"/>
          </a:solidFill>
        </p:spPr>
        <p:txBody>
          <a:bodyPr wrap="square" rtlCol="0">
            <a:spAutoFit/>
          </a:bodyPr>
          <a:lstStyle/>
          <a:p>
            <a:r>
              <a:rPr lang="en-US" b="1" dirty="0" smtClean="0"/>
              <a:t>2010 </a:t>
            </a:r>
            <a:r>
              <a:rPr lang="en-US" b="1" dirty="0" err="1" smtClean="0"/>
              <a:t>SmartTransmission</a:t>
            </a:r>
            <a:r>
              <a:rPr lang="en-US" b="1" dirty="0" smtClean="0"/>
              <a:t> Study </a:t>
            </a:r>
            <a:endParaRPr lang="en-US" b="1" dirty="0"/>
          </a:p>
        </p:txBody>
      </p:sp>
      <p:sp>
        <p:nvSpPr>
          <p:cNvPr id="18" name="TextBox 17"/>
          <p:cNvSpPr txBox="1"/>
          <p:nvPr/>
        </p:nvSpPr>
        <p:spPr>
          <a:xfrm>
            <a:off x="4949824" y="914400"/>
            <a:ext cx="3584576" cy="369332"/>
          </a:xfrm>
          <a:prstGeom prst="rect">
            <a:avLst/>
          </a:prstGeom>
          <a:solidFill>
            <a:schemeClr val="bg1"/>
          </a:solidFill>
        </p:spPr>
        <p:txBody>
          <a:bodyPr wrap="square" rtlCol="0">
            <a:spAutoFit/>
          </a:bodyPr>
          <a:lstStyle/>
          <a:p>
            <a:r>
              <a:rPr lang="en-US" b="1" dirty="0" smtClean="0"/>
              <a:t>2008 Joint Coordinated System Plan</a:t>
            </a:r>
            <a:endParaRPr lang="en-US" b="1" dirty="0"/>
          </a:p>
        </p:txBody>
      </p:sp>
      <p:sp>
        <p:nvSpPr>
          <p:cNvPr id="19" name="TextBox 18"/>
          <p:cNvSpPr txBox="1"/>
          <p:nvPr/>
        </p:nvSpPr>
        <p:spPr>
          <a:xfrm>
            <a:off x="2133600" y="6444733"/>
            <a:ext cx="2870200" cy="369332"/>
          </a:xfrm>
          <a:prstGeom prst="rect">
            <a:avLst/>
          </a:prstGeom>
          <a:solidFill>
            <a:schemeClr val="bg1"/>
          </a:solidFill>
        </p:spPr>
        <p:txBody>
          <a:bodyPr wrap="square" rtlCol="0">
            <a:spAutoFit/>
          </a:bodyPr>
          <a:lstStyle/>
          <a:p>
            <a:r>
              <a:rPr lang="en-US" b="1" dirty="0" smtClean="0"/>
              <a:t>2013 Rock Island Clean Line </a:t>
            </a:r>
            <a:endParaRPr lang="en-US" b="1" dirty="0"/>
          </a:p>
        </p:txBody>
      </p:sp>
      <p:sp>
        <p:nvSpPr>
          <p:cNvPr id="20" name="TextBox 19"/>
          <p:cNvSpPr txBox="1"/>
          <p:nvPr/>
        </p:nvSpPr>
        <p:spPr>
          <a:xfrm>
            <a:off x="5486400" y="3643148"/>
            <a:ext cx="3584576" cy="369332"/>
          </a:xfrm>
          <a:prstGeom prst="rect">
            <a:avLst/>
          </a:prstGeom>
          <a:solidFill>
            <a:schemeClr val="bg1"/>
          </a:solidFill>
        </p:spPr>
        <p:txBody>
          <a:bodyPr wrap="square" rtlCol="0">
            <a:spAutoFit/>
          </a:bodyPr>
          <a:lstStyle/>
          <a:p>
            <a:r>
              <a:rPr lang="en-US" b="1" dirty="0" smtClean="0"/>
              <a:t>2010 Green Power Express</a:t>
            </a:r>
            <a:endParaRPr lang="en-US" b="1" dirty="0"/>
          </a:p>
        </p:txBody>
      </p:sp>
      <p:sp>
        <p:nvSpPr>
          <p:cNvPr id="21" name="TextBox 20"/>
          <p:cNvSpPr txBox="1"/>
          <p:nvPr/>
        </p:nvSpPr>
        <p:spPr>
          <a:xfrm>
            <a:off x="144462" y="3167861"/>
            <a:ext cx="3584576" cy="369332"/>
          </a:xfrm>
          <a:prstGeom prst="rect">
            <a:avLst/>
          </a:prstGeom>
          <a:solidFill>
            <a:schemeClr val="bg1"/>
          </a:solidFill>
        </p:spPr>
        <p:txBody>
          <a:bodyPr wrap="square" rtlCol="0">
            <a:spAutoFit/>
          </a:bodyPr>
          <a:lstStyle/>
          <a:p>
            <a:r>
              <a:rPr lang="en-US" b="1" dirty="0" smtClean="0"/>
              <a:t>2011 MISO RGOS Study</a:t>
            </a:r>
            <a:endParaRPr lang="en-US" b="1" dirty="0"/>
          </a:p>
        </p:txBody>
      </p:sp>
      <p:sp>
        <p:nvSpPr>
          <p:cNvPr id="23" name="Text Box 28"/>
          <p:cNvSpPr txBox="1">
            <a:spLocks noChangeArrowheads="1"/>
          </p:cNvSpPr>
          <p:nvPr/>
        </p:nvSpPr>
        <p:spPr bwMode="auto">
          <a:xfrm>
            <a:off x="0" y="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zh-CN" sz="3600" b="1" dirty="0" smtClean="0"/>
              <a:t>High Capacity Transmission for Iowa</a:t>
            </a:r>
            <a:endParaRPr lang="en-US" altLang="zh-CN" sz="3600" b="1" dirty="0"/>
          </a:p>
        </p:txBody>
      </p:sp>
      <p:sp>
        <p:nvSpPr>
          <p:cNvPr id="24" name="Slide Number Placeholder 3"/>
          <p:cNvSpPr>
            <a:spLocks noGrp="1"/>
          </p:cNvSpPr>
          <p:nvPr>
            <p:ph type="sldNum" sz="quarter" idx="4294967295"/>
          </p:nvPr>
        </p:nvSpPr>
        <p:spPr>
          <a:xfrm>
            <a:off x="8686800" y="6356350"/>
            <a:ext cx="457200" cy="430659"/>
          </a:xfrm>
          <a:prstGeom prst="rect">
            <a:avLst/>
          </a:prstGeom>
        </p:spPr>
        <p:txBody>
          <a:bodyPr/>
          <a:lstStyle/>
          <a:p>
            <a:fld id="{A25E6C2D-53E8-4074-894E-60690C8D87BE}" type="slidenum">
              <a:rPr lang="en-US" b="1" smtClean="0">
                <a:solidFill>
                  <a:schemeClr val="tx1"/>
                </a:solidFill>
              </a:rPr>
              <a:pPr/>
              <a:t>42</a:t>
            </a:fld>
            <a:endParaRPr lang="en-US" b="1">
              <a:solidFill>
                <a:schemeClr val="tx1"/>
              </a:solidFill>
            </a:endParaRPr>
          </a:p>
        </p:txBody>
      </p:sp>
    </p:spTree>
    <p:extLst>
      <p:ext uri="{BB962C8B-B14F-4D97-AF65-F5344CB8AC3E}">
        <p14:creationId xmlns:p14="http://schemas.microsoft.com/office/powerpoint/2010/main" val="194651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01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01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01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P spid="4" grpId="0" animBg="1"/>
      <p:bldP spid="19" grpId="0" animBg="1"/>
      <p:bldP spid="20" grpId="0" animBg="1"/>
      <p:bldP spid="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8"/>
          <p:cNvSpPr txBox="1">
            <a:spLocks noChangeArrowheads="1"/>
          </p:cNvSpPr>
          <p:nvPr/>
        </p:nvSpPr>
        <p:spPr bwMode="auto">
          <a:xfrm>
            <a:off x="0" y="0"/>
            <a:ext cx="9144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zh-CN" sz="3800" b="1" dirty="0" smtClean="0"/>
              <a:t>GIS-based wind farm site potential</a:t>
            </a:r>
            <a:endParaRPr lang="en-US" altLang="zh-CN" sz="3800" b="1" dirty="0"/>
          </a:p>
        </p:txBody>
      </p:sp>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083" y="2092643"/>
            <a:ext cx="6973917" cy="476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6675" y="2362200"/>
            <a:ext cx="1990724" cy="923330"/>
          </a:xfrm>
          <a:prstGeom prst="rect">
            <a:avLst/>
          </a:prstGeom>
          <a:solidFill>
            <a:srgbClr val="FF33CC"/>
          </a:solidFill>
        </p:spPr>
        <p:txBody>
          <a:bodyPr wrap="square" rtlCol="0">
            <a:spAutoFit/>
          </a:bodyPr>
          <a:lstStyle/>
          <a:p>
            <a:r>
              <a:rPr lang="en-US" b="1" dirty="0" smtClean="0">
                <a:solidFill>
                  <a:schemeClr val="bg1"/>
                </a:solidFill>
              </a:rPr>
              <a:t>PINK: Sufficient wind speed;  feasible area</a:t>
            </a:r>
            <a:endParaRPr lang="en-US" b="1" dirty="0">
              <a:solidFill>
                <a:schemeClr val="bg1"/>
              </a:solidFill>
            </a:endParaRPr>
          </a:p>
        </p:txBody>
      </p:sp>
      <p:sp>
        <p:nvSpPr>
          <p:cNvPr id="6" name="TextBox 5"/>
          <p:cNvSpPr txBox="1"/>
          <p:nvPr/>
        </p:nvSpPr>
        <p:spPr>
          <a:xfrm>
            <a:off x="66675" y="3572470"/>
            <a:ext cx="1990724" cy="923330"/>
          </a:xfrm>
          <a:prstGeom prst="rect">
            <a:avLst/>
          </a:prstGeom>
          <a:solidFill>
            <a:srgbClr val="0033CC"/>
          </a:solidFill>
        </p:spPr>
        <p:txBody>
          <a:bodyPr wrap="square" rtlCol="0">
            <a:spAutoFit/>
          </a:bodyPr>
          <a:lstStyle/>
          <a:p>
            <a:r>
              <a:rPr lang="en-US" b="1" dirty="0" smtClean="0">
                <a:solidFill>
                  <a:schemeClr val="bg1"/>
                </a:solidFill>
              </a:rPr>
              <a:t>BLUE: Sufficient wind speed;  infeasible area</a:t>
            </a:r>
            <a:endParaRPr lang="en-US" b="1" dirty="0">
              <a:solidFill>
                <a:schemeClr val="bg1"/>
              </a:solidFill>
            </a:endParaRPr>
          </a:p>
        </p:txBody>
      </p:sp>
      <p:sp>
        <p:nvSpPr>
          <p:cNvPr id="7" name="TextBox 6"/>
          <p:cNvSpPr txBox="1"/>
          <p:nvPr/>
        </p:nvSpPr>
        <p:spPr>
          <a:xfrm>
            <a:off x="66674" y="4715470"/>
            <a:ext cx="1990725" cy="923330"/>
          </a:xfrm>
          <a:prstGeom prst="rect">
            <a:avLst/>
          </a:prstGeom>
          <a:solidFill>
            <a:schemeClr val="tx1"/>
          </a:solidFill>
        </p:spPr>
        <p:txBody>
          <a:bodyPr wrap="square" rtlCol="0">
            <a:spAutoFit/>
          </a:bodyPr>
          <a:lstStyle/>
          <a:p>
            <a:r>
              <a:rPr lang="en-US" b="1" dirty="0" smtClean="0">
                <a:solidFill>
                  <a:schemeClr val="bg1"/>
                </a:solidFill>
              </a:rPr>
              <a:t>BLACK: Insufficient wind speed; feasible area</a:t>
            </a:r>
            <a:endParaRPr lang="en-US" b="1" dirty="0">
              <a:solidFill>
                <a:schemeClr val="bg1"/>
              </a:solidFill>
            </a:endParaRPr>
          </a:p>
        </p:txBody>
      </p:sp>
      <p:sp>
        <p:nvSpPr>
          <p:cNvPr id="8" name="TextBox 7"/>
          <p:cNvSpPr txBox="1"/>
          <p:nvPr/>
        </p:nvSpPr>
        <p:spPr>
          <a:xfrm>
            <a:off x="66675" y="5872560"/>
            <a:ext cx="1990725" cy="923330"/>
          </a:xfrm>
          <a:prstGeom prst="rect">
            <a:avLst/>
          </a:prstGeom>
          <a:solidFill>
            <a:srgbClr val="FF0000"/>
          </a:solidFill>
        </p:spPr>
        <p:txBody>
          <a:bodyPr wrap="square" rtlCol="0">
            <a:spAutoFit/>
          </a:bodyPr>
          <a:lstStyle/>
          <a:p>
            <a:r>
              <a:rPr lang="en-US" b="1" dirty="0" smtClean="0">
                <a:solidFill>
                  <a:schemeClr val="bg1"/>
                </a:solidFill>
              </a:rPr>
              <a:t>RED: Insufficient wind speed; infeasible area</a:t>
            </a:r>
            <a:endParaRPr lang="en-US" b="1" dirty="0">
              <a:solidFill>
                <a:schemeClr val="bg1"/>
              </a:solidFill>
            </a:endParaRPr>
          </a:p>
        </p:txBody>
      </p:sp>
      <p:sp>
        <p:nvSpPr>
          <p:cNvPr id="3" name="Freeform 2"/>
          <p:cNvSpPr/>
          <p:nvPr/>
        </p:nvSpPr>
        <p:spPr>
          <a:xfrm>
            <a:off x="1993900" y="2768600"/>
            <a:ext cx="571500" cy="55265"/>
          </a:xfrm>
          <a:custGeom>
            <a:avLst/>
            <a:gdLst>
              <a:gd name="connsiteX0" fmla="*/ 0 w 2235200"/>
              <a:gd name="connsiteY0" fmla="*/ 0 h 419100"/>
              <a:gd name="connsiteX1" fmla="*/ 2235200 w 2235200"/>
              <a:gd name="connsiteY1" fmla="*/ 419100 h 419100"/>
            </a:gdLst>
            <a:ahLst/>
            <a:cxnLst>
              <a:cxn ang="0">
                <a:pos x="connsiteX0" y="connsiteY0"/>
              </a:cxn>
              <a:cxn ang="0">
                <a:pos x="connsiteX1" y="connsiteY1"/>
              </a:cxn>
            </a:cxnLst>
            <a:rect l="l" t="t" r="r" b="b"/>
            <a:pathLst>
              <a:path w="2235200" h="419100">
                <a:moveTo>
                  <a:pt x="0" y="0"/>
                </a:moveTo>
                <a:lnTo>
                  <a:pt x="2235200" y="419100"/>
                </a:lnTo>
              </a:path>
            </a:pathLst>
          </a:custGeom>
          <a:noFill/>
          <a:ln w="57150">
            <a:solidFill>
              <a:srgbClr val="FF33C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032000" y="4000500"/>
            <a:ext cx="533400" cy="127000"/>
          </a:xfrm>
          <a:custGeom>
            <a:avLst/>
            <a:gdLst>
              <a:gd name="connsiteX0" fmla="*/ 0 w 533400"/>
              <a:gd name="connsiteY0" fmla="*/ 0 h 127000"/>
              <a:gd name="connsiteX1" fmla="*/ 533400 w 533400"/>
              <a:gd name="connsiteY1" fmla="*/ 127000 h 127000"/>
            </a:gdLst>
            <a:ahLst/>
            <a:cxnLst>
              <a:cxn ang="0">
                <a:pos x="connsiteX0" y="connsiteY0"/>
              </a:cxn>
              <a:cxn ang="0">
                <a:pos x="connsiteX1" y="connsiteY1"/>
              </a:cxn>
            </a:cxnLst>
            <a:rect l="l" t="t" r="r" b="b"/>
            <a:pathLst>
              <a:path w="533400" h="127000">
                <a:moveTo>
                  <a:pt x="0" y="0"/>
                </a:moveTo>
                <a:lnTo>
                  <a:pt x="533400" y="127000"/>
                </a:lnTo>
              </a:path>
            </a:pathLst>
          </a:custGeom>
          <a:noFill/>
          <a:ln w="57150">
            <a:solidFill>
              <a:srgbClr val="0033C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057400" y="5156200"/>
            <a:ext cx="3390900" cy="127000"/>
          </a:xfrm>
          <a:custGeom>
            <a:avLst/>
            <a:gdLst>
              <a:gd name="connsiteX0" fmla="*/ 0 w 3390900"/>
              <a:gd name="connsiteY0" fmla="*/ 0 h 127000"/>
              <a:gd name="connsiteX1" fmla="*/ 3390900 w 3390900"/>
              <a:gd name="connsiteY1" fmla="*/ 127000 h 127000"/>
            </a:gdLst>
            <a:ahLst/>
            <a:cxnLst>
              <a:cxn ang="0">
                <a:pos x="connsiteX0" y="connsiteY0"/>
              </a:cxn>
              <a:cxn ang="0">
                <a:pos x="connsiteX1" y="connsiteY1"/>
              </a:cxn>
            </a:cxnLst>
            <a:rect l="l" t="t" r="r" b="b"/>
            <a:pathLst>
              <a:path w="3390900" h="127000">
                <a:moveTo>
                  <a:pt x="0" y="0"/>
                </a:moveTo>
                <a:lnTo>
                  <a:pt x="3390900" y="127000"/>
                </a:ln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057400" y="5803900"/>
            <a:ext cx="4838700" cy="520700"/>
          </a:xfrm>
          <a:custGeom>
            <a:avLst/>
            <a:gdLst>
              <a:gd name="connsiteX0" fmla="*/ 0 w 4838700"/>
              <a:gd name="connsiteY0" fmla="*/ 520700 h 520700"/>
              <a:gd name="connsiteX1" fmla="*/ 4838700 w 4838700"/>
              <a:gd name="connsiteY1" fmla="*/ 0 h 520700"/>
            </a:gdLst>
            <a:ahLst/>
            <a:cxnLst>
              <a:cxn ang="0">
                <a:pos x="connsiteX0" y="connsiteY0"/>
              </a:cxn>
              <a:cxn ang="0">
                <a:pos x="connsiteX1" y="connsiteY1"/>
              </a:cxn>
            </a:cxnLst>
            <a:rect l="l" t="t" r="r" b="b"/>
            <a:pathLst>
              <a:path w="4838700" h="520700">
                <a:moveTo>
                  <a:pt x="0" y="520700"/>
                </a:moveTo>
                <a:lnTo>
                  <a:pt x="4838700" y="0"/>
                </a:ln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 y="533400"/>
            <a:ext cx="9067800" cy="1815882"/>
          </a:xfrm>
          <a:prstGeom prst="rect">
            <a:avLst/>
          </a:prstGeom>
          <a:noFill/>
        </p:spPr>
        <p:txBody>
          <a:bodyPr wrap="square" rtlCol="0">
            <a:spAutoFit/>
          </a:bodyPr>
          <a:lstStyle/>
          <a:p>
            <a:r>
              <a:rPr lang="en-US" sz="2800" b="1" dirty="0" smtClean="0">
                <a:latin typeface="+mn-lt"/>
                <a:cs typeface="Times New Roman" panose="02020603050405020304" pitchFamily="18" charset="0"/>
              </a:rPr>
              <a:t>Feasibility: land </a:t>
            </a:r>
            <a:r>
              <a:rPr lang="en-US" sz="2800" b="1" dirty="0" err="1" smtClean="0">
                <a:latin typeface="+mn-lt"/>
                <a:cs typeface="Times New Roman" panose="02020603050405020304" pitchFamily="18" charset="0"/>
              </a:rPr>
              <a:t>cvr</a:t>
            </a:r>
            <a:r>
              <a:rPr lang="en-US" sz="2800" b="1" dirty="0" smtClean="0">
                <a:latin typeface="+mn-lt"/>
                <a:cs typeface="Times New Roman" panose="02020603050405020304" pitchFamily="18" charset="0"/>
              </a:rPr>
              <a:t>, cities/towns, protected, FAA, </a:t>
            </a:r>
            <a:r>
              <a:rPr lang="en-US" sz="2800" b="1" dirty="0" err="1" smtClean="0">
                <a:latin typeface="+mn-lt"/>
                <a:cs typeface="Times New Roman" panose="02020603050405020304" pitchFamily="18" charset="0"/>
              </a:rPr>
              <a:t>exstng</a:t>
            </a:r>
            <a:r>
              <a:rPr lang="en-US" sz="2800" b="1" dirty="0" smtClean="0">
                <a:latin typeface="+mn-lt"/>
                <a:cs typeface="Times New Roman" panose="02020603050405020304" pitchFamily="18" charset="0"/>
              </a:rPr>
              <a:t> WF</a:t>
            </a:r>
          </a:p>
          <a:p>
            <a:r>
              <a:rPr lang="en-US" sz="2800" b="1" dirty="0">
                <a:latin typeface="+mn-lt"/>
                <a:cs typeface="Times New Roman" panose="02020603050405020304" pitchFamily="18" charset="0"/>
              </a:rPr>
              <a:t>Feasible sites &gt; 21 </a:t>
            </a:r>
            <a:r>
              <a:rPr lang="en-US" sz="2800" b="1" dirty="0" smtClean="0">
                <a:latin typeface="+mn-lt"/>
                <a:cs typeface="Times New Roman" panose="02020603050405020304" pitchFamily="18" charset="0"/>
              </a:rPr>
              <a:t>mi</a:t>
            </a:r>
            <a:r>
              <a:rPr lang="en-US" sz="2800" b="1" baseline="30000" dirty="0" smtClean="0">
                <a:latin typeface="+mn-lt"/>
                <a:cs typeface="Times New Roman" panose="02020603050405020304" pitchFamily="18" charset="0"/>
              </a:rPr>
              <a:t>2</a:t>
            </a:r>
            <a:r>
              <a:rPr lang="en-US" sz="2800" b="1" dirty="0" smtClean="0">
                <a:latin typeface="+mn-lt"/>
                <a:cs typeface="Times New Roman" panose="02020603050405020304" pitchFamily="18" charset="0"/>
              </a:rPr>
              <a:t>; Sufficient </a:t>
            </a:r>
            <a:r>
              <a:rPr lang="en-US" sz="2800" b="1" dirty="0">
                <a:latin typeface="+mn-lt"/>
                <a:cs typeface="Times New Roman" panose="02020603050405020304" pitchFamily="18" charset="0"/>
              </a:rPr>
              <a:t>wind&gt;7m/s </a:t>
            </a:r>
            <a:r>
              <a:rPr lang="en-US" sz="2800" b="1" dirty="0" smtClean="0">
                <a:latin typeface="+mn-lt"/>
                <a:cs typeface="Times New Roman" panose="02020603050405020304" pitchFamily="18" charset="0"/>
              </a:rPr>
              <a:t>at 80m</a:t>
            </a:r>
          </a:p>
          <a:p>
            <a:r>
              <a:rPr lang="en-US" sz="2800" b="1" dirty="0" smtClean="0">
                <a:latin typeface="+mn-lt"/>
                <a:cs typeface="Times New Roman" panose="02020603050405020304" pitchFamily="18" charset="0"/>
              </a:rPr>
              <a:t>Each square</a:t>
            </a:r>
            <a:r>
              <a:rPr lang="en-US" sz="2800" b="1" dirty="0">
                <a:latin typeface="+mn-lt"/>
                <a:cs typeface="Times New Roman" panose="02020603050405020304" pitchFamily="18" charset="0"/>
              </a:rPr>
              <a:t> </a:t>
            </a:r>
            <a:r>
              <a:rPr lang="en-US" sz="2800" b="1" dirty="0" smtClean="0">
                <a:latin typeface="+mn-lt"/>
                <a:cs typeface="Times New Roman" panose="02020603050405020304" pitchFamily="18" charset="0"/>
              </a:rPr>
              <a:t>is 5x5 miles; 8MW/mi</a:t>
            </a:r>
            <a:r>
              <a:rPr lang="en-US" sz="2800" b="1" baseline="30000" dirty="0" smtClean="0">
                <a:latin typeface="+mn-lt"/>
                <a:cs typeface="Times New Roman" panose="02020603050405020304" pitchFamily="18" charset="0"/>
              </a:rPr>
              <a:t>2</a:t>
            </a:r>
            <a:r>
              <a:rPr lang="en-US" sz="2800" b="1" dirty="0">
                <a:latin typeface="+mn-lt"/>
                <a:cs typeface="Times New Roman" panose="02020603050405020304" pitchFamily="18" charset="0"/>
              </a:rPr>
              <a:t> </a:t>
            </a:r>
            <a:r>
              <a:rPr lang="en-US" sz="2800" b="1" dirty="0" smtClean="0">
                <a:latin typeface="+mn-lt"/>
                <a:cs typeface="Times New Roman" panose="02020603050405020304" pitchFamily="18" charset="0"/>
              </a:rPr>
              <a:t>(200MW/square)</a:t>
            </a:r>
          </a:p>
          <a:p>
            <a:r>
              <a:rPr lang="en-US" sz="2800" b="1" dirty="0" smtClean="0">
                <a:latin typeface="+mn-lt"/>
                <a:cs typeface="Times New Roman" panose="02020603050405020304" pitchFamily="18" charset="0"/>
              </a:rPr>
              <a:t>927 squares are PINK (sufficient wind and feasible site)</a:t>
            </a:r>
          </a:p>
        </p:txBody>
      </p:sp>
      <p:sp>
        <p:nvSpPr>
          <p:cNvPr id="14" name="Slide Number Placeholder 3"/>
          <p:cNvSpPr>
            <a:spLocks noGrp="1"/>
          </p:cNvSpPr>
          <p:nvPr>
            <p:ph type="sldNum" sz="quarter" idx="4294967295"/>
          </p:nvPr>
        </p:nvSpPr>
        <p:spPr>
          <a:xfrm>
            <a:off x="8686800" y="6356350"/>
            <a:ext cx="457200" cy="430659"/>
          </a:xfrm>
          <a:prstGeom prst="rect">
            <a:avLst/>
          </a:prstGeom>
        </p:spPr>
        <p:txBody>
          <a:bodyPr/>
          <a:lstStyle/>
          <a:p>
            <a:fld id="{A25E6C2D-53E8-4074-894E-60690C8D87BE}" type="slidenum">
              <a:rPr lang="en-US" b="1" smtClean="0">
                <a:solidFill>
                  <a:schemeClr val="tx1"/>
                </a:solidFill>
              </a:rPr>
              <a:pPr/>
              <a:t>43</a:t>
            </a:fld>
            <a:endParaRPr lang="en-US" b="1">
              <a:solidFill>
                <a:schemeClr val="tx1"/>
              </a:solidFill>
            </a:endParaRPr>
          </a:p>
        </p:txBody>
      </p:sp>
    </p:spTree>
    <p:extLst>
      <p:ext uri="{BB962C8B-B14F-4D97-AF65-F5344CB8AC3E}">
        <p14:creationId xmlns:p14="http://schemas.microsoft.com/office/powerpoint/2010/main" val="38028364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8"/>
          <p:cNvSpPr txBox="1">
            <a:spLocks noChangeArrowheads="1"/>
          </p:cNvSpPr>
          <p:nvPr/>
        </p:nvSpPr>
        <p:spPr bwMode="auto">
          <a:xfrm>
            <a:off x="0" y="0"/>
            <a:ext cx="91440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zh-CN" sz="3100" b="1" dirty="0" smtClean="0"/>
              <a:t>Iowa Transmission System with New Backbone</a:t>
            </a:r>
            <a:endParaRPr lang="en-US" altLang="zh-CN" sz="3100" b="1" dirty="0"/>
          </a:p>
        </p:txBody>
      </p:sp>
      <p:pic>
        <p:nvPicPr>
          <p:cNvPr id="921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802" y="1622107"/>
            <a:ext cx="5063198" cy="3559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ontent Placeholder 2"/>
          <p:cNvSpPr txBox="1">
            <a:spLocks/>
          </p:cNvSpPr>
          <p:nvPr/>
        </p:nvSpPr>
        <p:spPr>
          <a:xfrm>
            <a:off x="0" y="762000"/>
            <a:ext cx="5334000" cy="5257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spcBef>
                <a:spcPts val="0"/>
              </a:spcBef>
              <a:buFont typeface="Arial" panose="020B0604020202020204" pitchFamily="34" charset="0"/>
              <a:buChar char="•"/>
            </a:pPr>
            <a:r>
              <a:rPr lang="en-US" altLang="en-US" sz="2400" b="1" u="sng" dirty="0" smtClean="0">
                <a:solidFill>
                  <a:schemeClr val="tx1"/>
                </a:solidFill>
              </a:rPr>
              <a:t>Derived from public data</a:t>
            </a:r>
            <a:r>
              <a:rPr lang="en-US" altLang="en-US" sz="2400" b="1" dirty="0" smtClean="0">
                <a:solidFill>
                  <a:schemeClr val="tx1"/>
                </a:solidFill>
              </a:rPr>
              <a:t>:</a:t>
            </a:r>
          </a:p>
          <a:p>
            <a:pPr lvl="1" algn="l">
              <a:spcBef>
                <a:spcPts val="0"/>
              </a:spcBef>
            </a:pPr>
            <a:r>
              <a:rPr lang="en-US" altLang="en-US" sz="2400" b="1" dirty="0" smtClean="0">
                <a:solidFill>
                  <a:schemeClr val="tx1"/>
                </a:solidFill>
              </a:rPr>
              <a:t>IUB map, FERC filings, utility websites, EIA, MTEP</a:t>
            </a:r>
          </a:p>
          <a:p>
            <a:pPr marL="342900" indent="-342900" algn="l">
              <a:spcBef>
                <a:spcPts val="0"/>
              </a:spcBef>
              <a:buFont typeface="Arial" panose="020B0604020202020204" pitchFamily="34" charset="0"/>
              <a:buChar char="•"/>
            </a:pPr>
            <a:r>
              <a:rPr lang="en-US" altLang="en-US" sz="2400" b="1" u="sng" dirty="0" smtClean="0">
                <a:solidFill>
                  <a:schemeClr val="tx1"/>
                </a:solidFill>
              </a:rPr>
              <a:t>Existing system model includes</a:t>
            </a:r>
            <a:r>
              <a:rPr lang="en-US" altLang="en-US" sz="2400" b="1" dirty="0" smtClean="0">
                <a:solidFill>
                  <a:schemeClr val="tx1"/>
                </a:solidFill>
              </a:rPr>
              <a:t>:</a:t>
            </a:r>
          </a:p>
          <a:p>
            <a:pPr algn="l">
              <a:spcBef>
                <a:spcPts val="0"/>
              </a:spcBef>
            </a:pPr>
            <a:r>
              <a:rPr lang="en-US" altLang="en-US" sz="2400" b="1" dirty="0" smtClean="0">
                <a:solidFill>
                  <a:schemeClr val="tx1"/>
                </a:solidFill>
              </a:rPr>
              <a:t>       transmission &gt;100kV</a:t>
            </a:r>
          </a:p>
          <a:p>
            <a:pPr lvl="1" algn="l">
              <a:spcBef>
                <a:spcPts val="0"/>
              </a:spcBef>
            </a:pPr>
            <a:r>
              <a:rPr lang="en-US" altLang="en-US" sz="2400" b="1" dirty="0">
                <a:solidFill>
                  <a:schemeClr val="tx1"/>
                </a:solidFill>
              </a:rPr>
              <a:t>319 transmission lines,</a:t>
            </a:r>
          </a:p>
          <a:p>
            <a:pPr lvl="1" algn="l">
              <a:spcBef>
                <a:spcPts val="0"/>
              </a:spcBef>
            </a:pPr>
            <a:r>
              <a:rPr lang="en-US" altLang="en-US" sz="2400" b="1" dirty="0" smtClean="0">
                <a:solidFill>
                  <a:schemeClr val="tx1"/>
                </a:solidFill>
              </a:rPr>
              <a:t>204 nodes, 99 loads,</a:t>
            </a:r>
          </a:p>
          <a:p>
            <a:pPr lvl="1" algn="l">
              <a:spcBef>
                <a:spcPts val="0"/>
              </a:spcBef>
            </a:pPr>
            <a:r>
              <a:rPr lang="en-US" altLang="en-US" sz="2400" b="1" dirty="0">
                <a:solidFill>
                  <a:schemeClr val="tx1"/>
                </a:solidFill>
              </a:rPr>
              <a:t>8</a:t>
            </a:r>
            <a:r>
              <a:rPr lang="en-US" altLang="en-US" sz="2400" b="1" dirty="0" smtClean="0">
                <a:solidFill>
                  <a:schemeClr val="tx1"/>
                </a:solidFill>
              </a:rPr>
              <a:t>1 generators, 40 wind farms</a:t>
            </a:r>
          </a:p>
          <a:p>
            <a:pPr marL="342900" indent="-342900" algn="l">
              <a:spcBef>
                <a:spcPts val="0"/>
              </a:spcBef>
              <a:buFont typeface="Arial" panose="020B0604020202020204" pitchFamily="34" charset="0"/>
              <a:buChar char="•"/>
            </a:pPr>
            <a:r>
              <a:rPr lang="en-US" altLang="en-US" sz="2400" b="1" u="sng" dirty="0" smtClean="0">
                <a:solidFill>
                  <a:schemeClr val="tx1"/>
                </a:solidFill>
              </a:rPr>
              <a:t>5 bordering states</a:t>
            </a:r>
            <a:r>
              <a:rPr lang="en-US" altLang="en-US" sz="2400" b="1" dirty="0" smtClean="0">
                <a:solidFill>
                  <a:schemeClr val="tx1"/>
                </a:solidFill>
              </a:rPr>
              <a:t>: </a:t>
            </a:r>
          </a:p>
          <a:p>
            <a:pPr algn="l">
              <a:spcBef>
                <a:spcPts val="0"/>
              </a:spcBef>
            </a:pPr>
            <a:r>
              <a:rPr lang="en-US" altLang="en-US" sz="2400" b="1" dirty="0">
                <a:solidFill>
                  <a:schemeClr val="tx1"/>
                </a:solidFill>
              </a:rPr>
              <a:t> </a:t>
            </a:r>
            <a:r>
              <a:rPr lang="en-US" altLang="en-US" sz="2400" b="1" dirty="0" smtClean="0">
                <a:solidFill>
                  <a:schemeClr val="tx1"/>
                </a:solidFill>
              </a:rPr>
              <a:t>     gen/load represented at single node</a:t>
            </a:r>
          </a:p>
          <a:p>
            <a:pPr marL="342900" indent="-342900" algn="l">
              <a:spcBef>
                <a:spcPts val="0"/>
              </a:spcBef>
              <a:buFont typeface="Arial" panose="020B0604020202020204" pitchFamily="34" charset="0"/>
              <a:buChar char="•"/>
            </a:pPr>
            <a:r>
              <a:rPr lang="en-US" altLang="en-US" sz="2400" b="1" u="sng" dirty="0" smtClean="0">
                <a:solidFill>
                  <a:schemeClr val="tx1"/>
                </a:solidFill>
              </a:rPr>
              <a:t>Backbone design</a:t>
            </a:r>
            <a:r>
              <a:rPr lang="en-US" altLang="en-US" sz="2400" b="1" dirty="0" smtClean="0">
                <a:solidFill>
                  <a:schemeClr val="tx1"/>
                </a:solidFill>
              </a:rPr>
              <a:t>:</a:t>
            </a:r>
          </a:p>
          <a:p>
            <a:pPr algn="l">
              <a:spcBef>
                <a:spcPts val="0"/>
              </a:spcBef>
            </a:pPr>
            <a:r>
              <a:rPr lang="en-US" altLang="en-US" sz="2400" b="1" dirty="0">
                <a:solidFill>
                  <a:schemeClr val="tx1"/>
                </a:solidFill>
              </a:rPr>
              <a:t> </a:t>
            </a:r>
            <a:r>
              <a:rPr lang="en-US" altLang="en-US" sz="2400" b="1" dirty="0" smtClean="0">
                <a:solidFill>
                  <a:schemeClr val="tx1"/>
                </a:solidFill>
              </a:rPr>
              <a:t>    utilized MTEP-2011 plans + 765kV  </a:t>
            </a:r>
          </a:p>
          <a:p>
            <a:pPr algn="l">
              <a:spcBef>
                <a:spcPts val="0"/>
              </a:spcBef>
            </a:pPr>
            <a:r>
              <a:rPr lang="en-US" altLang="en-US" sz="2400" b="1" dirty="0">
                <a:solidFill>
                  <a:schemeClr val="tx1"/>
                </a:solidFill>
              </a:rPr>
              <a:t> </a:t>
            </a:r>
            <a:r>
              <a:rPr lang="en-US" altLang="en-US" sz="2400" b="1" dirty="0" smtClean="0">
                <a:solidFill>
                  <a:schemeClr val="tx1"/>
                </a:solidFill>
              </a:rPr>
              <a:t>    loop to connect wind intense areas</a:t>
            </a:r>
          </a:p>
          <a:p>
            <a:pPr algn="l">
              <a:spcBef>
                <a:spcPts val="0"/>
              </a:spcBef>
            </a:pPr>
            <a:r>
              <a:rPr lang="en-US" altLang="en-US" sz="2400" b="1" dirty="0">
                <a:solidFill>
                  <a:schemeClr val="tx1"/>
                </a:solidFill>
              </a:rPr>
              <a:t> </a:t>
            </a:r>
            <a:r>
              <a:rPr lang="en-US" altLang="en-US" sz="2400" b="1" dirty="0" smtClean="0">
                <a:solidFill>
                  <a:schemeClr val="tx1"/>
                </a:solidFill>
              </a:rPr>
              <a:t>    with load centers in Iowa &amp; eastward.</a:t>
            </a:r>
          </a:p>
          <a:p>
            <a:pPr algn="l"/>
            <a:endParaRPr lang="en-US" altLang="en-US" sz="2400" b="1" dirty="0" smtClean="0">
              <a:solidFill>
                <a:schemeClr val="tx1"/>
              </a:solidFill>
            </a:endParaRPr>
          </a:p>
        </p:txBody>
      </p:sp>
      <p:sp>
        <p:nvSpPr>
          <p:cNvPr id="11" name="TextBox 10"/>
          <p:cNvSpPr txBox="1"/>
          <p:nvPr/>
        </p:nvSpPr>
        <p:spPr>
          <a:xfrm>
            <a:off x="4800600" y="852666"/>
            <a:ext cx="4086225" cy="769441"/>
          </a:xfrm>
          <a:prstGeom prst="rect">
            <a:avLst/>
          </a:prstGeom>
          <a:noFill/>
          <a:ln>
            <a:solidFill>
              <a:schemeClr val="tx1"/>
            </a:solidFill>
          </a:ln>
        </p:spPr>
        <p:txBody>
          <a:bodyPr wrap="square" rtlCol="0">
            <a:spAutoFit/>
          </a:bodyPr>
          <a:lstStyle/>
          <a:p>
            <a:r>
              <a:rPr lang="en-US" sz="2200" b="1" dirty="0" smtClean="0">
                <a:latin typeface="+mn-lt"/>
              </a:rPr>
              <a:t>THICK PURPLE: 765 kV backbone</a:t>
            </a:r>
          </a:p>
          <a:p>
            <a:r>
              <a:rPr lang="en-US" sz="2200" b="1" dirty="0" smtClean="0">
                <a:latin typeface="+mn-lt"/>
              </a:rPr>
              <a:t>THICK RED: New 345kV</a:t>
            </a:r>
            <a:endParaRPr lang="en-US" sz="2200" b="1" dirty="0">
              <a:latin typeface="+mn-lt"/>
            </a:endParaRPr>
          </a:p>
        </p:txBody>
      </p:sp>
      <p:sp>
        <p:nvSpPr>
          <p:cNvPr id="18" name="Slide Number Placeholder 3"/>
          <p:cNvSpPr>
            <a:spLocks noGrp="1"/>
          </p:cNvSpPr>
          <p:nvPr>
            <p:ph type="sldNum" sz="quarter" idx="4294967295"/>
          </p:nvPr>
        </p:nvSpPr>
        <p:spPr>
          <a:xfrm>
            <a:off x="8686800" y="6356350"/>
            <a:ext cx="457200" cy="430659"/>
          </a:xfrm>
          <a:prstGeom prst="rect">
            <a:avLst/>
          </a:prstGeom>
        </p:spPr>
        <p:txBody>
          <a:bodyPr/>
          <a:lstStyle/>
          <a:p>
            <a:fld id="{A25E6C2D-53E8-4074-894E-60690C8D87BE}" type="slidenum">
              <a:rPr lang="en-US" b="1" smtClean="0">
                <a:solidFill>
                  <a:schemeClr val="tx1"/>
                </a:solidFill>
              </a:rPr>
              <a:pPr/>
              <a:t>44</a:t>
            </a:fld>
            <a:endParaRPr lang="en-US" b="1">
              <a:solidFill>
                <a:schemeClr val="tx1"/>
              </a:solidFill>
            </a:endParaRPr>
          </a:p>
        </p:txBody>
      </p:sp>
    </p:spTree>
    <p:extLst>
      <p:ext uri="{BB962C8B-B14F-4D97-AF65-F5344CB8AC3E}">
        <p14:creationId xmlns:p14="http://schemas.microsoft.com/office/powerpoint/2010/main" val="21139763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8"/>
          <p:cNvSpPr txBox="1">
            <a:spLocks noChangeArrowheads="1"/>
          </p:cNvSpPr>
          <p:nvPr/>
        </p:nvSpPr>
        <p:spPr bwMode="auto">
          <a:xfrm>
            <a:off x="0" y="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zh-CN" sz="3600" b="1" dirty="0"/>
              <a:t>Wind Farm Site Identification</a:t>
            </a:r>
          </a:p>
        </p:txBody>
      </p:sp>
      <p:pic>
        <p:nvPicPr>
          <p:cNvPr id="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1371600"/>
            <a:ext cx="36576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08112"/>
            <a:ext cx="3657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1219200" y="3506469"/>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t>10 GW Future</a:t>
            </a:r>
          </a:p>
        </p:txBody>
      </p:sp>
      <p:sp>
        <p:nvSpPr>
          <p:cNvPr id="10" name="TextBox 8"/>
          <p:cNvSpPr txBox="1">
            <a:spLocks noChangeArrowheads="1"/>
          </p:cNvSpPr>
          <p:nvPr/>
        </p:nvSpPr>
        <p:spPr bwMode="auto">
          <a:xfrm>
            <a:off x="5029200" y="34163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t>30 GW Future</a:t>
            </a:r>
          </a:p>
        </p:txBody>
      </p:sp>
      <p:pic>
        <p:nvPicPr>
          <p:cNvPr id="1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229100"/>
            <a:ext cx="36576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p:cNvSpPr txBox="1">
            <a:spLocks noChangeArrowheads="1"/>
          </p:cNvSpPr>
          <p:nvPr/>
        </p:nvSpPr>
        <p:spPr bwMode="auto">
          <a:xfrm>
            <a:off x="1231900" y="62103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t>20 GW Future</a:t>
            </a:r>
          </a:p>
        </p:txBody>
      </p:sp>
      <p:graphicFrame>
        <p:nvGraphicFramePr>
          <p:cNvPr id="13" name="Table 12"/>
          <p:cNvGraphicFramePr>
            <a:graphicFrameLocks noGrp="1"/>
          </p:cNvGraphicFramePr>
          <p:nvPr>
            <p:extLst>
              <p:ext uri="{D42A27DB-BD31-4B8C-83A1-F6EECF244321}">
                <p14:modId xmlns:p14="http://schemas.microsoft.com/office/powerpoint/2010/main" val="3981712897"/>
              </p:ext>
            </p:extLst>
          </p:nvPr>
        </p:nvGraphicFramePr>
        <p:xfrm>
          <a:off x="3657599" y="4089400"/>
          <a:ext cx="5334001" cy="1909445"/>
        </p:xfrm>
        <a:graphic>
          <a:graphicData uri="http://schemas.openxmlformats.org/drawingml/2006/table">
            <a:tbl>
              <a:tblPr/>
              <a:tblGrid>
                <a:gridCol w="2163325">
                  <a:extLst>
                    <a:ext uri="{9D8B030D-6E8A-4147-A177-3AD203B41FA5}">
                      <a16:colId xmlns:a16="http://schemas.microsoft.com/office/drawing/2014/main" val="20000"/>
                    </a:ext>
                  </a:extLst>
                </a:gridCol>
                <a:gridCol w="1056892">
                  <a:extLst>
                    <a:ext uri="{9D8B030D-6E8A-4147-A177-3AD203B41FA5}">
                      <a16:colId xmlns:a16="http://schemas.microsoft.com/office/drawing/2014/main" val="20001"/>
                    </a:ext>
                  </a:extLst>
                </a:gridCol>
                <a:gridCol w="1056892">
                  <a:extLst>
                    <a:ext uri="{9D8B030D-6E8A-4147-A177-3AD203B41FA5}">
                      <a16:colId xmlns:a16="http://schemas.microsoft.com/office/drawing/2014/main" val="20002"/>
                    </a:ext>
                  </a:extLst>
                </a:gridCol>
                <a:gridCol w="1056892">
                  <a:extLst>
                    <a:ext uri="{9D8B030D-6E8A-4147-A177-3AD203B41FA5}">
                      <a16:colId xmlns:a16="http://schemas.microsoft.com/office/drawing/2014/main" val="20003"/>
                    </a:ext>
                  </a:extLst>
                </a:gridCol>
              </a:tblGrid>
              <a:tr h="368300">
                <a:tc>
                  <a:txBody>
                    <a:bodyPr/>
                    <a:lstStyle/>
                    <a:p>
                      <a:pPr algn="ctr" fontAlgn="b"/>
                      <a:r>
                        <a:rPr lang="en-US" sz="1400" b="1" i="0" u="none" strike="noStrike" dirty="0" smtClean="0">
                          <a:solidFill>
                            <a:srgbClr val="000000"/>
                          </a:solidFill>
                          <a:latin typeface="Calibri"/>
                        </a:rPr>
                        <a:t>765kV Overlay</a:t>
                      </a:r>
                      <a:endParaRPr lang="en-US" sz="1400" b="1" i="0" u="none" strike="noStrike" dirty="0">
                        <a:solidFill>
                          <a:srgbClr val="000000"/>
                        </a:solidFill>
                        <a:latin typeface="Calibri"/>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1" i="0" u="sng" strike="noStrike" dirty="0">
                          <a:solidFill>
                            <a:srgbClr val="000000"/>
                          </a:solidFill>
                          <a:latin typeface="Calibri"/>
                        </a:rPr>
                        <a:t>10GW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sng" strike="noStrike" dirty="0">
                          <a:solidFill>
                            <a:srgbClr val="000000"/>
                          </a:solidFill>
                          <a:latin typeface="Calibri"/>
                        </a:rPr>
                        <a:t>20GW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sng" strike="noStrike" dirty="0">
                          <a:solidFill>
                            <a:srgbClr val="000000"/>
                          </a:solidFill>
                          <a:latin typeface="Calibri"/>
                        </a:rPr>
                        <a:t>30GW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gn="ctr" fontAlgn="b"/>
                      <a:r>
                        <a:rPr lang="en-US" sz="1400" b="1" i="0" u="none" strike="noStrike" dirty="0">
                          <a:solidFill>
                            <a:srgbClr val="000000"/>
                          </a:solidFill>
                          <a:latin typeface="Calibri"/>
                        </a:rPr>
                        <a:t>New Capacity (MW)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1" i="0" u="none" strike="noStrike" dirty="0">
                          <a:solidFill>
                            <a:srgbClr val="000000"/>
                          </a:solidFill>
                          <a:latin typeface="Calibri"/>
                        </a:rPr>
                        <a:t>4954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latin typeface="Calibri"/>
                        </a:rPr>
                        <a:t>14956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latin typeface="Calibri"/>
                        </a:rPr>
                        <a:t>24960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1"/>
                  </a:ext>
                </a:extLst>
              </a:tr>
              <a:tr h="368300">
                <a:tc>
                  <a:txBody>
                    <a:bodyPr/>
                    <a:lstStyle/>
                    <a:p>
                      <a:pPr algn="ctr" fontAlgn="b"/>
                      <a:r>
                        <a:rPr lang="en-US" sz="1400" b="1" i="0" u="none" strike="noStrike" dirty="0">
                          <a:solidFill>
                            <a:srgbClr val="000000"/>
                          </a:solidFill>
                          <a:latin typeface="Calibri"/>
                        </a:rPr>
                        <a:t>New Wind </a:t>
                      </a:r>
                      <a:r>
                        <a:rPr lang="en-US" sz="1400" b="1" i="0" u="none" strike="noStrike" dirty="0" smtClean="0">
                          <a:solidFill>
                            <a:srgbClr val="000000"/>
                          </a:solidFill>
                          <a:latin typeface="Calibri"/>
                        </a:rPr>
                        <a:t>Farms (1 </a:t>
                      </a:r>
                      <a:r>
                        <a:rPr lang="en-US" sz="1400" b="1" i="0" u="none" strike="noStrike" dirty="0" err="1" smtClean="0">
                          <a:solidFill>
                            <a:srgbClr val="000000"/>
                          </a:solidFill>
                          <a:latin typeface="Calibri"/>
                        </a:rPr>
                        <a:t>windfarm</a:t>
                      </a:r>
                      <a:r>
                        <a:rPr lang="en-US" sz="1400" b="1" i="0" u="none" strike="noStrike" dirty="0" smtClean="0">
                          <a:solidFill>
                            <a:srgbClr val="000000"/>
                          </a:solidFill>
                          <a:latin typeface="Calibri"/>
                        </a:rPr>
                        <a:t> = 200MW</a:t>
                      </a:r>
                      <a:r>
                        <a:rPr lang="en-US" sz="1400" b="1" i="0" u="none" strike="noStrike" baseline="0" dirty="0" smtClean="0">
                          <a:solidFill>
                            <a:srgbClr val="000000"/>
                          </a:solidFill>
                          <a:latin typeface="Calibri"/>
                        </a:rPr>
                        <a:t> square)</a:t>
                      </a:r>
                      <a:endParaRPr lang="en-US" sz="14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0000"/>
                          </a:solidFill>
                          <a:latin typeface="Calibri"/>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0000"/>
                          </a:solidFill>
                          <a:latin typeface="Calibri"/>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latin typeface="Calibri"/>
                        </a:rPr>
                        <a:t>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68300">
                <a:tc>
                  <a:txBody>
                    <a:bodyPr/>
                    <a:lstStyle/>
                    <a:p>
                      <a:pPr algn="ctr" fontAlgn="b"/>
                      <a:r>
                        <a:rPr lang="en-US" sz="1400" b="1" i="0" u="none" strike="noStrike" dirty="0">
                          <a:solidFill>
                            <a:srgbClr val="000000"/>
                          </a:solidFill>
                          <a:latin typeface="Calibri"/>
                        </a:rPr>
                        <a:t>CF of New Wind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0000"/>
                          </a:solidFill>
                          <a:latin typeface="Calibri"/>
                        </a:rPr>
                        <a:t>0.3824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0000"/>
                          </a:solidFill>
                          <a:latin typeface="Calibri"/>
                        </a:rPr>
                        <a:t>0.3751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000000"/>
                          </a:solidFill>
                          <a:latin typeface="Calibri"/>
                        </a:rPr>
                        <a:t>0.3708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68300">
                <a:tc>
                  <a:txBody>
                    <a:bodyPr/>
                    <a:lstStyle/>
                    <a:p>
                      <a:pPr algn="ctr" fontAlgn="b"/>
                      <a:r>
                        <a:rPr lang="en-US" sz="1400" b="1" i="0" u="none" strike="noStrike" dirty="0">
                          <a:solidFill>
                            <a:srgbClr val="000000"/>
                          </a:solidFill>
                          <a:latin typeface="Calibri"/>
                        </a:rPr>
                        <a:t>Mean Distance (mi)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4.33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6.52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8.68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4" name="Content Placeholder 2"/>
          <p:cNvSpPr txBox="1">
            <a:spLocks/>
          </p:cNvSpPr>
          <p:nvPr/>
        </p:nvSpPr>
        <p:spPr>
          <a:xfrm>
            <a:off x="457200" y="533400"/>
            <a:ext cx="8229600" cy="838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en-US" sz="2800" b="1" dirty="0" smtClean="0">
                <a:solidFill>
                  <a:schemeClr val="tx1"/>
                </a:solidFill>
              </a:rPr>
              <a:t>Select sites to satisfy target GW level while minimizing {cost of turbines + cost of transmission} per </a:t>
            </a:r>
            <a:r>
              <a:rPr lang="en-US" altLang="en-US" sz="2800" b="1" dirty="0" err="1" smtClean="0">
                <a:solidFill>
                  <a:schemeClr val="tx1"/>
                </a:solidFill>
              </a:rPr>
              <a:t>MWhr</a:t>
            </a:r>
            <a:r>
              <a:rPr lang="en-US" altLang="en-US" sz="2800" b="1" dirty="0" smtClean="0">
                <a:solidFill>
                  <a:schemeClr val="tx1"/>
                </a:solidFill>
              </a:rPr>
              <a:t>.</a:t>
            </a:r>
          </a:p>
        </p:txBody>
      </p:sp>
      <p:sp>
        <p:nvSpPr>
          <p:cNvPr id="15" name="Slide Number Placeholder 3"/>
          <p:cNvSpPr>
            <a:spLocks noGrp="1"/>
          </p:cNvSpPr>
          <p:nvPr>
            <p:ph type="sldNum" sz="quarter" idx="4294967295"/>
          </p:nvPr>
        </p:nvSpPr>
        <p:spPr>
          <a:xfrm>
            <a:off x="8686800" y="6356350"/>
            <a:ext cx="457200" cy="430659"/>
          </a:xfrm>
          <a:prstGeom prst="rect">
            <a:avLst/>
          </a:prstGeom>
        </p:spPr>
        <p:txBody>
          <a:bodyPr/>
          <a:lstStyle/>
          <a:p>
            <a:fld id="{A25E6C2D-53E8-4074-894E-60690C8D87BE}" type="slidenum">
              <a:rPr lang="en-US" b="1" smtClean="0">
                <a:solidFill>
                  <a:schemeClr val="tx1"/>
                </a:solidFill>
              </a:rPr>
              <a:pPr/>
              <a:t>45</a:t>
            </a:fld>
            <a:endParaRPr lang="en-US" b="1">
              <a:solidFill>
                <a:schemeClr val="tx1"/>
              </a:solidFill>
            </a:endParaRPr>
          </a:p>
        </p:txBody>
      </p:sp>
    </p:spTree>
    <p:extLst>
      <p:ext uri="{BB962C8B-B14F-4D97-AF65-F5344CB8AC3E}">
        <p14:creationId xmlns:p14="http://schemas.microsoft.com/office/powerpoint/2010/main" val="2750355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8"/>
          <p:cNvSpPr txBox="1">
            <a:spLocks noChangeArrowheads="1"/>
          </p:cNvSpPr>
          <p:nvPr/>
        </p:nvSpPr>
        <p:spPr bwMode="auto">
          <a:xfrm>
            <a:off x="0" y="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zh-CN" sz="3600" b="1" dirty="0" smtClean="0"/>
              <a:t>R2B Transmission Design Results</a:t>
            </a:r>
            <a:endParaRPr lang="en-US" altLang="zh-CN" sz="3600" b="1" dirty="0"/>
          </a:p>
        </p:txBody>
      </p:sp>
      <p:pic>
        <p:nvPicPr>
          <p:cNvPr id="107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370" y="1981200"/>
            <a:ext cx="402723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11770" y="2209800"/>
            <a:ext cx="838200" cy="457200"/>
          </a:xfrm>
          <a:prstGeom prst="rect">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189670" y="2133600"/>
            <a:ext cx="1231900" cy="533400"/>
          </a:xfrm>
          <a:prstGeom prst="rect">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440370" y="2819400"/>
            <a:ext cx="990600" cy="457200"/>
          </a:xfrm>
          <a:prstGeom prst="rect">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630870" y="3276600"/>
            <a:ext cx="419100" cy="318602"/>
          </a:xfrm>
          <a:prstGeom prst="rect">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440370" y="3595202"/>
            <a:ext cx="749300" cy="519598"/>
          </a:xfrm>
          <a:prstGeom prst="rect">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192970" y="2731602"/>
            <a:ext cx="749300" cy="519598"/>
          </a:xfrm>
          <a:prstGeom prst="rect">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29470" y="3276600"/>
            <a:ext cx="596900" cy="381000"/>
          </a:xfrm>
          <a:prstGeom prst="rect">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031170" y="3352799"/>
            <a:ext cx="596900" cy="502201"/>
          </a:xfrm>
          <a:prstGeom prst="rect">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30770" y="2143780"/>
            <a:ext cx="381000" cy="523220"/>
          </a:xfrm>
          <a:prstGeom prst="rect">
            <a:avLst/>
          </a:prstGeom>
          <a:noFill/>
        </p:spPr>
        <p:txBody>
          <a:bodyPr wrap="square" rtlCol="0">
            <a:spAutoFit/>
          </a:bodyPr>
          <a:lstStyle/>
          <a:p>
            <a:r>
              <a:rPr lang="en-US" sz="2800" b="1" dirty="0" smtClean="0"/>
              <a:t>A</a:t>
            </a:r>
            <a:endParaRPr lang="en-US" sz="2800" b="1" dirty="0"/>
          </a:p>
        </p:txBody>
      </p:sp>
      <p:sp>
        <p:nvSpPr>
          <p:cNvPr id="22" name="TextBox 21"/>
          <p:cNvSpPr txBox="1"/>
          <p:nvPr/>
        </p:nvSpPr>
        <p:spPr>
          <a:xfrm>
            <a:off x="5421570" y="2133600"/>
            <a:ext cx="381000" cy="523220"/>
          </a:xfrm>
          <a:prstGeom prst="rect">
            <a:avLst/>
          </a:prstGeom>
          <a:noFill/>
        </p:spPr>
        <p:txBody>
          <a:bodyPr wrap="square" rtlCol="0">
            <a:spAutoFit/>
          </a:bodyPr>
          <a:lstStyle/>
          <a:p>
            <a:r>
              <a:rPr lang="en-US" sz="2800" b="1" dirty="0"/>
              <a:t>B</a:t>
            </a:r>
          </a:p>
        </p:txBody>
      </p:sp>
      <p:sp>
        <p:nvSpPr>
          <p:cNvPr id="23" name="TextBox 22"/>
          <p:cNvSpPr txBox="1"/>
          <p:nvPr/>
        </p:nvSpPr>
        <p:spPr>
          <a:xfrm>
            <a:off x="3059370" y="2819400"/>
            <a:ext cx="381000" cy="523220"/>
          </a:xfrm>
          <a:prstGeom prst="rect">
            <a:avLst/>
          </a:prstGeom>
          <a:noFill/>
        </p:spPr>
        <p:txBody>
          <a:bodyPr wrap="square" rtlCol="0">
            <a:spAutoFit/>
          </a:bodyPr>
          <a:lstStyle/>
          <a:p>
            <a:r>
              <a:rPr lang="en-US" sz="2800" b="1" dirty="0" smtClean="0"/>
              <a:t>C</a:t>
            </a:r>
            <a:endParaRPr lang="en-US" sz="2800" b="1" dirty="0"/>
          </a:p>
        </p:txBody>
      </p:sp>
      <p:sp>
        <p:nvSpPr>
          <p:cNvPr id="24" name="TextBox 23"/>
          <p:cNvSpPr txBox="1"/>
          <p:nvPr/>
        </p:nvSpPr>
        <p:spPr>
          <a:xfrm>
            <a:off x="3124200" y="3124200"/>
            <a:ext cx="381000" cy="523220"/>
          </a:xfrm>
          <a:prstGeom prst="rect">
            <a:avLst/>
          </a:prstGeom>
          <a:noFill/>
        </p:spPr>
        <p:txBody>
          <a:bodyPr wrap="square" rtlCol="0">
            <a:spAutoFit/>
          </a:bodyPr>
          <a:lstStyle/>
          <a:p>
            <a:r>
              <a:rPr lang="en-US" sz="2800" b="1" dirty="0"/>
              <a:t>D</a:t>
            </a:r>
          </a:p>
        </p:txBody>
      </p:sp>
      <p:sp>
        <p:nvSpPr>
          <p:cNvPr id="25" name="TextBox 24"/>
          <p:cNvSpPr txBox="1"/>
          <p:nvPr/>
        </p:nvSpPr>
        <p:spPr>
          <a:xfrm>
            <a:off x="3059370" y="3601760"/>
            <a:ext cx="381000" cy="523220"/>
          </a:xfrm>
          <a:prstGeom prst="rect">
            <a:avLst/>
          </a:prstGeom>
          <a:noFill/>
        </p:spPr>
        <p:txBody>
          <a:bodyPr wrap="square" rtlCol="0">
            <a:spAutoFit/>
          </a:bodyPr>
          <a:lstStyle/>
          <a:p>
            <a:r>
              <a:rPr lang="en-US" sz="2800" b="1" dirty="0" smtClean="0"/>
              <a:t>E</a:t>
            </a:r>
            <a:endParaRPr lang="en-US" sz="2800" b="1" dirty="0"/>
          </a:p>
        </p:txBody>
      </p:sp>
      <p:sp>
        <p:nvSpPr>
          <p:cNvPr id="26" name="TextBox 25"/>
          <p:cNvSpPr txBox="1"/>
          <p:nvPr/>
        </p:nvSpPr>
        <p:spPr>
          <a:xfrm>
            <a:off x="5942270" y="2707720"/>
            <a:ext cx="381000" cy="523220"/>
          </a:xfrm>
          <a:prstGeom prst="rect">
            <a:avLst/>
          </a:prstGeom>
          <a:noFill/>
        </p:spPr>
        <p:txBody>
          <a:bodyPr wrap="square" rtlCol="0">
            <a:spAutoFit/>
          </a:bodyPr>
          <a:lstStyle/>
          <a:p>
            <a:r>
              <a:rPr lang="en-US" sz="2800" b="1" dirty="0"/>
              <a:t>F</a:t>
            </a:r>
          </a:p>
        </p:txBody>
      </p:sp>
      <p:sp>
        <p:nvSpPr>
          <p:cNvPr id="27" name="TextBox 26"/>
          <p:cNvSpPr txBox="1"/>
          <p:nvPr/>
        </p:nvSpPr>
        <p:spPr>
          <a:xfrm>
            <a:off x="5192970" y="3591580"/>
            <a:ext cx="381000" cy="523220"/>
          </a:xfrm>
          <a:prstGeom prst="rect">
            <a:avLst/>
          </a:prstGeom>
          <a:noFill/>
        </p:spPr>
        <p:txBody>
          <a:bodyPr wrap="square" rtlCol="0">
            <a:spAutoFit/>
          </a:bodyPr>
          <a:lstStyle/>
          <a:p>
            <a:r>
              <a:rPr lang="en-US" sz="2800" b="1" dirty="0" smtClean="0"/>
              <a:t>G</a:t>
            </a:r>
            <a:endParaRPr lang="en-US" sz="2800" b="1" dirty="0"/>
          </a:p>
        </p:txBody>
      </p:sp>
      <p:sp>
        <p:nvSpPr>
          <p:cNvPr id="28" name="TextBox 27"/>
          <p:cNvSpPr txBox="1"/>
          <p:nvPr/>
        </p:nvSpPr>
        <p:spPr>
          <a:xfrm>
            <a:off x="6107370" y="3820180"/>
            <a:ext cx="381000" cy="523220"/>
          </a:xfrm>
          <a:prstGeom prst="rect">
            <a:avLst/>
          </a:prstGeom>
          <a:noFill/>
        </p:spPr>
        <p:txBody>
          <a:bodyPr wrap="square" rtlCol="0">
            <a:spAutoFit/>
          </a:bodyPr>
          <a:lstStyle/>
          <a:p>
            <a:r>
              <a:rPr lang="en-US" sz="2800" b="1" dirty="0"/>
              <a:t>H</a:t>
            </a:r>
          </a:p>
        </p:txBody>
      </p:sp>
      <p:pic>
        <p:nvPicPr>
          <p:cNvPr id="1075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7672"/>
            <a:ext cx="2084130" cy="1691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5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609600"/>
            <a:ext cx="3029146" cy="1407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5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927" y="2731602"/>
            <a:ext cx="2667743"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5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566" y="4572000"/>
            <a:ext cx="1497434" cy="2093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52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8370" y="4883537"/>
            <a:ext cx="2006600" cy="194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52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6953" y="2105051"/>
            <a:ext cx="2086410" cy="1603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eform 3"/>
          <p:cNvSpPr/>
          <p:nvPr/>
        </p:nvSpPr>
        <p:spPr>
          <a:xfrm>
            <a:off x="2084130" y="1856838"/>
            <a:ext cx="1141670" cy="378361"/>
          </a:xfrm>
          <a:custGeom>
            <a:avLst/>
            <a:gdLst>
              <a:gd name="connsiteX0" fmla="*/ 952500 w 952500"/>
              <a:gd name="connsiteY0" fmla="*/ 393700 h 393700"/>
              <a:gd name="connsiteX1" fmla="*/ 0 w 952500"/>
              <a:gd name="connsiteY1" fmla="*/ 0 h 393700"/>
            </a:gdLst>
            <a:ahLst/>
            <a:cxnLst>
              <a:cxn ang="0">
                <a:pos x="connsiteX0" y="connsiteY0"/>
              </a:cxn>
              <a:cxn ang="0">
                <a:pos x="connsiteX1" y="connsiteY1"/>
              </a:cxn>
            </a:cxnLst>
            <a:rect l="l" t="t" r="r" b="b"/>
            <a:pathLst>
              <a:path w="952500" h="393700">
                <a:moveTo>
                  <a:pt x="952500" y="393700"/>
                </a:moveTo>
                <a:lnTo>
                  <a:pt x="0" y="0"/>
                </a:ln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435600" y="1828800"/>
            <a:ext cx="736600" cy="317500"/>
          </a:xfrm>
          <a:custGeom>
            <a:avLst/>
            <a:gdLst>
              <a:gd name="connsiteX0" fmla="*/ 0 w 685800"/>
              <a:gd name="connsiteY0" fmla="*/ 317500 h 317500"/>
              <a:gd name="connsiteX1" fmla="*/ 685800 w 685800"/>
              <a:gd name="connsiteY1" fmla="*/ 0 h 317500"/>
            </a:gdLst>
            <a:ahLst/>
            <a:cxnLst>
              <a:cxn ang="0">
                <a:pos x="connsiteX0" y="connsiteY0"/>
              </a:cxn>
              <a:cxn ang="0">
                <a:pos x="connsiteX1" y="connsiteY1"/>
              </a:cxn>
            </a:cxnLst>
            <a:rect l="l" t="t" r="r" b="b"/>
            <a:pathLst>
              <a:path w="685800" h="317500">
                <a:moveTo>
                  <a:pt x="0" y="317500"/>
                </a:moveTo>
                <a:lnTo>
                  <a:pt x="685800" y="0"/>
                </a:ln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667000" y="2832100"/>
            <a:ext cx="787400" cy="254000"/>
          </a:xfrm>
          <a:custGeom>
            <a:avLst/>
            <a:gdLst>
              <a:gd name="connsiteX0" fmla="*/ 787400 w 787400"/>
              <a:gd name="connsiteY0" fmla="*/ 0 h 254000"/>
              <a:gd name="connsiteX1" fmla="*/ 0 w 787400"/>
              <a:gd name="connsiteY1" fmla="*/ 254000 h 254000"/>
            </a:gdLst>
            <a:ahLst/>
            <a:cxnLst>
              <a:cxn ang="0">
                <a:pos x="connsiteX0" y="connsiteY0"/>
              </a:cxn>
              <a:cxn ang="0">
                <a:pos x="connsiteX1" y="connsiteY1"/>
              </a:cxn>
            </a:cxnLst>
            <a:rect l="l" t="t" r="r" b="b"/>
            <a:pathLst>
              <a:path w="787400" h="254000">
                <a:moveTo>
                  <a:pt x="787400" y="0"/>
                </a:moveTo>
                <a:lnTo>
                  <a:pt x="0" y="254000"/>
                </a:ln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1638300" y="3365500"/>
            <a:ext cx="2032000" cy="1193800"/>
          </a:xfrm>
          <a:custGeom>
            <a:avLst/>
            <a:gdLst>
              <a:gd name="connsiteX0" fmla="*/ 2032000 w 2032000"/>
              <a:gd name="connsiteY0" fmla="*/ 0 h 1193800"/>
              <a:gd name="connsiteX1" fmla="*/ 0 w 2032000"/>
              <a:gd name="connsiteY1" fmla="*/ 1193800 h 1193800"/>
            </a:gdLst>
            <a:ahLst/>
            <a:cxnLst>
              <a:cxn ang="0">
                <a:pos x="connsiteX0" y="connsiteY0"/>
              </a:cxn>
              <a:cxn ang="0">
                <a:pos x="connsiteX1" y="connsiteY1"/>
              </a:cxn>
            </a:cxnLst>
            <a:rect l="l" t="t" r="r" b="b"/>
            <a:pathLst>
              <a:path w="2032000" h="1193800">
                <a:moveTo>
                  <a:pt x="2032000" y="0"/>
                </a:moveTo>
                <a:lnTo>
                  <a:pt x="0" y="1193800"/>
                </a:ln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3200400" y="4114800"/>
            <a:ext cx="215900" cy="850900"/>
          </a:xfrm>
          <a:custGeom>
            <a:avLst/>
            <a:gdLst>
              <a:gd name="connsiteX0" fmla="*/ 215900 w 215900"/>
              <a:gd name="connsiteY0" fmla="*/ 0 h 850900"/>
              <a:gd name="connsiteX1" fmla="*/ 0 w 215900"/>
              <a:gd name="connsiteY1" fmla="*/ 850900 h 850900"/>
            </a:gdLst>
            <a:ahLst/>
            <a:cxnLst>
              <a:cxn ang="0">
                <a:pos x="connsiteX0" y="connsiteY0"/>
              </a:cxn>
              <a:cxn ang="0">
                <a:pos x="connsiteX1" y="connsiteY1"/>
              </a:cxn>
            </a:cxnLst>
            <a:rect l="l" t="t" r="r" b="b"/>
            <a:pathLst>
              <a:path w="215900" h="850900">
                <a:moveTo>
                  <a:pt x="215900" y="0"/>
                </a:moveTo>
                <a:lnTo>
                  <a:pt x="0" y="850900"/>
                </a:ln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5956300" y="2565400"/>
            <a:ext cx="1219200" cy="177800"/>
          </a:xfrm>
          <a:custGeom>
            <a:avLst/>
            <a:gdLst>
              <a:gd name="connsiteX0" fmla="*/ 0 w 1219200"/>
              <a:gd name="connsiteY0" fmla="*/ 177800 h 177800"/>
              <a:gd name="connsiteX1" fmla="*/ 1219200 w 1219200"/>
              <a:gd name="connsiteY1" fmla="*/ 0 h 177800"/>
            </a:gdLst>
            <a:ahLst/>
            <a:cxnLst>
              <a:cxn ang="0">
                <a:pos x="connsiteX0" y="connsiteY0"/>
              </a:cxn>
              <a:cxn ang="0">
                <a:pos x="connsiteX1" y="connsiteY1"/>
              </a:cxn>
            </a:cxnLst>
            <a:rect l="l" t="t" r="r" b="b"/>
            <a:pathLst>
              <a:path w="1219200" h="177800">
                <a:moveTo>
                  <a:pt x="0" y="177800"/>
                </a:moveTo>
                <a:lnTo>
                  <a:pt x="1219200" y="0"/>
                </a:ln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53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4317" y="5171038"/>
            <a:ext cx="201590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Freeform 31"/>
          <p:cNvSpPr/>
          <p:nvPr/>
        </p:nvSpPr>
        <p:spPr>
          <a:xfrm>
            <a:off x="5143500" y="3657600"/>
            <a:ext cx="279400" cy="1587500"/>
          </a:xfrm>
          <a:custGeom>
            <a:avLst/>
            <a:gdLst>
              <a:gd name="connsiteX0" fmla="*/ 0 w 279400"/>
              <a:gd name="connsiteY0" fmla="*/ 0 h 1587500"/>
              <a:gd name="connsiteX1" fmla="*/ 279400 w 279400"/>
              <a:gd name="connsiteY1" fmla="*/ 1587500 h 1587500"/>
            </a:gdLst>
            <a:ahLst/>
            <a:cxnLst>
              <a:cxn ang="0">
                <a:pos x="connsiteX0" y="connsiteY0"/>
              </a:cxn>
              <a:cxn ang="0">
                <a:pos x="connsiteX1" y="connsiteY1"/>
              </a:cxn>
            </a:cxnLst>
            <a:rect l="l" t="t" r="r" b="b"/>
            <a:pathLst>
              <a:path w="279400" h="1587500">
                <a:moveTo>
                  <a:pt x="0" y="0"/>
                </a:moveTo>
                <a:lnTo>
                  <a:pt x="279400" y="1587500"/>
                </a:ln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531"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1400" y="3983231"/>
            <a:ext cx="1549902" cy="196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Freeform 32"/>
          <p:cNvSpPr/>
          <p:nvPr/>
        </p:nvSpPr>
        <p:spPr>
          <a:xfrm>
            <a:off x="6629400" y="3860800"/>
            <a:ext cx="850900" cy="533400"/>
          </a:xfrm>
          <a:custGeom>
            <a:avLst/>
            <a:gdLst>
              <a:gd name="connsiteX0" fmla="*/ 0 w 850900"/>
              <a:gd name="connsiteY0" fmla="*/ 0 h 533400"/>
              <a:gd name="connsiteX1" fmla="*/ 850900 w 850900"/>
              <a:gd name="connsiteY1" fmla="*/ 533400 h 533400"/>
            </a:gdLst>
            <a:ahLst/>
            <a:cxnLst>
              <a:cxn ang="0">
                <a:pos x="connsiteX0" y="connsiteY0"/>
              </a:cxn>
              <a:cxn ang="0">
                <a:pos x="connsiteX1" y="connsiteY1"/>
              </a:cxn>
            </a:cxnLst>
            <a:rect l="l" t="t" r="r" b="b"/>
            <a:pathLst>
              <a:path w="850900" h="533400">
                <a:moveTo>
                  <a:pt x="0" y="0"/>
                </a:moveTo>
                <a:lnTo>
                  <a:pt x="850900" y="533400"/>
                </a:ln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237861" y="533400"/>
            <a:ext cx="3858139" cy="1323439"/>
          </a:xfrm>
          <a:prstGeom prst="rect">
            <a:avLst/>
          </a:prstGeom>
          <a:noFill/>
        </p:spPr>
        <p:txBody>
          <a:bodyPr wrap="square" rtlCol="0">
            <a:spAutoFit/>
          </a:bodyPr>
          <a:lstStyle/>
          <a:p>
            <a:r>
              <a:rPr lang="en-US" sz="2000" b="1" dirty="0" smtClean="0"/>
              <a:t>Transmission designs for each cluster minimize investment costs while satisfying N-1 reliability constraints (20 GW future).</a:t>
            </a:r>
            <a:endParaRPr lang="en-US" sz="2000" b="1" dirty="0"/>
          </a:p>
        </p:txBody>
      </p:sp>
      <p:sp>
        <p:nvSpPr>
          <p:cNvPr id="48" name="Slide Number Placeholder 3"/>
          <p:cNvSpPr>
            <a:spLocks noGrp="1"/>
          </p:cNvSpPr>
          <p:nvPr>
            <p:ph type="sldNum" sz="quarter" idx="4294967295"/>
          </p:nvPr>
        </p:nvSpPr>
        <p:spPr>
          <a:xfrm>
            <a:off x="8686800" y="6356350"/>
            <a:ext cx="457200" cy="430659"/>
          </a:xfrm>
          <a:prstGeom prst="rect">
            <a:avLst/>
          </a:prstGeom>
        </p:spPr>
        <p:txBody>
          <a:bodyPr/>
          <a:lstStyle/>
          <a:p>
            <a:fld id="{A25E6C2D-53E8-4074-894E-60690C8D87BE}" type="slidenum">
              <a:rPr lang="en-US" b="1" smtClean="0">
                <a:solidFill>
                  <a:schemeClr val="tx1"/>
                </a:solidFill>
              </a:rPr>
              <a:pPr/>
              <a:t>46</a:t>
            </a:fld>
            <a:endParaRPr lang="en-US" b="1">
              <a:solidFill>
                <a:schemeClr val="tx1"/>
              </a:solidFill>
            </a:endParaRPr>
          </a:p>
        </p:txBody>
      </p:sp>
    </p:spTree>
    <p:extLst>
      <p:ext uri="{BB962C8B-B14F-4D97-AF65-F5344CB8AC3E}">
        <p14:creationId xmlns:p14="http://schemas.microsoft.com/office/powerpoint/2010/main" val="29843225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8"/>
          <p:cNvSpPr txBox="1">
            <a:spLocks noChangeArrowheads="1"/>
          </p:cNvSpPr>
          <p:nvPr/>
        </p:nvSpPr>
        <p:spPr bwMode="auto">
          <a:xfrm>
            <a:off x="0" y="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zh-CN" sz="3600" b="1" dirty="0" smtClean="0"/>
              <a:t>R2B Transmission Design Results</a:t>
            </a:r>
            <a:endParaRPr lang="en-US" altLang="zh-CN" sz="3600" b="1" dirty="0"/>
          </a:p>
        </p:txBody>
      </p:sp>
      <p:pic>
        <p:nvPicPr>
          <p:cNvPr id="107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490" y="3586540"/>
            <a:ext cx="402723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540890" y="3815140"/>
            <a:ext cx="838200" cy="457200"/>
          </a:xfrm>
          <a:prstGeom prst="rect">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518790" y="3738940"/>
            <a:ext cx="1231900" cy="533400"/>
          </a:xfrm>
          <a:prstGeom prst="rect">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69490" y="4424740"/>
            <a:ext cx="990600" cy="457200"/>
          </a:xfrm>
          <a:prstGeom prst="rect">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959990" y="4881940"/>
            <a:ext cx="419100" cy="318602"/>
          </a:xfrm>
          <a:prstGeom prst="rect">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69490" y="5200542"/>
            <a:ext cx="749300" cy="519598"/>
          </a:xfrm>
          <a:prstGeom prst="rect">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22090" y="4336942"/>
            <a:ext cx="749300" cy="519598"/>
          </a:xfrm>
          <a:prstGeom prst="rect">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458590" y="4881940"/>
            <a:ext cx="596900" cy="381000"/>
          </a:xfrm>
          <a:prstGeom prst="rect">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360290" y="4958139"/>
            <a:ext cx="596900" cy="502201"/>
          </a:xfrm>
          <a:prstGeom prst="rect">
            <a:avLst/>
          </a:pr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59890" y="3749120"/>
            <a:ext cx="381000" cy="523220"/>
          </a:xfrm>
          <a:prstGeom prst="rect">
            <a:avLst/>
          </a:prstGeom>
          <a:noFill/>
        </p:spPr>
        <p:txBody>
          <a:bodyPr wrap="square" rtlCol="0">
            <a:spAutoFit/>
          </a:bodyPr>
          <a:lstStyle/>
          <a:p>
            <a:r>
              <a:rPr lang="en-US" sz="2800" b="1" dirty="0" smtClean="0"/>
              <a:t>A</a:t>
            </a:r>
            <a:endParaRPr lang="en-US" sz="2800" b="1" dirty="0"/>
          </a:p>
        </p:txBody>
      </p:sp>
      <p:sp>
        <p:nvSpPr>
          <p:cNvPr id="22" name="TextBox 21"/>
          <p:cNvSpPr txBox="1"/>
          <p:nvPr/>
        </p:nvSpPr>
        <p:spPr>
          <a:xfrm>
            <a:off x="7750690" y="3738940"/>
            <a:ext cx="381000" cy="523220"/>
          </a:xfrm>
          <a:prstGeom prst="rect">
            <a:avLst/>
          </a:prstGeom>
          <a:noFill/>
        </p:spPr>
        <p:txBody>
          <a:bodyPr wrap="square" rtlCol="0">
            <a:spAutoFit/>
          </a:bodyPr>
          <a:lstStyle/>
          <a:p>
            <a:r>
              <a:rPr lang="en-US" sz="2800" b="1" dirty="0"/>
              <a:t>B</a:t>
            </a:r>
          </a:p>
        </p:txBody>
      </p:sp>
      <p:sp>
        <p:nvSpPr>
          <p:cNvPr id="23" name="TextBox 22"/>
          <p:cNvSpPr txBox="1"/>
          <p:nvPr/>
        </p:nvSpPr>
        <p:spPr>
          <a:xfrm>
            <a:off x="5388490" y="4424740"/>
            <a:ext cx="381000" cy="523220"/>
          </a:xfrm>
          <a:prstGeom prst="rect">
            <a:avLst/>
          </a:prstGeom>
          <a:noFill/>
        </p:spPr>
        <p:txBody>
          <a:bodyPr wrap="square" rtlCol="0">
            <a:spAutoFit/>
          </a:bodyPr>
          <a:lstStyle/>
          <a:p>
            <a:r>
              <a:rPr lang="en-US" sz="2800" b="1" dirty="0" smtClean="0"/>
              <a:t>C</a:t>
            </a:r>
            <a:endParaRPr lang="en-US" sz="2800" b="1" dirty="0"/>
          </a:p>
        </p:txBody>
      </p:sp>
      <p:sp>
        <p:nvSpPr>
          <p:cNvPr id="24" name="TextBox 23"/>
          <p:cNvSpPr txBox="1"/>
          <p:nvPr/>
        </p:nvSpPr>
        <p:spPr>
          <a:xfrm>
            <a:off x="5453320" y="4729540"/>
            <a:ext cx="381000" cy="523220"/>
          </a:xfrm>
          <a:prstGeom prst="rect">
            <a:avLst/>
          </a:prstGeom>
          <a:noFill/>
        </p:spPr>
        <p:txBody>
          <a:bodyPr wrap="square" rtlCol="0">
            <a:spAutoFit/>
          </a:bodyPr>
          <a:lstStyle/>
          <a:p>
            <a:r>
              <a:rPr lang="en-US" sz="2800" b="1" dirty="0"/>
              <a:t>D</a:t>
            </a:r>
          </a:p>
        </p:txBody>
      </p:sp>
      <p:sp>
        <p:nvSpPr>
          <p:cNvPr id="25" name="TextBox 24"/>
          <p:cNvSpPr txBox="1"/>
          <p:nvPr/>
        </p:nvSpPr>
        <p:spPr>
          <a:xfrm>
            <a:off x="5388490" y="5207100"/>
            <a:ext cx="381000" cy="523220"/>
          </a:xfrm>
          <a:prstGeom prst="rect">
            <a:avLst/>
          </a:prstGeom>
          <a:noFill/>
        </p:spPr>
        <p:txBody>
          <a:bodyPr wrap="square" rtlCol="0">
            <a:spAutoFit/>
          </a:bodyPr>
          <a:lstStyle/>
          <a:p>
            <a:r>
              <a:rPr lang="en-US" sz="2800" b="1" dirty="0" smtClean="0"/>
              <a:t>E</a:t>
            </a:r>
            <a:endParaRPr lang="en-US" sz="2800" b="1" dirty="0"/>
          </a:p>
        </p:txBody>
      </p:sp>
      <p:sp>
        <p:nvSpPr>
          <p:cNvPr id="26" name="TextBox 25"/>
          <p:cNvSpPr txBox="1"/>
          <p:nvPr/>
        </p:nvSpPr>
        <p:spPr>
          <a:xfrm>
            <a:off x="8271390" y="4313060"/>
            <a:ext cx="381000" cy="523220"/>
          </a:xfrm>
          <a:prstGeom prst="rect">
            <a:avLst/>
          </a:prstGeom>
          <a:noFill/>
        </p:spPr>
        <p:txBody>
          <a:bodyPr wrap="square" rtlCol="0">
            <a:spAutoFit/>
          </a:bodyPr>
          <a:lstStyle/>
          <a:p>
            <a:r>
              <a:rPr lang="en-US" sz="2800" b="1" dirty="0"/>
              <a:t>F</a:t>
            </a:r>
          </a:p>
        </p:txBody>
      </p:sp>
      <p:sp>
        <p:nvSpPr>
          <p:cNvPr id="27" name="TextBox 26"/>
          <p:cNvSpPr txBox="1"/>
          <p:nvPr/>
        </p:nvSpPr>
        <p:spPr>
          <a:xfrm>
            <a:off x="7522090" y="5196920"/>
            <a:ext cx="381000" cy="523220"/>
          </a:xfrm>
          <a:prstGeom prst="rect">
            <a:avLst/>
          </a:prstGeom>
          <a:noFill/>
        </p:spPr>
        <p:txBody>
          <a:bodyPr wrap="square" rtlCol="0">
            <a:spAutoFit/>
          </a:bodyPr>
          <a:lstStyle/>
          <a:p>
            <a:r>
              <a:rPr lang="en-US" sz="2800" b="1" dirty="0" smtClean="0"/>
              <a:t>G</a:t>
            </a:r>
            <a:endParaRPr lang="en-US" sz="2800" b="1" dirty="0"/>
          </a:p>
        </p:txBody>
      </p:sp>
      <p:sp>
        <p:nvSpPr>
          <p:cNvPr id="28" name="TextBox 27"/>
          <p:cNvSpPr txBox="1"/>
          <p:nvPr/>
        </p:nvSpPr>
        <p:spPr>
          <a:xfrm>
            <a:off x="8436490" y="5425520"/>
            <a:ext cx="381000" cy="523220"/>
          </a:xfrm>
          <a:prstGeom prst="rect">
            <a:avLst/>
          </a:prstGeom>
          <a:noFill/>
        </p:spPr>
        <p:txBody>
          <a:bodyPr wrap="square" rtlCol="0">
            <a:spAutoFit/>
          </a:bodyPr>
          <a:lstStyle/>
          <a:p>
            <a:r>
              <a:rPr lang="en-US" sz="2800" b="1" dirty="0"/>
              <a:t>H</a:t>
            </a:r>
          </a:p>
        </p:txBody>
      </p:sp>
      <p:graphicFrame>
        <p:nvGraphicFramePr>
          <p:cNvPr id="38" name="Content Placeholder 3"/>
          <p:cNvGraphicFramePr>
            <a:graphicFrameLocks/>
          </p:cNvGraphicFramePr>
          <p:nvPr>
            <p:extLst>
              <p:ext uri="{D42A27DB-BD31-4B8C-83A1-F6EECF244321}">
                <p14:modId xmlns:p14="http://schemas.microsoft.com/office/powerpoint/2010/main" val="584308336"/>
              </p:ext>
            </p:extLst>
          </p:nvPr>
        </p:nvGraphicFramePr>
        <p:xfrm>
          <a:off x="76200" y="646331"/>
          <a:ext cx="8991600" cy="2662959"/>
        </p:xfrm>
        <a:graphic>
          <a:graphicData uri="http://schemas.openxmlformats.org/drawingml/2006/table">
            <a:tbl>
              <a:tblPr/>
              <a:tblGrid>
                <a:gridCol w="605719">
                  <a:extLst>
                    <a:ext uri="{9D8B030D-6E8A-4147-A177-3AD203B41FA5}">
                      <a16:colId xmlns:a16="http://schemas.microsoft.com/office/drawing/2014/main" val="20000"/>
                    </a:ext>
                  </a:extLst>
                </a:gridCol>
                <a:gridCol w="757148">
                  <a:extLst>
                    <a:ext uri="{9D8B030D-6E8A-4147-A177-3AD203B41FA5}">
                      <a16:colId xmlns:a16="http://schemas.microsoft.com/office/drawing/2014/main" val="20001"/>
                    </a:ext>
                  </a:extLst>
                </a:gridCol>
                <a:gridCol w="580480">
                  <a:extLst>
                    <a:ext uri="{9D8B030D-6E8A-4147-A177-3AD203B41FA5}">
                      <a16:colId xmlns:a16="http://schemas.microsoft.com/office/drawing/2014/main" val="20002"/>
                    </a:ext>
                  </a:extLst>
                </a:gridCol>
                <a:gridCol w="482683">
                  <a:extLst>
                    <a:ext uri="{9D8B030D-6E8A-4147-A177-3AD203B41FA5}">
                      <a16:colId xmlns:a16="http://schemas.microsoft.com/office/drawing/2014/main" val="20003"/>
                    </a:ext>
                  </a:extLst>
                </a:gridCol>
                <a:gridCol w="482683">
                  <a:extLst>
                    <a:ext uri="{9D8B030D-6E8A-4147-A177-3AD203B41FA5}">
                      <a16:colId xmlns:a16="http://schemas.microsoft.com/office/drawing/2014/main" val="20004"/>
                    </a:ext>
                  </a:extLst>
                </a:gridCol>
                <a:gridCol w="470669">
                  <a:extLst>
                    <a:ext uri="{9D8B030D-6E8A-4147-A177-3AD203B41FA5}">
                      <a16:colId xmlns:a16="http://schemas.microsoft.com/office/drawing/2014/main" val="20005"/>
                    </a:ext>
                  </a:extLst>
                </a:gridCol>
                <a:gridCol w="614577">
                  <a:extLst>
                    <a:ext uri="{9D8B030D-6E8A-4147-A177-3AD203B41FA5}">
                      <a16:colId xmlns:a16="http://schemas.microsoft.com/office/drawing/2014/main" val="20006"/>
                    </a:ext>
                  </a:extLst>
                </a:gridCol>
                <a:gridCol w="580480">
                  <a:extLst>
                    <a:ext uri="{9D8B030D-6E8A-4147-A177-3AD203B41FA5}">
                      <a16:colId xmlns:a16="http://schemas.microsoft.com/office/drawing/2014/main" val="20007"/>
                    </a:ext>
                  </a:extLst>
                </a:gridCol>
                <a:gridCol w="520540">
                  <a:extLst>
                    <a:ext uri="{9D8B030D-6E8A-4147-A177-3AD203B41FA5}">
                      <a16:colId xmlns:a16="http://schemas.microsoft.com/office/drawing/2014/main" val="20008"/>
                    </a:ext>
                  </a:extLst>
                </a:gridCol>
                <a:gridCol w="795006">
                  <a:extLst>
                    <a:ext uri="{9D8B030D-6E8A-4147-A177-3AD203B41FA5}">
                      <a16:colId xmlns:a16="http://schemas.microsoft.com/office/drawing/2014/main" val="20009"/>
                    </a:ext>
                  </a:extLst>
                </a:gridCol>
                <a:gridCol w="769767">
                  <a:extLst>
                    <a:ext uri="{9D8B030D-6E8A-4147-A177-3AD203B41FA5}">
                      <a16:colId xmlns:a16="http://schemas.microsoft.com/office/drawing/2014/main" val="20010"/>
                    </a:ext>
                  </a:extLst>
                </a:gridCol>
                <a:gridCol w="634111">
                  <a:extLst>
                    <a:ext uri="{9D8B030D-6E8A-4147-A177-3AD203B41FA5}">
                      <a16:colId xmlns:a16="http://schemas.microsoft.com/office/drawing/2014/main" val="20011"/>
                    </a:ext>
                  </a:extLst>
                </a:gridCol>
                <a:gridCol w="56323">
                  <a:extLst>
                    <a:ext uri="{9D8B030D-6E8A-4147-A177-3AD203B41FA5}">
                      <a16:colId xmlns:a16="http://schemas.microsoft.com/office/drawing/2014/main" val="20012"/>
                    </a:ext>
                  </a:extLst>
                </a:gridCol>
                <a:gridCol w="868983">
                  <a:extLst>
                    <a:ext uri="{9D8B030D-6E8A-4147-A177-3AD203B41FA5}">
                      <a16:colId xmlns:a16="http://schemas.microsoft.com/office/drawing/2014/main" val="20013"/>
                    </a:ext>
                  </a:extLst>
                </a:gridCol>
                <a:gridCol w="772431">
                  <a:extLst>
                    <a:ext uri="{9D8B030D-6E8A-4147-A177-3AD203B41FA5}">
                      <a16:colId xmlns:a16="http://schemas.microsoft.com/office/drawing/2014/main" val="20014"/>
                    </a:ext>
                  </a:extLst>
                </a:gridCol>
              </a:tblGrid>
              <a:tr h="190257">
                <a:tc gridSpan="15">
                  <a:txBody>
                    <a:bodyPr/>
                    <a:lstStyle/>
                    <a:p>
                      <a:pPr algn="ctr" fontAlgn="b"/>
                      <a:r>
                        <a:rPr lang="en-US" sz="1400" b="1" i="0" u="sng" strike="noStrike" dirty="0" smtClean="0">
                          <a:solidFill>
                            <a:srgbClr val="000000"/>
                          </a:solidFill>
                          <a:latin typeface="Calibri"/>
                        </a:rPr>
                        <a:t>765kV Overlay 20GW Scenario</a:t>
                      </a:r>
                      <a:endParaRPr lang="en-US" sz="1400" b="1" i="0" u="sng" strike="noStrike" dirty="0">
                        <a:solidFill>
                          <a:srgbClr val="000000"/>
                        </a:solidFill>
                        <a:latin typeface="Calibri"/>
                      </a:endParaRPr>
                    </a:p>
                  </a:txBody>
                  <a:tcPr marL="7410" marR="7410" marT="7409" marB="0" anchor="b">
                    <a:lnL>
                      <a:noFill/>
                    </a:lnL>
                    <a:lnR>
                      <a:noFill/>
                    </a:lnR>
                    <a:lnT>
                      <a:noFill/>
                    </a:lnT>
                    <a:lnB>
                      <a:noFill/>
                    </a:lnB>
                  </a:tcPr>
                </a:tc>
                <a:tc hMerge="1">
                  <a:txBody>
                    <a:bodyPr/>
                    <a:lstStyle/>
                    <a:p>
                      <a:pPr algn="l" fontAlgn="b"/>
                      <a:endParaRPr lang="en-US" sz="900" b="0" i="0" u="none" strike="noStrike" dirty="0">
                        <a:solidFill>
                          <a:srgbClr val="000000"/>
                        </a:solidFill>
                        <a:latin typeface="Calibri"/>
                      </a:endParaRPr>
                    </a:p>
                  </a:txBody>
                  <a:tcPr marL="7410" marR="7410" marT="7410" marB="0" anchor="b">
                    <a:lnL>
                      <a:noFill/>
                    </a:lnL>
                    <a:lnR>
                      <a:noFill/>
                    </a:lnR>
                    <a:lnT>
                      <a:noFill/>
                    </a:lnT>
                    <a:lnB>
                      <a:noFill/>
                    </a:lnB>
                  </a:tcPr>
                </a:tc>
                <a:tc hMerge="1">
                  <a:txBody>
                    <a:bodyPr/>
                    <a:lstStyle/>
                    <a:p>
                      <a:pPr algn="l" fontAlgn="b"/>
                      <a:endParaRPr lang="en-US" sz="900" b="0" i="0" u="none" strike="noStrike" dirty="0">
                        <a:solidFill>
                          <a:srgbClr val="000000"/>
                        </a:solidFill>
                        <a:latin typeface="Calibri"/>
                      </a:endParaRPr>
                    </a:p>
                  </a:txBody>
                  <a:tcPr marL="7410" marR="7410" marT="7410" marB="0" anchor="b">
                    <a:lnL>
                      <a:noFill/>
                    </a:lnL>
                    <a:lnR>
                      <a:noFill/>
                    </a:lnR>
                    <a:lnT>
                      <a:noFill/>
                    </a:lnT>
                    <a:lnB>
                      <a:noFill/>
                    </a:lnB>
                  </a:tcPr>
                </a:tc>
                <a:tc hMerge="1">
                  <a:txBody>
                    <a:bodyPr/>
                    <a:lstStyle/>
                    <a:p>
                      <a:pPr algn="l" fontAlgn="b"/>
                      <a:endParaRPr lang="en-US" sz="900" b="0" i="0" u="none" strike="noStrike" dirty="0">
                        <a:solidFill>
                          <a:srgbClr val="000000"/>
                        </a:solidFill>
                        <a:latin typeface="Calibri"/>
                      </a:endParaRPr>
                    </a:p>
                  </a:txBody>
                  <a:tcPr marL="7410" marR="7410" marT="7410" marB="0" anchor="b">
                    <a:lnL>
                      <a:noFill/>
                    </a:lnL>
                    <a:lnR>
                      <a:noFill/>
                    </a:lnR>
                    <a:lnT>
                      <a:noFill/>
                    </a:lnT>
                    <a:lnB>
                      <a:noFill/>
                    </a:lnB>
                  </a:tcPr>
                </a:tc>
                <a:tc hMerge="1">
                  <a:txBody>
                    <a:bodyPr/>
                    <a:lstStyle/>
                    <a:p>
                      <a:pPr algn="l" fontAlgn="b"/>
                      <a:endParaRPr lang="en-US" sz="900" b="0" i="0" u="none" strike="noStrike">
                        <a:solidFill>
                          <a:srgbClr val="000000"/>
                        </a:solidFill>
                        <a:latin typeface="Calibri"/>
                      </a:endParaRPr>
                    </a:p>
                  </a:txBody>
                  <a:tcPr marL="7410" marR="7410" marT="7410" marB="0" anchor="b">
                    <a:lnL>
                      <a:noFill/>
                    </a:lnL>
                    <a:lnR>
                      <a:noFill/>
                    </a:lnR>
                    <a:lnT>
                      <a:noFill/>
                    </a:lnT>
                    <a:lnB>
                      <a:noFill/>
                    </a:lnB>
                  </a:tcPr>
                </a:tc>
                <a:tc hMerge="1">
                  <a:txBody>
                    <a:bodyPr/>
                    <a:lstStyle/>
                    <a:p>
                      <a:pPr algn="l" fontAlgn="b"/>
                      <a:endParaRPr lang="en-US" sz="900" b="0" i="0" u="none" strike="noStrike">
                        <a:solidFill>
                          <a:srgbClr val="000000"/>
                        </a:solidFill>
                        <a:latin typeface="Calibri"/>
                      </a:endParaRPr>
                    </a:p>
                  </a:txBody>
                  <a:tcPr marL="7410" marR="7410" marT="7410" marB="0" anchor="b">
                    <a:lnL>
                      <a:noFill/>
                    </a:lnL>
                    <a:lnR>
                      <a:noFill/>
                    </a:lnR>
                    <a:lnT>
                      <a:noFill/>
                    </a:lnT>
                    <a:lnB>
                      <a:noFill/>
                    </a:lnB>
                  </a:tcPr>
                </a:tc>
                <a:tc hMerge="1">
                  <a:txBody>
                    <a:bodyPr/>
                    <a:lstStyle/>
                    <a:p>
                      <a:pPr algn="l" fontAlgn="b"/>
                      <a:endParaRPr lang="en-US" sz="900" b="0" i="0" u="none" strike="noStrike">
                        <a:solidFill>
                          <a:srgbClr val="000000"/>
                        </a:solidFill>
                        <a:latin typeface="Calibri"/>
                      </a:endParaRPr>
                    </a:p>
                  </a:txBody>
                  <a:tcPr marL="7410" marR="7410" marT="7410" marB="0" anchor="b">
                    <a:lnL>
                      <a:noFill/>
                    </a:lnL>
                    <a:lnR>
                      <a:noFill/>
                    </a:lnR>
                    <a:lnT>
                      <a:noFill/>
                    </a:lnT>
                    <a:lnB>
                      <a:noFill/>
                    </a:lnB>
                  </a:tcPr>
                </a:tc>
                <a:tc hMerge="1">
                  <a:txBody>
                    <a:bodyPr/>
                    <a:lstStyle/>
                    <a:p>
                      <a:pPr algn="l" fontAlgn="b"/>
                      <a:endParaRPr lang="en-US" sz="900" b="0" i="0" u="none" strike="noStrike">
                        <a:solidFill>
                          <a:srgbClr val="000000"/>
                        </a:solidFill>
                        <a:latin typeface="Calibri"/>
                      </a:endParaRPr>
                    </a:p>
                  </a:txBody>
                  <a:tcPr marL="7410" marR="7410" marT="7410" marB="0" anchor="b">
                    <a:lnL>
                      <a:noFill/>
                    </a:lnL>
                    <a:lnR>
                      <a:noFill/>
                    </a:lnR>
                    <a:lnT>
                      <a:noFill/>
                    </a:lnT>
                    <a:lnB>
                      <a:noFill/>
                    </a:lnB>
                  </a:tcPr>
                </a:tc>
                <a:tc hMerge="1">
                  <a:txBody>
                    <a:bodyPr/>
                    <a:lstStyle/>
                    <a:p>
                      <a:pPr algn="l" fontAlgn="b"/>
                      <a:endParaRPr lang="en-US" sz="900" b="0" i="0" u="none" strike="noStrike" dirty="0">
                        <a:solidFill>
                          <a:srgbClr val="000000"/>
                        </a:solidFill>
                        <a:latin typeface="Calibri"/>
                      </a:endParaRPr>
                    </a:p>
                  </a:txBody>
                  <a:tcPr marL="7410" marR="7410" marT="7410" marB="0" anchor="b">
                    <a:lnL>
                      <a:noFill/>
                    </a:lnL>
                    <a:lnR>
                      <a:noFill/>
                    </a:lnR>
                    <a:lnT>
                      <a:noFill/>
                    </a:lnT>
                    <a:lnB>
                      <a:noFill/>
                    </a:lnB>
                  </a:tcPr>
                </a:tc>
                <a:tc hMerge="1">
                  <a:txBody>
                    <a:bodyPr/>
                    <a:lstStyle/>
                    <a:p>
                      <a:pPr algn="l" fontAlgn="b"/>
                      <a:endParaRPr lang="en-US" sz="900" b="0" i="0" u="none" strike="noStrike" dirty="0">
                        <a:solidFill>
                          <a:srgbClr val="000000"/>
                        </a:solidFill>
                        <a:latin typeface="Calibri"/>
                      </a:endParaRPr>
                    </a:p>
                  </a:txBody>
                  <a:tcPr marL="7410" marR="7410" marT="7410" marB="0" anchor="b">
                    <a:lnL>
                      <a:noFill/>
                    </a:lnL>
                    <a:lnR>
                      <a:noFill/>
                    </a:lnR>
                    <a:lnT>
                      <a:noFill/>
                    </a:lnT>
                    <a:lnB>
                      <a:noFill/>
                    </a:lnB>
                  </a:tcPr>
                </a:tc>
                <a:tc hMerge="1">
                  <a:txBody>
                    <a:bodyPr/>
                    <a:lstStyle/>
                    <a:p>
                      <a:pPr algn="l" fontAlgn="b"/>
                      <a:endParaRPr lang="en-US" sz="900" b="0" i="0" u="none" strike="noStrike" dirty="0">
                        <a:solidFill>
                          <a:srgbClr val="000000"/>
                        </a:solidFill>
                        <a:latin typeface="Calibri"/>
                      </a:endParaRPr>
                    </a:p>
                  </a:txBody>
                  <a:tcPr marL="7410" marR="7410" marT="7410" marB="0" anchor="b">
                    <a:lnL>
                      <a:noFill/>
                    </a:lnL>
                    <a:lnR>
                      <a:noFill/>
                    </a:lnR>
                    <a:lnT>
                      <a:noFill/>
                    </a:lnT>
                    <a:lnB>
                      <a:noFill/>
                    </a:lnB>
                  </a:tcPr>
                </a:tc>
                <a:tc hMerge="1">
                  <a:txBody>
                    <a:bodyPr/>
                    <a:lstStyle/>
                    <a:p>
                      <a:pPr algn="l" fontAlgn="b"/>
                      <a:endParaRPr lang="en-US" sz="900" b="0" i="0" u="none" strike="noStrike" dirty="0">
                        <a:solidFill>
                          <a:srgbClr val="000000"/>
                        </a:solidFill>
                        <a:latin typeface="Calibri"/>
                      </a:endParaRPr>
                    </a:p>
                  </a:txBody>
                  <a:tcPr marL="7410" marR="7410" marT="7410" marB="0" anchor="b">
                    <a:lnL>
                      <a:noFill/>
                    </a:lnL>
                    <a:lnR>
                      <a:noFill/>
                    </a:lnR>
                    <a:lnT>
                      <a:noFill/>
                    </a:lnT>
                    <a:lnB>
                      <a:noFill/>
                    </a:lnB>
                  </a:tcPr>
                </a:tc>
                <a:tc hMerge="1">
                  <a:txBody>
                    <a:bodyPr/>
                    <a:lstStyle/>
                    <a:p>
                      <a:pPr algn="l" fontAlgn="b"/>
                      <a:endParaRPr lang="en-US" sz="900" b="0" i="0" u="none" strike="noStrike" dirty="0">
                        <a:solidFill>
                          <a:srgbClr val="000000"/>
                        </a:solidFill>
                        <a:latin typeface="Calibri"/>
                      </a:endParaRPr>
                    </a:p>
                  </a:txBody>
                  <a:tcPr marL="7410" marR="7410" marT="7410" marB="0" anchor="b">
                    <a:lnL>
                      <a:noFill/>
                    </a:lnL>
                    <a:lnR>
                      <a:noFill/>
                    </a:lnR>
                    <a:lnT>
                      <a:noFill/>
                    </a:lnT>
                    <a:lnB>
                      <a:noFill/>
                    </a:lnB>
                  </a:tcPr>
                </a:tc>
                <a:tc hMerge="1">
                  <a:txBody>
                    <a:bodyPr/>
                    <a:lstStyle/>
                    <a:p>
                      <a:pPr algn="l" fontAlgn="b"/>
                      <a:endParaRPr lang="en-US" sz="900" b="0" i="0" u="none" strike="noStrike" dirty="0">
                        <a:solidFill>
                          <a:srgbClr val="000000"/>
                        </a:solidFill>
                        <a:latin typeface="Calibri"/>
                      </a:endParaRPr>
                    </a:p>
                  </a:txBody>
                  <a:tcPr marL="7410" marR="7410" marT="7410" marB="0" anchor="b">
                    <a:lnL>
                      <a:noFill/>
                    </a:lnL>
                    <a:lnR>
                      <a:noFill/>
                    </a:lnR>
                    <a:lnT>
                      <a:noFill/>
                    </a:lnT>
                    <a:lnB>
                      <a:noFill/>
                    </a:lnB>
                  </a:tcPr>
                </a:tc>
                <a:tc hMerge="1">
                  <a:txBody>
                    <a:bodyPr/>
                    <a:lstStyle/>
                    <a:p>
                      <a:pPr algn="l" fontAlgn="b"/>
                      <a:endParaRPr lang="en-US" sz="900" b="0" i="0" u="none" strike="noStrike" dirty="0">
                        <a:solidFill>
                          <a:srgbClr val="000000"/>
                        </a:solidFill>
                        <a:latin typeface="Calibri"/>
                      </a:endParaRPr>
                    </a:p>
                  </a:txBody>
                  <a:tcPr marL="7410" marR="7410" marT="7410" marB="0" anchor="b">
                    <a:lnL>
                      <a:noFill/>
                    </a:lnL>
                    <a:lnR>
                      <a:noFill/>
                    </a:lnR>
                    <a:lnT>
                      <a:noFill/>
                    </a:lnT>
                    <a:lnB>
                      <a:noFill/>
                    </a:lnB>
                  </a:tcPr>
                </a:tc>
                <a:extLst>
                  <a:ext uri="{0D108BD9-81ED-4DB2-BD59-A6C34878D82A}">
                    <a16:rowId xmlns:a16="http://schemas.microsoft.com/office/drawing/2014/main" val="10000"/>
                  </a:ext>
                </a:extLst>
              </a:tr>
              <a:tr h="420932">
                <a:tc>
                  <a:txBody>
                    <a:bodyPr/>
                    <a:lstStyle/>
                    <a:p>
                      <a:pPr algn="ctr" fontAlgn="ctr"/>
                      <a:endParaRPr lang="en-US" sz="1400" b="0" i="0" u="none" strike="noStrike" dirty="0">
                        <a:solidFill>
                          <a:srgbClr val="000000"/>
                        </a:solidFill>
                        <a:latin typeface="Calibri"/>
                      </a:endParaRPr>
                    </a:p>
                  </a:txBody>
                  <a:tcPr marL="9525" marR="9525" marT="9523"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Wind Farms</a:t>
                      </a:r>
                    </a:p>
                  </a:txBody>
                  <a:tcPr marL="9525" marR="9525" marT="9523"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Paths</a:t>
                      </a:r>
                    </a:p>
                  </a:txBody>
                  <a:tcPr marL="9525" marR="9525" marT="952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err="1" smtClean="0">
                          <a:solidFill>
                            <a:srgbClr val="000000"/>
                          </a:solidFill>
                          <a:latin typeface="Calibri"/>
                        </a:rPr>
                        <a:t>Ccts</a:t>
                      </a:r>
                      <a:endParaRPr lang="en-US" sz="1400" b="1" i="0" u="none" strike="noStrike" dirty="0">
                        <a:solidFill>
                          <a:srgbClr val="000000"/>
                        </a:solidFill>
                        <a:latin typeface="Calibri"/>
                      </a:endParaRPr>
                    </a:p>
                  </a:txBody>
                  <a:tcPr marL="9525" marR="9525" marT="9523"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161 </a:t>
                      </a:r>
                      <a:r>
                        <a:rPr lang="en-US" sz="1400" b="1" i="0" u="none" strike="noStrike" dirty="0" err="1" smtClean="0">
                          <a:solidFill>
                            <a:srgbClr val="000000"/>
                          </a:solidFill>
                          <a:latin typeface="Calibri"/>
                        </a:rPr>
                        <a:t>Sngle</a:t>
                      </a:r>
                      <a:endParaRPr lang="en-US" sz="1400" b="1" i="0" u="none" strike="noStrike" dirty="0">
                        <a:solidFill>
                          <a:srgbClr val="000000"/>
                        </a:solidFill>
                        <a:latin typeface="Calibri"/>
                      </a:endParaRPr>
                    </a:p>
                  </a:txBody>
                  <a:tcPr marL="9525" marR="9525" marT="9523"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161 High</a:t>
                      </a:r>
                    </a:p>
                  </a:txBody>
                  <a:tcPr marL="9525" marR="9525" marT="952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Calibri"/>
                        </a:rPr>
                        <a:t>345 </a:t>
                      </a:r>
                      <a:r>
                        <a:rPr lang="en-US" sz="1400" b="1" i="0" u="none" strike="noStrike" dirty="0" err="1" smtClean="0">
                          <a:solidFill>
                            <a:srgbClr val="000000"/>
                          </a:solidFill>
                          <a:latin typeface="Calibri"/>
                        </a:rPr>
                        <a:t>Sngle</a:t>
                      </a:r>
                      <a:endParaRPr lang="en-US" sz="1400" b="1" i="0" u="none" strike="noStrike" dirty="0">
                        <a:solidFill>
                          <a:srgbClr val="000000"/>
                        </a:solidFill>
                        <a:latin typeface="Calibri"/>
                      </a:endParaRPr>
                    </a:p>
                  </a:txBody>
                  <a:tcPr marL="9525" marR="9525" marT="952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161 </a:t>
                      </a:r>
                      <a:r>
                        <a:rPr lang="en-US" sz="1400" b="1" i="0" u="none" strike="noStrike" dirty="0" err="1" smtClean="0">
                          <a:solidFill>
                            <a:srgbClr val="000000"/>
                          </a:solidFill>
                          <a:latin typeface="Calibri"/>
                        </a:rPr>
                        <a:t>Dble</a:t>
                      </a:r>
                      <a:endParaRPr lang="en-US" sz="1400" b="1" i="0" u="none" strike="noStrike" dirty="0">
                        <a:solidFill>
                          <a:srgbClr val="000000"/>
                        </a:solidFill>
                        <a:latin typeface="Calibri"/>
                      </a:endParaRPr>
                    </a:p>
                  </a:txBody>
                  <a:tcPr marL="9525" marR="9525" marT="952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345 </a:t>
                      </a:r>
                      <a:r>
                        <a:rPr lang="en-US" sz="1400" b="1" i="0" u="none" strike="noStrike" dirty="0" err="1" smtClean="0">
                          <a:solidFill>
                            <a:srgbClr val="000000"/>
                          </a:solidFill>
                          <a:latin typeface="Calibri"/>
                        </a:rPr>
                        <a:t>Dble</a:t>
                      </a:r>
                      <a:endParaRPr lang="en-US" sz="1400" b="1" i="0" u="none" strike="noStrike" dirty="0">
                        <a:solidFill>
                          <a:srgbClr val="000000"/>
                        </a:solidFill>
                        <a:latin typeface="Calibri"/>
                      </a:endParaRPr>
                    </a:p>
                  </a:txBody>
                  <a:tcPr marL="9525" marR="9525" marT="9523"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Calibri"/>
                        </a:rPr>
                        <a:t>ROW Miles</a:t>
                      </a:r>
                      <a:endParaRPr lang="en-US" sz="1400" b="1" i="0" u="none" strike="noStrike" dirty="0">
                        <a:solidFill>
                          <a:srgbClr val="000000"/>
                        </a:solidFill>
                        <a:latin typeface="Calibri"/>
                      </a:endParaRPr>
                    </a:p>
                  </a:txBody>
                  <a:tcPr marL="9525" marR="9525" marT="9523"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Circuit Miles</a:t>
                      </a:r>
                    </a:p>
                  </a:txBody>
                  <a:tcPr marL="9525" marR="9525" marT="952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Calibri"/>
                        </a:rPr>
                        <a:t>Cost</a:t>
                      </a:r>
                    </a:p>
                    <a:p>
                      <a:pPr algn="ctr" fontAlgn="ctr"/>
                      <a:r>
                        <a:rPr lang="en-US" sz="1400" b="1" i="0" u="none" strike="noStrike" dirty="0" smtClean="0">
                          <a:solidFill>
                            <a:srgbClr val="000000"/>
                          </a:solidFill>
                          <a:latin typeface="Calibri"/>
                        </a:rPr>
                        <a:t>$M</a:t>
                      </a:r>
                      <a:endParaRPr lang="en-US" sz="1400" b="1" i="0" u="none" strike="noStrike" dirty="0">
                        <a:solidFill>
                          <a:srgbClr val="000000"/>
                        </a:solidFill>
                        <a:latin typeface="Calibri"/>
                      </a:endParaRPr>
                    </a:p>
                  </a:txBody>
                  <a:tcPr marL="9525" marR="9525" marT="952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endParaRPr lang="en-US" sz="1400" b="1" i="0" u="none" strike="noStrike" dirty="0">
                        <a:solidFill>
                          <a:srgbClr val="000000"/>
                        </a:solidFill>
                        <a:latin typeface="Calibri"/>
                      </a:endParaRPr>
                    </a:p>
                  </a:txBody>
                  <a:tcPr marL="9525" marR="9525" marT="952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err="1">
                          <a:solidFill>
                            <a:srgbClr val="000000"/>
                          </a:solidFill>
                          <a:latin typeface="Calibri"/>
                        </a:rPr>
                        <a:t>cct</a:t>
                      </a:r>
                      <a:r>
                        <a:rPr lang="en-US" sz="1400" b="1" i="0" u="none" strike="noStrike" dirty="0">
                          <a:solidFill>
                            <a:srgbClr val="000000"/>
                          </a:solidFill>
                          <a:latin typeface="Calibri"/>
                        </a:rPr>
                        <a:t> miles / Wind Farm</a:t>
                      </a:r>
                    </a:p>
                  </a:txBody>
                  <a:tcPr marL="9525" marR="9525" marT="952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a:t>
                      </a:r>
                      <a:r>
                        <a:rPr lang="en-US" sz="1400" b="1" i="0" u="none" strike="noStrike" dirty="0" smtClean="0">
                          <a:solidFill>
                            <a:srgbClr val="000000"/>
                          </a:solidFill>
                          <a:latin typeface="Calibri"/>
                        </a:rPr>
                        <a:t>M/</a:t>
                      </a:r>
                      <a:r>
                        <a:rPr lang="en-US" sz="1400" b="1" i="0" u="none" strike="noStrike" dirty="0" err="1" smtClean="0">
                          <a:solidFill>
                            <a:srgbClr val="000000"/>
                          </a:solidFill>
                          <a:latin typeface="Calibri"/>
                        </a:rPr>
                        <a:t>ct</a:t>
                      </a:r>
                      <a:r>
                        <a:rPr lang="en-US" sz="1400" b="1" i="0" u="none" strike="noStrike" dirty="0" smtClean="0">
                          <a:solidFill>
                            <a:srgbClr val="000000"/>
                          </a:solidFill>
                          <a:latin typeface="Calibri"/>
                        </a:rPr>
                        <a:t>/mi</a:t>
                      </a:r>
                      <a:endParaRPr lang="en-US" sz="1400" b="1" i="0" u="none" strike="noStrike" dirty="0">
                        <a:solidFill>
                          <a:srgbClr val="000000"/>
                        </a:solidFill>
                        <a:latin typeface="Calibri"/>
                      </a:endParaRPr>
                    </a:p>
                  </a:txBody>
                  <a:tcPr marL="9525" marR="9525" marT="9523"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8166">
                <a:tc>
                  <a:txBody>
                    <a:bodyPr/>
                    <a:lstStyle/>
                    <a:p>
                      <a:pPr algn="ctr" fontAlgn="b"/>
                      <a:r>
                        <a:rPr lang="en-US" sz="1400" b="1" i="0" u="none" strike="noStrike">
                          <a:solidFill>
                            <a:srgbClr val="000000"/>
                          </a:solidFill>
                          <a:latin typeface="Calibri"/>
                        </a:rPr>
                        <a:t>A</a:t>
                      </a:r>
                    </a:p>
                  </a:txBody>
                  <a:tcPr marL="9525" marR="9525" marT="9523"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Calibri"/>
                        </a:rPr>
                        <a:t>15</a:t>
                      </a:r>
                    </a:p>
                  </a:txBody>
                  <a:tcPr marL="9525" marR="9525" marT="9523"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Calibri"/>
                        </a:rPr>
                        <a:t>19</a:t>
                      </a:r>
                    </a:p>
                  </a:txBody>
                  <a:tcPr marL="9525" marR="9525" marT="9523"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latin typeface="Calibri"/>
                        </a:rPr>
                        <a:t>24</a:t>
                      </a:r>
                    </a:p>
                  </a:txBody>
                  <a:tcPr marL="9525" marR="9525" marT="9523"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Calibri"/>
                        </a:rPr>
                        <a:t>10</a:t>
                      </a:r>
                    </a:p>
                  </a:txBody>
                  <a:tcPr marL="9525" marR="9525" marT="9523"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Calibri"/>
                        </a:rPr>
                        <a:t>4</a:t>
                      </a:r>
                    </a:p>
                  </a:txBody>
                  <a:tcPr marL="9525" marR="9525" marT="9523"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Calibri"/>
                        </a:rPr>
                        <a:t>0</a:t>
                      </a:r>
                    </a:p>
                  </a:txBody>
                  <a:tcPr marL="9525" marR="9525" marT="9523"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latin typeface="Calibri"/>
                        </a:rPr>
                        <a:t>3</a:t>
                      </a:r>
                    </a:p>
                  </a:txBody>
                  <a:tcPr marL="9525" marR="9525" marT="9523"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latin typeface="Calibri"/>
                        </a:rPr>
                        <a:t>2</a:t>
                      </a:r>
                    </a:p>
                  </a:txBody>
                  <a:tcPr marL="9525" marR="9525" marT="9523"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latin typeface="Calibri"/>
                        </a:rPr>
                        <a:t>109.1</a:t>
                      </a:r>
                    </a:p>
                  </a:txBody>
                  <a:tcPr marL="9525" marR="9525" marT="9523"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dirty="0" smtClean="0">
                          <a:solidFill>
                            <a:srgbClr val="000000"/>
                          </a:solidFill>
                          <a:latin typeface="Calibri"/>
                        </a:rPr>
                        <a:t>133.6</a:t>
                      </a:r>
                      <a:endParaRPr lang="en-US" sz="1400" b="0" i="0" u="none" strike="noStrike" dirty="0">
                        <a:solidFill>
                          <a:srgbClr val="000000"/>
                        </a:solidFill>
                        <a:latin typeface="Calibri"/>
                      </a:endParaRPr>
                    </a:p>
                  </a:txBody>
                  <a:tcPr marL="9525" marR="9525" marT="9523"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latin typeface="Calibri"/>
                        </a:rPr>
                        <a:t>120.3</a:t>
                      </a:r>
                    </a:p>
                  </a:txBody>
                  <a:tcPr marL="9525" marR="9525" marT="9523"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1400" b="0" i="0" u="none" strike="noStrike" dirty="0">
                        <a:solidFill>
                          <a:srgbClr val="000000"/>
                        </a:solidFill>
                        <a:latin typeface="Calibri"/>
                      </a:endParaRPr>
                    </a:p>
                  </a:txBody>
                  <a:tcPr marL="9525" marR="9525" marT="9523"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Calibri"/>
                        </a:rPr>
                        <a:t>8.91</a:t>
                      </a:r>
                    </a:p>
                  </a:txBody>
                  <a:tcPr marL="9525" marR="9525" marT="9523"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Calibri"/>
                        </a:rPr>
                        <a:t>0.90</a:t>
                      </a:r>
                    </a:p>
                  </a:txBody>
                  <a:tcPr marL="9525" marR="9525" marT="9523"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2"/>
                  </a:ext>
                </a:extLst>
              </a:tr>
              <a:tr h="148166">
                <a:tc>
                  <a:txBody>
                    <a:bodyPr/>
                    <a:lstStyle/>
                    <a:p>
                      <a:pPr algn="ctr" fontAlgn="b"/>
                      <a:r>
                        <a:rPr lang="en-US" sz="1400" b="1" i="0" u="none" strike="noStrike">
                          <a:solidFill>
                            <a:srgbClr val="000000"/>
                          </a:solidFill>
                          <a:latin typeface="Calibri"/>
                        </a:rPr>
                        <a:t>B</a:t>
                      </a:r>
                    </a:p>
                  </a:txBody>
                  <a:tcPr marL="9525" marR="9525" marT="9523"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latin typeface="Calibri"/>
                        </a:rPr>
                        <a:t>11</a:t>
                      </a:r>
                    </a:p>
                  </a:txBody>
                  <a:tcPr marL="9525" marR="9525" marT="952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latin typeface="Calibri"/>
                        </a:rPr>
                        <a:t>13</a:t>
                      </a:r>
                    </a:p>
                  </a:txBody>
                  <a:tcPr marL="9525" marR="9525" marT="9523" marB="0" anchor="ctr">
                    <a:lnL>
                      <a:noFill/>
                    </a:lnL>
                    <a:lnR>
                      <a:noFill/>
                    </a:lnR>
                    <a:lnT>
                      <a:noFill/>
                    </a:lnT>
                    <a:lnB>
                      <a:noFill/>
                    </a:lnB>
                  </a:tcPr>
                </a:tc>
                <a:tc>
                  <a:txBody>
                    <a:bodyPr/>
                    <a:lstStyle/>
                    <a:p>
                      <a:pPr algn="ctr" fontAlgn="b"/>
                      <a:r>
                        <a:rPr lang="en-US" sz="1400" b="0" i="0" u="none" strike="noStrike" dirty="0">
                          <a:solidFill>
                            <a:srgbClr val="000000"/>
                          </a:solidFill>
                          <a:latin typeface="Calibri"/>
                        </a:rPr>
                        <a:t>20</a:t>
                      </a:r>
                    </a:p>
                  </a:txBody>
                  <a:tcPr marL="9525" marR="9525" marT="9523"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latin typeface="Calibri"/>
                        </a:rPr>
                        <a:t>6</a:t>
                      </a:r>
                    </a:p>
                  </a:txBody>
                  <a:tcPr marL="9525" marR="9525" marT="952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latin typeface="Calibri"/>
                        </a:rPr>
                        <a:t>0</a:t>
                      </a:r>
                    </a:p>
                  </a:txBody>
                  <a:tcPr marL="9525" marR="9525" marT="9523" marB="0" anchor="ctr">
                    <a:lnL>
                      <a:noFill/>
                    </a:lnL>
                    <a:lnR>
                      <a:noFill/>
                    </a:lnR>
                    <a:lnT>
                      <a:noFill/>
                    </a:lnT>
                    <a:lnB>
                      <a:noFill/>
                    </a:lnB>
                  </a:tcPr>
                </a:tc>
                <a:tc>
                  <a:txBody>
                    <a:bodyPr/>
                    <a:lstStyle/>
                    <a:p>
                      <a:pPr algn="ctr" fontAlgn="b"/>
                      <a:r>
                        <a:rPr lang="en-US" sz="1400" b="0" i="0" u="none" strike="noStrike">
                          <a:solidFill>
                            <a:srgbClr val="000000"/>
                          </a:solidFill>
                          <a:latin typeface="Calibri"/>
                        </a:rPr>
                        <a:t>0</a:t>
                      </a:r>
                    </a:p>
                  </a:txBody>
                  <a:tcPr marL="9525" marR="9525" marT="9523" marB="0" anchor="ctr">
                    <a:lnL>
                      <a:noFill/>
                    </a:lnL>
                    <a:lnR>
                      <a:noFill/>
                    </a:lnR>
                    <a:lnT>
                      <a:noFill/>
                    </a:lnT>
                    <a:lnB>
                      <a:noFill/>
                    </a:lnB>
                  </a:tcPr>
                </a:tc>
                <a:tc>
                  <a:txBody>
                    <a:bodyPr/>
                    <a:lstStyle/>
                    <a:p>
                      <a:pPr algn="ctr" fontAlgn="b"/>
                      <a:r>
                        <a:rPr lang="en-US" sz="1400" b="0" i="0" u="none" strike="noStrike">
                          <a:solidFill>
                            <a:srgbClr val="000000"/>
                          </a:solidFill>
                          <a:latin typeface="Calibri"/>
                        </a:rPr>
                        <a:t>6</a:t>
                      </a:r>
                    </a:p>
                  </a:txBody>
                  <a:tcPr marL="9525" marR="9525" marT="9523" marB="0" anchor="ctr">
                    <a:lnL>
                      <a:noFill/>
                    </a:lnL>
                    <a:lnR>
                      <a:noFill/>
                    </a:lnR>
                    <a:lnT>
                      <a:noFill/>
                    </a:lnT>
                    <a:lnB>
                      <a:noFill/>
                    </a:lnB>
                  </a:tcPr>
                </a:tc>
                <a:tc>
                  <a:txBody>
                    <a:bodyPr/>
                    <a:lstStyle/>
                    <a:p>
                      <a:pPr algn="ctr" fontAlgn="b"/>
                      <a:r>
                        <a:rPr lang="en-US" sz="1400" b="0" i="0" u="none" strike="noStrike" dirty="0">
                          <a:solidFill>
                            <a:srgbClr val="000000"/>
                          </a:solidFill>
                          <a:latin typeface="Calibri"/>
                        </a:rPr>
                        <a:t>1</a:t>
                      </a:r>
                    </a:p>
                  </a:txBody>
                  <a:tcPr marL="9525" marR="9525" marT="9523"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latin typeface="Calibri"/>
                        </a:rPr>
                        <a:t>61.4</a:t>
                      </a:r>
                    </a:p>
                  </a:txBody>
                  <a:tcPr marL="9525" marR="9525" marT="952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latin typeface="Calibri"/>
                        </a:rPr>
                        <a:t>92.9</a:t>
                      </a:r>
                    </a:p>
                  </a:txBody>
                  <a:tcPr marL="9525" marR="9525" marT="9523" marB="0" anchor="ctr">
                    <a:lnL>
                      <a:noFill/>
                    </a:lnL>
                    <a:lnR>
                      <a:noFill/>
                    </a:lnR>
                    <a:lnT>
                      <a:noFill/>
                    </a:lnT>
                    <a:lnB>
                      <a:noFill/>
                    </a:lnB>
                  </a:tcPr>
                </a:tc>
                <a:tc>
                  <a:txBody>
                    <a:bodyPr/>
                    <a:lstStyle/>
                    <a:p>
                      <a:pPr algn="ctr" fontAlgn="b"/>
                      <a:r>
                        <a:rPr lang="en-US" sz="1400" b="0" i="0" u="none" strike="noStrike">
                          <a:solidFill>
                            <a:srgbClr val="000000"/>
                          </a:solidFill>
                          <a:latin typeface="Calibri"/>
                        </a:rPr>
                        <a:t>75</a:t>
                      </a:r>
                    </a:p>
                  </a:txBody>
                  <a:tcPr marL="9525" marR="9525" marT="9523" marB="0" anchor="ctr">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9525" marR="9525" marT="9523" marB="0" anchor="ctr">
                    <a:lnL>
                      <a:noFill/>
                    </a:lnL>
                    <a:lnR>
                      <a:noFill/>
                    </a:lnR>
                    <a:lnT>
                      <a:noFill/>
                    </a:lnT>
                    <a:lnB>
                      <a:noFill/>
                    </a:lnB>
                  </a:tcPr>
                </a:tc>
                <a:tc>
                  <a:txBody>
                    <a:bodyPr/>
                    <a:lstStyle/>
                    <a:p>
                      <a:pPr algn="ctr" fontAlgn="b"/>
                      <a:r>
                        <a:rPr lang="en-US" sz="1400" b="0" i="0" u="none" strike="noStrike">
                          <a:solidFill>
                            <a:srgbClr val="000000"/>
                          </a:solidFill>
                          <a:latin typeface="Calibri"/>
                        </a:rPr>
                        <a:t>8.45</a:t>
                      </a:r>
                    </a:p>
                  </a:txBody>
                  <a:tcPr marL="9525" marR="9525" marT="9523" marB="0" anchor="ctr">
                    <a:lnL>
                      <a:noFill/>
                    </a:lnL>
                    <a:lnR>
                      <a:noFill/>
                    </a:lnR>
                    <a:lnT>
                      <a:noFill/>
                    </a:lnT>
                    <a:lnB>
                      <a:noFill/>
                    </a:lnB>
                  </a:tcPr>
                </a:tc>
                <a:tc>
                  <a:txBody>
                    <a:bodyPr/>
                    <a:lstStyle/>
                    <a:p>
                      <a:pPr algn="ctr" fontAlgn="b"/>
                      <a:r>
                        <a:rPr lang="en-US" sz="1400" b="0" i="0" u="none" strike="noStrike">
                          <a:solidFill>
                            <a:srgbClr val="000000"/>
                          </a:solidFill>
                          <a:latin typeface="Calibri"/>
                        </a:rPr>
                        <a:t>0.81</a:t>
                      </a:r>
                    </a:p>
                  </a:txBody>
                  <a:tcPr marL="9525" marR="9525" marT="9523" marB="0" anchor="ctr">
                    <a:lnL>
                      <a:noFill/>
                    </a:lnL>
                    <a:lnR>
                      <a:noFill/>
                    </a:lnR>
                    <a:lnT>
                      <a:noFill/>
                    </a:lnT>
                    <a:lnB>
                      <a:noFill/>
                    </a:lnB>
                  </a:tcPr>
                </a:tc>
                <a:extLst>
                  <a:ext uri="{0D108BD9-81ED-4DB2-BD59-A6C34878D82A}">
                    <a16:rowId xmlns:a16="http://schemas.microsoft.com/office/drawing/2014/main" val="10003"/>
                  </a:ext>
                </a:extLst>
              </a:tr>
              <a:tr h="148166">
                <a:tc>
                  <a:txBody>
                    <a:bodyPr/>
                    <a:lstStyle/>
                    <a:p>
                      <a:pPr algn="ctr" fontAlgn="b"/>
                      <a:r>
                        <a:rPr lang="en-US" sz="1400" b="1" i="0" u="none" strike="noStrike">
                          <a:solidFill>
                            <a:srgbClr val="000000"/>
                          </a:solidFill>
                          <a:latin typeface="Calibri"/>
                        </a:rPr>
                        <a:t>C</a:t>
                      </a:r>
                    </a:p>
                  </a:txBody>
                  <a:tcPr marL="9525" marR="9525" marT="9523"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latin typeface="Calibri"/>
                        </a:rPr>
                        <a:t>13</a:t>
                      </a:r>
                    </a:p>
                  </a:txBody>
                  <a:tcPr marL="9525" marR="9525" marT="952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latin typeface="Calibri"/>
                        </a:rPr>
                        <a:t>18</a:t>
                      </a:r>
                    </a:p>
                  </a:txBody>
                  <a:tcPr marL="9525" marR="9525" marT="9523" marB="0" anchor="ctr">
                    <a:lnL>
                      <a:noFill/>
                    </a:lnL>
                    <a:lnR>
                      <a:noFill/>
                    </a:lnR>
                    <a:lnT>
                      <a:noFill/>
                    </a:lnT>
                    <a:lnB>
                      <a:noFill/>
                    </a:lnB>
                  </a:tcPr>
                </a:tc>
                <a:tc>
                  <a:txBody>
                    <a:bodyPr/>
                    <a:lstStyle/>
                    <a:p>
                      <a:pPr algn="ctr" fontAlgn="b"/>
                      <a:r>
                        <a:rPr lang="en-US" sz="1400" b="0" i="0" u="none" strike="noStrike" dirty="0">
                          <a:solidFill>
                            <a:srgbClr val="000000"/>
                          </a:solidFill>
                          <a:latin typeface="Calibri"/>
                        </a:rPr>
                        <a:t>25</a:t>
                      </a:r>
                    </a:p>
                  </a:txBody>
                  <a:tcPr marL="9525" marR="9525" marT="9523"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latin typeface="Calibri"/>
                        </a:rPr>
                        <a:t>10</a:t>
                      </a:r>
                    </a:p>
                  </a:txBody>
                  <a:tcPr marL="9525" marR="9525" marT="952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latin typeface="Calibri"/>
                        </a:rPr>
                        <a:t>1</a:t>
                      </a:r>
                    </a:p>
                  </a:txBody>
                  <a:tcPr marL="9525" marR="9525" marT="9523" marB="0" anchor="ctr">
                    <a:lnL>
                      <a:noFill/>
                    </a:lnL>
                    <a:lnR>
                      <a:noFill/>
                    </a:lnR>
                    <a:lnT>
                      <a:noFill/>
                    </a:lnT>
                    <a:lnB>
                      <a:noFill/>
                    </a:lnB>
                  </a:tcPr>
                </a:tc>
                <a:tc>
                  <a:txBody>
                    <a:bodyPr/>
                    <a:lstStyle/>
                    <a:p>
                      <a:pPr algn="ctr" fontAlgn="b"/>
                      <a:r>
                        <a:rPr lang="en-US" sz="1400" b="0" i="0" u="none" strike="noStrike">
                          <a:solidFill>
                            <a:srgbClr val="000000"/>
                          </a:solidFill>
                          <a:latin typeface="Calibri"/>
                        </a:rPr>
                        <a:t>0</a:t>
                      </a:r>
                    </a:p>
                  </a:txBody>
                  <a:tcPr marL="9525" marR="9525" marT="9523" marB="0" anchor="ctr">
                    <a:lnL>
                      <a:noFill/>
                    </a:lnL>
                    <a:lnR>
                      <a:noFill/>
                    </a:lnR>
                    <a:lnT>
                      <a:noFill/>
                    </a:lnT>
                    <a:lnB>
                      <a:noFill/>
                    </a:lnB>
                  </a:tcPr>
                </a:tc>
                <a:tc>
                  <a:txBody>
                    <a:bodyPr/>
                    <a:lstStyle/>
                    <a:p>
                      <a:pPr algn="ctr" fontAlgn="b"/>
                      <a:r>
                        <a:rPr lang="en-US" sz="1400" b="0" i="0" u="none" strike="noStrike">
                          <a:solidFill>
                            <a:srgbClr val="000000"/>
                          </a:solidFill>
                          <a:latin typeface="Calibri"/>
                        </a:rPr>
                        <a:t>6</a:t>
                      </a:r>
                    </a:p>
                  </a:txBody>
                  <a:tcPr marL="9525" marR="9525" marT="9523" marB="0" anchor="ctr">
                    <a:lnL>
                      <a:noFill/>
                    </a:lnL>
                    <a:lnR>
                      <a:noFill/>
                    </a:lnR>
                    <a:lnT>
                      <a:noFill/>
                    </a:lnT>
                    <a:lnB>
                      <a:noFill/>
                    </a:lnB>
                  </a:tcPr>
                </a:tc>
                <a:tc>
                  <a:txBody>
                    <a:bodyPr/>
                    <a:lstStyle/>
                    <a:p>
                      <a:pPr algn="ctr" fontAlgn="b"/>
                      <a:r>
                        <a:rPr lang="en-US" sz="1400" b="0" i="0" u="none" strike="noStrike" dirty="0">
                          <a:solidFill>
                            <a:srgbClr val="000000"/>
                          </a:solidFill>
                          <a:latin typeface="Calibri"/>
                        </a:rPr>
                        <a:t>1</a:t>
                      </a:r>
                    </a:p>
                  </a:txBody>
                  <a:tcPr marL="9525" marR="9525" marT="9523"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latin typeface="Calibri"/>
                        </a:rPr>
                        <a:t>93.5</a:t>
                      </a:r>
                    </a:p>
                  </a:txBody>
                  <a:tcPr marL="9525" marR="9525" marT="952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latin typeface="Calibri"/>
                        </a:rPr>
                        <a:t>127.3</a:t>
                      </a:r>
                    </a:p>
                  </a:txBody>
                  <a:tcPr marL="9525" marR="9525" marT="9523" marB="0" anchor="ctr">
                    <a:lnL>
                      <a:noFill/>
                    </a:lnL>
                    <a:lnR>
                      <a:noFill/>
                    </a:lnR>
                    <a:lnT>
                      <a:noFill/>
                    </a:lnT>
                    <a:lnB>
                      <a:noFill/>
                    </a:lnB>
                  </a:tcPr>
                </a:tc>
                <a:tc>
                  <a:txBody>
                    <a:bodyPr/>
                    <a:lstStyle/>
                    <a:p>
                      <a:pPr algn="ctr" fontAlgn="b"/>
                      <a:r>
                        <a:rPr lang="en-US" sz="1400" b="0" i="0" u="none" strike="noStrike" dirty="0">
                          <a:solidFill>
                            <a:srgbClr val="000000"/>
                          </a:solidFill>
                          <a:latin typeface="Calibri"/>
                        </a:rPr>
                        <a:t>101.7</a:t>
                      </a:r>
                    </a:p>
                  </a:txBody>
                  <a:tcPr marL="9525" marR="9525" marT="9523" marB="0" anchor="ctr">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9525" marR="9525" marT="9523" marB="0" anchor="ctr">
                    <a:lnL>
                      <a:noFill/>
                    </a:lnL>
                    <a:lnR>
                      <a:noFill/>
                    </a:lnR>
                    <a:lnT>
                      <a:noFill/>
                    </a:lnT>
                    <a:lnB>
                      <a:noFill/>
                    </a:lnB>
                  </a:tcPr>
                </a:tc>
                <a:tc>
                  <a:txBody>
                    <a:bodyPr/>
                    <a:lstStyle/>
                    <a:p>
                      <a:pPr algn="ctr" fontAlgn="b"/>
                      <a:r>
                        <a:rPr lang="en-US" sz="1400" b="0" i="0" u="none" strike="noStrike">
                          <a:solidFill>
                            <a:srgbClr val="000000"/>
                          </a:solidFill>
                          <a:latin typeface="Calibri"/>
                        </a:rPr>
                        <a:t>9.79</a:t>
                      </a:r>
                    </a:p>
                  </a:txBody>
                  <a:tcPr marL="9525" marR="9525" marT="9523" marB="0" anchor="ctr">
                    <a:lnL>
                      <a:noFill/>
                    </a:lnL>
                    <a:lnR>
                      <a:noFill/>
                    </a:lnR>
                    <a:lnT>
                      <a:noFill/>
                    </a:lnT>
                    <a:lnB>
                      <a:noFill/>
                    </a:lnB>
                  </a:tcPr>
                </a:tc>
                <a:tc>
                  <a:txBody>
                    <a:bodyPr/>
                    <a:lstStyle/>
                    <a:p>
                      <a:pPr algn="ctr" fontAlgn="b"/>
                      <a:r>
                        <a:rPr lang="en-US" sz="1400" b="0" i="0" u="none" strike="noStrike">
                          <a:solidFill>
                            <a:srgbClr val="000000"/>
                          </a:solidFill>
                          <a:latin typeface="Calibri"/>
                        </a:rPr>
                        <a:t>0.80</a:t>
                      </a:r>
                    </a:p>
                  </a:txBody>
                  <a:tcPr marL="9525" marR="9525" marT="9523" marB="0" anchor="ctr">
                    <a:lnL>
                      <a:noFill/>
                    </a:lnL>
                    <a:lnR>
                      <a:noFill/>
                    </a:lnR>
                    <a:lnT>
                      <a:noFill/>
                    </a:lnT>
                    <a:lnB>
                      <a:noFill/>
                    </a:lnB>
                  </a:tcPr>
                </a:tc>
                <a:extLst>
                  <a:ext uri="{0D108BD9-81ED-4DB2-BD59-A6C34878D82A}">
                    <a16:rowId xmlns:a16="http://schemas.microsoft.com/office/drawing/2014/main" val="10004"/>
                  </a:ext>
                </a:extLst>
              </a:tr>
              <a:tr h="148166">
                <a:tc>
                  <a:txBody>
                    <a:bodyPr/>
                    <a:lstStyle/>
                    <a:p>
                      <a:pPr algn="ctr" fontAlgn="b"/>
                      <a:r>
                        <a:rPr lang="en-US" sz="1400" b="1" i="0" u="none" strike="noStrike">
                          <a:solidFill>
                            <a:srgbClr val="000000"/>
                          </a:solidFill>
                          <a:latin typeface="Calibri"/>
                        </a:rPr>
                        <a:t>D</a:t>
                      </a:r>
                    </a:p>
                  </a:txBody>
                  <a:tcPr marL="9525" marR="9525" marT="9523"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latin typeface="Calibri"/>
                        </a:rPr>
                        <a:t>9</a:t>
                      </a:r>
                    </a:p>
                  </a:txBody>
                  <a:tcPr marL="9525" marR="9525" marT="952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latin typeface="Calibri"/>
                        </a:rPr>
                        <a:t>12</a:t>
                      </a:r>
                    </a:p>
                  </a:txBody>
                  <a:tcPr marL="9525" marR="9525" marT="9523" marB="0" anchor="ctr">
                    <a:lnL>
                      <a:noFill/>
                    </a:lnL>
                    <a:lnR>
                      <a:noFill/>
                    </a:lnR>
                    <a:lnT>
                      <a:noFill/>
                    </a:lnT>
                    <a:lnB>
                      <a:noFill/>
                    </a:lnB>
                  </a:tcPr>
                </a:tc>
                <a:tc>
                  <a:txBody>
                    <a:bodyPr/>
                    <a:lstStyle/>
                    <a:p>
                      <a:pPr algn="ctr" fontAlgn="b"/>
                      <a:r>
                        <a:rPr lang="en-US" sz="1400" b="0" i="0" u="none" strike="noStrike" dirty="0">
                          <a:solidFill>
                            <a:srgbClr val="000000"/>
                          </a:solidFill>
                          <a:latin typeface="Calibri"/>
                        </a:rPr>
                        <a:t>15</a:t>
                      </a:r>
                    </a:p>
                  </a:txBody>
                  <a:tcPr marL="9525" marR="9525" marT="9523"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latin typeface="Calibri"/>
                        </a:rPr>
                        <a:t>9</a:t>
                      </a:r>
                    </a:p>
                  </a:txBody>
                  <a:tcPr marL="9525" marR="9525" marT="952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latin typeface="Calibri"/>
                        </a:rPr>
                        <a:t>0</a:t>
                      </a:r>
                    </a:p>
                  </a:txBody>
                  <a:tcPr marL="9525" marR="9525" marT="9523" marB="0" anchor="ctr">
                    <a:lnL>
                      <a:noFill/>
                    </a:lnL>
                    <a:lnR>
                      <a:noFill/>
                    </a:lnR>
                    <a:lnT>
                      <a:noFill/>
                    </a:lnT>
                    <a:lnB>
                      <a:noFill/>
                    </a:lnB>
                  </a:tcPr>
                </a:tc>
                <a:tc>
                  <a:txBody>
                    <a:bodyPr/>
                    <a:lstStyle/>
                    <a:p>
                      <a:pPr algn="ctr" fontAlgn="b"/>
                      <a:r>
                        <a:rPr lang="en-US" sz="1400" b="0" i="0" u="none" strike="noStrike" dirty="0">
                          <a:solidFill>
                            <a:srgbClr val="000000"/>
                          </a:solidFill>
                          <a:latin typeface="Calibri"/>
                        </a:rPr>
                        <a:t>0</a:t>
                      </a:r>
                    </a:p>
                  </a:txBody>
                  <a:tcPr marL="9525" marR="9525" marT="9523" marB="0" anchor="ctr">
                    <a:lnL>
                      <a:noFill/>
                    </a:lnL>
                    <a:lnR>
                      <a:noFill/>
                    </a:lnR>
                    <a:lnT>
                      <a:noFill/>
                    </a:lnT>
                    <a:lnB>
                      <a:noFill/>
                    </a:lnB>
                  </a:tcPr>
                </a:tc>
                <a:tc>
                  <a:txBody>
                    <a:bodyPr/>
                    <a:lstStyle/>
                    <a:p>
                      <a:pPr algn="ctr" fontAlgn="b"/>
                      <a:r>
                        <a:rPr lang="en-US" sz="1400" b="0" i="0" u="none" strike="noStrike">
                          <a:solidFill>
                            <a:srgbClr val="000000"/>
                          </a:solidFill>
                          <a:latin typeface="Calibri"/>
                        </a:rPr>
                        <a:t>2</a:t>
                      </a:r>
                    </a:p>
                  </a:txBody>
                  <a:tcPr marL="9525" marR="9525" marT="9523" marB="0" anchor="ctr">
                    <a:lnL>
                      <a:noFill/>
                    </a:lnL>
                    <a:lnR>
                      <a:noFill/>
                    </a:lnR>
                    <a:lnT>
                      <a:noFill/>
                    </a:lnT>
                    <a:lnB>
                      <a:noFill/>
                    </a:lnB>
                  </a:tcPr>
                </a:tc>
                <a:tc>
                  <a:txBody>
                    <a:bodyPr/>
                    <a:lstStyle/>
                    <a:p>
                      <a:pPr algn="ctr" fontAlgn="b"/>
                      <a:r>
                        <a:rPr lang="en-US" sz="1400" b="0" i="0" u="none" strike="noStrike" dirty="0">
                          <a:solidFill>
                            <a:srgbClr val="000000"/>
                          </a:solidFill>
                          <a:latin typeface="Calibri"/>
                        </a:rPr>
                        <a:t>1</a:t>
                      </a:r>
                    </a:p>
                  </a:txBody>
                  <a:tcPr marL="9525" marR="9525" marT="9523"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latin typeface="Calibri"/>
                        </a:rPr>
                        <a:t>66.2</a:t>
                      </a:r>
                    </a:p>
                  </a:txBody>
                  <a:tcPr marL="9525" marR="9525" marT="952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latin typeface="Calibri"/>
                        </a:rPr>
                        <a:t>80.2</a:t>
                      </a:r>
                    </a:p>
                  </a:txBody>
                  <a:tcPr marL="9525" marR="9525" marT="9523" marB="0" anchor="ctr">
                    <a:lnL>
                      <a:noFill/>
                    </a:lnL>
                    <a:lnR>
                      <a:noFill/>
                    </a:lnR>
                    <a:lnT>
                      <a:noFill/>
                    </a:lnT>
                    <a:lnB>
                      <a:noFill/>
                    </a:lnB>
                  </a:tcPr>
                </a:tc>
                <a:tc>
                  <a:txBody>
                    <a:bodyPr/>
                    <a:lstStyle/>
                    <a:p>
                      <a:pPr algn="ctr" fontAlgn="b"/>
                      <a:r>
                        <a:rPr lang="en-US" sz="1400" b="0" i="0" u="none" strike="noStrike" dirty="0">
                          <a:solidFill>
                            <a:srgbClr val="000000"/>
                          </a:solidFill>
                          <a:latin typeface="Calibri"/>
                        </a:rPr>
                        <a:t>68</a:t>
                      </a:r>
                    </a:p>
                  </a:txBody>
                  <a:tcPr marL="9525" marR="9525" marT="9523" marB="0" anchor="ctr">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9525" marR="9525" marT="9523" marB="0" anchor="ctr">
                    <a:lnL>
                      <a:noFill/>
                    </a:lnL>
                    <a:lnR>
                      <a:noFill/>
                    </a:lnR>
                    <a:lnT>
                      <a:noFill/>
                    </a:lnT>
                    <a:lnB>
                      <a:noFill/>
                    </a:lnB>
                  </a:tcPr>
                </a:tc>
                <a:tc>
                  <a:txBody>
                    <a:bodyPr/>
                    <a:lstStyle/>
                    <a:p>
                      <a:pPr algn="ctr" fontAlgn="b"/>
                      <a:r>
                        <a:rPr lang="en-US" sz="1400" b="0" i="0" u="none" strike="noStrike">
                          <a:solidFill>
                            <a:srgbClr val="000000"/>
                          </a:solidFill>
                          <a:latin typeface="Calibri"/>
                        </a:rPr>
                        <a:t>8.91</a:t>
                      </a:r>
                    </a:p>
                  </a:txBody>
                  <a:tcPr marL="9525" marR="9525" marT="9523" marB="0" anchor="ctr">
                    <a:lnL>
                      <a:noFill/>
                    </a:lnL>
                    <a:lnR>
                      <a:noFill/>
                    </a:lnR>
                    <a:lnT>
                      <a:noFill/>
                    </a:lnT>
                    <a:lnB>
                      <a:noFill/>
                    </a:lnB>
                  </a:tcPr>
                </a:tc>
                <a:tc>
                  <a:txBody>
                    <a:bodyPr/>
                    <a:lstStyle/>
                    <a:p>
                      <a:pPr algn="ctr" fontAlgn="b"/>
                      <a:r>
                        <a:rPr lang="en-US" sz="1400" b="0" i="0" u="none" strike="noStrike">
                          <a:solidFill>
                            <a:srgbClr val="000000"/>
                          </a:solidFill>
                          <a:latin typeface="Calibri"/>
                        </a:rPr>
                        <a:t>0.85</a:t>
                      </a:r>
                    </a:p>
                  </a:txBody>
                  <a:tcPr marL="9525" marR="9525" marT="9523" marB="0" anchor="ctr">
                    <a:lnL>
                      <a:noFill/>
                    </a:lnL>
                    <a:lnR>
                      <a:noFill/>
                    </a:lnR>
                    <a:lnT>
                      <a:noFill/>
                    </a:lnT>
                    <a:lnB>
                      <a:noFill/>
                    </a:lnB>
                  </a:tcPr>
                </a:tc>
                <a:extLst>
                  <a:ext uri="{0D108BD9-81ED-4DB2-BD59-A6C34878D82A}">
                    <a16:rowId xmlns:a16="http://schemas.microsoft.com/office/drawing/2014/main" val="10005"/>
                  </a:ext>
                </a:extLst>
              </a:tr>
              <a:tr h="148166">
                <a:tc>
                  <a:txBody>
                    <a:bodyPr/>
                    <a:lstStyle/>
                    <a:p>
                      <a:pPr algn="ctr" fontAlgn="b"/>
                      <a:r>
                        <a:rPr lang="en-US" sz="1400" b="1" i="0" u="none" strike="noStrike">
                          <a:solidFill>
                            <a:srgbClr val="000000"/>
                          </a:solidFill>
                          <a:latin typeface="Calibri"/>
                        </a:rPr>
                        <a:t>E</a:t>
                      </a:r>
                    </a:p>
                  </a:txBody>
                  <a:tcPr marL="9525" marR="9525" marT="9523"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latin typeface="Calibri"/>
                        </a:rPr>
                        <a:t>11</a:t>
                      </a:r>
                    </a:p>
                  </a:txBody>
                  <a:tcPr marL="9525" marR="9525" marT="952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latin typeface="Calibri"/>
                        </a:rPr>
                        <a:t>17</a:t>
                      </a:r>
                    </a:p>
                  </a:txBody>
                  <a:tcPr marL="9525" marR="9525" marT="9523" marB="0" anchor="ctr">
                    <a:lnL>
                      <a:noFill/>
                    </a:lnL>
                    <a:lnR>
                      <a:noFill/>
                    </a:lnR>
                    <a:lnT>
                      <a:noFill/>
                    </a:lnT>
                    <a:lnB>
                      <a:noFill/>
                    </a:lnB>
                  </a:tcPr>
                </a:tc>
                <a:tc>
                  <a:txBody>
                    <a:bodyPr/>
                    <a:lstStyle/>
                    <a:p>
                      <a:pPr algn="ctr" fontAlgn="b"/>
                      <a:r>
                        <a:rPr lang="en-US" sz="1400" b="0" i="0" u="none" strike="noStrike" dirty="0">
                          <a:solidFill>
                            <a:srgbClr val="000000"/>
                          </a:solidFill>
                          <a:latin typeface="Calibri"/>
                        </a:rPr>
                        <a:t>17</a:t>
                      </a:r>
                    </a:p>
                  </a:txBody>
                  <a:tcPr marL="9525" marR="9525" marT="9523"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latin typeface="Calibri"/>
                        </a:rPr>
                        <a:t>17</a:t>
                      </a:r>
                    </a:p>
                  </a:txBody>
                  <a:tcPr marL="9525" marR="9525" marT="952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latin typeface="Calibri"/>
                        </a:rPr>
                        <a:t>0</a:t>
                      </a:r>
                    </a:p>
                  </a:txBody>
                  <a:tcPr marL="9525" marR="9525" marT="9523" marB="0" anchor="ctr">
                    <a:lnL>
                      <a:noFill/>
                    </a:lnL>
                    <a:lnR>
                      <a:noFill/>
                    </a:lnR>
                    <a:lnT>
                      <a:noFill/>
                    </a:lnT>
                    <a:lnB>
                      <a:noFill/>
                    </a:lnB>
                  </a:tcPr>
                </a:tc>
                <a:tc>
                  <a:txBody>
                    <a:bodyPr/>
                    <a:lstStyle/>
                    <a:p>
                      <a:pPr algn="ctr" fontAlgn="b"/>
                      <a:r>
                        <a:rPr lang="en-US" sz="1400" b="0" i="0" u="none" strike="noStrike">
                          <a:solidFill>
                            <a:srgbClr val="000000"/>
                          </a:solidFill>
                          <a:latin typeface="Calibri"/>
                        </a:rPr>
                        <a:t>0</a:t>
                      </a:r>
                    </a:p>
                  </a:txBody>
                  <a:tcPr marL="9525" marR="9525" marT="9523" marB="0" anchor="ctr">
                    <a:lnL>
                      <a:noFill/>
                    </a:lnL>
                    <a:lnR>
                      <a:noFill/>
                    </a:lnR>
                    <a:lnT>
                      <a:noFill/>
                    </a:lnT>
                    <a:lnB>
                      <a:noFill/>
                    </a:lnB>
                  </a:tcPr>
                </a:tc>
                <a:tc>
                  <a:txBody>
                    <a:bodyPr/>
                    <a:lstStyle/>
                    <a:p>
                      <a:pPr algn="ctr" fontAlgn="b"/>
                      <a:r>
                        <a:rPr lang="en-US" sz="1400" b="0" i="0" u="none" strike="noStrike">
                          <a:solidFill>
                            <a:srgbClr val="000000"/>
                          </a:solidFill>
                          <a:latin typeface="Calibri"/>
                        </a:rPr>
                        <a:t>0</a:t>
                      </a:r>
                    </a:p>
                  </a:txBody>
                  <a:tcPr marL="9525" marR="9525" marT="9523" marB="0" anchor="ctr">
                    <a:lnL>
                      <a:noFill/>
                    </a:lnL>
                    <a:lnR>
                      <a:noFill/>
                    </a:lnR>
                    <a:lnT>
                      <a:noFill/>
                    </a:lnT>
                    <a:lnB>
                      <a:noFill/>
                    </a:lnB>
                  </a:tcPr>
                </a:tc>
                <a:tc>
                  <a:txBody>
                    <a:bodyPr/>
                    <a:lstStyle/>
                    <a:p>
                      <a:pPr algn="ctr" fontAlgn="b"/>
                      <a:r>
                        <a:rPr lang="en-US" sz="1400" b="0" i="0" u="none" strike="noStrike" dirty="0">
                          <a:solidFill>
                            <a:srgbClr val="000000"/>
                          </a:solidFill>
                          <a:latin typeface="Calibri"/>
                        </a:rPr>
                        <a:t>0</a:t>
                      </a:r>
                    </a:p>
                  </a:txBody>
                  <a:tcPr marL="9525" marR="9525" marT="9523"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latin typeface="Calibri"/>
                        </a:rPr>
                        <a:t>120.3</a:t>
                      </a:r>
                    </a:p>
                  </a:txBody>
                  <a:tcPr marL="9525" marR="9525" marT="952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latin typeface="Calibri"/>
                        </a:rPr>
                        <a:t>120.3</a:t>
                      </a:r>
                    </a:p>
                  </a:txBody>
                  <a:tcPr marL="9525" marR="9525" marT="9523" marB="0" anchor="ctr">
                    <a:lnL>
                      <a:noFill/>
                    </a:lnL>
                    <a:lnR>
                      <a:noFill/>
                    </a:lnR>
                    <a:lnT>
                      <a:noFill/>
                    </a:lnT>
                    <a:lnB>
                      <a:noFill/>
                    </a:lnB>
                  </a:tcPr>
                </a:tc>
                <a:tc>
                  <a:txBody>
                    <a:bodyPr/>
                    <a:lstStyle/>
                    <a:p>
                      <a:pPr algn="ctr" fontAlgn="b"/>
                      <a:r>
                        <a:rPr lang="en-US" sz="1400" b="0" i="0" u="none" strike="noStrike" dirty="0">
                          <a:solidFill>
                            <a:srgbClr val="000000"/>
                          </a:solidFill>
                          <a:latin typeface="Calibri"/>
                        </a:rPr>
                        <a:t>96.2</a:t>
                      </a:r>
                    </a:p>
                  </a:txBody>
                  <a:tcPr marL="9525" marR="9525" marT="9523" marB="0" anchor="ctr">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9525" marR="9525" marT="9523" marB="0" anchor="ctr">
                    <a:lnL>
                      <a:noFill/>
                    </a:lnL>
                    <a:lnR>
                      <a:noFill/>
                    </a:lnR>
                    <a:lnT>
                      <a:noFill/>
                    </a:lnT>
                    <a:lnB>
                      <a:noFill/>
                    </a:lnB>
                  </a:tcPr>
                </a:tc>
                <a:tc>
                  <a:txBody>
                    <a:bodyPr/>
                    <a:lstStyle/>
                    <a:p>
                      <a:pPr algn="ctr" fontAlgn="b"/>
                      <a:r>
                        <a:rPr lang="en-US" sz="1400" b="0" i="0" u="none" strike="noStrike">
                          <a:solidFill>
                            <a:srgbClr val="000000"/>
                          </a:solidFill>
                          <a:latin typeface="Calibri"/>
                        </a:rPr>
                        <a:t>10.94</a:t>
                      </a:r>
                    </a:p>
                  </a:txBody>
                  <a:tcPr marL="9525" marR="9525" marT="9523" marB="0" anchor="ctr">
                    <a:lnL>
                      <a:noFill/>
                    </a:lnL>
                    <a:lnR>
                      <a:noFill/>
                    </a:lnR>
                    <a:lnT>
                      <a:noFill/>
                    </a:lnT>
                    <a:lnB>
                      <a:noFill/>
                    </a:lnB>
                  </a:tcPr>
                </a:tc>
                <a:tc>
                  <a:txBody>
                    <a:bodyPr/>
                    <a:lstStyle/>
                    <a:p>
                      <a:pPr algn="ctr" fontAlgn="b"/>
                      <a:r>
                        <a:rPr lang="en-US" sz="1400" b="0" i="0" u="none" strike="noStrike">
                          <a:solidFill>
                            <a:srgbClr val="000000"/>
                          </a:solidFill>
                          <a:latin typeface="Calibri"/>
                        </a:rPr>
                        <a:t>0.80</a:t>
                      </a:r>
                    </a:p>
                  </a:txBody>
                  <a:tcPr marL="9525" marR="9525" marT="9523" marB="0" anchor="ctr">
                    <a:lnL>
                      <a:noFill/>
                    </a:lnL>
                    <a:lnR>
                      <a:noFill/>
                    </a:lnR>
                    <a:lnT>
                      <a:noFill/>
                    </a:lnT>
                    <a:lnB>
                      <a:noFill/>
                    </a:lnB>
                  </a:tcPr>
                </a:tc>
                <a:extLst>
                  <a:ext uri="{0D108BD9-81ED-4DB2-BD59-A6C34878D82A}">
                    <a16:rowId xmlns:a16="http://schemas.microsoft.com/office/drawing/2014/main" val="10006"/>
                  </a:ext>
                </a:extLst>
              </a:tr>
              <a:tr h="148166">
                <a:tc>
                  <a:txBody>
                    <a:bodyPr/>
                    <a:lstStyle/>
                    <a:p>
                      <a:pPr algn="ctr" fontAlgn="b"/>
                      <a:r>
                        <a:rPr lang="en-US" sz="1400" b="1" i="0" u="none" strike="noStrike">
                          <a:solidFill>
                            <a:srgbClr val="000000"/>
                          </a:solidFill>
                          <a:latin typeface="Calibri"/>
                        </a:rPr>
                        <a:t>F</a:t>
                      </a:r>
                    </a:p>
                  </a:txBody>
                  <a:tcPr marL="9525" marR="9525" marT="9523"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latin typeface="Calibri"/>
                        </a:rPr>
                        <a:t>5</a:t>
                      </a:r>
                    </a:p>
                  </a:txBody>
                  <a:tcPr marL="9525" marR="9525" marT="952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latin typeface="Calibri"/>
                        </a:rPr>
                        <a:t>6</a:t>
                      </a:r>
                    </a:p>
                  </a:txBody>
                  <a:tcPr marL="9525" marR="9525" marT="9523" marB="0" anchor="ctr">
                    <a:lnL>
                      <a:noFill/>
                    </a:lnL>
                    <a:lnR>
                      <a:noFill/>
                    </a:lnR>
                    <a:lnT>
                      <a:noFill/>
                    </a:lnT>
                    <a:lnB>
                      <a:noFill/>
                    </a:lnB>
                  </a:tcPr>
                </a:tc>
                <a:tc>
                  <a:txBody>
                    <a:bodyPr/>
                    <a:lstStyle/>
                    <a:p>
                      <a:pPr algn="ctr" fontAlgn="b"/>
                      <a:r>
                        <a:rPr lang="en-US" sz="1400" b="0" i="0" u="none" strike="noStrike" dirty="0">
                          <a:solidFill>
                            <a:srgbClr val="000000"/>
                          </a:solidFill>
                          <a:latin typeface="Calibri"/>
                        </a:rPr>
                        <a:t>9</a:t>
                      </a:r>
                    </a:p>
                  </a:txBody>
                  <a:tcPr marL="9525" marR="9525" marT="9523"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latin typeface="Calibri"/>
                        </a:rPr>
                        <a:t>3</a:t>
                      </a:r>
                    </a:p>
                  </a:txBody>
                  <a:tcPr marL="9525" marR="9525" marT="952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latin typeface="Calibri"/>
                        </a:rPr>
                        <a:t>0</a:t>
                      </a:r>
                    </a:p>
                  </a:txBody>
                  <a:tcPr marL="9525" marR="9525" marT="9523" marB="0" anchor="ctr">
                    <a:lnL>
                      <a:noFill/>
                    </a:lnL>
                    <a:lnR>
                      <a:noFill/>
                    </a:lnR>
                    <a:lnT>
                      <a:noFill/>
                    </a:lnT>
                    <a:lnB>
                      <a:noFill/>
                    </a:lnB>
                  </a:tcPr>
                </a:tc>
                <a:tc>
                  <a:txBody>
                    <a:bodyPr/>
                    <a:lstStyle/>
                    <a:p>
                      <a:pPr algn="ctr" fontAlgn="b"/>
                      <a:r>
                        <a:rPr lang="en-US" sz="1400" b="0" i="0" u="none" strike="noStrike">
                          <a:solidFill>
                            <a:srgbClr val="000000"/>
                          </a:solidFill>
                          <a:latin typeface="Calibri"/>
                        </a:rPr>
                        <a:t>0</a:t>
                      </a:r>
                    </a:p>
                  </a:txBody>
                  <a:tcPr marL="9525" marR="9525" marT="9523" marB="0" anchor="ctr">
                    <a:lnL>
                      <a:noFill/>
                    </a:lnL>
                    <a:lnR>
                      <a:noFill/>
                    </a:lnR>
                    <a:lnT>
                      <a:noFill/>
                    </a:lnT>
                    <a:lnB>
                      <a:noFill/>
                    </a:lnB>
                  </a:tcPr>
                </a:tc>
                <a:tc>
                  <a:txBody>
                    <a:bodyPr/>
                    <a:lstStyle/>
                    <a:p>
                      <a:pPr algn="ctr" fontAlgn="b"/>
                      <a:r>
                        <a:rPr lang="en-US" sz="1400" b="0" i="0" u="none" strike="noStrike">
                          <a:solidFill>
                            <a:srgbClr val="000000"/>
                          </a:solidFill>
                          <a:latin typeface="Calibri"/>
                        </a:rPr>
                        <a:t>3</a:t>
                      </a:r>
                    </a:p>
                  </a:txBody>
                  <a:tcPr marL="9525" marR="9525" marT="9523" marB="0" anchor="ctr">
                    <a:lnL>
                      <a:noFill/>
                    </a:lnL>
                    <a:lnR>
                      <a:noFill/>
                    </a:lnR>
                    <a:lnT>
                      <a:noFill/>
                    </a:lnT>
                    <a:lnB>
                      <a:noFill/>
                    </a:lnB>
                  </a:tcPr>
                </a:tc>
                <a:tc>
                  <a:txBody>
                    <a:bodyPr/>
                    <a:lstStyle/>
                    <a:p>
                      <a:pPr algn="ctr" fontAlgn="b"/>
                      <a:r>
                        <a:rPr lang="en-US" sz="1400" b="0" i="0" u="none" strike="noStrike" dirty="0">
                          <a:solidFill>
                            <a:srgbClr val="000000"/>
                          </a:solidFill>
                          <a:latin typeface="Calibri"/>
                        </a:rPr>
                        <a:t>0</a:t>
                      </a:r>
                    </a:p>
                  </a:txBody>
                  <a:tcPr marL="9525" marR="9525" marT="9523"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latin typeface="Calibri"/>
                        </a:rPr>
                        <a:t>48</a:t>
                      </a:r>
                    </a:p>
                  </a:txBody>
                  <a:tcPr marL="9525" marR="9525" marT="952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latin typeface="Calibri"/>
                        </a:rPr>
                        <a:t>77.2</a:t>
                      </a:r>
                    </a:p>
                  </a:txBody>
                  <a:tcPr marL="9525" marR="9525" marT="9523" marB="0" anchor="ctr">
                    <a:lnL>
                      <a:noFill/>
                    </a:lnL>
                    <a:lnR>
                      <a:noFill/>
                    </a:lnR>
                    <a:lnT>
                      <a:noFill/>
                    </a:lnT>
                    <a:lnB>
                      <a:noFill/>
                    </a:lnB>
                  </a:tcPr>
                </a:tc>
                <a:tc>
                  <a:txBody>
                    <a:bodyPr/>
                    <a:lstStyle/>
                    <a:p>
                      <a:pPr algn="ctr" fontAlgn="b"/>
                      <a:r>
                        <a:rPr lang="en-US" sz="1400" b="0" i="0" u="none" strike="noStrike" dirty="0">
                          <a:solidFill>
                            <a:srgbClr val="000000"/>
                          </a:solidFill>
                          <a:latin typeface="Calibri"/>
                        </a:rPr>
                        <a:t>58.8</a:t>
                      </a:r>
                    </a:p>
                  </a:txBody>
                  <a:tcPr marL="9525" marR="9525" marT="9523" marB="0" anchor="ctr">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9525" marR="9525" marT="9523" marB="0" anchor="ctr">
                    <a:lnL>
                      <a:noFill/>
                    </a:lnL>
                    <a:lnR>
                      <a:noFill/>
                    </a:lnR>
                    <a:lnT>
                      <a:noFill/>
                    </a:lnT>
                    <a:lnB>
                      <a:noFill/>
                    </a:lnB>
                  </a:tcPr>
                </a:tc>
                <a:tc>
                  <a:txBody>
                    <a:bodyPr/>
                    <a:lstStyle/>
                    <a:p>
                      <a:pPr algn="ctr" fontAlgn="b"/>
                      <a:r>
                        <a:rPr lang="en-US" sz="1400" b="0" i="0" u="none" strike="noStrike">
                          <a:solidFill>
                            <a:srgbClr val="000000"/>
                          </a:solidFill>
                          <a:latin typeface="Calibri"/>
                        </a:rPr>
                        <a:t>15.44</a:t>
                      </a:r>
                    </a:p>
                  </a:txBody>
                  <a:tcPr marL="9525" marR="9525" marT="9523" marB="0" anchor="ctr">
                    <a:lnL>
                      <a:noFill/>
                    </a:lnL>
                    <a:lnR>
                      <a:noFill/>
                    </a:lnR>
                    <a:lnT>
                      <a:noFill/>
                    </a:lnT>
                    <a:lnB>
                      <a:noFill/>
                    </a:lnB>
                  </a:tcPr>
                </a:tc>
                <a:tc>
                  <a:txBody>
                    <a:bodyPr/>
                    <a:lstStyle/>
                    <a:p>
                      <a:pPr algn="ctr" fontAlgn="b"/>
                      <a:r>
                        <a:rPr lang="en-US" sz="1400" b="0" i="0" u="none" strike="noStrike">
                          <a:solidFill>
                            <a:srgbClr val="000000"/>
                          </a:solidFill>
                          <a:latin typeface="Calibri"/>
                        </a:rPr>
                        <a:t>0.76</a:t>
                      </a:r>
                    </a:p>
                  </a:txBody>
                  <a:tcPr marL="9525" marR="9525" marT="9523" marB="0" anchor="ctr">
                    <a:lnL>
                      <a:noFill/>
                    </a:lnL>
                    <a:lnR>
                      <a:noFill/>
                    </a:lnR>
                    <a:lnT>
                      <a:noFill/>
                    </a:lnT>
                    <a:lnB>
                      <a:noFill/>
                    </a:lnB>
                  </a:tcPr>
                </a:tc>
                <a:extLst>
                  <a:ext uri="{0D108BD9-81ED-4DB2-BD59-A6C34878D82A}">
                    <a16:rowId xmlns:a16="http://schemas.microsoft.com/office/drawing/2014/main" val="10007"/>
                  </a:ext>
                </a:extLst>
              </a:tr>
              <a:tr h="148166">
                <a:tc>
                  <a:txBody>
                    <a:bodyPr/>
                    <a:lstStyle/>
                    <a:p>
                      <a:pPr algn="ctr" fontAlgn="b"/>
                      <a:r>
                        <a:rPr lang="en-US" sz="1400" b="1" i="0" u="none" strike="noStrike">
                          <a:solidFill>
                            <a:srgbClr val="000000"/>
                          </a:solidFill>
                          <a:latin typeface="Calibri"/>
                        </a:rPr>
                        <a:t>G</a:t>
                      </a:r>
                    </a:p>
                  </a:txBody>
                  <a:tcPr marL="9525" marR="9525" marT="9523"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latin typeface="Calibri"/>
                        </a:rPr>
                        <a:t>6</a:t>
                      </a:r>
                    </a:p>
                  </a:txBody>
                  <a:tcPr marL="9525" marR="9525" marT="952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latin typeface="Calibri"/>
                        </a:rPr>
                        <a:t>8</a:t>
                      </a:r>
                    </a:p>
                  </a:txBody>
                  <a:tcPr marL="9525" marR="9525" marT="9523" marB="0" anchor="ctr">
                    <a:lnL>
                      <a:noFill/>
                    </a:lnL>
                    <a:lnR>
                      <a:noFill/>
                    </a:lnR>
                    <a:lnT>
                      <a:noFill/>
                    </a:lnT>
                    <a:lnB>
                      <a:noFill/>
                    </a:lnB>
                  </a:tcPr>
                </a:tc>
                <a:tc>
                  <a:txBody>
                    <a:bodyPr/>
                    <a:lstStyle/>
                    <a:p>
                      <a:pPr algn="ctr" fontAlgn="b"/>
                      <a:r>
                        <a:rPr lang="en-US" sz="1400" b="0" i="0" u="none" strike="noStrike" dirty="0">
                          <a:solidFill>
                            <a:srgbClr val="000000"/>
                          </a:solidFill>
                          <a:latin typeface="Calibri"/>
                        </a:rPr>
                        <a:t>10</a:t>
                      </a:r>
                    </a:p>
                  </a:txBody>
                  <a:tcPr marL="9525" marR="9525" marT="9523"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latin typeface="Calibri"/>
                        </a:rPr>
                        <a:t>4</a:t>
                      </a:r>
                    </a:p>
                  </a:txBody>
                  <a:tcPr marL="9525" marR="9525" marT="952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latin typeface="Calibri"/>
                        </a:rPr>
                        <a:t>2</a:t>
                      </a:r>
                    </a:p>
                  </a:txBody>
                  <a:tcPr marL="9525" marR="9525" marT="9523" marB="0" anchor="ctr">
                    <a:lnL>
                      <a:noFill/>
                    </a:lnL>
                    <a:lnR>
                      <a:noFill/>
                    </a:lnR>
                    <a:lnT>
                      <a:noFill/>
                    </a:lnT>
                    <a:lnB>
                      <a:noFill/>
                    </a:lnB>
                  </a:tcPr>
                </a:tc>
                <a:tc>
                  <a:txBody>
                    <a:bodyPr/>
                    <a:lstStyle/>
                    <a:p>
                      <a:pPr algn="ctr" fontAlgn="b"/>
                      <a:r>
                        <a:rPr lang="en-US" sz="1400" b="0" i="0" u="none" strike="noStrike">
                          <a:solidFill>
                            <a:srgbClr val="000000"/>
                          </a:solidFill>
                          <a:latin typeface="Calibri"/>
                        </a:rPr>
                        <a:t>0</a:t>
                      </a:r>
                    </a:p>
                  </a:txBody>
                  <a:tcPr marL="9525" marR="9525" marT="9523" marB="0" anchor="ctr">
                    <a:lnL>
                      <a:noFill/>
                    </a:lnL>
                    <a:lnR>
                      <a:noFill/>
                    </a:lnR>
                    <a:lnT>
                      <a:noFill/>
                    </a:lnT>
                    <a:lnB>
                      <a:noFill/>
                    </a:lnB>
                  </a:tcPr>
                </a:tc>
                <a:tc>
                  <a:txBody>
                    <a:bodyPr/>
                    <a:lstStyle/>
                    <a:p>
                      <a:pPr algn="ctr" fontAlgn="b"/>
                      <a:r>
                        <a:rPr lang="en-US" sz="1400" b="0" i="0" u="none" strike="noStrike">
                          <a:solidFill>
                            <a:srgbClr val="000000"/>
                          </a:solidFill>
                          <a:latin typeface="Calibri"/>
                        </a:rPr>
                        <a:t>1</a:t>
                      </a:r>
                    </a:p>
                  </a:txBody>
                  <a:tcPr marL="9525" marR="9525" marT="9523" marB="0" anchor="ctr">
                    <a:lnL>
                      <a:noFill/>
                    </a:lnL>
                    <a:lnR>
                      <a:noFill/>
                    </a:lnR>
                    <a:lnT>
                      <a:noFill/>
                    </a:lnT>
                    <a:lnB>
                      <a:noFill/>
                    </a:lnB>
                  </a:tcPr>
                </a:tc>
                <a:tc>
                  <a:txBody>
                    <a:bodyPr/>
                    <a:lstStyle/>
                    <a:p>
                      <a:pPr algn="ctr" fontAlgn="b"/>
                      <a:r>
                        <a:rPr lang="en-US" sz="1400" b="0" i="0" u="none" strike="noStrike" dirty="0">
                          <a:solidFill>
                            <a:srgbClr val="000000"/>
                          </a:solidFill>
                          <a:latin typeface="Calibri"/>
                        </a:rPr>
                        <a:t>1</a:t>
                      </a:r>
                    </a:p>
                  </a:txBody>
                  <a:tcPr marL="9525" marR="9525" marT="9523"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latin typeface="Calibri"/>
                        </a:rPr>
                        <a:t>49.3</a:t>
                      </a:r>
                    </a:p>
                  </a:txBody>
                  <a:tcPr marL="9525" marR="9525" marT="9523"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latin typeface="Calibri"/>
                        </a:rPr>
                        <a:t>62.4</a:t>
                      </a:r>
                    </a:p>
                  </a:txBody>
                  <a:tcPr marL="9525" marR="9525" marT="9523" marB="0" anchor="ctr">
                    <a:lnL>
                      <a:noFill/>
                    </a:lnL>
                    <a:lnR>
                      <a:noFill/>
                    </a:lnR>
                    <a:lnT>
                      <a:noFill/>
                    </a:lnT>
                    <a:lnB>
                      <a:noFill/>
                    </a:lnB>
                  </a:tcPr>
                </a:tc>
                <a:tc>
                  <a:txBody>
                    <a:bodyPr/>
                    <a:lstStyle/>
                    <a:p>
                      <a:pPr algn="ctr" fontAlgn="b"/>
                      <a:r>
                        <a:rPr lang="en-US" sz="1400" b="0" i="0" u="none" strike="noStrike" dirty="0">
                          <a:solidFill>
                            <a:srgbClr val="000000"/>
                          </a:solidFill>
                          <a:latin typeface="Calibri"/>
                        </a:rPr>
                        <a:t>59.1</a:t>
                      </a:r>
                    </a:p>
                  </a:txBody>
                  <a:tcPr marL="9525" marR="9525" marT="9523" marB="0" anchor="ctr">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9525" marR="9525" marT="9523" marB="0" anchor="ctr">
                    <a:lnL>
                      <a:noFill/>
                    </a:lnL>
                    <a:lnR>
                      <a:noFill/>
                    </a:lnR>
                    <a:lnT>
                      <a:noFill/>
                    </a:lnT>
                    <a:lnB>
                      <a:noFill/>
                    </a:lnB>
                  </a:tcPr>
                </a:tc>
                <a:tc>
                  <a:txBody>
                    <a:bodyPr/>
                    <a:lstStyle/>
                    <a:p>
                      <a:pPr algn="ctr" fontAlgn="b"/>
                      <a:r>
                        <a:rPr lang="en-US" sz="1400" b="0" i="0" u="none" strike="noStrike">
                          <a:solidFill>
                            <a:srgbClr val="000000"/>
                          </a:solidFill>
                          <a:latin typeface="Calibri"/>
                        </a:rPr>
                        <a:t>10.40</a:t>
                      </a:r>
                    </a:p>
                  </a:txBody>
                  <a:tcPr marL="9525" marR="9525" marT="9523" marB="0" anchor="ctr">
                    <a:lnL>
                      <a:noFill/>
                    </a:lnL>
                    <a:lnR>
                      <a:noFill/>
                    </a:lnR>
                    <a:lnT>
                      <a:noFill/>
                    </a:lnT>
                    <a:lnB>
                      <a:noFill/>
                    </a:lnB>
                  </a:tcPr>
                </a:tc>
                <a:tc>
                  <a:txBody>
                    <a:bodyPr/>
                    <a:lstStyle/>
                    <a:p>
                      <a:pPr algn="ctr" fontAlgn="b"/>
                      <a:r>
                        <a:rPr lang="en-US" sz="1400" b="0" i="0" u="none" strike="noStrike">
                          <a:solidFill>
                            <a:srgbClr val="000000"/>
                          </a:solidFill>
                          <a:latin typeface="Calibri"/>
                        </a:rPr>
                        <a:t>0.95</a:t>
                      </a:r>
                    </a:p>
                  </a:txBody>
                  <a:tcPr marL="9525" marR="9525" marT="9523" marB="0" anchor="ctr">
                    <a:lnL>
                      <a:noFill/>
                    </a:lnL>
                    <a:lnR>
                      <a:noFill/>
                    </a:lnR>
                    <a:lnT>
                      <a:noFill/>
                    </a:lnT>
                    <a:lnB>
                      <a:noFill/>
                    </a:lnB>
                  </a:tcPr>
                </a:tc>
                <a:extLst>
                  <a:ext uri="{0D108BD9-81ED-4DB2-BD59-A6C34878D82A}">
                    <a16:rowId xmlns:a16="http://schemas.microsoft.com/office/drawing/2014/main" val="10008"/>
                  </a:ext>
                </a:extLst>
              </a:tr>
              <a:tr h="148166">
                <a:tc>
                  <a:txBody>
                    <a:bodyPr/>
                    <a:lstStyle/>
                    <a:p>
                      <a:pPr algn="ctr" fontAlgn="b"/>
                      <a:r>
                        <a:rPr lang="en-US" sz="1400" b="1" i="0" u="none" strike="noStrike">
                          <a:solidFill>
                            <a:srgbClr val="000000"/>
                          </a:solidFill>
                          <a:latin typeface="Calibri"/>
                        </a:rPr>
                        <a:t>H</a:t>
                      </a:r>
                    </a:p>
                  </a:txBody>
                  <a:tcPr marL="9525" marR="9525" marT="9523"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6</a:t>
                      </a:r>
                    </a:p>
                  </a:txBody>
                  <a:tcPr marL="9525" marR="9525" marT="9523"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7</a:t>
                      </a:r>
                    </a:p>
                  </a:txBody>
                  <a:tcPr marL="9525" marR="9525" marT="952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11</a:t>
                      </a:r>
                    </a:p>
                  </a:txBody>
                  <a:tcPr marL="9525" marR="9525" marT="9523"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a:t>
                      </a:r>
                    </a:p>
                  </a:txBody>
                  <a:tcPr marL="9525" marR="9525" marT="9523"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a:t>
                      </a:r>
                    </a:p>
                  </a:txBody>
                  <a:tcPr marL="9525" marR="9525" marT="952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a:t>
                      </a:r>
                    </a:p>
                  </a:txBody>
                  <a:tcPr marL="9525" marR="9525" marT="952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4</a:t>
                      </a:r>
                    </a:p>
                  </a:txBody>
                  <a:tcPr marL="9525" marR="9525" marT="952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a:t>
                      </a:r>
                    </a:p>
                  </a:txBody>
                  <a:tcPr marL="9525" marR="9525" marT="9523"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42.9</a:t>
                      </a:r>
                    </a:p>
                  </a:txBody>
                  <a:tcPr marL="9525" marR="9525" marT="9523"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64.8</a:t>
                      </a:r>
                    </a:p>
                  </a:txBody>
                  <a:tcPr marL="9525" marR="9525" marT="952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49.7</a:t>
                      </a:r>
                    </a:p>
                  </a:txBody>
                  <a:tcPr marL="9525" marR="9525" marT="952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latin typeface="Calibri"/>
                      </a:endParaRPr>
                    </a:p>
                  </a:txBody>
                  <a:tcPr marL="9525" marR="9525" marT="952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10.80</a:t>
                      </a:r>
                    </a:p>
                  </a:txBody>
                  <a:tcPr marL="9525" marR="9525" marT="952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0.77</a:t>
                      </a:r>
                    </a:p>
                  </a:txBody>
                  <a:tcPr marL="9525" marR="9525" marT="9523"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48166">
                <a:tc>
                  <a:txBody>
                    <a:bodyPr/>
                    <a:lstStyle/>
                    <a:p>
                      <a:pPr algn="ctr" fontAlgn="b"/>
                      <a:r>
                        <a:rPr lang="en-US" sz="1400" b="1" i="0" u="none" strike="noStrike" dirty="0">
                          <a:solidFill>
                            <a:srgbClr val="000000"/>
                          </a:solidFill>
                          <a:latin typeface="Calibri"/>
                        </a:rPr>
                        <a:t>All</a:t>
                      </a:r>
                    </a:p>
                  </a:txBody>
                  <a:tcPr marL="9525" marR="9525" marT="9523"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Calibri"/>
                        </a:rPr>
                        <a:t>76</a:t>
                      </a:r>
                    </a:p>
                  </a:txBody>
                  <a:tcPr marL="9525" marR="9525" marT="9523"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latin typeface="Calibri"/>
                        </a:rPr>
                        <a:t>100</a:t>
                      </a:r>
                    </a:p>
                  </a:txBody>
                  <a:tcPr marL="9525" marR="9525" marT="9523"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latin typeface="Calibri"/>
                        </a:rPr>
                        <a:t>131</a:t>
                      </a:r>
                    </a:p>
                  </a:txBody>
                  <a:tcPr marL="9525" marR="9525" marT="9523"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Calibri"/>
                        </a:rPr>
                        <a:t>62</a:t>
                      </a:r>
                    </a:p>
                  </a:txBody>
                  <a:tcPr marL="9525" marR="9525" marT="9523"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Calibri"/>
                        </a:rPr>
                        <a:t>7</a:t>
                      </a:r>
                    </a:p>
                  </a:txBody>
                  <a:tcPr marL="9525" marR="9525" marT="9523"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Calibri"/>
                        </a:rPr>
                        <a:t>0</a:t>
                      </a:r>
                    </a:p>
                  </a:txBody>
                  <a:tcPr marL="9525" marR="9525" marT="9523"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Calibri"/>
                        </a:rPr>
                        <a:t>25</a:t>
                      </a:r>
                    </a:p>
                  </a:txBody>
                  <a:tcPr marL="9525" marR="9525" marT="9523"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latin typeface="Calibri"/>
                        </a:rPr>
                        <a:t>6</a:t>
                      </a:r>
                    </a:p>
                  </a:txBody>
                  <a:tcPr marL="9525" marR="9525" marT="9523"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latin typeface="Calibri"/>
                        </a:rPr>
                        <a:t>590.7</a:t>
                      </a:r>
                    </a:p>
                  </a:txBody>
                  <a:tcPr marL="9525" marR="9525" marT="9523"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00"/>
                    </a:solidFill>
                  </a:tcPr>
                </a:tc>
                <a:tc>
                  <a:txBody>
                    <a:bodyPr/>
                    <a:lstStyle/>
                    <a:p>
                      <a:pPr algn="ctr" fontAlgn="b"/>
                      <a:r>
                        <a:rPr lang="en-US" sz="1400" b="0" i="0" u="none" strike="noStrike" dirty="0" smtClean="0">
                          <a:solidFill>
                            <a:srgbClr val="000000"/>
                          </a:solidFill>
                          <a:latin typeface="Calibri"/>
                        </a:rPr>
                        <a:t>758.7</a:t>
                      </a:r>
                      <a:endParaRPr lang="en-US" sz="1400" b="0" i="0" u="none" strike="noStrike" dirty="0">
                        <a:solidFill>
                          <a:srgbClr val="000000"/>
                        </a:solidFill>
                        <a:latin typeface="Calibri"/>
                      </a:endParaRPr>
                    </a:p>
                  </a:txBody>
                  <a:tcPr marL="9525" marR="9525" marT="9523"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latin typeface="Calibri"/>
                        </a:rPr>
                        <a:t>628.8</a:t>
                      </a:r>
                    </a:p>
                  </a:txBody>
                  <a:tcPr marL="9525" marR="9525" marT="9523" marB="0" anchor="ctr">
                    <a:lnL>
                      <a:noFill/>
                    </a:lnL>
                    <a:lnR>
                      <a:noFill/>
                    </a:lnR>
                    <a:lnT w="12700" cap="flat" cmpd="sng" algn="ctr">
                      <a:solidFill>
                        <a:schemeClr val="tx1"/>
                      </a:solidFill>
                      <a:prstDash val="solid"/>
                      <a:round/>
                      <a:headEnd type="none" w="med" len="med"/>
                      <a:tailEnd type="none" w="med" len="med"/>
                    </a:lnT>
                    <a:lnB>
                      <a:noFill/>
                    </a:lnB>
                    <a:solidFill>
                      <a:srgbClr val="FFFF00"/>
                    </a:solidFill>
                  </a:tcPr>
                </a:tc>
                <a:tc>
                  <a:txBody>
                    <a:bodyPr/>
                    <a:lstStyle/>
                    <a:p>
                      <a:pPr algn="ctr" fontAlgn="b"/>
                      <a:endParaRPr lang="en-US" sz="1400" b="0" i="0" u="none" strike="noStrike">
                        <a:solidFill>
                          <a:srgbClr val="000000"/>
                        </a:solidFill>
                        <a:latin typeface="Calibri"/>
                      </a:endParaRPr>
                    </a:p>
                  </a:txBody>
                  <a:tcPr marL="9525" marR="9525" marT="9523"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latin typeface="Calibri"/>
                        </a:rPr>
                        <a:t>9.98</a:t>
                      </a:r>
                    </a:p>
                  </a:txBody>
                  <a:tcPr marL="9525" marR="9525" marT="9523"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latin typeface="Calibri"/>
                        </a:rPr>
                        <a:t>0.83</a:t>
                      </a:r>
                    </a:p>
                  </a:txBody>
                  <a:tcPr marL="9525" marR="9525" marT="9523"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10"/>
                  </a:ext>
                </a:extLst>
              </a:tr>
            </a:tbl>
          </a:graphicData>
        </a:graphic>
      </p:graphicFrame>
      <p:sp>
        <p:nvSpPr>
          <p:cNvPr id="41" name="Slide Number Placeholder 3"/>
          <p:cNvSpPr>
            <a:spLocks noGrp="1"/>
          </p:cNvSpPr>
          <p:nvPr>
            <p:ph type="sldNum" sz="quarter" idx="4294967295"/>
          </p:nvPr>
        </p:nvSpPr>
        <p:spPr>
          <a:xfrm>
            <a:off x="8686800" y="6356350"/>
            <a:ext cx="457200" cy="430659"/>
          </a:xfrm>
          <a:prstGeom prst="rect">
            <a:avLst/>
          </a:prstGeom>
        </p:spPr>
        <p:txBody>
          <a:bodyPr/>
          <a:lstStyle/>
          <a:p>
            <a:fld id="{A25E6C2D-53E8-4074-894E-60690C8D87BE}" type="slidenum">
              <a:rPr lang="en-US" b="1" smtClean="0">
                <a:solidFill>
                  <a:schemeClr val="tx1"/>
                </a:solidFill>
              </a:rPr>
              <a:pPr/>
              <a:t>47</a:t>
            </a:fld>
            <a:endParaRPr lang="en-US" b="1">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554" y="4262160"/>
            <a:ext cx="4615935" cy="1344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8939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305822" y="-48061"/>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Wind-motivated networks?</a:t>
            </a:r>
            <a:endParaRPr lang="en-US" sz="4000" b="1" dirty="0">
              <a:latin typeface="Calibri" pitchFamily="34" charset="0"/>
            </a:endParaRPr>
          </a:p>
        </p:txBody>
      </p:sp>
      <p:sp>
        <p:nvSpPr>
          <p:cNvPr id="7" name="Slide Number Placeholder 7"/>
          <p:cNvSpPr>
            <a:spLocks noGrp="1"/>
          </p:cNvSpPr>
          <p:nvPr>
            <p:ph type="sldNum" sz="quarter" idx="10"/>
          </p:nvPr>
        </p:nvSpPr>
        <p:spPr>
          <a:xfrm>
            <a:off x="-51249" y="6377262"/>
            <a:ext cx="458568" cy="333102"/>
          </a:xfrm>
        </p:spPr>
        <p:txBody>
          <a:bodyPr/>
          <a:lstStyle/>
          <a:p>
            <a:pPr>
              <a:defRPr/>
            </a:pPr>
            <a:fld id="{02FCDE40-6964-416A-9A4E-27EE96A382D7}" type="slidenum">
              <a:rPr lang="en-US" b="1"/>
              <a:pPr>
                <a:defRPr/>
              </a:pPr>
              <a:t>48</a:t>
            </a:fld>
            <a:endParaRPr lang="en-US" b="1" dirty="0"/>
          </a:p>
        </p:txBody>
      </p:sp>
      <p:sp>
        <p:nvSpPr>
          <p:cNvPr id="2" name="TextBox 1"/>
          <p:cNvSpPr txBox="1"/>
          <p:nvPr/>
        </p:nvSpPr>
        <p:spPr>
          <a:xfrm>
            <a:off x="0" y="1123950"/>
            <a:ext cx="9144000" cy="584775"/>
          </a:xfrm>
          <a:prstGeom prst="rect">
            <a:avLst/>
          </a:prstGeom>
          <a:noFill/>
        </p:spPr>
        <p:txBody>
          <a:bodyPr wrap="square" rtlCol="0">
            <a:spAutoFit/>
          </a:bodyPr>
          <a:lstStyle/>
          <a:p>
            <a:r>
              <a:rPr lang="en-US" sz="3200" dirty="0" smtClean="0"/>
              <a:t>Some thinking on novel designs:</a:t>
            </a:r>
            <a:endParaRPr lang="en-US" sz="32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48718"/>
            <a:ext cx="7429500" cy="4611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28650" y="6343650"/>
            <a:ext cx="8515350" cy="523220"/>
          </a:xfrm>
          <a:prstGeom prst="rect">
            <a:avLst/>
          </a:prstGeom>
          <a:noFill/>
        </p:spPr>
        <p:txBody>
          <a:bodyPr wrap="square" rtlCol="0">
            <a:spAutoFit/>
          </a:bodyPr>
          <a:lstStyle/>
          <a:p>
            <a:r>
              <a:rPr lang="en-US" sz="1400" dirty="0" smtClean="0"/>
              <a:t>T. Hammons, V. </a:t>
            </a:r>
            <a:r>
              <a:rPr lang="en-US" sz="1400" dirty="0" err="1" smtClean="0"/>
              <a:t>Lescale</a:t>
            </a:r>
            <a:r>
              <a:rPr lang="en-US" sz="1400" dirty="0" smtClean="0"/>
              <a:t>, K. </a:t>
            </a:r>
            <a:r>
              <a:rPr lang="en-US" sz="1400" dirty="0" err="1" smtClean="0"/>
              <a:t>Uecker</a:t>
            </a:r>
            <a:r>
              <a:rPr lang="en-US" sz="1400" dirty="0" smtClean="0"/>
              <a:t>, M. </a:t>
            </a:r>
            <a:r>
              <a:rPr lang="en-US" sz="1400" dirty="0" err="1" smtClean="0"/>
              <a:t>Haeusler</a:t>
            </a:r>
            <a:r>
              <a:rPr lang="en-US" sz="1400" dirty="0" smtClean="0"/>
              <a:t>, D. </a:t>
            </a:r>
            <a:r>
              <a:rPr lang="en-US" sz="1400" dirty="0" err="1" smtClean="0"/>
              <a:t>Retzmann</a:t>
            </a:r>
            <a:r>
              <a:rPr lang="en-US" sz="1400" dirty="0" smtClean="0"/>
              <a:t>, K. </a:t>
            </a:r>
            <a:r>
              <a:rPr lang="en-US" sz="1400" dirty="0" err="1" smtClean="0"/>
              <a:t>Staschus</a:t>
            </a:r>
            <a:r>
              <a:rPr lang="en-US" sz="1400" dirty="0" smtClean="0"/>
              <a:t>, S. </a:t>
            </a:r>
            <a:r>
              <a:rPr lang="en-US" sz="1400" dirty="0" err="1" smtClean="0"/>
              <a:t>Lepy</a:t>
            </a:r>
            <a:r>
              <a:rPr lang="en-US" sz="1400" dirty="0" smtClean="0"/>
              <a:t>, “State </a:t>
            </a:r>
            <a:r>
              <a:rPr lang="en-US" sz="1400" dirty="0"/>
              <a:t>of the Art in Ultrahigh-Voltage </a:t>
            </a:r>
            <a:r>
              <a:rPr lang="en-US" sz="1400" dirty="0" smtClean="0"/>
              <a:t>Transmission,” </a:t>
            </a:r>
            <a:r>
              <a:rPr lang="en-US" sz="1400" dirty="0"/>
              <a:t>Proceedings of the </a:t>
            </a:r>
            <a:r>
              <a:rPr lang="en-US" sz="1400" dirty="0" smtClean="0"/>
              <a:t>IEEE, Vol</a:t>
            </a:r>
            <a:r>
              <a:rPr lang="en-US" sz="1400" dirty="0"/>
              <a:t>. 100, No. 2, February </a:t>
            </a:r>
            <a:r>
              <a:rPr lang="en-US" sz="1400" dirty="0" smtClean="0"/>
              <a:t>2012. </a:t>
            </a:r>
            <a:endParaRPr lang="en-US" sz="1400" dirty="0"/>
          </a:p>
        </p:txBody>
      </p:sp>
    </p:spTree>
    <p:extLst>
      <p:ext uri="{BB962C8B-B14F-4D97-AF65-F5344CB8AC3E}">
        <p14:creationId xmlns:p14="http://schemas.microsoft.com/office/powerpoint/2010/main" val="39017398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305822" y="-48061"/>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Wind-motivated networks?</a:t>
            </a:r>
            <a:endParaRPr lang="en-US" sz="4000" b="1" dirty="0">
              <a:latin typeface="Calibri" pitchFamily="34" charset="0"/>
            </a:endParaRPr>
          </a:p>
        </p:txBody>
      </p:sp>
      <p:sp>
        <p:nvSpPr>
          <p:cNvPr id="7" name="Slide Number Placeholder 7"/>
          <p:cNvSpPr>
            <a:spLocks noGrp="1"/>
          </p:cNvSpPr>
          <p:nvPr>
            <p:ph type="sldNum" sz="quarter" idx="10"/>
          </p:nvPr>
        </p:nvSpPr>
        <p:spPr>
          <a:xfrm>
            <a:off x="-51249" y="6377262"/>
            <a:ext cx="458568" cy="333102"/>
          </a:xfrm>
        </p:spPr>
        <p:txBody>
          <a:bodyPr/>
          <a:lstStyle/>
          <a:p>
            <a:pPr>
              <a:defRPr/>
            </a:pPr>
            <a:fld id="{02FCDE40-6964-416A-9A4E-27EE96A382D7}" type="slidenum">
              <a:rPr lang="en-US" b="1"/>
              <a:pPr>
                <a:defRPr/>
              </a:pPr>
              <a:t>49</a:t>
            </a:fld>
            <a:endParaRPr lang="en-US" b="1" dirty="0"/>
          </a:p>
        </p:txBody>
      </p:sp>
      <p:sp>
        <p:nvSpPr>
          <p:cNvPr id="8" name="TextBox 7"/>
          <p:cNvSpPr txBox="1"/>
          <p:nvPr/>
        </p:nvSpPr>
        <p:spPr>
          <a:xfrm>
            <a:off x="305822" y="2495550"/>
            <a:ext cx="8355158" cy="923330"/>
          </a:xfrm>
          <a:prstGeom prst="rect">
            <a:avLst/>
          </a:prstGeom>
          <a:noFill/>
        </p:spPr>
        <p:txBody>
          <a:bodyPr wrap="square" rtlCol="0">
            <a:spAutoFit/>
          </a:bodyPr>
          <a:lstStyle/>
          <a:p>
            <a:r>
              <a:rPr lang="en-US" dirty="0" smtClean="0"/>
              <a:t>See 2012 class paper by </a:t>
            </a:r>
            <a:r>
              <a:rPr lang="en-US" dirty="0" err="1" smtClean="0"/>
              <a:t>Khondkar</a:t>
            </a:r>
            <a:r>
              <a:rPr lang="en-US" dirty="0" smtClean="0"/>
              <a:t> </a:t>
            </a:r>
            <a:r>
              <a:rPr lang="en-US" dirty="0" err="1" smtClean="0"/>
              <a:t>Hasan</a:t>
            </a:r>
            <a:r>
              <a:rPr lang="en-US" dirty="0" smtClean="0"/>
              <a:t> for an </a:t>
            </a:r>
            <a:r>
              <a:rPr lang="en-US" dirty="0" err="1" smtClean="0"/>
              <a:t>intersting</a:t>
            </a:r>
            <a:r>
              <a:rPr lang="en-US" dirty="0" smtClean="0"/>
              <a:t> hybrid offshore wind-hydrokinetic wind system design, with associated summarization of other </a:t>
            </a:r>
            <a:r>
              <a:rPr lang="en-US" dirty="0" err="1" smtClean="0"/>
              <a:t>hydrokinentic</a:t>
            </a:r>
            <a:r>
              <a:rPr lang="en-US" dirty="0" smtClean="0"/>
              <a:t> designs.  </a:t>
            </a:r>
            <a:endParaRPr lang="en-US" dirty="0"/>
          </a:p>
        </p:txBody>
      </p:sp>
    </p:spTree>
    <p:extLst>
      <p:ext uri="{BB962C8B-B14F-4D97-AF65-F5344CB8AC3E}">
        <p14:creationId xmlns:p14="http://schemas.microsoft.com/office/powerpoint/2010/main" val="3459959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237689"/>
            <a:ext cx="9009628" cy="707886"/>
          </a:xfrm>
          <a:prstGeom prst="rect">
            <a:avLst/>
          </a:prstGeom>
          <a:noFill/>
          <a:ln w="9525">
            <a:noFill/>
            <a:miter lim="800000"/>
            <a:headEnd/>
            <a:tailEnd/>
          </a:ln>
        </p:spPr>
        <p:txBody>
          <a:bodyPr wrap="square">
            <a:spAutoFit/>
          </a:bodyPr>
          <a:lstStyle/>
          <a:p>
            <a:pPr algn="ctr"/>
            <a:r>
              <a:rPr lang="en-US" sz="4000" b="1" dirty="0" smtClean="0">
                <a:latin typeface="Calibri" pitchFamily="34" charset="0"/>
              </a:rPr>
              <a:t>Introduction – shallow water foundations</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5</a:t>
            </a:fld>
            <a:endParaRPr lang="en-US" b="1" dirty="0"/>
          </a:p>
        </p:txBody>
      </p:sp>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2" y="1466850"/>
            <a:ext cx="7038975"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47700" y="6362700"/>
            <a:ext cx="8362950" cy="523220"/>
          </a:xfrm>
          <a:prstGeom prst="rect">
            <a:avLst/>
          </a:prstGeom>
          <a:noFill/>
        </p:spPr>
        <p:txBody>
          <a:bodyPr wrap="square" rtlCol="0">
            <a:spAutoFit/>
          </a:bodyPr>
          <a:lstStyle/>
          <a:p>
            <a:r>
              <a:rPr lang="en-US" sz="1400" dirty="0" smtClean="0"/>
              <a:t>M. Robinson and W. Musial, “Offshore wind technology overview</a:t>
            </a:r>
            <a:r>
              <a:rPr lang="en-US" sz="1400" dirty="0"/>
              <a:t>,” October 2006, </a:t>
            </a:r>
            <a:r>
              <a:rPr lang="en-US" sz="1400" dirty="0">
                <a:hlinkClick r:id="rId4"/>
              </a:rPr>
              <a:t>http://</a:t>
            </a:r>
            <a:r>
              <a:rPr lang="en-US" sz="1400" dirty="0" smtClean="0">
                <a:hlinkClick r:id="rId4"/>
              </a:rPr>
              <a:t>www.nrel.gov/docs/gen/fy07/40462.pdf</a:t>
            </a:r>
            <a:r>
              <a:rPr lang="en-US" sz="1400" dirty="0" smtClean="0"/>
              <a:t>. </a:t>
            </a:r>
            <a:endParaRPr lang="en-US" sz="1400" dirty="0"/>
          </a:p>
        </p:txBody>
      </p:sp>
    </p:spTree>
    <p:extLst>
      <p:ext uri="{BB962C8B-B14F-4D97-AF65-F5344CB8AC3E}">
        <p14:creationId xmlns:p14="http://schemas.microsoft.com/office/powerpoint/2010/main" val="1915213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0" y="237689"/>
            <a:ext cx="9144000" cy="661720"/>
          </a:xfrm>
          <a:prstGeom prst="rect">
            <a:avLst/>
          </a:prstGeom>
          <a:noFill/>
          <a:ln w="9525">
            <a:noFill/>
            <a:miter lim="800000"/>
            <a:headEnd/>
            <a:tailEnd/>
          </a:ln>
        </p:spPr>
        <p:txBody>
          <a:bodyPr wrap="square">
            <a:spAutoFit/>
          </a:bodyPr>
          <a:lstStyle/>
          <a:p>
            <a:pPr algn="ctr"/>
            <a:r>
              <a:rPr lang="en-US" sz="3700" b="1" dirty="0" smtClean="0">
                <a:latin typeface="Calibri" pitchFamily="34" charset="0"/>
              </a:rPr>
              <a:t>Introduction – transitional depth  foundations</a:t>
            </a:r>
            <a:endParaRPr lang="en-US" sz="37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6</a:t>
            </a:fld>
            <a:endParaRPr lang="en-US" b="1" dirty="0"/>
          </a:p>
        </p:txBody>
      </p:sp>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11" y="1214438"/>
            <a:ext cx="714375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410961" y="1562100"/>
            <a:ext cx="1733039" cy="369332"/>
          </a:xfrm>
          <a:prstGeom prst="rect">
            <a:avLst/>
          </a:prstGeom>
          <a:noFill/>
        </p:spPr>
        <p:txBody>
          <a:bodyPr wrap="square" rtlCol="0">
            <a:spAutoFit/>
          </a:bodyPr>
          <a:lstStyle/>
          <a:p>
            <a:r>
              <a:rPr lang="en-US" dirty="0" smtClean="0"/>
              <a:t>30-90m depths</a:t>
            </a:r>
            <a:endParaRPr lang="en-US" dirty="0"/>
          </a:p>
        </p:txBody>
      </p:sp>
      <p:sp>
        <p:nvSpPr>
          <p:cNvPr id="13" name="TextBox 12"/>
          <p:cNvSpPr txBox="1"/>
          <p:nvPr/>
        </p:nvSpPr>
        <p:spPr>
          <a:xfrm>
            <a:off x="647700" y="6362700"/>
            <a:ext cx="8362950" cy="523220"/>
          </a:xfrm>
          <a:prstGeom prst="rect">
            <a:avLst/>
          </a:prstGeom>
          <a:noFill/>
        </p:spPr>
        <p:txBody>
          <a:bodyPr wrap="square" rtlCol="0">
            <a:spAutoFit/>
          </a:bodyPr>
          <a:lstStyle/>
          <a:p>
            <a:r>
              <a:rPr lang="en-US" sz="1400" dirty="0" smtClean="0"/>
              <a:t>M. Robinson and W. Musial, “Offshore wind technology overview</a:t>
            </a:r>
            <a:r>
              <a:rPr lang="en-US" sz="1400" dirty="0"/>
              <a:t>,” October 2006, </a:t>
            </a:r>
            <a:r>
              <a:rPr lang="en-US" sz="1400" dirty="0">
                <a:hlinkClick r:id="rId4"/>
              </a:rPr>
              <a:t>http://</a:t>
            </a:r>
            <a:r>
              <a:rPr lang="en-US" sz="1400" dirty="0" smtClean="0">
                <a:hlinkClick r:id="rId4"/>
              </a:rPr>
              <a:t>www.nrel.gov/docs/gen/fy07/40462.pdf</a:t>
            </a:r>
            <a:r>
              <a:rPr lang="en-US" sz="1400" dirty="0" smtClean="0"/>
              <a:t>. </a:t>
            </a:r>
            <a:endParaRPr lang="en-US" sz="1400" dirty="0"/>
          </a:p>
        </p:txBody>
      </p:sp>
    </p:spTree>
    <p:extLst>
      <p:ext uri="{BB962C8B-B14F-4D97-AF65-F5344CB8AC3E}">
        <p14:creationId xmlns:p14="http://schemas.microsoft.com/office/powerpoint/2010/main" val="44451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237689"/>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Introduction – deep water foundations</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7</a:t>
            </a:fld>
            <a:endParaRPr lang="en-US" b="1" dirty="0"/>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72" y="1157287"/>
            <a:ext cx="4847203" cy="354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1575" y="1157287"/>
            <a:ext cx="2294503" cy="354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6078" y="1157287"/>
            <a:ext cx="1676172" cy="354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8922" y="4705350"/>
            <a:ext cx="3085078"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7320" y="4705350"/>
            <a:ext cx="2150268" cy="2150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7974" y="4741169"/>
            <a:ext cx="1475300" cy="2076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61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237689"/>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Introduction – deep water foundations</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8</a:t>
            </a:fld>
            <a:endParaRPr lang="en-US" b="1" dirty="0"/>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72" y="1238250"/>
            <a:ext cx="7162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410961" y="1562100"/>
            <a:ext cx="1733039" cy="369332"/>
          </a:xfrm>
          <a:prstGeom prst="rect">
            <a:avLst/>
          </a:prstGeom>
          <a:noFill/>
        </p:spPr>
        <p:txBody>
          <a:bodyPr wrap="square" rtlCol="0">
            <a:spAutoFit/>
          </a:bodyPr>
          <a:lstStyle/>
          <a:p>
            <a:r>
              <a:rPr lang="en-US" dirty="0" smtClean="0"/>
              <a:t>&gt;60m depths</a:t>
            </a:r>
            <a:endParaRPr lang="en-US" dirty="0"/>
          </a:p>
        </p:txBody>
      </p:sp>
      <p:sp>
        <p:nvSpPr>
          <p:cNvPr id="12" name="TextBox 11"/>
          <p:cNvSpPr txBox="1"/>
          <p:nvPr/>
        </p:nvSpPr>
        <p:spPr>
          <a:xfrm>
            <a:off x="647700" y="6362700"/>
            <a:ext cx="8362950" cy="523220"/>
          </a:xfrm>
          <a:prstGeom prst="rect">
            <a:avLst/>
          </a:prstGeom>
          <a:noFill/>
        </p:spPr>
        <p:txBody>
          <a:bodyPr wrap="square" rtlCol="0">
            <a:spAutoFit/>
          </a:bodyPr>
          <a:lstStyle/>
          <a:p>
            <a:r>
              <a:rPr lang="en-US" sz="1400" dirty="0" smtClean="0"/>
              <a:t>M. Robinson and W. Musial, “Offshore wind technology overview</a:t>
            </a:r>
            <a:r>
              <a:rPr lang="en-US" sz="1400" dirty="0"/>
              <a:t>,” October 2006, </a:t>
            </a:r>
            <a:r>
              <a:rPr lang="en-US" sz="1400" dirty="0">
                <a:hlinkClick r:id="rId4"/>
              </a:rPr>
              <a:t>http://</a:t>
            </a:r>
            <a:r>
              <a:rPr lang="en-US" sz="1400" dirty="0" smtClean="0">
                <a:hlinkClick r:id="rId4"/>
              </a:rPr>
              <a:t>www.nrel.gov/docs/gen/fy07/40462.pdf</a:t>
            </a:r>
            <a:r>
              <a:rPr lang="en-US" sz="1400" dirty="0" smtClean="0"/>
              <a:t>. </a:t>
            </a:r>
            <a:endParaRPr lang="en-US" sz="1400" dirty="0"/>
          </a:p>
        </p:txBody>
      </p:sp>
    </p:spTree>
    <p:extLst>
      <p:ext uri="{BB962C8B-B14F-4D97-AF65-F5344CB8AC3E}">
        <p14:creationId xmlns:p14="http://schemas.microsoft.com/office/powerpoint/2010/main" val="1700664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1"/>
            <a:ext cx="4043966" cy="977461"/>
          </a:xfrm>
        </p:spPr>
        <p:txBody>
          <a:bodyPr/>
          <a:lstStyle/>
          <a:p>
            <a:r>
              <a:rPr lang="en-US" b="1" dirty="0" smtClean="0"/>
              <a:t>Overnight cost</a:t>
            </a:r>
          </a:p>
        </p:txBody>
      </p:sp>
      <p:sp>
        <p:nvSpPr>
          <p:cNvPr id="12292" name="Slide Number Placeholder 3"/>
          <p:cNvSpPr>
            <a:spLocks noGrp="1"/>
          </p:cNvSpPr>
          <p:nvPr>
            <p:ph type="sldNum" sz="quarter" idx="10"/>
          </p:nvPr>
        </p:nvSpPr>
        <p:spPr>
          <a:xfrm>
            <a:off x="457200" y="651276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20000"/>
              </a:spcBef>
              <a:spcAft>
                <a:spcPct val="0"/>
              </a:spcAft>
              <a:buClr>
                <a:schemeClr val="bg1"/>
              </a:buClr>
              <a:buSzPct val="100000"/>
              <a:buFont typeface="Wingdings" pitchFamily="2" charset="2"/>
              <a:defRPr b="1">
                <a:solidFill>
                  <a:schemeClr val="tx1"/>
                </a:solidFill>
                <a:latin typeface="Arial" charset="0"/>
              </a:defRPr>
            </a:lvl6pPr>
            <a:lvl7pPr marL="2971800" indent="-228600" eaLnBrk="0" fontAlgn="base" hangingPunct="0">
              <a:spcBef>
                <a:spcPct val="20000"/>
              </a:spcBef>
              <a:spcAft>
                <a:spcPct val="0"/>
              </a:spcAft>
              <a:buClr>
                <a:schemeClr val="bg1"/>
              </a:buClr>
              <a:buSzPct val="100000"/>
              <a:buFont typeface="Wingdings" pitchFamily="2" charset="2"/>
              <a:defRPr b="1">
                <a:solidFill>
                  <a:schemeClr val="tx1"/>
                </a:solidFill>
                <a:latin typeface="Arial" charset="0"/>
              </a:defRPr>
            </a:lvl7pPr>
            <a:lvl8pPr marL="3429000" indent="-228600" eaLnBrk="0" fontAlgn="base" hangingPunct="0">
              <a:spcBef>
                <a:spcPct val="20000"/>
              </a:spcBef>
              <a:spcAft>
                <a:spcPct val="0"/>
              </a:spcAft>
              <a:buClr>
                <a:schemeClr val="bg1"/>
              </a:buClr>
              <a:buSzPct val="100000"/>
              <a:buFont typeface="Wingdings" pitchFamily="2" charset="2"/>
              <a:defRPr b="1">
                <a:solidFill>
                  <a:schemeClr val="tx1"/>
                </a:solidFill>
                <a:latin typeface="Arial" charset="0"/>
              </a:defRPr>
            </a:lvl8pPr>
            <a:lvl9pPr marL="3886200" indent="-228600" eaLnBrk="0" fontAlgn="base" hangingPunct="0">
              <a:spcBef>
                <a:spcPct val="20000"/>
              </a:spcBef>
              <a:spcAft>
                <a:spcPct val="0"/>
              </a:spcAft>
              <a:buClr>
                <a:schemeClr val="bg1"/>
              </a:buClr>
              <a:buSzPct val="100000"/>
              <a:buFont typeface="Wingdings" pitchFamily="2" charset="2"/>
              <a:defRPr b="1">
                <a:solidFill>
                  <a:schemeClr val="tx1"/>
                </a:solidFill>
                <a:latin typeface="Arial" charset="0"/>
              </a:defRPr>
            </a:lvl9pPr>
          </a:lstStyle>
          <a:p>
            <a:pPr eaLnBrk="1" hangingPunct="1"/>
            <a:fld id="{A9D7CB44-0227-458C-BFEE-3D78440B5AEB}" type="slidenum">
              <a:rPr lang="es-ES" altLang="en-US" b="0" smtClean="0"/>
              <a:pPr eaLnBrk="1" hangingPunct="1"/>
              <a:t>9</a:t>
            </a:fld>
            <a:endParaRPr lang="es-ES" altLang="en-US" b="0" smtClean="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a:blip r:embed="rId2"/>
          <a:stretch>
            <a:fillRect/>
          </a:stretch>
        </p:blipFill>
        <p:spPr>
          <a:xfrm>
            <a:off x="140877" y="1232079"/>
            <a:ext cx="8851680" cy="5396248"/>
          </a:xfrm>
          <a:prstGeom prst="rect">
            <a:avLst/>
          </a:prstGeom>
        </p:spPr>
      </p:pic>
      <p:sp>
        <p:nvSpPr>
          <p:cNvPr id="7" name="Rectangle 6"/>
          <p:cNvSpPr/>
          <p:nvPr/>
        </p:nvSpPr>
        <p:spPr>
          <a:xfrm>
            <a:off x="5525037" y="1438138"/>
            <a:ext cx="875763" cy="523481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0877" y="5636652"/>
            <a:ext cx="8851680" cy="47111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21983" y="6568440"/>
            <a:ext cx="6400800" cy="369332"/>
          </a:xfrm>
          <a:prstGeom prst="rect">
            <a:avLst/>
          </a:prstGeom>
        </p:spPr>
        <p:txBody>
          <a:bodyPr wrap="square">
            <a:spAutoFit/>
          </a:bodyPr>
          <a:lstStyle/>
          <a:p>
            <a:r>
              <a:rPr lang="en-US" dirty="0" smtClean="0">
                <a:solidFill>
                  <a:srgbClr val="000000"/>
                </a:solidFill>
                <a:latin typeface="Segoe UI" panose="020B0502040204020203" pitchFamily="34" charset="0"/>
                <a:hlinkClick r:id="rId3"/>
              </a:rPr>
              <a:t>www.eia.gov/forecasts/aeo/assumptions/pdf/table_8.2.pdf</a:t>
            </a:r>
            <a:r>
              <a:rPr lang="en-US" dirty="0" smtClean="0">
                <a:solidFill>
                  <a:srgbClr val="000000"/>
                </a:solidFill>
                <a:latin typeface="Segoe UI" panose="020B0502040204020203" pitchFamily="34" charset="0"/>
              </a:rPr>
              <a:t> </a:t>
            </a:r>
            <a:endParaRPr lang="en-US" dirty="0"/>
          </a:p>
        </p:txBody>
      </p:sp>
    </p:spTree>
    <p:extLst>
      <p:ext uri="{BB962C8B-B14F-4D97-AF65-F5344CB8AC3E}">
        <p14:creationId xmlns:p14="http://schemas.microsoft.com/office/powerpoint/2010/main" val="885955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headEnd type="none" w="med" len="med"/>
          <a:tailEnd type="triangle" w="lg" len="lg"/>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25713</TotalTime>
  <Words>3304</Words>
  <Application>Microsoft Office PowerPoint</Application>
  <PresentationFormat>On-screen Show (4:3)</PresentationFormat>
  <Paragraphs>522</Paragraphs>
  <Slides>49</Slides>
  <Notes>40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SimSun</vt:lpstr>
      <vt:lpstr>Arial</vt:lpstr>
      <vt:lpstr>Calibri</vt:lpstr>
      <vt:lpstr>Segoe UI</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Overnight cost</vt:lpstr>
      <vt:lpstr>LCOE</vt:lpstr>
      <vt:lpstr>LCOE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Brown</dc:creator>
  <cp:lastModifiedBy>McCalley, James D [E CPE]</cp:lastModifiedBy>
  <cp:revision>366</cp:revision>
  <dcterms:created xsi:type="dcterms:W3CDTF">2008-10-18T20:05:06Z</dcterms:created>
  <dcterms:modified xsi:type="dcterms:W3CDTF">2016-11-30T22:43:59Z</dcterms:modified>
</cp:coreProperties>
</file>