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68"/>
  </p:notesMasterIdLst>
  <p:handoutMasterIdLst>
    <p:handoutMasterId r:id="rId69"/>
  </p:handoutMasterIdLst>
  <p:sldIdLst>
    <p:sldId id="334" r:id="rId3"/>
    <p:sldId id="451" r:id="rId4"/>
    <p:sldId id="377" r:id="rId5"/>
    <p:sldId id="378" r:id="rId6"/>
    <p:sldId id="379" r:id="rId7"/>
    <p:sldId id="387" r:id="rId8"/>
    <p:sldId id="445" r:id="rId9"/>
    <p:sldId id="393" r:id="rId10"/>
    <p:sldId id="380" r:id="rId11"/>
    <p:sldId id="440" r:id="rId12"/>
    <p:sldId id="450" r:id="rId13"/>
    <p:sldId id="381" r:id="rId14"/>
    <p:sldId id="447" r:id="rId15"/>
    <p:sldId id="448" r:id="rId16"/>
    <p:sldId id="449" r:id="rId17"/>
    <p:sldId id="441" r:id="rId18"/>
    <p:sldId id="382" r:id="rId19"/>
    <p:sldId id="388" r:id="rId20"/>
    <p:sldId id="396" r:id="rId21"/>
    <p:sldId id="383" r:id="rId22"/>
    <p:sldId id="384" r:id="rId23"/>
    <p:sldId id="385" r:id="rId24"/>
    <p:sldId id="386" r:id="rId25"/>
    <p:sldId id="391" r:id="rId26"/>
    <p:sldId id="390" r:id="rId27"/>
    <p:sldId id="389" r:id="rId28"/>
    <p:sldId id="395" r:id="rId29"/>
    <p:sldId id="397" r:id="rId30"/>
    <p:sldId id="442" r:id="rId31"/>
    <p:sldId id="398" r:id="rId32"/>
    <p:sldId id="399" r:id="rId33"/>
    <p:sldId id="446" r:id="rId34"/>
    <p:sldId id="400" r:id="rId35"/>
    <p:sldId id="401" r:id="rId36"/>
    <p:sldId id="402" r:id="rId37"/>
    <p:sldId id="405" r:id="rId38"/>
    <p:sldId id="403" r:id="rId39"/>
    <p:sldId id="404" r:id="rId40"/>
    <p:sldId id="406" r:id="rId41"/>
    <p:sldId id="407" r:id="rId42"/>
    <p:sldId id="408" r:id="rId43"/>
    <p:sldId id="443" r:id="rId44"/>
    <p:sldId id="409" r:id="rId45"/>
    <p:sldId id="411" r:id="rId46"/>
    <p:sldId id="412" r:id="rId47"/>
    <p:sldId id="413" r:id="rId48"/>
    <p:sldId id="414" r:id="rId49"/>
    <p:sldId id="416" r:id="rId50"/>
    <p:sldId id="417" r:id="rId51"/>
    <p:sldId id="418" r:id="rId52"/>
    <p:sldId id="420" r:id="rId53"/>
    <p:sldId id="421" r:id="rId54"/>
    <p:sldId id="422" r:id="rId55"/>
    <p:sldId id="423" r:id="rId56"/>
    <p:sldId id="424" r:id="rId57"/>
    <p:sldId id="426" r:id="rId58"/>
    <p:sldId id="427" r:id="rId59"/>
    <p:sldId id="428" r:id="rId60"/>
    <p:sldId id="429" r:id="rId61"/>
    <p:sldId id="444" r:id="rId62"/>
    <p:sldId id="430" r:id="rId63"/>
    <p:sldId id="434" r:id="rId64"/>
    <p:sldId id="436" r:id="rId65"/>
    <p:sldId id="437" r:id="rId66"/>
    <p:sldId id="439" r:id="rId6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83" autoAdjust="0"/>
    <p:restoredTop sz="95909" autoAdjust="0"/>
  </p:normalViewPr>
  <p:slideViewPr>
    <p:cSldViewPr snapToGrid="0">
      <p:cViewPr varScale="1">
        <p:scale>
          <a:sx n="85" d="100"/>
          <a:sy n="85" d="100"/>
        </p:scale>
        <p:origin x="1982" y="53"/>
      </p:cViewPr>
      <p:guideLst>
        <p:guide orient="horz" pos="2160"/>
        <p:guide pos="2880"/>
      </p:guideLst>
    </p:cSldViewPr>
  </p:slideViewPr>
  <p:outlineViewPr>
    <p:cViewPr>
      <p:scale>
        <a:sx n="33" d="100"/>
        <a:sy n="33" d="100"/>
      </p:scale>
      <p:origin x="0" y="849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2490"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7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7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8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4" Type="http://schemas.openxmlformats.org/officeDocument/2006/relationships/image" Target="../media/image8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8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97.wmf"/><Relationship Id="rId1" Type="http://schemas.openxmlformats.org/officeDocument/2006/relationships/image" Target="../media/image9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4" Type="http://schemas.openxmlformats.org/officeDocument/2006/relationships/image" Target="../media/image10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5" Type="http://schemas.openxmlformats.org/officeDocument/2006/relationships/image" Target="../media/image53.wmf"/><Relationship Id="rId4" Type="http://schemas.openxmlformats.org/officeDocument/2006/relationships/image" Target="../media/image5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AD06CAA5-A6CE-40F7-9A13-92F9DC6A6DC9}" type="datetimeFigureOut">
              <a:rPr lang="en-US"/>
              <a:pPr>
                <a:defRPr/>
              </a:pPr>
              <a:t>12/5/2016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FE419770-A11C-4576-B3DC-DA2A779424FC}" type="slidenum">
              <a:rPr lang="en-US"/>
              <a:pPr>
                <a:defRPr/>
              </a:pPr>
              <a:t>‹#›</a:t>
            </a:fld>
            <a:endParaRPr lang="en-US"/>
          </a:p>
        </p:txBody>
      </p:sp>
    </p:spTree>
    <p:extLst>
      <p:ext uri="{BB962C8B-B14F-4D97-AF65-F5344CB8AC3E}">
        <p14:creationId xmlns:p14="http://schemas.microsoft.com/office/powerpoint/2010/main" val="151151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E8ECB218-9B4D-498C-8495-A58153E21AF6}" type="datetimeFigureOut">
              <a:rPr lang="en-US"/>
              <a:pPr>
                <a:defRPr/>
              </a:pPr>
              <a:t>12/5/2016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B6FE24BA-1CCA-4E1D-940C-9F0E575B3214}" type="slidenum">
              <a:rPr lang="en-US"/>
              <a:pPr>
                <a:defRPr/>
              </a:pPr>
              <a:t>‹#›</a:t>
            </a:fld>
            <a:endParaRPr lang="en-US"/>
          </a:p>
        </p:txBody>
      </p:sp>
    </p:spTree>
    <p:extLst>
      <p:ext uri="{BB962C8B-B14F-4D97-AF65-F5344CB8AC3E}">
        <p14:creationId xmlns:p14="http://schemas.microsoft.com/office/powerpoint/2010/main" val="1495690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6AF179-2529-45E9-A748-830AE17A7B1F}"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6AF179-2529-45E9-A748-830AE17A7B1F}" type="slidenum">
              <a:rPr lang="en-US"/>
              <a:pPr fontAlgn="base">
                <a:spcBef>
                  <a:spcPct val="0"/>
                </a:spcBef>
                <a:spcAft>
                  <a:spcPct val="0"/>
                </a:spcAft>
                <a:defRPr/>
              </a:pPr>
              <a:t>2</a:t>
            </a:fld>
            <a:endParaRPr lang="en-US"/>
          </a:p>
        </p:txBody>
      </p:sp>
    </p:spTree>
    <p:extLst>
      <p:ext uri="{BB962C8B-B14F-4D97-AF65-F5344CB8AC3E}">
        <p14:creationId xmlns:p14="http://schemas.microsoft.com/office/powerpoint/2010/main" val="3079402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65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1FE5A5-6BE2-4734-8DED-A9DE855ED2F5}"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8418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53995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9CAEFF81-649B-4A67-9C3E-E92BE43BE2E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03AB366-7FDD-42F4-B554-BE886271F282}" type="datetime1">
              <a:rPr lang="en-US"/>
              <a:pPr>
                <a:defRPr/>
              </a:pPr>
              <a:t>12/5/2016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2E12116-A165-47E7-BE3B-7C634DE8AF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7247728-601F-40B7-82CB-63092CB4C2CB}" type="datetime1">
              <a:rPr lang="en-US"/>
              <a:pPr>
                <a:defRPr/>
              </a:pPr>
              <a:t>12/5/2016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61324B-DE4B-479D-8783-6FDF6A990D7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F9608AF-3A20-4BAE-AA85-1CB2CDB3EE42}" type="datetime1">
              <a:rPr lang="en-US"/>
              <a:pPr>
                <a:defRPr/>
              </a:pPr>
              <a:t>12/5/2016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A90AA5-B403-401D-9187-E2C7F2DF48A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0F96C2-936D-40F3-8585-DE24F33675CC}" type="datetimeFigureOut">
              <a:rPr lang="en-US"/>
              <a:pPr>
                <a:defRPr/>
              </a:pPr>
              <a:t>12/5/2016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7A467C-B1A8-4489-91BB-E4E200E67EE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3659F5-15B0-4C6F-9A5D-3027B600E216}" type="datetimeFigureOut">
              <a:rPr lang="en-US"/>
              <a:pPr>
                <a:defRPr/>
              </a:pPr>
              <a:t>12/5/2016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276544-4468-4F8C-A234-AEA6B308E6F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BC4125-7844-48FF-98AE-5B672814AE08}" type="datetimeFigureOut">
              <a:rPr lang="en-US"/>
              <a:pPr>
                <a:defRPr/>
              </a:pPr>
              <a:t>12/5/2016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C6A7B3-6A40-43F0-89E0-FE4FC7D5174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5D1AEB5-9DD6-41F6-A94E-18FFF246E686}" type="datetimeFigureOut">
              <a:rPr lang="en-US"/>
              <a:pPr>
                <a:defRPr/>
              </a:pPr>
              <a:t>12/5/2016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476D94-133D-4350-929C-5BD8427B254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C7471BC-CE8C-42FC-9566-DE2373DB4E8D}" type="datetimeFigureOut">
              <a:rPr lang="en-US"/>
              <a:pPr>
                <a:defRPr/>
              </a:pPr>
              <a:t>12/5/2016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F78EE2-0929-4FA5-9E12-4C49CAF0D91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D1876F-4FAE-43DC-8115-DC55A96199BE}" type="datetimeFigureOut">
              <a:rPr lang="en-US"/>
              <a:pPr>
                <a:defRPr/>
              </a:pPr>
              <a:t>12/5/2016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708464E-78DA-4D16-9198-8FB643C1F7B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AB63D7-F7D0-4FE9-88D6-B46F4607AEA5}" type="datetimeFigureOut">
              <a:rPr lang="en-US"/>
              <a:pPr>
                <a:defRPr/>
              </a:pPr>
              <a:t>12/5/2016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E93EE63-B3B4-4A27-81F5-43B9E65410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flipV="1">
            <a:off x="130175" y="1144588"/>
            <a:ext cx="8931275" cy="238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3886"/>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16242"/>
            <a:ext cx="8229600" cy="49004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D2EF374-8E00-4102-B62F-C1DD46F5CD24}" type="datetime1">
              <a:rPr lang="en-US"/>
              <a:pPr>
                <a:defRPr/>
              </a:pPr>
              <a:t>12/5/2016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2A14E0-7B6F-4C74-A486-D8202FE948F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84419C-9E6C-4B21-9390-BD84A3D98D66}" type="datetimeFigureOut">
              <a:rPr lang="en-US"/>
              <a:pPr>
                <a:defRPr/>
              </a:pPr>
              <a:t>12/5/2016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AECBC1-09AE-4ED9-B8AA-66787C74A06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457DD2-A819-4D99-A37C-779D6D76D16E}" type="datetimeFigureOut">
              <a:rPr lang="en-US"/>
              <a:pPr>
                <a:defRPr/>
              </a:pPr>
              <a:t>12/5/2016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299B42-4C24-4325-AEB2-703C1E35A05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7B13BB-EC25-41F8-8DF2-D581BC1C0F70}" type="datetimeFigureOut">
              <a:rPr lang="en-US"/>
              <a:pPr>
                <a:defRPr/>
              </a:pPr>
              <a:t>12/5/2016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16732-7656-4B8B-98DB-069B7EDF81B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6194CB-5BA7-4EA2-9AE6-245EAE36F36B}" type="datetimeFigureOut">
              <a:rPr lang="en-US"/>
              <a:pPr>
                <a:defRPr/>
              </a:pPr>
              <a:t>12/5/2016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FA2C29-B97E-496F-8F8D-4CD96750011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7385525-7B95-4520-B9D2-0B9497F82664}" type="datetime1">
              <a:rPr lang="en-US"/>
              <a:pPr>
                <a:defRPr/>
              </a:pPr>
              <a:t>12/5/2016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382377-9572-45ED-92F2-76EACC40EFF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flipV="1">
            <a:off x="130175" y="1144588"/>
            <a:ext cx="8931275" cy="238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3886"/>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87262"/>
            <a:ext cx="4038600" cy="48389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87262"/>
            <a:ext cx="4038600" cy="48389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31F0CF8-A7CD-4373-848C-DC2CD6C346D9}" type="datetime1">
              <a:rPr lang="en-US"/>
              <a:pPr>
                <a:defRPr/>
              </a:pPr>
              <a:t>12/5/2016</a:t>
            </a:fld>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02C8CAB-38F0-4930-82D5-975A53EBCD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flipV="1">
            <a:off x="130175" y="1403350"/>
            <a:ext cx="8931275" cy="222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34714"/>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45219BC-9D27-4A85-B125-3C64BE5E8F6C}" type="datetime1">
              <a:rPr lang="en-US"/>
              <a:pPr>
                <a:defRPr/>
              </a:pPr>
              <a:t>12/5/2016</a:t>
            </a:fld>
            <a:endParaRPr lang="en-US"/>
          </a:p>
        </p:txBody>
      </p:sp>
      <p:sp>
        <p:nvSpPr>
          <p:cNvPr id="9"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DDA7122-4731-4EB1-823C-6C4D5F1A58D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flipV="1">
            <a:off x="130175" y="1144588"/>
            <a:ext cx="8931275" cy="238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74956" y="0"/>
            <a:ext cx="8229600" cy="1143000"/>
          </a:xfrm>
        </p:spPr>
        <p:txBody>
          <a:bodyPr/>
          <a:lstStyle/>
          <a:p>
            <a:r>
              <a:rPr lang="en-US" smtClean="0"/>
              <a:t>Click to edit Master title style</a:t>
            </a:r>
            <a:endParaRPr lang="en-US"/>
          </a:p>
        </p:txBody>
      </p:sp>
      <p:sp>
        <p:nvSpPr>
          <p:cNvPr id="4"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AFB6D53-2568-478A-9D13-FC88949D6852}" type="datetime1">
              <a:rPr lang="en-US"/>
              <a:pPr>
                <a:defRPr/>
              </a:pPr>
              <a:t>12/5/2016</a:t>
            </a:fld>
            <a:endParaRPr lang="en-US"/>
          </a:p>
        </p:txBody>
      </p:sp>
      <p:sp>
        <p:nvSpPr>
          <p:cNvPr id="5"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95668CBA-0322-4ADB-9312-12B7C258D0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2" name="Straight Connector 1"/>
          <p:cNvCxnSpPr/>
          <p:nvPr userDrawn="1"/>
        </p:nvCxnSpPr>
        <p:spPr>
          <a:xfrm flipV="1">
            <a:off x="130175" y="1068388"/>
            <a:ext cx="8931275" cy="238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lide Number Placeholder 4"/>
          <p:cNvSpPr>
            <a:spLocks noGrp="1"/>
          </p:cNvSpPr>
          <p:nvPr>
            <p:ph type="sldNum" sz="quarter" idx="10"/>
          </p:nvPr>
        </p:nvSpPr>
        <p:spPr/>
        <p:txBody>
          <a:bodyPr/>
          <a:lstStyle>
            <a:lvl1pPr>
              <a:defRPr/>
            </a:lvl1pPr>
          </a:lstStyle>
          <a:p>
            <a:pPr>
              <a:defRPr/>
            </a:pPr>
            <a:fld id="{6F25C4B7-FA89-4232-9438-E2BBEBDDE6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F7D183C-00B8-45CB-B80D-F1DD21B32D2B}" type="datetime1">
              <a:rPr lang="en-US"/>
              <a:pPr>
                <a:defRPr/>
              </a:pPr>
              <a:t>12/5/2016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42C66C7-423C-4A07-A5EC-A77E1CAC33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75F0FED-1B3E-4152-8FD0-FC24948E4FB6}" type="datetime1">
              <a:rPr lang="en-US"/>
              <a:pPr>
                <a:defRPr/>
              </a:pPr>
              <a:t>12/5/2016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B070B8F-E386-4267-9B74-F58E451E96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7493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2292350"/>
            <a:ext cx="8229600" cy="3336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4192588" y="6297613"/>
            <a:ext cx="788987"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DAE60EB-AB5C-4B01-93A9-A8A8DBEC814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24"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A7B6794-570B-4B19-AF0D-9A03D1C60E55}" type="datetimeFigureOut">
              <a:rPr lang="en-US"/>
              <a:pPr>
                <a:defRPr/>
              </a:pPr>
              <a:t>12/5/2016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3C39345-96B8-4D01-A0BA-3CC85D0635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tdworld.com/mag/power_underground_cables_need/"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hyperlink" Target="http://www.geothermusa.com/" TargetMode="External"/><Relationship Id="rId4" Type="http://schemas.openxmlformats.org/officeDocument/2006/relationships/image" Target="../media/image24.gif"/></Relationships>
</file>

<file path=ppt/slides/_rels/slide19.xml.rels><?xml version="1.0" encoding="UTF-8" standalone="yes"?>
<Relationships xmlns="http://schemas.openxmlformats.org/package/2006/relationships"><Relationship Id="rId3" Type="http://schemas.openxmlformats.org/officeDocument/2006/relationships/hyperlink" Target="http://www.geotherm.net/ftb.ht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hyperlink" Target="https://www.icf.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burnsmcd.com/BenchMark/Article/Cost-Saving-Approaches-to-Wind-Farm-Design"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hyperlink" Target="http://www.burnsmcd.com/BenchMark/Article/Cost-Saving-Approaches-to-Wind-Farm-Design"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hyperlink" Target="http://www.burnsmcd.com/BenchMark/Article/Cost-Saving-Approaches-to-Wind-Farm-Design"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burnsmcd.com/BenchMark/Article/Cost-Saving-Approaches-to-Wind-Farm-Design"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hyperlink" Target="http://www.burnsmcd.com/BenchMark/Article/Cost-Saving-Approaches-to-Wind-Farm-Design"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hyperlink" Target="http://www.burnsmcd.com/BenchMark/Article/Cost-Saving-Approaches-to-Wind-Farm-Design"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http://www.burnsmcd.com/BenchMark/Article/Cost-Saving-Approaches-to-Wind-Farm-Design"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9.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8.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burnsmcd.com/BenchMark/Article/Cost-Saving-Approaches-to-Wind-Farm-Design"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burnsmcd.com/BenchMark/Article/Cost-Saving-Approaches-to-Wind-Farm-Design"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burnsmcd.com/BenchMark/Article/Cost-Saving-Approaches-to-Wind-Farm-Design"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hyperlink" Target="http://www.cyme.com/company/media/whitepapers/2005%2003%20UCA-FL.pdf"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cyme.com/company/media/whitepapers/2005%2003%20UCA-FL.pdf"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42.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43.png"/><Relationship Id="rId4" Type="http://schemas.openxmlformats.org/officeDocument/2006/relationships/hyperlink" Target="http://www.cyme.com/company/media/whitepapers/2005%2003%20UCA-FL.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cyme.com/company/media/whitepapers/2005%2003%20UCA-FL.pdf"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39.xml"/><Relationship Id="rId7" Type="http://schemas.openxmlformats.org/officeDocument/2006/relationships/image" Target="../media/image4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48.wmf"/><Relationship Id="rId5" Type="http://schemas.openxmlformats.org/officeDocument/2006/relationships/image" Target="../media/image45.png"/><Relationship Id="rId10" Type="http://schemas.openxmlformats.org/officeDocument/2006/relationships/oleObject" Target="../embeddings/oleObject8.bin"/><Relationship Id="rId4" Type="http://schemas.openxmlformats.org/officeDocument/2006/relationships/hyperlink" Target="http://www.cyme.com/company/media/whitepapers/2005%2003%20UCA-FL.pdf" TargetMode="External"/><Relationship Id="rId9" Type="http://schemas.openxmlformats.org/officeDocument/2006/relationships/image" Target="../media/image47.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13.bin"/><Relationship Id="rId3" Type="http://schemas.openxmlformats.org/officeDocument/2006/relationships/notesSlide" Target="../notesSlides/notesSlide40.xml"/><Relationship Id="rId7" Type="http://schemas.openxmlformats.org/officeDocument/2006/relationships/oleObject" Target="../embeddings/oleObject10.bin"/><Relationship Id="rId12"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9.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51.wmf"/><Relationship Id="rId4" Type="http://schemas.openxmlformats.org/officeDocument/2006/relationships/hyperlink" Target="http://www.cyme.com/company/media/whitepapers/2005%2003%20UCA-FL.pdf" TargetMode="External"/><Relationship Id="rId9" Type="http://schemas.openxmlformats.org/officeDocument/2006/relationships/oleObject" Target="../embeddings/oleObject11.bin"/><Relationship Id="rId14" Type="http://schemas.openxmlformats.org/officeDocument/2006/relationships/image" Target="../media/image53.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hyperlink" Target="http://media.wiley.com/product_data/excerpt/97/04716790/0471679097.pdf"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53.wmf"/><Relationship Id="rId5" Type="http://schemas.openxmlformats.org/officeDocument/2006/relationships/oleObject" Target="../embeddings/oleObject14.bin"/><Relationship Id="rId4" Type="http://schemas.openxmlformats.org/officeDocument/2006/relationships/hyperlink" Target="http://www.cyme.com/company/media/whitepapers/2005%2003%20UCA-FL.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cyme.com/company/media/whitepapers/2005%2003%20UCA-FL.pdf"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55.gif"/><Relationship Id="rId4" Type="http://schemas.openxmlformats.org/officeDocument/2006/relationships/image" Target="../media/image54.gi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notesSlide" Target="../notesSlides/notesSlide47.xml"/><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7.png"/><Relationship Id="rId5" Type="http://schemas.openxmlformats.org/officeDocument/2006/relationships/image" Target="../media/image58.wmf"/><Relationship Id="rId4" Type="http://schemas.openxmlformats.org/officeDocument/2006/relationships/oleObject" Target="../embeddings/oleObject15.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48.xml"/><Relationship Id="rId7" Type="http://schemas.openxmlformats.org/officeDocument/2006/relationships/image" Target="../media/image60.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8.bin"/><Relationship Id="rId11" Type="http://schemas.openxmlformats.org/officeDocument/2006/relationships/image" Target="../media/image62.wmf"/><Relationship Id="rId5" Type="http://schemas.openxmlformats.org/officeDocument/2006/relationships/image" Target="../media/image59.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61.wmf"/></Relationships>
</file>

<file path=ppt/slides/_rels/slide49.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49.xml"/><Relationship Id="rId7" Type="http://schemas.openxmlformats.org/officeDocument/2006/relationships/oleObject" Target="../embeddings/oleObject22.bin"/><Relationship Id="rId12" Type="http://schemas.openxmlformats.org/officeDocument/2006/relationships/image" Target="../media/image66.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57.png"/><Relationship Id="rId11" Type="http://schemas.openxmlformats.org/officeDocument/2006/relationships/oleObject" Target="../embeddings/oleObject24.bin"/><Relationship Id="rId5" Type="http://schemas.openxmlformats.org/officeDocument/2006/relationships/image" Target="../media/image63.wmf"/><Relationship Id="rId10" Type="http://schemas.openxmlformats.org/officeDocument/2006/relationships/image" Target="../media/image65.wmf"/><Relationship Id="rId4" Type="http://schemas.openxmlformats.org/officeDocument/2006/relationships/oleObject" Target="../embeddings/oleObject21.bin"/><Relationship Id="rId9" Type="http://schemas.openxmlformats.org/officeDocument/2006/relationships/oleObject" Target="../embeddings/oleObject23.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re-database.com/index.php/homepage/wind/the-largest-windpark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notesSlide" Target="../notesSlides/notesSlide50.xml"/><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7.png"/><Relationship Id="rId5" Type="http://schemas.openxmlformats.org/officeDocument/2006/relationships/image" Target="../media/image66.wmf"/><Relationship Id="rId4" Type="http://schemas.openxmlformats.org/officeDocument/2006/relationships/oleObject" Target="../embeddings/oleObject25.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68.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7.bin"/><Relationship Id="rId5" Type="http://schemas.openxmlformats.org/officeDocument/2006/relationships/image" Target="../media/image70.png"/><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74.wmf"/><Relationship Id="rId3" Type="http://schemas.openxmlformats.org/officeDocument/2006/relationships/notesSlide" Target="../notesSlides/notesSlide52.xml"/><Relationship Id="rId7" Type="http://schemas.openxmlformats.org/officeDocument/2006/relationships/image" Target="../media/image71.wmf"/><Relationship Id="rId12"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8.bin"/><Relationship Id="rId11" Type="http://schemas.openxmlformats.org/officeDocument/2006/relationships/image" Target="../media/image73.wmf"/><Relationship Id="rId5" Type="http://schemas.openxmlformats.org/officeDocument/2006/relationships/image" Target="../media/image70.png"/><Relationship Id="rId10" Type="http://schemas.openxmlformats.org/officeDocument/2006/relationships/oleObject" Target="../embeddings/oleObject30.bin"/><Relationship Id="rId4" Type="http://schemas.openxmlformats.org/officeDocument/2006/relationships/image" Target="../media/image69.png"/><Relationship Id="rId9" Type="http://schemas.openxmlformats.org/officeDocument/2006/relationships/image" Target="../media/image72.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53.xml"/><Relationship Id="rId7" Type="http://schemas.openxmlformats.org/officeDocument/2006/relationships/image" Target="../media/image76.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33.bin"/><Relationship Id="rId5" Type="http://schemas.openxmlformats.org/officeDocument/2006/relationships/image" Target="../media/image75.wmf"/><Relationship Id="rId4" Type="http://schemas.openxmlformats.org/officeDocument/2006/relationships/oleObject" Target="../embeddings/oleObject32.bin"/><Relationship Id="rId9" Type="http://schemas.openxmlformats.org/officeDocument/2006/relationships/image" Target="../media/image77.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54.xml"/><Relationship Id="rId7" Type="http://schemas.openxmlformats.org/officeDocument/2006/relationships/image" Target="../media/image78.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35.bin"/><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9.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55.xml"/><Relationship Id="rId7" Type="http://schemas.openxmlformats.org/officeDocument/2006/relationships/image" Target="../media/image78.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7.bin"/><Relationship Id="rId11" Type="http://schemas.openxmlformats.org/officeDocument/2006/relationships/image" Target="../media/image80.jpeg"/><Relationship Id="rId5" Type="http://schemas.openxmlformats.org/officeDocument/2006/relationships/image" Target="../media/image70.png"/><Relationship Id="rId10" Type="http://schemas.openxmlformats.org/officeDocument/2006/relationships/image" Target="../media/image57.png"/><Relationship Id="rId4" Type="http://schemas.openxmlformats.org/officeDocument/2006/relationships/image" Target="../media/image69.png"/><Relationship Id="rId9" Type="http://schemas.openxmlformats.org/officeDocument/2006/relationships/image" Target="../media/image66.wmf"/></Relationships>
</file>

<file path=ppt/slides/_rels/slide5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notesSlide" Target="../notesSlides/notesSlide56.xml"/><Relationship Id="rId7" Type="http://schemas.openxmlformats.org/officeDocument/2006/relationships/image" Target="../media/image81.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9.bin"/><Relationship Id="rId5" Type="http://schemas.openxmlformats.org/officeDocument/2006/relationships/image" Target="../media/image80.jpeg"/><Relationship Id="rId10" Type="http://schemas.openxmlformats.org/officeDocument/2006/relationships/image" Target="../media/image78.wmf"/><Relationship Id="rId4" Type="http://schemas.openxmlformats.org/officeDocument/2006/relationships/image" Target="../media/image69.png"/><Relationship Id="rId9" Type="http://schemas.openxmlformats.org/officeDocument/2006/relationships/oleObject" Target="../embeddings/oleObject40.bin"/></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notesSlide" Target="../notesSlides/notesSlide58.xml"/><Relationship Id="rId7"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84.wmf"/><Relationship Id="rId5" Type="http://schemas.openxmlformats.org/officeDocument/2006/relationships/oleObject" Target="../embeddings/oleObject41.bin"/><Relationship Id="rId4" Type="http://schemas.openxmlformats.org/officeDocument/2006/relationships/image" Target="../media/image83.png"/></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89.wmf"/><Relationship Id="rId3" Type="http://schemas.openxmlformats.org/officeDocument/2006/relationships/notesSlide" Target="../notesSlides/notesSlide59.xml"/><Relationship Id="rId7" Type="http://schemas.openxmlformats.org/officeDocument/2006/relationships/image" Target="../media/image90.png"/><Relationship Id="rId12"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86.wmf"/><Relationship Id="rId11" Type="http://schemas.openxmlformats.org/officeDocument/2006/relationships/image" Target="../media/image88.wmf"/><Relationship Id="rId5" Type="http://schemas.openxmlformats.org/officeDocument/2006/relationships/oleObject" Target="../embeddings/oleObject43.bin"/><Relationship Id="rId10" Type="http://schemas.openxmlformats.org/officeDocument/2006/relationships/oleObject" Target="../embeddings/oleObject45.bin"/><Relationship Id="rId4" Type="http://schemas.openxmlformats.org/officeDocument/2006/relationships/image" Target="../media/image83.png"/><Relationship Id="rId9" Type="http://schemas.openxmlformats.org/officeDocument/2006/relationships/image" Target="../media/image87.w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vbn.aau.dk/files/19638975/Publication" TargetMode="Externa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notesSlide" Target="../notesSlides/notesSlide60.xml"/><Relationship Id="rId7" Type="http://schemas.openxmlformats.org/officeDocument/2006/relationships/image" Target="../media/image89.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47.bin"/><Relationship Id="rId5" Type="http://schemas.openxmlformats.org/officeDocument/2006/relationships/image" Target="../media/image90.png"/><Relationship Id="rId4" Type="http://schemas.openxmlformats.org/officeDocument/2006/relationships/image" Target="../media/image83.png"/><Relationship Id="rId9" Type="http://schemas.openxmlformats.org/officeDocument/2006/relationships/image" Target="../media/image91.wmf"/></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61.xml"/><Relationship Id="rId7" Type="http://schemas.openxmlformats.org/officeDocument/2006/relationships/image" Target="../media/image92.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49.bin"/><Relationship Id="rId5" Type="http://schemas.openxmlformats.org/officeDocument/2006/relationships/image" Target="../media/image95.png"/><Relationship Id="rId4" Type="http://schemas.openxmlformats.org/officeDocument/2006/relationships/image" Target="../media/image94.png"/><Relationship Id="rId9" Type="http://schemas.openxmlformats.org/officeDocument/2006/relationships/image" Target="../media/image93.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notesSlide" Target="../notesSlides/notesSlide63.xml"/><Relationship Id="rId7"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96.wmf"/><Relationship Id="rId5" Type="http://schemas.openxmlformats.org/officeDocument/2006/relationships/oleObject" Target="../embeddings/oleObject51.bin"/><Relationship Id="rId10" Type="http://schemas.openxmlformats.org/officeDocument/2006/relationships/image" Target="../media/image81.wmf"/><Relationship Id="rId4" Type="http://schemas.openxmlformats.org/officeDocument/2006/relationships/image" Target="../media/image98.png"/><Relationship Id="rId9" Type="http://schemas.openxmlformats.org/officeDocument/2006/relationships/oleObject" Target="../embeddings/oleObject53.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64.xml"/><Relationship Id="rId7" Type="http://schemas.openxmlformats.org/officeDocument/2006/relationships/image" Target="../media/image100.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55.bin"/><Relationship Id="rId11" Type="http://schemas.openxmlformats.org/officeDocument/2006/relationships/image" Target="../media/image102.wmf"/><Relationship Id="rId5" Type="http://schemas.openxmlformats.org/officeDocument/2006/relationships/image" Target="../media/image99.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101.wm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103.wmf"/><Relationship Id="rId4" Type="http://schemas.openxmlformats.org/officeDocument/2006/relationships/oleObject" Target="../embeddings/oleObject58.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http://z.about.com/d/geography/1/0/9/H/usa3.jpg"/>
          <p:cNvPicPr>
            <a:picLocks noChangeAspect="1" noChangeArrowheads="1"/>
          </p:cNvPicPr>
          <p:nvPr/>
        </p:nvPicPr>
        <p:blipFill>
          <a:blip r:embed="rId3" cstate="print">
            <a:lum bright="40000"/>
          </a:blip>
          <a:srcRect/>
          <a:stretch>
            <a:fillRect/>
          </a:stretch>
        </p:blipFill>
        <p:spPr bwMode="auto">
          <a:xfrm>
            <a:off x="0" y="15875"/>
            <a:ext cx="9104313" cy="6859588"/>
          </a:xfrm>
          <a:prstGeom prst="rect">
            <a:avLst/>
          </a:prstGeom>
          <a:noFill/>
          <a:ln w="9525">
            <a:noFill/>
            <a:miter lim="800000"/>
            <a:headEnd/>
            <a:tailEnd/>
          </a:ln>
        </p:spPr>
      </p:pic>
      <p:sp>
        <p:nvSpPr>
          <p:cNvPr id="22532" name="Subtitle 2"/>
          <p:cNvSpPr>
            <a:spLocks noGrp="1"/>
          </p:cNvSpPr>
          <p:nvPr>
            <p:ph type="subTitle" idx="1"/>
          </p:nvPr>
        </p:nvSpPr>
        <p:spPr>
          <a:xfrm>
            <a:off x="0" y="2238828"/>
            <a:ext cx="9144000" cy="2523671"/>
          </a:xfrm>
        </p:spPr>
        <p:txBody>
          <a:bodyPr/>
          <a:lstStyle/>
          <a:p>
            <a:pPr eaLnBrk="1" hangingPunct="1"/>
            <a:r>
              <a:rPr lang="en-US" sz="4800" b="1" dirty="0" smtClean="0">
                <a:solidFill>
                  <a:schemeClr val="tx1"/>
                </a:solidFill>
              </a:rPr>
              <a:t>Local Issues #1</a:t>
            </a:r>
          </a:p>
          <a:p>
            <a:pPr eaLnBrk="1" hangingPunct="1"/>
            <a:r>
              <a:rPr lang="en-US" sz="4800" b="1" dirty="0" smtClean="0">
                <a:solidFill>
                  <a:schemeClr val="tx1"/>
                </a:solidFill>
              </a:rPr>
              <a:t>Collection Circuits</a:t>
            </a:r>
          </a:p>
          <a:p>
            <a:pPr eaLnBrk="1" hangingPunct="1"/>
            <a:r>
              <a:rPr lang="en-US" sz="4800" b="1" dirty="0" smtClean="0">
                <a:solidFill>
                  <a:schemeClr val="tx1"/>
                </a:solidFill>
              </a:rPr>
              <a:t>J. McCalley</a:t>
            </a:r>
          </a:p>
        </p:txBody>
      </p:sp>
      <p:pic>
        <p:nvPicPr>
          <p:cNvPr id="22534" name="Picture 5" descr="http://www.energy.iastate.edu/renewable/wind/wem/images/wem-07_fig01.gif"/>
          <p:cNvPicPr>
            <a:picLocks noChangeAspect="1" noChangeArrowheads="1"/>
          </p:cNvPicPr>
          <p:nvPr/>
        </p:nvPicPr>
        <p:blipFill>
          <a:blip r:embed="rId4" cstate="print"/>
          <a:srcRect/>
          <a:stretch>
            <a:fillRect/>
          </a:stretch>
        </p:blipFill>
        <p:spPr bwMode="auto">
          <a:xfrm>
            <a:off x="5905500" y="4543425"/>
            <a:ext cx="3238500" cy="2314575"/>
          </a:xfrm>
          <a:prstGeom prst="rect">
            <a:avLst/>
          </a:prstGeom>
          <a:noFill/>
          <a:ln w="9525">
            <a:noFill/>
            <a:miter lim="800000"/>
            <a:headEnd/>
            <a:tailEnd/>
          </a:ln>
        </p:spPr>
      </p:pic>
      <p:pic>
        <p:nvPicPr>
          <p:cNvPr id="22535" name="Picture 8"/>
          <p:cNvPicPr>
            <a:picLocks noChangeAspect="1" noChangeArrowheads="1"/>
          </p:cNvPicPr>
          <p:nvPr/>
        </p:nvPicPr>
        <p:blipFill>
          <a:blip r:embed="rId5" cstate="print"/>
          <a:srcRect/>
          <a:stretch>
            <a:fillRect/>
          </a:stretch>
        </p:blipFill>
        <p:spPr bwMode="auto">
          <a:xfrm>
            <a:off x="57150" y="4762500"/>
            <a:ext cx="2427288"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16965"/>
            <a:ext cx="8551862" cy="707886"/>
          </a:xfrm>
          <a:prstGeom prst="rect">
            <a:avLst/>
          </a:prstGeom>
          <a:noFill/>
          <a:ln w="9525">
            <a:noFill/>
            <a:miter lim="800000"/>
            <a:headEnd/>
            <a:tailEnd/>
          </a:ln>
        </p:spPr>
        <p:txBody>
          <a:bodyPr>
            <a:spAutoFit/>
          </a:bodyPr>
          <a:lstStyle/>
          <a:p>
            <a:pPr algn="ctr"/>
            <a:r>
              <a:rPr lang="en-US" sz="4000" b="1" dirty="0">
                <a:latin typeface="Calibri" pitchFamily="34" charset="0"/>
              </a:rPr>
              <a:t>Soil thermal resistivity</a:t>
            </a: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10</a:t>
            </a:fld>
            <a:endParaRPr lang="en-US" b="1" dirty="0"/>
          </a:p>
        </p:txBody>
      </p:sp>
      <p:sp>
        <p:nvSpPr>
          <p:cNvPr id="2" name="TextBox 1"/>
          <p:cNvSpPr txBox="1"/>
          <p:nvPr/>
        </p:nvSpPr>
        <p:spPr>
          <a:xfrm>
            <a:off x="134372" y="1138179"/>
            <a:ext cx="9009628" cy="2585323"/>
          </a:xfrm>
          <a:prstGeom prst="rect">
            <a:avLst/>
          </a:prstGeom>
          <a:noFill/>
        </p:spPr>
        <p:txBody>
          <a:bodyPr wrap="square" rtlCol="0">
            <a:spAutoFit/>
          </a:bodyPr>
          <a:lstStyle/>
          <a:p>
            <a:r>
              <a:rPr lang="en-US" dirty="0" smtClean="0"/>
              <a:t>Thermal </a:t>
            </a:r>
            <a:r>
              <a:rPr lang="en-US" dirty="0"/>
              <a:t>resistivity depends mainly on soil composition (i.e. mineral, organics), texture (i.e. particle size grading), water content, and dry density. This complex interrelationship does not lend itself to a simple formula; testing must be carried out on any given soil to determine its resistivity</a:t>
            </a:r>
            <a:r>
              <a:rPr lang="en-US" dirty="0" smtClean="0"/>
              <a:t>. </a:t>
            </a:r>
          </a:p>
          <a:p>
            <a:r>
              <a:rPr lang="en-US" b="1" dirty="0" smtClean="0"/>
              <a:t>You </a:t>
            </a:r>
            <a:r>
              <a:rPr lang="en-US" b="1" dirty="0"/>
              <a:t>want high water content and high soil density (see next slide</a:t>
            </a:r>
            <a:r>
              <a:rPr lang="en-US" b="1" dirty="0" smtClean="0"/>
              <a:t>)</a:t>
            </a:r>
            <a:r>
              <a:rPr lang="en-US" dirty="0" smtClean="0"/>
              <a:t>. </a:t>
            </a:r>
          </a:p>
          <a:p>
            <a:r>
              <a:rPr lang="en-US" b="1" dirty="0"/>
              <a:t>A</a:t>
            </a:r>
            <a:r>
              <a:rPr lang="en-US" b="1" dirty="0" smtClean="0"/>
              <a:t>ir </a:t>
            </a:r>
            <a:r>
              <a:rPr lang="en-US" b="1" dirty="0"/>
              <a:t>has a high thermal resistivity and therefore does not dissipate heat very well</a:t>
            </a:r>
            <a:r>
              <a:rPr lang="en-US" dirty="0"/>
              <a:t>. </a:t>
            </a:r>
            <a:r>
              <a:rPr lang="en-US" b="1" dirty="0"/>
              <a:t>Water dissipates heat </a:t>
            </a:r>
            <a:r>
              <a:rPr lang="en-US" b="1" dirty="0" smtClean="0"/>
              <a:t>better.</a:t>
            </a:r>
          </a:p>
          <a:p>
            <a:r>
              <a:rPr lang="en-US" b="1" dirty="0" smtClean="0"/>
              <a:t>Soil with lowest thermal resistivity has maximum amount of soil grains &amp; water.</a:t>
            </a:r>
            <a:endParaRPr lang="en-US" dirty="0" smtClean="0"/>
          </a:p>
          <a:p>
            <a:endParaRPr lang="en-US" dirty="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756" y="3541483"/>
            <a:ext cx="3563244" cy="274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580756" y="6330733"/>
            <a:ext cx="3563244" cy="461665"/>
          </a:xfrm>
          <a:prstGeom prst="rect">
            <a:avLst/>
          </a:prstGeom>
          <a:noFill/>
        </p:spPr>
        <p:txBody>
          <a:bodyPr wrap="square" rtlCol="0">
            <a:spAutoFit/>
          </a:bodyPr>
          <a:lstStyle/>
          <a:p>
            <a:r>
              <a:rPr lang="en-US" sz="1200" dirty="0" smtClean="0"/>
              <a:t>Source: IEEE Standard 442-1981, “IEEE Guide for Soil Thermal Resistivity Measurements,” 1996.</a:t>
            </a:r>
            <a:endParaRPr lang="en-US" sz="1200" dirty="0"/>
          </a:p>
        </p:txBody>
      </p:sp>
      <p:pic>
        <p:nvPicPr>
          <p:cNvPr id="552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996" y="3456170"/>
            <a:ext cx="3723191" cy="2958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39755" y="6361610"/>
            <a:ext cx="3875673" cy="553998"/>
          </a:xfrm>
          <a:prstGeom prst="rect">
            <a:avLst/>
          </a:prstGeom>
          <a:noFill/>
        </p:spPr>
        <p:txBody>
          <a:bodyPr wrap="square" rtlCol="0">
            <a:spAutoFit/>
          </a:bodyPr>
          <a:lstStyle/>
          <a:p>
            <a:r>
              <a:rPr lang="en-US" sz="1000" dirty="0" smtClean="0"/>
              <a:t>Source: Presentation slides of </a:t>
            </a:r>
            <a:r>
              <a:rPr lang="en-US" sz="1000" dirty="0" err="1" smtClean="0"/>
              <a:t>Geotherm</a:t>
            </a:r>
            <a:r>
              <a:rPr lang="en-US" sz="1000" dirty="0" smtClean="0"/>
              <a:t> Inc</a:t>
            </a:r>
            <a:r>
              <a:rPr lang="en-US" sz="1000" dirty="0"/>
              <a:t>., </a:t>
            </a:r>
            <a:r>
              <a:rPr lang="en-US" sz="1000" dirty="0" smtClean="0"/>
              <a:t>“Importance of Soil Thermal </a:t>
            </a:r>
            <a:r>
              <a:rPr lang="en-US" sz="1000" dirty="0" err="1" smtClean="0"/>
              <a:t>Charcteristic</a:t>
            </a:r>
            <a:r>
              <a:rPr lang="en-US" sz="1000" dirty="0" smtClean="0"/>
              <a:t> for</a:t>
            </a:r>
            <a:r>
              <a:rPr lang="en-US" sz="1000" dirty="0"/>
              <a:t> </a:t>
            </a:r>
            <a:r>
              <a:rPr lang="en-US" sz="1000" dirty="0" smtClean="0"/>
              <a:t>Underground Power Cables., March 23, 2010, Spring 2010 ICC Meeting, Nashville, TN</a:t>
            </a:r>
            <a:endParaRPr lang="en-US" sz="1000" dirty="0"/>
          </a:p>
        </p:txBody>
      </p:sp>
    </p:spTree>
    <p:extLst>
      <p:ext uri="{BB962C8B-B14F-4D97-AF65-F5344CB8AC3E}">
        <p14:creationId xmlns:p14="http://schemas.microsoft.com/office/powerpoint/2010/main" val="1645262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16965"/>
            <a:ext cx="8551862" cy="707886"/>
          </a:xfrm>
          <a:prstGeom prst="rect">
            <a:avLst/>
          </a:prstGeom>
          <a:noFill/>
          <a:ln w="9525">
            <a:noFill/>
            <a:miter lim="800000"/>
            <a:headEnd/>
            <a:tailEnd/>
          </a:ln>
        </p:spPr>
        <p:txBody>
          <a:bodyPr>
            <a:spAutoFit/>
          </a:bodyPr>
          <a:lstStyle/>
          <a:p>
            <a:pPr algn="ctr"/>
            <a:r>
              <a:rPr lang="en-US" sz="4000" b="1" dirty="0">
                <a:latin typeface="Calibri" pitchFamily="34" charset="0"/>
              </a:rPr>
              <a:t>Soil thermal resistivity</a:t>
            </a: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11</a:t>
            </a:fld>
            <a:endParaRPr lang="en-US" b="1" dirty="0"/>
          </a:p>
        </p:txBody>
      </p:sp>
      <p:sp>
        <p:nvSpPr>
          <p:cNvPr id="6" name="TextBox 5"/>
          <p:cNvSpPr txBox="1"/>
          <p:nvPr/>
        </p:nvSpPr>
        <p:spPr>
          <a:xfrm>
            <a:off x="266218" y="1270337"/>
            <a:ext cx="8634714" cy="2092881"/>
          </a:xfrm>
          <a:prstGeom prst="rect">
            <a:avLst/>
          </a:prstGeom>
          <a:noFill/>
        </p:spPr>
        <p:txBody>
          <a:bodyPr wrap="square" rtlCol="0">
            <a:spAutoFit/>
          </a:bodyPr>
          <a:lstStyle/>
          <a:p>
            <a:pPr marL="285750" indent="-285750">
              <a:buFont typeface="Arial" pitchFamily="34" charset="0"/>
              <a:buChar char="•"/>
            </a:pPr>
            <a:r>
              <a:rPr lang="en-US" sz="2600" dirty="0"/>
              <a:t>If ρ is too high, then one can use Corrective Thermal Backfill </a:t>
            </a:r>
            <a:r>
              <a:rPr lang="en-US" sz="2600" dirty="0" smtClean="0"/>
              <a:t>(CTB) to significantly lower thermal resistivity. </a:t>
            </a:r>
            <a:endParaRPr lang="en-US" sz="2600" dirty="0"/>
          </a:p>
          <a:p>
            <a:pPr marL="285750" indent="-285750">
              <a:buFont typeface="Arial" pitchFamily="34" charset="0"/>
              <a:buChar char="•"/>
            </a:pPr>
            <a:r>
              <a:rPr lang="en-US" sz="2600" dirty="0" smtClean="0"/>
              <a:t>Native soil thermal </a:t>
            </a:r>
            <a:r>
              <a:rPr lang="en-US" sz="2600" dirty="0" err="1" smtClean="0"/>
              <a:t>resistivities</a:t>
            </a:r>
            <a:r>
              <a:rPr lang="en-US" sz="2600" dirty="0" smtClean="0"/>
              <a:t> can vary from 30 to 500 °C-cm/W; corrective thermal backfill values range from 35 (wet) to 120 °C-cm/W (dry). </a:t>
            </a:r>
            <a:endParaRPr lang="en-US" sz="2600" dirty="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756" y="3541483"/>
            <a:ext cx="3563244" cy="274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580756" y="6330733"/>
            <a:ext cx="3563244" cy="461665"/>
          </a:xfrm>
          <a:prstGeom prst="rect">
            <a:avLst/>
          </a:prstGeom>
          <a:noFill/>
        </p:spPr>
        <p:txBody>
          <a:bodyPr wrap="square" rtlCol="0">
            <a:spAutoFit/>
          </a:bodyPr>
          <a:lstStyle/>
          <a:p>
            <a:r>
              <a:rPr lang="en-US" sz="1200" dirty="0" smtClean="0"/>
              <a:t>Source: IEEE Standard 442-1981, “IEEE Guide for Soil Thermal Resistivity Measurements,” 1996.</a:t>
            </a:r>
            <a:endParaRPr lang="en-US" sz="1200"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996" y="3456170"/>
            <a:ext cx="3723191" cy="2958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939755" y="6361610"/>
            <a:ext cx="3875673" cy="553998"/>
          </a:xfrm>
          <a:prstGeom prst="rect">
            <a:avLst/>
          </a:prstGeom>
          <a:noFill/>
        </p:spPr>
        <p:txBody>
          <a:bodyPr wrap="square" rtlCol="0">
            <a:spAutoFit/>
          </a:bodyPr>
          <a:lstStyle/>
          <a:p>
            <a:r>
              <a:rPr lang="en-US" sz="1000" dirty="0" smtClean="0"/>
              <a:t>Source: Presentation slides of </a:t>
            </a:r>
            <a:r>
              <a:rPr lang="en-US" sz="1000" dirty="0" err="1" smtClean="0"/>
              <a:t>Geotherm</a:t>
            </a:r>
            <a:r>
              <a:rPr lang="en-US" sz="1000" dirty="0" smtClean="0"/>
              <a:t> Inc</a:t>
            </a:r>
            <a:r>
              <a:rPr lang="en-US" sz="1000" dirty="0"/>
              <a:t>., </a:t>
            </a:r>
            <a:r>
              <a:rPr lang="en-US" sz="1000" dirty="0" smtClean="0"/>
              <a:t>“Importance of Soil Thermal </a:t>
            </a:r>
            <a:r>
              <a:rPr lang="en-US" sz="1000" dirty="0" err="1" smtClean="0"/>
              <a:t>Charcteristic</a:t>
            </a:r>
            <a:r>
              <a:rPr lang="en-US" sz="1000" dirty="0" smtClean="0"/>
              <a:t> for</a:t>
            </a:r>
            <a:r>
              <a:rPr lang="en-US" sz="1000" dirty="0"/>
              <a:t> </a:t>
            </a:r>
            <a:r>
              <a:rPr lang="en-US" sz="1000" dirty="0" smtClean="0"/>
              <a:t>Underground Power Cables., March 23, 2010, Spring 2010 ICC Meeting, Nashville, TN</a:t>
            </a:r>
            <a:endParaRPr lang="en-US" sz="1000" dirty="0"/>
          </a:p>
        </p:txBody>
      </p:sp>
    </p:spTree>
    <p:extLst>
      <p:ext uri="{BB962C8B-B14F-4D97-AF65-F5344CB8AC3E}">
        <p14:creationId xmlns:p14="http://schemas.microsoft.com/office/powerpoint/2010/main" val="1091522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16965"/>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Soil thermal resistivity</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12</a:t>
            </a:fld>
            <a:endParaRPr lang="en-US"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529" y="1960660"/>
            <a:ext cx="38004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334" y="1921184"/>
            <a:ext cx="377190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66468" y="5351544"/>
            <a:ext cx="4067632" cy="923330"/>
          </a:xfrm>
          <a:prstGeom prst="rect">
            <a:avLst/>
          </a:prstGeom>
          <a:noFill/>
        </p:spPr>
        <p:txBody>
          <a:bodyPr wrap="square" rtlCol="0">
            <a:spAutoFit/>
          </a:bodyPr>
          <a:lstStyle/>
          <a:p>
            <a:r>
              <a:rPr lang="en-US" dirty="0" smtClean="0"/>
              <a:t>Adding water to a porous material decreases its thermal resistance. Units of abscissa are m</a:t>
            </a:r>
            <a:r>
              <a:rPr lang="en-US" baseline="30000" dirty="0" smtClean="0"/>
              <a:t>3</a:t>
            </a:r>
            <a:r>
              <a:rPr lang="en-US" dirty="0" smtClean="0"/>
              <a:t> water/m</a:t>
            </a:r>
            <a:r>
              <a:rPr lang="en-US" baseline="30000" dirty="0" smtClean="0"/>
              <a:t>3</a:t>
            </a:r>
            <a:r>
              <a:rPr lang="en-US" dirty="0" smtClean="0"/>
              <a:t> soil</a:t>
            </a:r>
            <a:endParaRPr lang="en-US" dirty="0"/>
          </a:p>
        </p:txBody>
      </p:sp>
      <p:sp>
        <p:nvSpPr>
          <p:cNvPr id="8" name="TextBox 7"/>
          <p:cNvSpPr txBox="1"/>
          <p:nvPr/>
        </p:nvSpPr>
        <p:spPr>
          <a:xfrm>
            <a:off x="401529" y="5170967"/>
            <a:ext cx="4067632" cy="1200329"/>
          </a:xfrm>
          <a:prstGeom prst="rect">
            <a:avLst/>
          </a:prstGeom>
          <a:noFill/>
        </p:spPr>
        <p:txBody>
          <a:bodyPr wrap="square" rtlCol="0">
            <a:spAutoFit/>
          </a:bodyPr>
          <a:lstStyle/>
          <a:p>
            <a:r>
              <a:rPr lang="en-US" dirty="0" smtClean="0"/>
              <a:t>Thermal resistivity of a dry, porous material is strongly dependent on its density. Units of abscissa are </a:t>
            </a:r>
          </a:p>
          <a:p>
            <a:r>
              <a:rPr lang="en-US" dirty="0" smtClean="0"/>
              <a:t>Mega-g/m</a:t>
            </a:r>
            <a:r>
              <a:rPr lang="en-US" baseline="30000" dirty="0" smtClean="0"/>
              <a:t>3</a:t>
            </a:r>
            <a:r>
              <a:rPr lang="en-US" dirty="0"/>
              <a:t> </a:t>
            </a:r>
            <a:r>
              <a:rPr lang="en-US" dirty="0" smtClean="0"/>
              <a:t>(10</a:t>
            </a:r>
            <a:r>
              <a:rPr lang="en-US" baseline="30000" dirty="0" smtClean="0"/>
              <a:t>6</a:t>
            </a:r>
            <a:r>
              <a:rPr lang="en-US" dirty="0" smtClean="0"/>
              <a:t> grams/cubic meter)</a:t>
            </a:r>
            <a:endParaRPr lang="en-US" dirty="0"/>
          </a:p>
        </p:txBody>
      </p:sp>
      <p:sp>
        <p:nvSpPr>
          <p:cNvPr id="4" name="TextBox 3"/>
          <p:cNvSpPr txBox="1"/>
          <p:nvPr/>
        </p:nvSpPr>
        <p:spPr>
          <a:xfrm>
            <a:off x="835572" y="6432331"/>
            <a:ext cx="8308428" cy="276999"/>
          </a:xfrm>
          <a:prstGeom prst="rect">
            <a:avLst/>
          </a:prstGeom>
          <a:noFill/>
        </p:spPr>
        <p:txBody>
          <a:bodyPr wrap="square" rtlCol="0">
            <a:spAutoFit/>
          </a:bodyPr>
          <a:lstStyle/>
          <a:p>
            <a:r>
              <a:rPr lang="en-US" sz="1200" dirty="0" smtClean="0"/>
              <a:t>Source: G. Campbell and K. Bristow, “Underground Power Cable Installations: Soil Thermal Resistivity.” </a:t>
            </a:r>
            <a:endParaRPr lang="en-US" sz="1200" dirty="0"/>
          </a:p>
        </p:txBody>
      </p:sp>
      <p:sp>
        <p:nvSpPr>
          <p:cNvPr id="10" name="TextBox 9"/>
          <p:cNvSpPr txBox="1"/>
          <p:nvPr/>
        </p:nvSpPr>
        <p:spPr>
          <a:xfrm>
            <a:off x="134371" y="1102267"/>
            <a:ext cx="8864485" cy="954107"/>
          </a:xfrm>
          <a:prstGeom prst="rect">
            <a:avLst/>
          </a:prstGeom>
          <a:noFill/>
        </p:spPr>
        <p:txBody>
          <a:bodyPr wrap="square" rtlCol="0">
            <a:spAutoFit/>
          </a:bodyPr>
          <a:lstStyle/>
          <a:p>
            <a:r>
              <a:rPr lang="en-US" sz="2800" dirty="0" smtClean="0"/>
              <a:t>Units of ordinate in both plots are m-C/watt (so values are 0.01 of those given in cm-C/watt)</a:t>
            </a:r>
            <a:endParaRPr lang="en-US" sz="2800" dirty="0"/>
          </a:p>
        </p:txBody>
      </p:sp>
    </p:spTree>
    <p:extLst>
      <p:ext uri="{BB962C8B-B14F-4D97-AF65-F5344CB8AC3E}">
        <p14:creationId xmlns:p14="http://schemas.microsoft.com/office/powerpoint/2010/main" val="1005716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16965"/>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Soil thermal resistivity</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13</a:t>
            </a:fld>
            <a:endParaRPr lang="en-US" b="1" dirty="0"/>
          </a:p>
        </p:txBody>
      </p:sp>
      <p:sp>
        <p:nvSpPr>
          <p:cNvPr id="4" name="TextBox 3"/>
          <p:cNvSpPr txBox="1"/>
          <p:nvPr/>
        </p:nvSpPr>
        <p:spPr>
          <a:xfrm>
            <a:off x="534630" y="6396335"/>
            <a:ext cx="8308428" cy="461665"/>
          </a:xfrm>
          <a:prstGeom prst="rect">
            <a:avLst/>
          </a:prstGeom>
          <a:noFill/>
        </p:spPr>
        <p:txBody>
          <a:bodyPr wrap="square" rtlCol="0">
            <a:spAutoFit/>
          </a:bodyPr>
          <a:lstStyle/>
          <a:p>
            <a:r>
              <a:rPr lang="en-US" sz="1200" dirty="0" smtClean="0"/>
              <a:t>Source: Presentation slides of </a:t>
            </a:r>
            <a:r>
              <a:rPr lang="en-US" sz="1200" dirty="0" err="1" smtClean="0"/>
              <a:t>Geotherm</a:t>
            </a:r>
            <a:r>
              <a:rPr lang="en-US" sz="1200" dirty="0" smtClean="0"/>
              <a:t> Inc</a:t>
            </a:r>
            <a:r>
              <a:rPr lang="en-US" sz="1200" dirty="0"/>
              <a:t>., </a:t>
            </a:r>
            <a:r>
              <a:rPr lang="en-US" sz="1200" dirty="0" smtClean="0"/>
              <a:t>“Importance of Soil Thermal </a:t>
            </a:r>
            <a:r>
              <a:rPr lang="en-US" sz="1200" dirty="0" err="1" smtClean="0"/>
              <a:t>Charcteristic</a:t>
            </a:r>
            <a:r>
              <a:rPr lang="en-US" sz="1200" dirty="0" smtClean="0"/>
              <a:t> for</a:t>
            </a:r>
            <a:r>
              <a:rPr lang="en-US" sz="1200" dirty="0"/>
              <a:t> </a:t>
            </a:r>
            <a:r>
              <a:rPr lang="en-US" sz="1200" dirty="0" smtClean="0"/>
              <a:t>Underground Power Cables., March 23, 2010, Spring 2010 ICC Meeting, Nashville, TN</a:t>
            </a:r>
            <a:endParaRPr lang="en-US" sz="1200" dirty="0"/>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 y="1422400"/>
            <a:ext cx="7759700" cy="401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49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16965"/>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Soil thermal resistivity</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14</a:t>
            </a:fld>
            <a:endParaRPr lang="en-US" b="1" dirty="0"/>
          </a:p>
        </p:txBody>
      </p:sp>
      <p:sp>
        <p:nvSpPr>
          <p:cNvPr id="4" name="TextBox 3"/>
          <p:cNvSpPr txBox="1"/>
          <p:nvPr/>
        </p:nvSpPr>
        <p:spPr>
          <a:xfrm>
            <a:off x="534630" y="6396335"/>
            <a:ext cx="8308428" cy="461665"/>
          </a:xfrm>
          <a:prstGeom prst="rect">
            <a:avLst/>
          </a:prstGeom>
          <a:noFill/>
        </p:spPr>
        <p:txBody>
          <a:bodyPr wrap="square" rtlCol="0">
            <a:spAutoFit/>
          </a:bodyPr>
          <a:lstStyle/>
          <a:p>
            <a:r>
              <a:rPr lang="en-US" sz="1200" dirty="0" smtClean="0"/>
              <a:t>Source: Presentation slides of </a:t>
            </a:r>
            <a:r>
              <a:rPr lang="en-US" sz="1200" dirty="0" err="1" smtClean="0"/>
              <a:t>Geotherm</a:t>
            </a:r>
            <a:r>
              <a:rPr lang="en-US" sz="1200" dirty="0" smtClean="0"/>
              <a:t> Inc</a:t>
            </a:r>
            <a:r>
              <a:rPr lang="en-US" sz="1200" dirty="0"/>
              <a:t>., </a:t>
            </a:r>
            <a:r>
              <a:rPr lang="en-US" sz="1200" dirty="0" smtClean="0"/>
              <a:t>“Importance of Soil Thermal </a:t>
            </a:r>
            <a:r>
              <a:rPr lang="en-US" sz="1200" dirty="0" err="1" smtClean="0"/>
              <a:t>Charcteristic</a:t>
            </a:r>
            <a:r>
              <a:rPr lang="en-US" sz="1200" dirty="0" smtClean="0"/>
              <a:t> for</a:t>
            </a:r>
            <a:r>
              <a:rPr lang="en-US" sz="1200" dirty="0"/>
              <a:t> </a:t>
            </a:r>
            <a:r>
              <a:rPr lang="en-US" sz="1200" dirty="0" smtClean="0"/>
              <a:t>Underground Power Cables., March 23, 2010, Spring 2010 ICC Meeting, Nashville, TN</a:t>
            </a:r>
            <a:endParaRPr lang="en-US" sz="1200" dirty="0"/>
          </a:p>
        </p:txBody>
      </p:sp>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1479550"/>
            <a:ext cx="7740650" cy="389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329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16965"/>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Soil thermal resistivity</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15</a:t>
            </a:fld>
            <a:endParaRPr lang="en-US" b="1" dirty="0"/>
          </a:p>
        </p:txBody>
      </p:sp>
      <p:sp>
        <p:nvSpPr>
          <p:cNvPr id="4" name="TextBox 3"/>
          <p:cNvSpPr txBox="1"/>
          <p:nvPr/>
        </p:nvSpPr>
        <p:spPr>
          <a:xfrm>
            <a:off x="534630" y="6396335"/>
            <a:ext cx="8308428" cy="461665"/>
          </a:xfrm>
          <a:prstGeom prst="rect">
            <a:avLst/>
          </a:prstGeom>
          <a:noFill/>
        </p:spPr>
        <p:txBody>
          <a:bodyPr wrap="square" rtlCol="0">
            <a:spAutoFit/>
          </a:bodyPr>
          <a:lstStyle/>
          <a:p>
            <a:r>
              <a:rPr lang="en-US" sz="1200" dirty="0" smtClean="0"/>
              <a:t>Source: Presentation slides of </a:t>
            </a:r>
            <a:r>
              <a:rPr lang="en-US" sz="1200" dirty="0" err="1" smtClean="0"/>
              <a:t>Geotherm</a:t>
            </a:r>
            <a:r>
              <a:rPr lang="en-US" sz="1200" dirty="0" smtClean="0"/>
              <a:t> Inc</a:t>
            </a:r>
            <a:r>
              <a:rPr lang="en-US" sz="1200" dirty="0"/>
              <a:t>., </a:t>
            </a:r>
            <a:r>
              <a:rPr lang="en-US" sz="1200" dirty="0" smtClean="0"/>
              <a:t>“Importance of Soil Thermal </a:t>
            </a:r>
            <a:r>
              <a:rPr lang="en-US" sz="1200" dirty="0" err="1" smtClean="0"/>
              <a:t>Charcteristic</a:t>
            </a:r>
            <a:r>
              <a:rPr lang="en-US" sz="1200" dirty="0" smtClean="0"/>
              <a:t> for</a:t>
            </a:r>
            <a:r>
              <a:rPr lang="en-US" sz="1200" dirty="0"/>
              <a:t> </a:t>
            </a:r>
            <a:r>
              <a:rPr lang="en-US" sz="1200" dirty="0" smtClean="0"/>
              <a:t>Underground Power Cables., March 23, 2010, Spring 2010 ICC Meeting, Nashville, TN</a:t>
            </a:r>
            <a:endParaRPr lang="en-US" sz="1200" dirty="0"/>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410" y="1311185"/>
            <a:ext cx="361315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71560" y="1435261"/>
            <a:ext cx="3772440" cy="1200329"/>
          </a:xfrm>
          <a:prstGeom prst="rect">
            <a:avLst/>
          </a:prstGeom>
          <a:noFill/>
        </p:spPr>
        <p:txBody>
          <a:bodyPr wrap="square" rtlCol="0">
            <a:spAutoFit/>
          </a:bodyPr>
          <a:lstStyle/>
          <a:p>
            <a:r>
              <a:rPr lang="en-US" dirty="0" smtClean="0"/>
              <a:t>A and B correspond to conditions illustrated on previous slide</a:t>
            </a:r>
          </a:p>
          <a:p>
            <a:r>
              <a:rPr lang="en-US" dirty="0" smtClean="0"/>
              <a:t>A: Wet soil (low resistivity)</a:t>
            </a:r>
          </a:p>
          <a:p>
            <a:r>
              <a:rPr lang="en-US" dirty="0" smtClean="0"/>
              <a:t>B: Damp soil (high resistivity)</a:t>
            </a:r>
            <a:endParaRPr lang="en-US" dirty="0"/>
          </a:p>
        </p:txBody>
      </p:sp>
    </p:spTree>
    <p:extLst>
      <p:ext uri="{BB962C8B-B14F-4D97-AF65-F5344CB8AC3E}">
        <p14:creationId xmlns:p14="http://schemas.microsoft.com/office/powerpoint/2010/main" val="119103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16965"/>
            <a:ext cx="8551862" cy="707886"/>
          </a:xfrm>
          <a:prstGeom prst="rect">
            <a:avLst/>
          </a:prstGeom>
          <a:noFill/>
          <a:ln w="9525">
            <a:noFill/>
            <a:miter lim="800000"/>
            <a:headEnd/>
            <a:tailEnd/>
          </a:ln>
        </p:spPr>
        <p:txBody>
          <a:bodyPr>
            <a:spAutoFit/>
          </a:bodyPr>
          <a:lstStyle/>
          <a:p>
            <a:r>
              <a:rPr lang="en-US" sz="4000" b="1" dirty="0" smtClean="0">
                <a:latin typeface="Calibri" pitchFamily="34" charset="0"/>
              </a:rPr>
              <a:t>Soil thermal resistivity</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16</a:t>
            </a:fld>
            <a:endParaRPr lang="en-US" b="1" dirty="0"/>
          </a:p>
        </p:txBody>
      </p:sp>
      <p:sp>
        <p:nvSpPr>
          <p:cNvPr id="2" name="TextBox 1"/>
          <p:cNvSpPr txBox="1"/>
          <p:nvPr/>
        </p:nvSpPr>
        <p:spPr>
          <a:xfrm>
            <a:off x="342670" y="1719123"/>
            <a:ext cx="4534129" cy="2031325"/>
          </a:xfrm>
          <a:prstGeom prst="rect">
            <a:avLst/>
          </a:prstGeom>
          <a:noFill/>
        </p:spPr>
        <p:txBody>
          <a:bodyPr wrap="square" rtlCol="0">
            <a:spAutoFit/>
          </a:bodyPr>
          <a:lstStyle/>
          <a:p>
            <a:r>
              <a:rPr lang="en-US" dirty="0" smtClean="0"/>
              <a:t>This data shows:</a:t>
            </a:r>
          </a:p>
          <a:p>
            <a:pPr marL="285750" indent="-285750">
              <a:buFont typeface="Arial" pitchFamily="34" charset="0"/>
              <a:buChar char="•"/>
            </a:pPr>
            <a:r>
              <a:rPr lang="el-GR" dirty="0" smtClean="0"/>
              <a:t>ρ</a:t>
            </a:r>
            <a:r>
              <a:rPr lang="en-US" dirty="0" smtClean="0"/>
              <a:t> decreases with water content</a:t>
            </a:r>
          </a:p>
          <a:p>
            <a:pPr marL="285750" indent="-285750">
              <a:buFont typeface="Arial" pitchFamily="34" charset="0"/>
              <a:buChar char="•"/>
            </a:pPr>
            <a:r>
              <a:rPr lang="el-GR" dirty="0"/>
              <a:t>ρ</a:t>
            </a:r>
            <a:r>
              <a:rPr lang="en-US" dirty="0"/>
              <a:t> decreases with </a:t>
            </a:r>
            <a:r>
              <a:rPr lang="en-US" dirty="0" smtClean="0"/>
              <a:t>amount of soil grains (e.g., compare crushed stone to uniform sand and natural sand).</a:t>
            </a:r>
          </a:p>
          <a:p>
            <a:pPr marL="285750" indent="-285750">
              <a:buFont typeface="Arial" pitchFamily="34" charset="0"/>
              <a:buChar char="•"/>
            </a:pPr>
            <a:r>
              <a:rPr lang="el-GR" dirty="0"/>
              <a:t>ρ</a:t>
            </a:r>
            <a:r>
              <a:rPr lang="en-US" dirty="0"/>
              <a:t> decreases with </a:t>
            </a:r>
            <a:r>
              <a:rPr lang="en-US" dirty="0" smtClean="0"/>
              <a:t>soil density (e.g., compare Quartz sand to Ottawa sand)</a:t>
            </a:r>
            <a:endParaRPr lang="en-US" dirty="0"/>
          </a:p>
        </p:txBody>
      </p:sp>
      <p:sp>
        <p:nvSpPr>
          <p:cNvPr id="4" name="TextBox 3"/>
          <p:cNvSpPr txBox="1"/>
          <p:nvPr/>
        </p:nvSpPr>
        <p:spPr>
          <a:xfrm>
            <a:off x="835572" y="6432331"/>
            <a:ext cx="8308428" cy="276999"/>
          </a:xfrm>
          <a:prstGeom prst="rect">
            <a:avLst/>
          </a:prstGeom>
          <a:noFill/>
        </p:spPr>
        <p:txBody>
          <a:bodyPr wrap="square" rtlCol="0">
            <a:spAutoFit/>
          </a:bodyPr>
          <a:lstStyle/>
          <a:p>
            <a:r>
              <a:rPr lang="en-US" sz="1200" dirty="0" smtClean="0"/>
              <a:t>Source: IEEE Standard 442-1981, “IEEE Guide for Soil Thermal Resistivity Measurements,” 1996.</a:t>
            </a:r>
            <a:endParaRPr lang="en-US" sz="1200" dirty="0"/>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845" y="623962"/>
            <a:ext cx="4105275" cy="57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346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16965"/>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Corrective thermal backfill (CTB)</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17</a:t>
            </a:fld>
            <a:endParaRPr lang="en-US" b="1" dirty="0"/>
          </a:p>
        </p:txBody>
      </p:sp>
      <p:sp>
        <p:nvSpPr>
          <p:cNvPr id="8" name="TextBox 7"/>
          <p:cNvSpPr txBox="1"/>
          <p:nvPr/>
        </p:nvSpPr>
        <p:spPr>
          <a:xfrm>
            <a:off x="1" y="1297917"/>
            <a:ext cx="5981700" cy="3262432"/>
          </a:xfrm>
          <a:prstGeom prst="rect">
            <a:avLst/>
          </a:prstGeom>
          <a:noFill/>
        </p:spPr>
        <p:txBody>
          <a:bodyPr wrap="square" rtlCol="0">
            <a:spAutoFit/>
          </a:bodyPr>
          <a:lstStyle/>
          <a:p>
            <a:r>
              <a:rPr lang="en-US" dirty="0" smtClean="0"/>
              <a:t>CTBs and their installation can be expensive, but it does increase </a:t>
            </a:r>
            <a:r>
              <a:rPr lang="en-US" dirty="0" err="1" smtClean="0"/>
              <a:t>ampacity</a:t>
            </a:r>
            <a:r>
              <a:rPr lang="en-US" dirty="0" smtClean="0"/>
              <a:t> of a given conductor size. One therefore needs to optimize the conductor size and its corresponding cost, the associated losses, the cost of CTB, and resulting </a:t>
            </a:r>
            <a:r>
              <a:rPr lang="en-US" dirty="0" err="1" smtClean="0"/>
              <a:t>ampacity</a:t>
            </a:r>
            <a:r>
              <a:rPr lang="en-US" dirty="0" smtClean="0"/>
              <a:t>.</a:t>
            </a:r>
          </a:p>
          <a:p>
            <a:endParaRPr lang="en-US" dirty="0" smtClean="0"/>
          </a:p>
          <a:p>
            <a:r>
              <a:rPr lang="en-US" dirty="0" smtClean="0"/>
              <a:t>The below reference reports that </a:t>
            </a:r>
          </a:p>
          <a:p>
            <a:pPr lvl="1"/>
            <a:r>
              <a:rPr lang="en-US" sz="1600" dirty="0" smtClean="0"/>
              <a:t>“Where a total life-cycle cost evaluation is used, cable thermal </a:t>
            </a:r>
            <a:r>
              <a:rPr lang="en-US" sz="1600" dirty="0" err="1" smtClean="0"/>
              <a:t>ampacity</a:t>
            </a:r>
            <a:r>
              <a:rPr lang="en-US" sz="1600" dirty="0" smtClean="0"/>
              <a:t> tends to be a less limiting factor. This is because when lost revenue from losses are considered, optimized cable size is typically considerably larger than the size that approaches </a:t>
            </a:r>
            <a:r>
              <a:rPr lang="en-US" sz="1600" dirty="0" err="1" smtClean="0"/>
              <a:t>ampacity</a:t>
            </a:r>
            <a:r>
              <a:rPr lang="en-US" sz="1600" dirty="0" smtClean="0"/>
              <a:t> limits at peak loading.” </a:t>
            </a:r>
          </a:p>
        </p:txBody>
      </p:sp>
      <p:sp>
        <p:nvSpPr>
          <p:cNvPr id="4" name="TextBox 3"/>
          <p:cNvSpPr txBox="1"/>
          <p:nvPr/>
        </p:nvSpPr>
        <p:spPr>
          <a:xfrm>
            <a:off x="612254" y="6396335"/>
            <a:ext cx="8308428" cy="461665"/>
          </a:xfrm>
          <a:prstGeom prst="rect">
            <a:avLst/>
          </a:prstGeom>
          <a:noFill/>
        </p:spPr>
        <p:txBody>
          <a:bodyPr wrap="square" rtlCol="0">
            <a:spAutoFit/>
          </a:bodyPr>
          <a:lstStyle/>
          <a:p>
            <a:r>
              <a:rPr lang="en-US" sz="1200" dirty="0" smtClean="0"/>
              <a:t>Source: IEEE PES Wind Plant Collector System Design Working Group, chaired by E. </a:t>
            </a:r>
            <a:r>
              <a:rPr lang="en-US" sz="1200" dirty="0" err="1" smtClean="0"/>
              <a:t>Camm</a:t>
            </a:r>
            <a:r>
              <a:rPr lang="en-US" sz="1200" dirty="0" smtClean="0"/>
              <a:t>, “Wind Power Plant Collector System Design Considerations,” IEEE PES General Meeting, 2009. </a:t>
            </a:r>
            <a:endParaRPr lang="en-US" sz="12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538" y="668923"/>
            <a:ext cx="3320111" cy="3250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5322" y="5159260"/>
            <a:ext cx="9009628" cy="1200329"/>
          </a:xfrm>
          <a:prstGeom prst="rect">
            <a:avLst/>
          </a:prstGeom>
          <a:noFill/>
        </p:spPr>
        <p:txBody>
          <a:bodyPr wrap="square" rtlCol="0">
            <a:spAutoFit/>
          </a:bodyPr>
          <a:lstStyle/>
          <a:p>
            <a:r>
              <a:rPr lang="en-US" dirty="0" smtClean="0"/>
              <a:t>It is possible that if soil resistivity is too high, the cost of UG may be excessive, in which case overhead (or perhaps a section of overhead) can be used, if landowner allows.</a:t>
            </a:r>
          </a:p>
          <a:p>
            <a:endParaRPr lang="en-US" dirty="0" smtClean="0"/>
          </a:p>
          <a:p>
            <a:r>
              <a:rPr lang="en-US" dirty="0" smtClean="0"/>
              <a:t>Overhead incurs more outages, but UG incurs longer outage durations.</a:t>
            </a:r>
            <a:endParaRPr lang="en-US" dirty="0"/>
          </a:p>
        </p:txBody>
      </p:sp>
      <p:sp>
        <p:nvSpPr>
          <p:cNvPr id="9" name="TextBox 8"/>
          <p:cNvSpPr txBox="1"/>
          <p:nvPr/>
        </p:nvSpPr>
        <p:spPr>
          <a:xfrm>
            <a:off x="61118" y="4475397"/>
            <a:ext cx="9082882" cy="646331"/>
          </a:xfrm>
          <a:prstGeom prst="rect">
            <a:avLst/>
          </a:prstGeom>
          <a:noFill/>
        </p:spPr>
        <p:txBody>
          <a:bodyPr wrap="square" rtlCol="0">
            <a:spAutoFit/>
          </a:bodyPr>
          <a:lstStyle/>
          <a:p>
            <a:r>
              <a:rPr lang="en-US" dirty="0" smtClean="0">
                <a:sym typeface="Wingdings" pitchFamily="2" charset="2"/>
              </a:rPr>
              <a:t>Economic consideration of losses  can drive large cable size beyond thermal limitations. Note the interplay between economics, losses, and </a:t>
            </a:r>
            <a:r>
              <a:rPr lang="en-US" dirty="0" err="1" smtClean="0">
                <a:sym typeface="Wingdings" pitchFamily="2" charset="2"/>
              </a:rPr>
              <a:t>ampacity</a:t>
            </a:r>
            <a:r>
              <a:rPr lang="en-US" dirty="0" smtClean="0">
                <a:sym typeface="Wingdings" pitchFamily="2" charset="2"/>
              </a:rPr>
              <a:t>.</a:t>
            </a:r>
            <a:endParaRPr lang="en-US" dirty="0"/>
          </a:p>
        </p:txBody>
      </p:sp>
      <p:sp>
        <p:nvSpPr>
          <p:cNvPr id="2" name="TextBox 1"/>
          <p:cNvSpPr txBox="1"/>
          <p:nvPr/>
        </p:nvSpPr>
        <p:spPr>
          <a:xfrm>
            <a:off x="6079188" y="3854364"/>
            <a:ext cx="2960647" cy="461665"/>
          </a:xfrm>
          <a:prstGeom prst="rect">
            <a:avLst/>
          </a:prstGeom>
          <a:noFill/>
        </p:spPr>
        <p:txBody>
          <a:bodyPr wrap="square" rtlCol="0">
            <a:spAutoFit/>
          </a:bodyPr>
          <a:lstStyle/>
          <a:p>
            <a:r>
              <a:rPr lang="en-US" sz="1200" b="1" dirty="0" smtClean="0"/>
              <a:t>Double-</a:t>
            </a:r>
            <a:r>
              <a:rPr lang="en-US" sz="1200" b="1" dirty="0" err="1" smtClean="0"/>
              <a:t>cct</a:t>
            </a:r>
            <a:r>
              <a:rPr lang="en-US" sz="1200" b="1" dirty="0" smtClean="0"/>
              <a:t> trench with trefoil cables and communication conduit</a:t>
            </a:r>
            <a:endParaRPr lang="en-US" sz="1200" b="1" dirty="0"/>
          </a:p>
        </p:txBody>
      </p:sp>
    </p:spTree>
    <p:extLst>
      <p:ext uri="{BB962C8B-B14F-4D97-AF65-F5344CB8AC3E}">
        <p14:creationId xmlns:p14="http://schemas.microsoft.com/office/powerpoint/2010/main" val="2013664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16965"/>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Fluidized thermal backfill (FTB)</a:t>
            </a:r>
            <a:endParaRPr lang="en-US" sz="4000" b="1" dirty="0">
              <a:latin typeface="Calibri" pitchFamily="34" charset="0"/>
            </a:endParaRPr>
          </a:p>
        </p:txBody>
      </p:sp>
      <p:sp>
        <p:nvSpPr>
          <p:cNvPr id="7" name="Slide Number Placeholder 7"/>
          <p:cNvSpPr>
            <a:spLocks noGrp="1"/>
          </p:cNvSpPr>
          <p:nvPr>
            <p:ph type="sldNum" sz="quarter" idx="10"/>
          </p:nvPr>
        </p:nvSpPr>
        <p:spPr>
          <a:xfrm>
            <a:off x="-15779" y="6377262"/>
            <a:ext cx="458568" cy="333102"/>
          </a:xfrm>
        </p:spPr>
        <p:txBody>
          <a:bodyPr/>
          <a:lstStyle/>
          <a:p>
            <a:pPr>
              <a:defRPr/>
            </a:pPr>
            <a:fld id="{02FCDE40-6964-416A-9A4E-27EE96A382D7}" type="slidenum">
              <a:rPr lang="en-US" b="1"/>
              <a:pPr>
                <a:defRPr/>
              </a:pPr>
              <a:t>18</a:t>
            </a:fld>
            <a:endParaRPr lang="en-US" b="1" dirty="0"/>
          </a:p>
        </p:txBody>
      </p:sp>
      <p:sp>
        <p:nvSpPr>
          <p:cNvPr id="4" name="TextBox 3"/>
          <p:cNvSpPr txBox="1"/>
          <p:nvPr/>
        </p:nvSpPr>
        <p:spPr>
          <a:xfrm>
            <a:off x="362607" y="6159845"/>
            <a:ext cx="8781393" cy="646331"/>
          </a:xfrm>
          <a:prstGeom prst="rect">
            <a:avLst/>
          </a:prstGeom>
          <a:noFill/>
        </p:spPr>
        <p:txBody>
          <a:bodyPr wrap="square" rtlCol="0">
            <a:spAutoFit/>
          </a:bodyPr>
          <a:lstStyle/>
          <a:p>
            <a:r>
              <a:rPr lang="en-US" sz="1200" dirty="0" smtClean="0"/>
              <a:t>Source: IEEE PES Wind Plant Collector System Design Working Group, chaired by E. </a:t>
            </a:r>
            <a:r>
              <a:rPr lang="en-US" sz="1200" dirty="0" err="1" smtClean="0"/>
              <a:t>Camm</a:t>
            </a:r>
            <a:r>
              <a:rPr lang="en-US" sz="1200" dirty="0" smtClean="0"/>
              <a:t>, “Wind Power Plant Collector System Design Considerations,” IEEE PES General Meeting, 2009. </a:t>
            </a:r>
          </a:p>
          <a:p>
            <a:r>
              <a:rPr lang="en-US" sz="1200" dirty="0" smtClean="0"/>
              <a:t>D. </a:t>
            </a:r>
            <a:r>
              <a:rPr lang="en-US" sz="1200" dirty="0" err="1" smtClean="0"/>
              <a:t>Parmar</a:t>
            </a:r>
            <a:r>
              <a:rPr lang="en-US" sz="1200" dirty="0" smtClean="0"/>
              <a:t>, J. </a:t>
            </a:r>
            <a:r>
              <a:rPr lang="en-US" sz="1200" dirty="0" err="1" smtClean="0"/>
              <a:t>Steinmaniis</a:t>
            </a:r>
            <a:r>
              <a:rPr lang="en-US" sz="1200" dirty="0" smtClean="0"/>
              <a:t>, “Underground cable need a proper </a:t>
            </a:r>
            <a:r>
              <a:rPr lang="en-US" sz="1200" dirty="0" err="1" smtClean="0"/>
              <a:t>burial,”</a:t>
            </a:r>
            <a:r>
              <a:rPr lang="en-US" sz="1200" dirty="0" err="1" smtClean="0">
                <a:hlinkClick r:id="rId3"/>
              </a:rPr>
              <a:t>http</a:t>
            </a:r>
            <a:r>
              <a:rPr lang="en-US" sz="1200" dirty="0">
                <a:hlinkClick r:id="rId3"/>
              </a:rPr>
              <a:t>://tdworld.com/mag/</a:t>
            </a:r>
            <a:r>
              <a:rPr lang="en-US" sz="1200" dirty="0" err="1">
                <a:hlinkClick r:id="rId3"/>
              </a:rPr>
              <a:t>power_underground_cables_need</a:t>
            </a:r>
            <a:r>
              <a:rPr lang="en-US" sz="1200" dirty="0" smtClean="0">
                <a:hlinkClick r:id="rId3"/>
              </a:rPr>
              <a:t>/</a:t>
            </a:r>
            <a:endParaRPr lang="en-US" sz="1200" dirty="0"/>
          </a:p>
        </p:txBody>
      </p:sp>
      <p:sp>
        <p:nvSpPr>
          <p:cNvPr id="9" name="TextBox 8"/>
          <p:cNvSpPr txBox="1"/>
          <p:nvPr/>
        </p:nvSpPr>
        <p:spPr>
          <a:xfrm>
            <a:off x="-1" y="663652"/>
            <a:ext cx="6410326" cy="3970318"/>
          </a:xfrm>
          <a:prstGeom prst="rect">
            <a:avLst/>
          </a:prstGeom>
          <a:solidFill>
            <a:schemeClr val="bg2"/>
          </a:solidFill>
        </p:spPr>
        <p:txBody>
          <a:bodyPr wrap="square" rtlCol="0">
            <a:spAutoFit/>
          </a:bodyPr>
          <a:lstStyle/>
          <a:p>
            <a:r>
              <a:rPr lang="en-US" dirty="0" smtClean="0"/>
              <a:t>CTB can be graded sand or a more highly engineered mixture referred to as fluidized thermal backfill (FTB). </a:t>
            </a:r>
          </a:p>
          <a:p>
            <a:endParaRPr lang="en-US" dirty="0"/>
          </a:p>
          <a:p>
            <a:r>
              <a:rPr lang="en-US" dirty="0" smtClean="0"/>
              <a:t>FTP </a:t>
            </a:r>
            <a:r>
              <a:rPr lang="en-US" dirty="0"/>
              <a:t>is a material having constituents similar to concrete but with a relatively low strength that allows for future excavation if required.  FTB is generally composed of </a:t>
            </a:r>
            <a:r>
              <a:rPr lang="en-US" dirty="0" smtClean="0"/>
              <a:t>sand</a:t>
            </a:r>
            <a:r>
              <a:rPr lang="en-US" dirty="0"/>
              <a:t>, small rock, cement and fly ash. </a:t>
            </a:r>
            <a:r>
              <a:rPr lang="en-US" dirty="0" smtClean="0"/>
              <a:t>FTB </a:t>
            </a:r>
            <a:r>
              <a:rPr lang="en-US" dirty="0"/>
              <a:t>is installed with a mix truck and does not require any compaction to complete the installation. However, FTB is </a:t>
            </a:r>
            <a:r>
              <a:rPr lang="en-US" dirty="0" smtClean="0"/>
              <a:t>expensive</a:t>
            </a:r>
            <a:r>
              <a:rPr lang="en-US" dirty="0"/>
              <a:t>, so its cost must be considered before employing it at a </a:t>
            </a:r>
            <a:r>
              <a:rPr lang="en-US" dirty="0" smtClean="0"/>
              <a:t>site.</a:t>
            </a:r>
          </a:p>
          <a:p>
            <a:endParaRPr lang="en-US" dirty="0"/>
          </a:p>
          <a:p>
            <a:r>
              <a:rPr lang="en-US" dirty="0" smtClean="0"/>
              <a:t>The fluidizing component is fly-ash; </a:t>
            </a:r>
            <a:r>
              <a:rPr lang="en-US" dirty="0"/>
              <a:t>its purpose is </a:t>
            </a:r>
            <a:r>
              <a:rPr lang="en-US" dirty="0" smtClean="0"/>
              <a:t>to </a:t>
            </a:r>
            <a:r>
              <a:rPr lang="en-US" dirty="0"/>
              <a:t>enhance </a:t>
            </a:r>
            <a:r>
              <a:rPr lang="en-US" dirty="0" err="1" smtClean="0"/>
              <a:t>flowability</a:t>
            </a:r>
            <a:r>
              <a:rPr lang="en-US" dirty="0" smtClean="0"/>
              <a:t> and </a:t>
            </a:r>
            <a:r>
              <a:rPr lang="en-US" dirty="0"/>
              <a:t>inhibit segregation of materials in </a:t>
            </a:r>
            <a:r>
              <a:rPr lang="en-US" dirty="0" smtClean="0"/>
              <a:t>freshly mixed FTB.</a:t>
            </a:r>
          </a:p>
        </p:txBody>
      </p:sp>
      <p:pic>
        <p:nvPicPr>
          <p:cNvPr id="21508" name="Picture 4" descr="http://www.geotherm.net/images/FTB00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8900" y="733102"/>
            <a:ext cx="2857500" cy="4105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26075" y="5233600"/>
            <a:ext cx="2343150" cy="276999"/>
          </a:xfrm>
          <a:prstGeom prst="rect">
            <a:avLst/>
          </a:prstGeom>
          <a:noFill/>
        </p:spPr>
        <p:txBody>
          <a:bodyPr wrap="square" rtlCol="0">
            <a:spAutoFit/>
          </a:bodyPr>
          <a:lstStyle/>
          <a:p>
            <a:r>
              <a:rPr lang="en-US" sz="1200" dirty="0">
                <a:hlinkClick r:id="rId5"/>
              </a:rPr>
              <a:t>http://</a:t>
            </a:r>
            <a:r>
              <a:rPr lang="en-US" sz="1200" dirty="0" smtClean="0">
                <a:hlinkClick r:id="rId5"/>
              </a:rPr>
              <a:t>www.geothermusa.com</a:t>
            </a:r>
            <a:r>
              <a:rPr lang="en-US" sz="1200" dirty="0" smtClean="0"/>
              <a:t>  </a:t>
            </a:r>
            <a:endParaRPr lang="en-US" sz="1200" dirty="0"/>
          </a:p>
        </p:txBody>
      </p:sp>
      <p:pic>
        <p:nvPicPr>
          <p:cNvPr id="56322" name="Picture 2" descr="http://www.geothermusa.com/images/stories/230kV.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3989" y="4326599"/>
            <a:ext cx="2678628" cy="183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922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16965"/>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Fluidized thermal backfill (FTB)</a:t>
            </a:r>
            <a:endParaRPr lang="en-US" sz="4000" b="1" dirty="0">
              <a:latin typeface="Calibri" pitchFamily="34" charset="0"/>
            </a:endParaRPr>
          </a:p>
        </p:txBody>
      </p:sp>
      <p:sp>
        <p:nvSpPr>
          <p:cNvPr id="7" name="Slide Number Placeholder 7"/>
          <p:cNvSpPr>
            <a:spLocks noGrp="1"/>
          </p:cNvSpPr>
          <p:nvPr>
            <p:ph type="sldNum" sz="quarter" idx="10"/>
          </p:nvPr>
        </p:nvSpPr>
        <p:spPr>
          <a:xfrm>
            <a:off x="-15779" y="6377262"/>
            <a:ext cx="458568" cy="333102"/>
          </a:xfrm>
        </p:spPr>
        <p:txBody>
          <a:bodyPr/>
          <a:lstStyle/>
          <a:p>
            <a:pPr>
              <a:defRPr/>
            </a:pPr>
            <a:fld id="{02FCDE40-6964-416A-9A4E-27EE96A382D7}" type="slidenum">
              <a:rPr lang="en-US" b="1"/>
              <a:pPr>
                <a:defRPr/>
              </a:pPr>
              <a:t>19</a:t>
            </a:fld>
            <a:endParaRPr lang="en-US" b="1" dirty="0"/>
          </a:p>
        </p:txBody>
      </p:sp>
      <p:sp>
        <p:nvSpPr>
          <p:cNvPr id="4" name="TextBox 3"/>
          <p:cNvSpPr txBox="1"/>
          <p:nvPr/>
        </p:nvSpPr>
        <p:spPr>
          <a:xfrm>
            <a:off x="3258206" y="4188944"/>
            <a:ext cx="2990193" cy="276999"/>
          </a:xfrm>
          <a:prstGeom prst="rect">
            <a:avLst/>
          </a:prstGeom>
          <a:noFill/>
        </p:spPr>
        <p:txBody>
          <a:bodyPr wrap="square" rtlCol="0">
            <a:spAutoFit/>
          </a:bodyPr>
          <a:lstStyle/>
          <a:p>
            <a:r>
              <a:rPr lang="en-US" sz="1200" dirty="0"/>
              <a:t>Source: </a:t>
            </a:r>
            <a:r>
              <a:rPr lang="en-US" sz="1200" dirty="0">
                <a:hlinkClick r:id="rId3"/>
              </a:rPr>
              <a:t>http://</a:t>
            </a:r>
            <a:r>
              <a:rPr lang="en-US" sz="1200" dirty="0" smtClean="0">
                <a:hlinkClick r:id="rId3"/>
              </a:rPr>
              <a:t>www.geotherm.net/ftb.htm</a:t>
            </a:r>
            <a:r>
              <a:rPr lang="en-US" sz="1200" dirty="0" smtClean="0"/>
              <a:t>. </a:t>
            </a:r>
            <a:endParaRPr lang="en-US" sz="1200" dirty="0"/>
          </a:p>
        </p:txBody>
      </p:sp>
      <p:sp>
        <p:nvSpPr>
          <p:cNvPr id="9" name="TextBox 8"/>
          <p:cNvSpPr txBox="1"/>
          <p:nvPr/>
        </p:nvSpPr>
        <p:spPr>
          <a:xfrm>
            <a:off x="134372" y="1323427"/>
            <a:ext cx="8671034" cy="369332"/>
          </a:xfrm>
          <a:prstGeom prst="rect">
            <a:avLst/>
          </a:prstGeom>
          <a:noFill/>
        </p:spPr>
        <p:txBody>
          <a:bodyPr wrap="square" rtlCol="0">
            <a:spAutoFit/>
          </a:bodyPr>
          <a:lstStyle/>
          <a:p>
            <a:pPr algn="ctr"/>
            <a:r>
              <a:rPr lang="en-US" dirty="0" smtClean="0"/>
              <a:t>Impact of using FTB is to raise conductor </a:t>
            </a:r>
            <a:r>
              <a:rPr lang="en-US" dirty="0" err="1" smtClean="0"/>
              <a:t>ampacity</a:t>
            </a:r>
            <a:r>
              <a:rPr lang="en-US" dirty="0" smtClean="0"/>
              <a:t>.</a:t>
            </a:r>
          </a:p>
        </p:txBody>
      </p:sp>
      <p:pic>
        <p:nvPicPr>
          <p:cNvPr id="6" name="Picture 2" descr="http://www.geotherm.net/images/new-9.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1185" y="1898201"/>
            <a:ext cx="4324236" cy="231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383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478697"/>
          </a:xfrm>
          <a:prstGeom prst="rect">
            <a:avLst/>
          </a:prstGeom>
          <a:noFill/>
        </p:spPr>
        <p:txBody>
          <a:bodyPr wrap="square" rtlCol="0">
            <a:spAutoFit/>
          </a:bodyPr>
          <a:lstStyle/>
          <a:p>
            <a:r>
              <a:rPr lang="en-US" sz="1400" u="sng" dirty="0"/>
              <a:t>Title</a:t>
            </a:r>
            <a:r>
              <a:rPr lang="en-US" sz="1400" dirty="0"/>
              <a:t>: Transfer of Power: How President-Elect Trump’s Policies Will Affect the Energy Industry</a:t>
            </a:r>
          </a:p>
          <a:p>
            <a:r>
              <a:rPr lang="en-US" sz="1400" u="sng" dirty="0"/>
              <a:t>Date</a:t>
            </a:r>
            <a:r>
              <a:rPr lang="en-US" sz="1400" dirty="0"/>
              <a:t>:     Tuesday, December 6, 2016</a:t>
            </a:r>
          </a:p>
          <a:p>
            <a:r>
              <a:rPr lang="en-US" sz="1400" u="sng" dirty="0"/>
              <a:t>Time</a:t>
            </a:r>
            <a:r>
              <a:rPr lang="en-US" sz="1400" dirty="0"/>
              <a:t>:     10:30AM - 11:30AM (Central)</a:t>
            </a:r>
          </a:p>
          <a:p>
            <a:r>
              <a:rPr lang="en-US" sz="1400" u="sng" dirty="0"/>
              <a:t>Location</a:t>
            </a:r>
            <a:r>
              <a:rPr lang="en-US" sz="1400" dirty="0"/>
              <a:t>: Room 2222 </a:t>
            </a:r>
            <a:r>
              <a:rPr lang="en-US" sz="1400" dirty="0" err="1"/>
              <a:t>Coover</a:t>
            </a:r>
            <a:endParaRPr lang="en-US" sz="1400" dirty="0"/>
          </a:p>
          <a:p>
            <a:r>
              <a:rPr lang="en-US" sz="1400" u="sng" dirty="0"/>
              <a:t>Presenters</a:t>
            </a:r>
            <a:r>
              <a:rPr lang="en-US" sz="1400" dirty="0"/>
              <a:t>: ICF Consultants Chris MacCracken, Carol Babb, Judah Rose, Elliot </a:t>
            </a:r>
            <a:r>
              <a:rPr lang="en-US" sz="1400" dirty="0" err="1"/>
              <a:t>Roseman</a:t>
            </a:r>
            <a:r>
              <a:rPr lang="en-US" sz="1400" dirty="0"/>
              <a:t>, Michael Sloan, Jeff </a:t>
            </a:r>
            <a:r>
              <a:rPr lang="en-US" sz="1400" dirty="0" smtClean="0"/>
              <a:t>Archibald</a:t>
            </a:r>
            <a:r>
              <a:rPr lang="en-US" sz="1400" dirty="0"/>
              <a:t>; </a:t>
            </a:r>
            <a:r>
              <a:rPr lang="en-US" sz="1400" dirty="0">
                <a:hlinkClick r:id="rId3"/>
              </a:rPr>
              <a:t>https://www.icf.com</a:t>
            </a:r>
            <a:r>
              <a:rPr lang="en-US" sz="1400" dirty="0" smtClean="0">
                <a:hlinkClick r:id="rId3"/>
              </a:rPr>
              <a:t>/</a:t>
            </a:r>
            <a:r>
              <a:rPr lang="en-US" sz="1400" dirty="0" smtClean="0"/>
              <a:t>) </a:t>
            </a:r>
            <a:endParaRPr lang="en-US" sz="1400" dirty="0"/>
          </a:p>
          <a:p>
            <a:r>
              <a:rPr lang="en-US" sz="1400" u="sng" dirty="0"/>
              <a:t>Abstract</a:t>
            </a:r>
            <a:r>
              <a:rPr lang="en-US" sz="1400" dirty="0"/>
              <a:t>:</a:t>
            </a:r>
          </a:p>
          <a:p>
            <a:r>
              <a:rPr lang="en-US" sz="1400" dirty="0"/>
              <a:t>President-elect Trump’s positions regarding the U.S. energy sector, including his intent to “level the playing field” among generation options, appear likely to have significant impacts, including having energy play a role in job creation and economic expansion, supporting coal production and use, backing away from environmental regulation including policies related to climate change, and promoting infrastructure investment. While the stated objectives of the Trump policies tend to be straightforward, the actual impacts are likely to be influenced by the inter-relationship between different policies, of which important details are uncertain, and by political constraints. Policies favorable to natural gas and oil could negatively impact coal while environmental and power policy will influence both coal and natural gas markets. Trade policy could impact energy policy.  </a:t>
            </a:r>
          </a:p>
          <a:p>
            <a:r>
              <a:rPr lang="en-US" sz="1400" dirty="0"/>
              <a:t> </a:t>
            </a:r>
          </a:p>
          <a:p>
            <a:r>
              <a:rPr lang="en-US" sz="1400" dirty="0"/>
              <a:t>ICF’s views on energy markets presented during this webinar will represent an integrated perspective on energy markets that analyzes the impact of different potential policies on the overall energy market, rather than considering each policy in isolation.</a:t>
            </a:r>
          </a:p>
          <a:p>
            <a:r>
              <a:rPr lang="en-US" sz="1400" dirty="0"/>
              <a:t> </a:t>
            </a:r>
          </a:p>
          <a:p>
            <a:r>
              <a:rPr lang="en-US" sz="1400" dirty="0"/>
              <a:t>In this webinar, we will discuss: </a:t>
            </a:r>
          </a:p>
          <a:p>
            <a:pPr marL="285750" indent="-285750">
              <a:buFont typeface="Arial" panose="020B0604020202020204" pitchFamily="34" charset="0"/>
              <a:buChar char="•"/>
            </a:pPr>
            <a:r>
              <a:rPr lang="en-US" sz="1300" dirty="0" smtClean="0"/>
              <a:t>Stated </a:t>
            </a:r>
            <a:r>
              <a:rPr lang="en-US" sz="1300" dirty="0"/>
              <a:t>positions of president-elect Trump related to the energy sector and how they are developing in the weeks following the election</a:t>
            </a:r>
          </a:p>
          <a:p>
            <a:pPr marL="285750" indent="-285750">
              <a:buFont typeface="Arial" panose="020B0604020202020204" pitchFamily="34" charset="0"/>
              <a:buChar char="•"/>
            </a:pPr>
            <a:r>
              <a:rPr lang="en-US" sz="1300" dirty="0" smtClean="0"/>
              <a:t>Potential </a:t>
            </a:r>
            <a:r>
              <a:rPr lang="en-US" sz="1300" dirty="0"/>
              <a:t>implications for the power, coal, and gas markets, as well as emissions regulations, should those positions become policy</a:t>
            </a:r>
          </a:p>
          <a:p>
            <a:pPr marL="285750" indent="-285750">
              <a:buFont typeface="Arial" panose="020B0604020202020204" pitchFamily="34" charset="0"/>
              <a:buChar char="•"/>
            </a:pPr>
            <a:r>
              <a:rPr lang="en-US" sz="1300" dirty="0" smtClean="0"/>
              <a:t>How </a:t>
            </a:r>
            <a:r>
              <a:rPr lang="en-US" sz="1300" dirty="0"/>
              <a:t>“sticky” the implications of the policies may be for decisions and investments lasting beyond the next four years</a:t>
            </a:r>
          </a:p>
          <a:p>
            <a:r>
              <a:rPr lang="en-US" sz="1400" dirty="0"/>
              <a:t>It will take time for these promises to emerge as policies and regulations, and for the interactions of those changes to be understood. To participate in the policy process under the new administration, and or to properly position business strategy, owners, developers, and investors in power and fuel supply and infrastructure must begin to consider the range of alternatives and outcomes on their strategies for the next several years</a:t>
            </a:r>
            <a:r>
              <a:rPr lang="en-US" sz="1400" dirty="0" smtClean="0"/>
              <a:t>.</a:t>
            </a:r>
            <a:endParaRPr lang="en-US" sz="1400" dirty="0"/>
          </a:p>
        </p:txBody>
      </p:sp>
    </p:spTree>
    <p:extLst>
      <p:ext uri="{BB962C8B-B14F-4D97-AF65-F5344CB8AC3E}">
        <p14:creationId xmlns:p14="http://schemas.microsoft.com/office/powerpoint/2010/main" val="4006198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16965"/>
            <a:ext cx="9009628" cy="707886"/>
          </a:xfrm>
          <a:prstGeom prst="rect">
            <a:avLst/>
          </a:prstGeom>
          <a:noFill/>
          <a:ln w="9525">
            <a:noFill/>
            <a:miter lim="800000"/>
            <a:headEnd/>
            <a:tailEnd/>
          </a:ln>
        </p:spPr>
        <p:txBody>
          <a:bodyPr wrap="square">
            <a:spAutoFit/>
          </a:bodyPr>
          <a:lstStyle/>
          <a:p>
            <a:pPr algn="ctr"/>
            <a:r>
              <a:rPr lang="en-US" sz="4000" b="1" dirty="0" smtClean="0">
                <a:latin typeface="Calibri" pitchFamily="34" charset="0"/>
              </a:rPr>
              <a:t>Thermal curves surrounding buried cable</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20</a:t>
            </a:fld>
            <a:endParaRPr lang="en-US" b="1" dirty="0"/>
          </a:p>
        </p:txBody>
      </p:sp>
      <p:sp>
        <p:nvSpPr>
          <p:cNvPr id="4" name="TextBox 3"/>
          <p:cNvSpPr txBox="1"/>
          <p:nvPr/>
        </p:nvSpPr>
        <p:spPr>
          <a:xfrm>
            <a:off x="612254" y="6238675"/>
            <a:ext cx="8308428" cy="646331"/>
          </a:xfrm>
          <a:prstGeom prst="rect">
            <a:avLst/>
          </a:prstGeom>
          <a:noFill/>
        </p:spPr>
        <p:txBody>
          <a:bodyPr wrap="square" rtlCol="0">
            <a:spAutoFit/>
          </a:bodyPr>
          <a:lstStyle/>
          <a:p>
            <a:r>
              <a:rPr lang="en-US" sz="1200" dirty="0" smtClean="0"/>
              <a:t>Source: M. Davis, T. Maples, and B. </a:t>
            </a:r>
            <a:r>
              <a:rPr lang="en-US" sz="1200" dirty="0"/>
              <a:t>Rosen, “Cost-Saving Approaches to Wind Farm </a:t>
            </a:r>
            <a:r>
              <a:rPr lang="en-US" sz="1200" dirty="0" smtClean="0"/>
              <a:t>Design: Exploring </a:t>
            </a:r>
            <a:r>
              <a:rPr lang="en-US" sz="1200" dirty="0"/>
              <a:t>Collection-System Alternatives Can Yield </a:t>
            </a:r>
            <a:r>
              <a:rPr lang="en-US" sz="1200" dirty="0" smtClean="0"/>
              <a:t>Savings</a:t>
            </a:r>
            <a:r>
              <a:rPr lang="en-US" sz="1200" dirty="0"/>
              <a:t>,” available at </a:t>
            </a:r>
            <a:r>
              <a:rPr lang="en-US" sz="1200" dirty="0">
                <a:hlinkClick r:id="rId3"/>
              </a:rPr>
              <a:t>http://</a:t>
            </a:r>
            <a:r>
              <a:rPr lang="en-US" sz="1200" dirty="0" smtClean="0">
                <a:hlinkClick r:id="rId3"/>
              </a:rPr>
              <a:t>www.burnsmcd.com/BenchMark/Article/Cost-Saving-Approaches-to-Wind-Farm-Design</a:t>
            </a:r>
            <a:r>
              <a:rPr lang="en-US" sz="1200" dirty="0" smtClean="0"/>
              <a:t>. </a:t>
            </a:r>
            <a:endParaRPr lang="en-US" sz="1200" dirty="0"/>
          </a:p>
        </p:txBody>
      </p:sp>
      <p:pic>
        <p:nvPicPr>
          <p:cNvPr id="12290" name="Picture 2" descr="http://www.burnsmcd.com/Resource_/Article/5429/Image1/TB2010v4-CostSaving-Fig1-G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72" y="724851"/>
            <a:ext cx="7153275"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4372" y="5181600"/>
            <a:ext cx="8533378" cy="923330"/>
          </a:xfrm>
          <a:prstGeom prst="rect">
            <a:avLst/>
          </a:prstGeom>
          <a:noFill/>
        </p:spPr>
        <p:txBody>
          <a:bodyPr wrap="square" rtlCol="0">
            <a:spAutoFit/>
          </a:bodyPr>
          <a:lstStyle/>
          <a:p>
            <a:r>
              <a:rPr lang="en-US" dirty="0" smtClean="0"/>
              <a:t>Observe that the rate of temperature decrease with distance from the cable is highest in the area closest to the cables. Thus, using thermal backfill is most effective in the area surrounding the cable.</a:t>
            </a:r>
            <a:endParaRPr lang="en-US" dirty="0"/>
          </a:p>
        </p:txBody>
      </p:sp>
    </p:spTree>
    <p:extLst>
      <p:ext uri="{BB962C8B-B14F-4D97-AF65-F5344CB8AC3E}">
        <p14:creationId xmlns:p14="http://schemas.microsoft.com/office/powerpoint/2010/main" val="3895928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16965"/>
            <a:ext cx="9009628" cy="707886"/>
          </a:xfrm>
          <a:prstGeom prst="rect">
            <a:avLst/>
          </a:prstGeom>
          <a:noFill/>
          <a:ln w="9525">
            <a:noFill/>
            <a:miter lim="800000"/>
            <a:headEnd/>
            <a:tailEnd/>
          </a:ln>
        </p:spPr>
        <p:txBody>
          <a:bodyPr wrap="square">
            <a:spAutoFit/>
          </a:bodyPr>
          <a:lstStyle/>
          <a:p>
            <a:pPr algn="ctr"/>
            <a:r>
              <a:rPr lang="en-US" sz="4000" b="1" dirty="0" smtClean="0">
                <a:latin typeface="Calibri" pitchFamily="34" charset="0"/>
              </a:rPr>
              <a:t>Cable temperatures and backfill materials</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21</a:t>
            </a:fld>
            <a:endParaRPr lang="en-US" b="1" dirty="0"/>
          </a:p>
        </p:txBody>
      </p:sp>
      <p:sp>
        <p:nvSpPr>
          <p:cNvPr id="4" name="TextBox 3"/>
          <p:cNvSpPr txBox="1"/>
          <p:nvPr/>
        </p:nvSpPr>
        <p:spPr>
          <a:xfrm>
            <a:off x="612254" y="6238675"/>
            <a:ext cx="8308428" cy="646331"/>
          </a:xfrm>
          <a:prstGeom prst="rect">
            <a:avLst/>
          </a:prstGeom>
          <a:noFill/>
        </p:spPr>
        <p:txBody>
          <a:bodyPr wrap="square" rtlCol="0">
            <a:spAutoFit/>
          </a:bodyPr>
          <a:lstStyle/>
          <a:p>
            <a:r>
              <a:rPr lang="en-US" sz="1200" dirty="0" smtClean="0"/>
              <a:t>Source: M. Davis, T. Maples, and B. </a:t>
            </a:r>
            <a:r>
              <a:rPr lang="en-US" sz="1200" dirty="0"/>
              <a:t>Rosen, “Cost-Saving Approaches to Wind Farm </a:t>
            </a:r>
            <a:r>
              <a:rPr lang="en-US" sz="1200" dirty="0" smtClean="0"/>
              <a:t>Design: Exploring </a:t>
            </a:r>
            <a:r>
              <a:rPr lang="en-US" sz="1200" dirty="0"/>
              <a:t>Collection-System Alternatives Can Yield </a:t>
            </a:r>
            <a:r>
              <a:rPr lang="en-US" sz="1200" dirty="0" smtClean="0"/>
              <a:t>Savings</a:t>
            </a:r>
            <a:r>
              <a:rPr lang="en-US" sz="1200" dirty="0"/>
              <a:t>,” available at </a:t>
            </a:r>
            <a:r>
              <a:rPr lang="en-US" sz="1200" dirty="0">
                <a:hlinkClick r:id="rId3"/>
              </a:rPr>
              <a:t>http://</a:t>
            </a:r>
            <a:r>
              <a:rPr lang="en-US" sz="1200" dirty="0" smtClean="0">
                <a:hlinkClick r:id="rId3"/>
              </a:rPr>
              <a:t>www.burnsmcd.com/BenchMark/Article/Cost-Saving-Approaches-to-Wind-Farm-Design</a:t>
            </a:r>
            <a:r>
              <a:rPr lang="en-US" sz="1200" dirty="0" smtClean="0"/>
              <a:t>. </a:t>
            </a:r>
            <a:endParaRPr lang="en-US" sz="1200" dirty="0"/>
          </a:p>
        </p:txBody>
      </p:sp>
      <p:pic>
        <p:nvPicPr>
          <p:cNvPr id="14338" name="Picture 2" descr="http://www.burnsmcd.com/Resource_/Article/5429/Image2/TB2010v4-CostSaving-Fig234-G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733076"/>
            <a:ext cx="718185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4372" y="5281448"/>
            <a:ext cx="8786310" cy="954107"/>
          </a:xfrm>
          <a:prstGeom prst="rect">
            <a:avLst/>
          </a:prstGeom>
          <a:noFill/>
        </p:spPr>
        <p:txBody>
          <a:bodyPr wrap="square" rtlCol="0">
            <a:spAutoFit/>
          </a:bodyPr>
          <a:lstStyle/>
          <a:p>
            <a:r>
              <a:rPr lang="en-US" sz="2800" dirty="0" smtClean="0"/>
              <a:t>In each case, I=500A, Ambient Temp=25 °C. </a:t>
            </a:r>
          </a:p>
          <a:p>
            <a:r>
              <a:rPr lang="en-US" sz="2800" dirty="0" smtClean="0"/>
              <a:t>Observe cable temperature varies: 105, 81, 87 </a:t>
            </a:r>
            <a:r>
              <a:rPr lang="en-US" sz="2800" dirty="0"/>
              <a:t>°</a:t>
            </a:r>
            <a:r>
              <a:rPr lang="en-US" sz="2800" dirty="0" smtClean="0"/>
              <a:t>C. </a:t>
            </a:r>
            <a:endParaRPr lang="en-US" sz="2800" dirty="0"/>
          </a:p>
        </p:txBody>
      </p:sp>
      <p:sp>
        <p:nvSpPr>
          <p:cNvPr id="3" name="TextBox 2"/>
          <p:cNvSpPr txBox="1"/>
          <p:nvPr/>
        </p:nvSpPr>
        <p:spPr>
          <a:xfrm>
            <a:off x="0" y="1428750"/>
            <a:ext cx="1714500" cy="1754326"/>
          </a:xfrm>
          <a:prstGeom prst="rect">
            <a:avLst/>
          </a:prstGeom>
          <a:noFill/>
        </p:spPr>
        <p:txBody>
          <a:bodyPr wrap="square" rtlCol="0">
            <a:spAutoFit/>
          </a:bodyPr>
          <a:lstStyle/>
          <a:p>
            <a:r>
              <a:rPr lang="en-US" dirty="0" smtClean="0"/>
              <a:t>A 1000kcmil conductor was used, at 34.5kV.  Soil resistivity is 1.75C-m/watt </a:t>
            </a:r>
            <a:endParaRPr lang="en-US" dirty="0"/>
          </a:p>
        </p:txBody>
      </p:sp>
    </p:spTree>
    <p:extLst>
      <p:ext uri="{BB962C8B-B14F-4D97-AF65-F5344CB8AC3E}">
        <p14:creationId xmlns:p14="http://schemas.microsoft.com/office/powerpoint/2010/main" val="2345385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22</a:t>
            </a:fld>
            <a:endParaRPr lang="en-US" b="1" dirty="0"/>
          </a:p>
        </p:txBody>
      </p:sp>
      <p:sp>
        <p:nvSpPr>
          <p:cNvPr id="4" name="TextBox 3"/>
          <p:cNvSpPr txBox="1"/>
          <p:nvPr/>
        </p:nvSpPr>
        <p:spPr>
          <a:xfrm>
            <a:off x="612254" y="6238675"/>
            <a:ext cx="8308428" cy="646331"/>
          </a:xfrm>
          <a:prstGeom prst="rect">
            <a:avLst/>
          </a:prstGeom>
          <a:noFill/>
        </p:spPr>
        <p:txBody>
          <a:bodyPr wrap="square" rtlCol="0">
            <a:spAutoFit/>
          </a:bodyPr>
          <a:lstStyle/>
          <a:p>
            <a:r>
              <a:rPr lang="en-US" sz="1200" dirty="0" smtClean="0"/>
              <a:t>Source: M. Davis, T. Maples, and B. </a:t>
            </a:r>
            <a:r>
              <a:rPr lang="en-US" sz="1200" dirty="0"/>
              <a:t>Rosen, “Cost-Saving Approaches to Wind Farm </a:t>
            </a:r>
            <a:r>
              <a:rPr lang="en-US" sz="1200" dirty="0" smtClean="0"/>
              <a:t>Design: Exploring </a:t>
            </a:r>
            <a:r>
              <a:rPr lang="en-US" sz="1200" dirty="0"/>
              <a:t>Collection-System Alternatives Can Yield </a:t>
            </a:r>
            <a:r>
              <a:rPr lang="en-US" sz="1200" dirty="0" smtClean="0"/>
              <a:t>Savings</a:t>
            </a:r>
            <a:r>
              <a:rPr lang="en-US" sz="1200" dirty="0"/>
              <a:t>,” available at </a:t>
            </a:r>
            <a:r>
              <a:rPr lang="en-US" sz="1200" dirty="0">
                <a:hlinkClick r:id="rId3"/>
              </a:rPr>
              <a:t>http://</a:t>
            </a:r>
            <a:r>
              <a:rPr lang="en-US" sz="1200" dirty="0" smtClean="0">
                <a:hlinkClick r:id="rId3"/>
              </a:rPr>
              <a:t>www.burnsmcd.com/BenchMark/Article/Cost-Saving-Approaches-to-Wind-Farm-Design</a:t>
            </a:r>
            <a:r>
              <a:rPr lang="en-US" sz="1200" dirty="0" smtClean="0"/>
              <a:t>. </a:t>
            </a:r>
            <a:endParaRPr lang="en-US" sz="1200" dirty="0"/>
          </a:p>
        </p:txBody>
      </p:sp>
      <p:pic>
        <p:nvPicPr>
          <p:cNvPr id="15362" name="Picture 2" descr="http://www.burnsmcd.com/Resource_/Article/5429/Image3/TB2010v4-CostSaving-Table1-G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 y="1206062"/>
            <a:ext cx="58674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89675" y="2476500"/>
            <a:ext cx="2854325" cy="2308324"/>
          </a:xfrm>
          <a:prstGeom prst="rect">
            <a:avLst/>
          </a:prstGeom>
          <a:noFill/>
        </p:spPr>
        <p:txBody>
          <a:bodyPr wrap="square" rtlCol="0">
            <a:spAutoFit/>
          </a:bodyPr>
          <a:lstStyle/>
          <a:p>
            <a:r>
              <a:rPr lang="en-US" dirty="0" smtClean="0"/>
              <a:t>Approximate material cost of FTB is $100/cubic yard. </a:t>
            </a:r>
          </a:p>
          <a:p>
            <a:endParaRPr lang="en-US" dirty="0"/>
          </a:p>
          <a:p>
            <a:r>
              <a:rPr lang="en-US" dirty="0" smtClean="0"/>
              <a:t>This three-mile segment is the “homerun” segment, which is the part that runs from the substation to the first wind turbine.</a:t>
            </a:r>
            <a:endParaRPr lang="en-US" dirty="0"/>
          </a:p>
        </p:txBody>
      </p:sp>
    </p:spTree>
    <p:extLst>
      <p:ext uri="{BB962C8B-B14F-4D97-AF65-F5344CB8AC3E}">
        <p14:creationId xmlns:p14="http://schemas.microsoft.com/office/powerpoint/2010/main" val="1828117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23</a:t>
            </a:fld>
            <a:endParaRPr lang="en-US" b="1"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95251"/>
            <a:ext cx="4781550" cy="66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275" y="95251"/>
            <a:ext cx="4276725" cy="66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072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24</a:t>
            </a:fld>
            <a:endParaRPr lang="en-US" b="1" dirty="0"/>
          </a:p>
        </p:txBody>
      </p:sp>
      <p:sp>
        <p:nvSpPr>
          <p:cNvPr id="2" name="TextBox 1"/>
          <p:cNvSpPr txBox="1"/>
          <p:nvPr/>
        </p:nvSpPr>
        <p:spPr>
          <a:xfrm>
            <a:off x="133350" y="1176576"/>
            <a:ext cx="9010650" cy="3970318"/>
          </a:xfrm>
          <a:prstGeom prst="rect">
            <a:avLst/>
          </a:prstGeom>
          <a:noFill/>
        </p:spPr>
        <p:txBody>
          <a:bodyPr wrap="square" rtlCol="0">
            <a:spAutoFit/>
          </a:bodyPr>
          <a:lstStyle/>
          <a:p>
            <a:r>
              <a:rPr lang="en-US" sz="2800" dirty="0"/>
              <a:t>The American Wire Gauge (AWG) sizes conductors, ranging from a minimum of no. 40 to a maximum of no. 4/0 (which is the same as “0000”) for solid (single wire) type conductors. The smaller the gauge number, the larger the conductor diameter.</a:t>
            </a:r>
          </a:p>
          <a:p>
            <a:r>
              <a:rPr lang="en-US" sz="2800" dirty="0"/>
              <a:t> </a:t>
            </a:r>
          </a:p>
          <a:p>
            <a:r>
              <a:rPr lang="en-US" sz="2800" dirty="0"/>
              <a:t>For conductor sizes above 4/0, sizes are given in MCM (thousands of circular mil) or just </a:t>
            </a:r>
            <a:r>
              <a:rPr lang="en-US" sz="2800" dirty="0" err="1"/>
              <a:t>cmils</a:t>
            </a:r>
            <a:r>
              <a:rPr lang="en-US" sz="2800" dirty="0" smtClean="0"/>
              <a:t>. MCM means the same as </a:t>
            </a:r>
            <a:r>
              <a:rPr lang="en-US" sz="2800" dirty="0" err="1" smtClean="0"/>
              <a:t>kcmil</a:t>
            </a:r>
            <a:r>
              <a:rPr lang="en-US" sz="2800" dirty="0" smtClean="0"/>
              <a:t>. </a:t>
            </a:r>
            <a:endParaRPr lang="en-US" sz="2800" dirty="0"/>
          </a:p>
        </p:txBody>
      </p:sp>
      <p:sp>
        <p:nvSpPr>
          <p:cNvPr id="3" name="TextBox 2"/>
          <p:cNvSpPr txBox="1"/>
          <p:nvPr/>
        </p:nvSpPr>
        <p:spPr>
          <a:xfrm>
            <a:off x="723900" y="285750"/>
            <a:ext cx="7620000" cy="615553"/>
          </a:xfrm>
          <a:prstGeom prst="rect">
            <a:avLst/>
          </a:prstGeom>
          <a:noFill/>
        </p:spPr>
        <p:txBody>
          <a:bodyPr wrap="square" rtlCol="0">
            <a:spAutoFit/>
          </a:bodyPr>
          <a:lstStyle/>
          <a:p>
            <a:pPr algn="ctr"/>
            <a:r>
              <a:rPr lang="en-US" sz="3400" b="1" dirty="0" smtClean="0"/>
              <a:t>Conductor sizes</a:t>
            </a:r>
            <a:endParaRPr lang="en-US" sz="3400" b="1" dirty="0"/>
          </a:p>
        </p:txBody>
      </p:sp>
      <p:sp>
        <p:nvSpPr>
          <p:cNvPr id="4" name="Rectangle 3"/>
          <p:cNvSpPr/>
          <p:nvPr/>
        </p:nvSpPr>
        <p:spPr>
          <a:xfrm>
            <a:off x="133350" y="5146894"/>
            <a:ext cx="8894536" cy="1384995"/>
          </a:xfrm>
          <a:prstGeom prst="rect">
            <a:avLst/>
          </a:prstGeom>
        </p:spPr>
        <p:txBody>
          <a:bodyPr wrap="square">
            <a:spAutoFit/>
          </a:bodyPr>
          <a:lstStyle/>
          <a:p>
            <a:r>
              <a:rPr lang="en-US" sz="2800" dirty="0"/>
              <a:t>A </a:t>
            </a:r>
            <a:r>
              <a:rPr lang="en-US" sz="2800" dirty="0" err="1"/>
              <a:t>cmil</a:t>
            </a:r>
            <a:r>
              <a:rPr lang="en-US" sz="2800" dirty="0"/>
              <a:t> is a unit of measure for area and corresponds to the area of a circle having a diameter of 1 mil, where 1 mil=10</a:t>
            </a:r>
            <a:r>
              <a:rPr lang="en-US" sz="2800" baseline="30000" dirty="0"/>
              <a:t>-3</a:t>
            </a:r>
            <a:r>
              <a:rPr lang="en-US" sz="2800" dirty="0"/>
              <a:t> inches, or 1 </a:t>
            </a:r>
            <a:r>
              <a:rPr lang="en-US" sz="2800" dirty="0" err="1"/>
              <a:t>kmil</a:t>
            </a:r>
            <a:r>
              <a:rPr lang="en-US" sz="2800" dirty="0"/>
              <a:t>=1 inch.</a:t>
            </a:r>
          </a:p>
        </p:txBody>
      </p:sp>
    </p:spTree>
    <p:extLst>
      <p:ext uri="{BB962C8B-B14F-4D97-AF65-F5344CB8AC3E}">
        <p14:creationId xmlns:p14="http://schemas.microsoft.com/office/powerpoint/2010/main" val="3817813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25</a:t>
            </a:fld>
            <a:endParaRPr lang="en-US" b="1" dirty="0"/>
          </a:p>
        </p:txBody>
      </p:sp>
      <p:sp>
        <p:nvSpPr>
          <p:cNvPr id="4" name="TextBox 3"/>
          <p:cNvSpPr txBox="1"/>
          <p:nvPr/>
        </p:nvSpPr>
        <p:spPr>
          <a:xfrm>
            <a:off x="612254" y="6238675"/>
            <a:ext cx="8308428" cy="646331"/>
          </a:xfrm>
          <a:prstGeom prst="rect">
            <a:avLst/>
          </a:prstGeom>
          <a:noFill/>
        </p:spPr>
        <p:txBody>
          <a:bodyPr wrap="square" rtlCol="0">
            <a:spAutoFit/>
          </a:bodyPr>
          <a:lstStyle/>
          <a:p>
            <a:r>
              <a:rPr lang="en-US" sz="1200" dirty="0" smtClean="0"/>
              <a:t>Source: M. Davis, T. Maples, and B. </a:t>
            </a:r>
            <a:r>
              <a:rPr lang="en-US" sz="1200" dirty="0"/>
              <a:t>Rosen, “Cost-Saving Approaches to Wind Farm </a:t>
            </a:r>
            <a:r>
              <a:rPr lang="en-US" sz="1200" dirty="0" smtClean="0"/>
              <a:t>Design: Exploring </a:t>
            </a:r>
            <a:r>
              <a:rPr lang="en-US" sz="1200" dirty="0"/>
              <a:t>Collection-System Alternatives Can Yield </a:t>
            </a:r>
            <a:r>
              <a:rPr lang="en-US" sz="1200" dirty="0" smtClean="0"/>
              <a:t>Savings</a:t>
            </a:r>
            <a:r>
              <a:rPr lang="en-US" sz="1200" dirty="0"/>
              <a:t>,” available at </a:t>
            </a:r>
            <a:r>
              <a:rPr lang="en-US" sz="1200" dirty="0">
                <a:hlinkClick r:id="rId3"/>
              </a:rPr>
              <a:t>http://</a:t>
            </a:r>
            <a:r>
              <a:rPr lang="en-US" sz="1200" dirty="0" smtClean="0">
                <a:hlinkClick r:id="rId3"/>
              </a:rPr>
              <a:t>www.burnsmcd.com/BenchMark/Article/Cost-Saving-Approaches-to-Wind-Farm-Design</a:t>
            </a:r>
            <a:r>
              <a:rPr lang="en-US" sz="1200" dirty="0" smtClean="0"/>
              <a:t>. </a:t>
            </a:r>
            <a:endParaRPr lang="en-US" sz="1200" dirty="0"/>
          </a:p>
        </p:txBody>
      </p:sp>
      <p:pic>
        <p:nvPicPr>
          <p:cNvPr id="16386" name="Picture 2" descr="http://www.burnsmcd.com/Resource_/Article/5429/Image4/TB2010v4-CostSaving-Table2-G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682" y="2171499"/>
            <a:ext cx="7620000" cy="40671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1333500"/>
            <a:ext cx="7772400" cy="646331"/>
          </a:xfrm>
          <a:prstGeom prst="rect">
            <a:avLst/>
          </a:prstGeom>
          <a:noFill/>
        </p:spPr>
        <p:txBody>
          <a:bodyPr wrap="square" rtlCol="0">
            <a:spAutoFit/>
          </a:bodyPr>
          <a:lstStyle/>
          <a:p>
            <a:r>
              <a:rPr lang="en-US" dirty="0" smtClean="0"/>
              <a:t>A 100 MW wind farm collection system with four feeder circuits. The amount of different kinds of conductors used in each feeder is specified.</a:t>
            </a:r>
          </a:p>
        </p:txBody>
      </p:sp>
      <p:sp>
        <p:nvSpPr>
          <p:cNvPr id="3" name="TextBox 2"/>
          <p:cNvSpPr txBox="1"/>
          <p:nvPr/>
        </p:nvSpPr>
        <p:spPr>
          <a:xfrm>
            <a:off x="152400" y="3410821"/>
            <a:ext cx="1224482" cy="2754600"/>
          </a:xfrm>
          <a:prstGeom prst="rect">
            <a:avLst/>
          </a:prstGeom>
          <a:noFill/>
        </p:spPr>
        <p:txBody>
          <a:bodyPr wrap="square" rtlCol="0">
            <a:spAutoFit/>
          </a:bodyPr>
          <a:lstStyle/>
          <a:p>
            <a:r>
              <a:rPr lang="en-US" sz="1900" b="1" dirty="0" smtClean="0"/>
              <a:t>Diameter (in)</a:t>
            </a:r>
          </a:p>
          <a:p>
            <a:r>
              <a:rPr lang="en-US" sz="2700" dirty="0" smtClean="0"/>
              <a:t>0.398</a:t>
            </a:r>
          </a:p>
          <a:p>
            <a:r>
              <a:rPr lang="en-US" sz="2700" dirty="0" smtClean="0"/>
              <a:t>0.522</a:t>
            </a:r>
          </a:p>
          <a:p>
            <a:r>
              <a:rPr lang="en-US" sz="2700" dirty="0" smtClean="0"/>
              <a:t>0.813</a:t>
            </a:r>
          </a:p>
          <a:p>
            <a:r>
              <a:rPr lang="en-US" sz="2700" dirty="0" smtClean="0"/>
              <a:t>1.0</a:t>
            </a:r>
          </a:p>
          <a:p>
            <a:r>
              <a:rPr lang="en-US" sz="2700" dirty="0" smtClean="0"/>
              <a:t>1.118</a:t>
            </a:r>
            <a:endParaRPr lang="en-US" sz="2700" dirty="0"/>
          </a:p>
        </p:txBody>
      </p:sp>
    </p:spTree>
    <p:extLst>
      <p:ext uri="{BB962C8B-B14F-4D97-AF65-F5344CB8AC3E}">
        <p14:creationId xmlns:p14="http://schemas.microsoft.com/office/powerpoint/2010/main" val="2591705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26</a:t>
            </a:fld>
            <a:endParaRPr lang="en-US" b="1" dirty="0"/>
          </a:p>
        </p:txBody>
      </p:sp>
      <p:sp>
        <p:nvSpPr>
          <p:cNvPr id="4" name="TextBox 3"/>
          <p:cNvSpPr txBox="1"/>
          <p:nvPr/>
        </p:nvSpPr>
        <p:spPr>
          <a:xfrm>
            <a:off x="612254" y="6238675"/>
            <a:ext cx="8308428" cy="646331"/>
          </a:xfrm>
          <a:prstGeom prst="rect">
            <a:avLst/>
          </a:prstGeom>
          <a:noFill/>
        </p:spPr>
        <p:txBody>
          <a:bodyPr wrap="square" rtlCol="0">
            <a:spAutoFit/>
          </a:bodyPr>
          <a:lstStyle/>
          <a:p>
            <a:r>
              <a:rPr lang="en-US" sz="1200" dirty="0" smtClean="0"/>
              <a:t>Source: M. Davis, T. Maples, and B. </a:t>
            </a:r>
            <a:r>
              <a:rPr lang="en-US" sz="1200" dirty="0"/>
              <a:t>Rosen, “Cost-Saving Approaches to Wind Farm </a:t>
            </a:r>
            <a:r>
              <a:rPr lang="en-US" sz="1200" dirty="0" smtClean="0"/>
              <a:t>Design: Exploring </a:t>
            </a:r>
            <a:r>
              <a:rPr lang="en-US" sz="1200" dirty="0"/>
              <a:t>Collection-System Alternatives Can Yield </a:t>
            </a:r>
            <a:r>
              <a:rPr lang="en-US" sz="1200" dirty="0" smtClean="0"/>
              <a:t>Savings</a:t>
            </a:r>
            <a:r>
              <a:rPr lang="en-US" sz="1200" dirty="0"/>
              <a:t>,” available at </a:t>
            </a:r>
            <a:r>
              <a:rPr lang="en-US" sz="1200" dirty="0">
                <a:hlinkClick r:id="rId3"/>
              </a:rPr>
              <a:t>http://</a:t>
            </a:r>
            <a:r>
              <a:rPr lang="en-US" sz="1200" dirty="0" smtClean="0">
                <a:hlinkClick r:id="rId3"/>
              </a:rPr>
              <a:t>www.burnsmcd.com/BenchMark/Article/Cost-Saving-Approaches-to-Wind-Farm-Design</a:t>
            </a:r>
            <a:r>
              <a:rPr lang="en-US" sz="1200" dirty="0" smtClean="0"/>
              <a:t>. </a:t>
            </a:r>
            <a:endParaRPr lang="en-US" sz="1200" dirty="0"/>
          </a:p>
        </p:txBody>
      </p:sp>
      <p:pic>
        <p:nvPicPr>
          <p:cNvPr id="18436" name="Picture 4" descr="http://www.burnsmcd.com/Resource_/Article/5429/Image5/TB2010v4-CostSaving-Table3-G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 y="678685"/>
            <a:ext cx="6467475" cy="5219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29387" y="1714500"/>
            <a:ext cx="2391295" cy="2031325"/>
          </a:xfrm>
          <a:prstGeom prst="rect">
            <a:avLst/>
          </a:prstGeom>
          <a:noFill/>
        </p:spPr>
        <p:txBody>
          <a:bodyPr wrap="square" rtlCol="0">
            <a:spAutoFit/>
          </a:bodyPr>
          <a:lstStyle/>
          <a:p>
            <a:r>
              <a:rPr lang="en-US" dirty="0" smtClean="0"/>
              <a:t>Cable cost: $1.26M</a:t>
            </a:r>
          </a:p>
          <a:p>
            <a:r>
              <a:rPr lang="en-US" dirty="0" smtClean="0"/>
              <a:t>FTB cost: $265k</a:t>
            </a:r>
          </a:p>
          <a:p>
            <a:r>
              <a:rPr lang="en-US" dirty="0" smtClean="0"/>
              <a:t>Total: $1.525M</a:t>
            </a:r>
          </a:p>
          <a:p>
            <a:endParaRPr lang="en-US" dirty="0"/>
          </a:p>
          <a:p>
            <a:r>
              <a:rPr lang="en-US" dirty="0" smtClean="0"/>
              <a:t>Total installed cost (includes substation and labor) is $6.8M</a:t>
            </a:r>
            <a:endParaRPr lang="en-US" dirty="0"/>
          </a:p>
        </p:txBody>
      </p:sp>
    </p:spTree>
    <p:extLst>
      <p:ext uri="{BB962C8B-B14F-4D97-AF65-F5344CB8AC3E}">
        <p14:creationId xmlns:p14="http://schemas.microsoft.com/office/powerpoint/2010/main" val="2804627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27</a:t>
            </a:fld>
            <a:endParaRPr lang="en-US" b="1" dirty="0"/>
          </a:p>
        </p:txBody>
      </p:sp>
      <p:sp>
        <p:nvSpPr>
          <p:cNvPr id="4" name="TextBox 3"/>
          <p:cNvSpPr txBox="1"/>
          <p:nvPr/>
        </p:nvSpPr>
        <p:spPr>
          <a:xfrm>
            <a:off x="612254" y="6238675"/>
            <a:ext cx="8308428" cy="646331"/>
          </a:xfrm>
          <a:prstGeom prst="rect">
            <a:avLst/>
          </a:prstGeom>
          <a:noFill/>
        </p:spPr>
        <p:txBody>
          <a:bodyPr wrap="square" rtlCol="0">
            <a:spAutoFit/>
          </a:bodyPr>
          <a:lstStyle/>
          <a:p>
            <a:r>
              <a:rPr lang="en-US" sz="1200" dirty="0" smtClean="0"/>
              <a:t>Source: M. Davis, T. Maples, and B. </a:t>
            </a:r>
            <a:r>
              <a:rPr lang="en-US" sz="1200" dirty="0"/>
              <a:t>Rosen, “Cost-Saving Approaches to Wind Farm </a:t>
            </a:r>
            <a:r>
              <a:rPr lang="en-US" sz="1200" dirty="0" smtClean="0"/>
              <a:t>Design: Exploring </a:t>
            </a:r>
            <a:r>
              <a:rPr lang="en-US" sz="1200" dirty="0"/>
              <a:t>Collection-System Alternatives Can Yield </a:t>
            </a:r>
            <a:r>
              <a:rPr lang="en-US" sz="1200" dirty="0" smtClean="0"/>
              <a:t>Savings</a:t>
            </a:r>
            <a:r>
              <a:rPr lang="en-US" sz="1200" dirty="0"/>
              <a:t>,” available at </a:t>
            </a:r>
            <a:r>
              <a:rPr lang="en-US" sz="1200" dirty="0">
                <a:hlinkClick r:id="rId3"/>
              </a:rPr>
              <a:t>http://</a:t>
            </a:r>
            <a:r>
              <a:rPr lang="en-US" sz="1200" dirty="0" smtClean="0">
                <a:hlinkClick r:id="rId3"/>
              </a:rPr>
              <a:t>www.burnsmcd.com/BenchMark/Article/Cost-Saving-Approaches-to-Wind-Farm-Design</a:t>
            </a:r>
            <a:r>
              <a:rPr lang="en-US" sz="1200" dirty="0" smtClean="0"/>
              <a:t>. </a:t>
            </a:r>
            <a:endParaRPr lang="en-US" sz="1200"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68" y="1333500"/>
            <a:ext cx="6888929" cy="379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5257800"/>
            <a:ext cx="5924550" cy="923330"/>
          </a:xfrm>
          <a:prstGeom prst="rect">
            <a:avLst/>
          </a:prstGeom>
          <a:noFill/>
        </p:spPr>
        <p:txBody>
          <a:bodyPr wrap="square" rtlCol="0">
            <a:spAutoFit/>
          </a:bodyPr>
          <a:lstStyle/>
          <a:p>
            <a:r>
              <a:rPr lang="en-US" dirty="0" smtClean="0"/>
              <a:t>Eliminated FTB by adding an additional circuit; reduces required </a:t>
            </a:r>
            <a:r>
              <a:rPr lang="en-US" dirty="0" err="1" smtClean="0"/>
              <a:t>ampacity</a:t>
            </a:r>
            <a:r>
              <a:rPr lang="en-US" dirty="0" smtClean="0"/>
              <a:t> of homerun cable segments.</a:t>
            </a:r>
          </a:p>
          <a:p>
            <a:r>
              <a:rPr lang="en-US" dirty="0" smtClean="0"/>
              <a:t>You also get increased reliability.  </a:t>
            </a:r>
            <a:endParaRPr lang="en-US" dirty="0"/>
          </a:p>
        </p:txBody>
      </p:sp>
      <p:sp>
        <p:nvSpPr>
          <p:cNvPr id="8" name="TextBox 7"/>
          <p:cNvSpPr txBox="1"/>
          <p:nvPr/>
        </p:nvSpPr>
        <p:spPr>
          <a:xfrm>
            <a:off x="6338887" y="4980801"/>
            <a:ext cx="2391295" cy="1200329"/>
          </a:xfrm>
          <a:prstGeom prst="rect">
            <a:avLst/>
          </a:prstGeom>
          <a:noFill/>
        </p:spPr>
        <p:txBody>
          <a:bodyPr wrap="square" rtlCol="0">
            <a:spAutoFit/>
          </a:bodyPr>
          <a:lstStyle/>
          <a:p>
            <a:r>
              <a:rPr lang="en-US" dirty="0" smtClean="0"/>
              <a:t>Cable cost: $1.255M (from $1.26M).</a:t>
            </a:r>
            <a:endParaRPr lang="en-US" dirty="0"/>
          </a:p>
          <a:p>
            <a:r>
              <a:rPr lang="en-US" dirty="0" smtClean="0"/>
              <a:t>Total installed cost is $6.6M (from $6.8M).</a:t>
            </a:r>
          </a:p>
        </p:txBody>
      </p:sp>
      <p:sp>
        <p:nvSpPr>
          <p:cNvPr id="3" name="TextBox 2"/>
          <p:cNvSpPr txBox="1"/>
          <p:nvPr/>
        </p:nvSpPr>
        <p:spPr>
          <a:xfrm>
            <a:off x="5886449" y="2019300"/>
            <a:ext cx="1123951" cy="907941"/>
          </a:xfrm>
          <a:prstGeom prst="rect">
            <a:avLst/>
          </a:prstGeom>
          <a:solidFill>
            <a:schemeClr val="bg1">
              <a:lumMod val="85000"/>
            </a:schemeClr>
          </a:solidFill>
          <a:ln>
            <a:solidFill>
              <a:schemeClr val="tx1"/>
            </a:solidFill>
          </a:ln>
        </p:spPr>
        <p:txBody>
          <a:bodyPr wrap="square" rtlCol="0">
            <a:spAutoFit/>
          </a:bodyPr>
          <a:lstStyle/>
          <a:p>
            <a:pPr algn="ctr"/>
            <a:endParaRPr lang="en-US" sz="1200" dirty="0" smtClean="0"/>
          </a:p>
          <a:p>
            <a:pPr algn="ctr"/>
            <a:r>
              <a:rPr lang="en-US" sz="1200" dirty="0" smtClean="0"/>
              <a:t>Feeder circuit 5 Cable quantity (feet)</a:t>
            </a:r>
            <a:endParaRPr lang="en-US" sz="1600" dirty="0" smtClean="0"/>
          </a:p>
          <a:p>
            <a:pPr algn="ctr"/>
            <a:endParaRPr lang="en-US" sz="500" dirty="0" smtClean="0"/>
          </a:p>
        </p:txBody>
      </p:sp>
      <p:graphicFrame>
        <p:nvGraphicFramePr>
          <p:cNvPr id="5" name="Table 4"/>
          <p:cNvGraphicFramePr>
            <a:graphicFrameLocks noGrp="1"/>
          </p:cNvGraphicFramePr>
          <p:nvPr>
            <p:extLst>
              <p:ext uri="{D42A27DB-BD31-4B8C-83A1-F6EECF244321}">
                <p14:modId xmlns:p14="http://schemas.microsoft.com/office/powerpoint/2010/main" val="4216712403"/>
              </p:ext>
            </p:extLst>
          </p:nvPr>
        </p:nvGraphicFramePr>
        <p:xfrm>
          <a:off x="7010659" y="2019300"/>
          <a:ext cx="1047750" cy="2921000"/>
        </p:xfrm>
        <a:graphic>
          <a:graphicData uri="http://schemas.openxmlformats.org/drawingml/2006/table">
            <a:tbl>
              <a:tblPr firstRow="1" bandRow="1">
                <a:tableStyleId>{5C22544A-7EE6-4342-B048-85BDC9FD1C3A}</a:tableStyleId>
              </a:tblPr>
              <a:tblGrid>
                <a:gridCol w="1047750">
                  <a:extLst>
                    <a:ext uri="{9D8B030D-6E8A-4147-A177-3AD203B41FA5}">
                      <a16:colId xmlns:a16="http://schemas.microsoft.com/office/drawing/2014/main" val="20000"/>
                    </a:ext>
                  </a:extLst>
                </a:gridCol>
              </a:tblGrid>
              <a:tr h="370840">
                <a:tc>
                  <a:txBody>
                    <a:bodyPr/>
                    <a:lstStyle/>
                    <a:p>
                      <a:r>
                        <a:rPr lang="en-US" sz="1600" dirty="0" smtClean="0"/>
                        <a:t>Total cable quantity (feet)</a:t>
                      </a:r>
                      <a:endParaRPr lang="en-US" sz="1600" dirty="0"/>
                    </a:p>
                  </a:txBody>
                  <a:tcPr/>
                </a:tc>
                <a:extLst>
                  <a:ext uri="{0D108BD9-81ED-4DB2-BD59-A6C34878D82A}">
                    <a16:rowId xmlns:a16="http://schemas.microsoft.com/office/drawing/2014/main" val="10000"/>
                  </a:ext>
                </a:extLst>
              </a:tr>
              <a:tr h="370840">
                <a:tc>
                  <a:txBody>
                    <a:bodyPr/>
                    <a:lstStyle/>
                    <a:p>
                      <a:r>
                        <a:rPr lang="en-US" dirty="0" smtClean="0"/>
                        <a:t>114510</a:t>
                      </a:r>
                      <a:endParaRPr lang="en-US" dirty="0"/>
                    </a:p>
                  </a:txBody>
                  <a:tcPr/>
                </a:tc>
                <a:extLst>
                  <a:ext uri="{0D108BD9-81ED-4DB2-BD59-A6C34878D82A}">
                    <a16:rowId xmlns:a16="http://schemas.microsoft.com/office/drawing/2014/main" val="10001"/>
                  </a:ext>
                </a:extLst>
              </a:tr>
              <a:tr h="370840">
                <a:tc>
                  <a:txBody>
                    <a:bodyPr/>
                    <a:lstStyle/>
                    <a:p>
                      <a:r>
                        <a:rPr lang="en-US" dirty="0" smtClean="0"/>
                        <a:t>49710</a:t>
                      </a:r>
                      <a:endParaRPr lang="en-US" dirty="0"/>
                    </a:p>
                  </a:txBody>
                  <a:tcPr/>
                </a:tc>
                <a:extLst>
                  <a:ext uri="{0D108BD9-81ED-4DB2-BD59-A6C34878D82A}">
                    <a16:rowId xmlns:a16="http://schemas.microsoft.com/office/drawing/2014/main" val="10002"/>
                  </a:ext>
                </a:extLst>
              </a:tr>
              <a:tr h="370840">
                <a:tc>
                  <a:txBody>
                    <a:bodyPr/>
                    <a:lstStyle/>
                    <a:p>
                      <a:r>
                        <a:rPr lang="en-US" dirty="0" smtClean="0"/>
                        <a:t>20100</a:t>
                      </a:r>
                      <a:endParaRPr lang="en-US" dirty="0"/>
                    </a:p>
                  </a:txBody>
                  <a:tcPr/>
                </a:tc>
                <a:extLst>
                  <a:ext uri="{0D108BD9-81ED-4DB2-BD59-A6C34878D82A}">
                    <a16:rowId xmlns:a16="http://schemas.microsoft.com/office/drawing/2014/main" val="10003"/>
                  </a:ext>
                </a:extLst>
              </a:tr>
              <a:tr h="370840">
                <a:tc>
                  <a:txBody>
                    <a:bodyPr/>
                    <a:lstStyle/>
                    <a:p>
                      <a:r>
                        <a:rPr lang="en-US" dirty="0" smtClean="0"/>
                        <a:t>118200</a:t>
                      </a:r>
                      <a:endParaRPr lang="en-US" dirty="0"/>
                    </a:p>
                  </a:txBody>
                  <a:tcPr/>
                </a:tc>
                <a:extLst>
                  <a:ext uri="{0D108BD9-81ED-4DB2-BD59-A6C34878D82A}">
                    <a16:rowId xmlns:a16="http://schemas.microsoft.com/office/drawing/2014/main" val="10004"/>
                  </a:ext>
                </a:extLst>
              </a:tr>
              <a:tr h="370840">
                <a:tc>
                  <a:txBody>
                    <a:bodyPr/>
                    <a:lstStyle/>
                    <a:p>
                      <a:r>
                        <a:rPr lang="en-US" dirty="0" smtClean="0"/>
                        <a:t>0</a:t>
                      </a:r>
                      <a:endParaRPr lang="en-US" dirty="0"/>
                    </a:p>
                  </a:txBody>
                  <a:tcPr/>
                </a:tc>
                <a:extLst>
                  <a:ext uri="{0D108BD9-81ED-4DB2-BD59-A6C34878D82A}">
                    <a16:rowId xmlns:a16="http://schemas.microsoft.com/office/drawing/2014/main" val="10005"/>
                  </a:ext>
                </a:extLst>
              </a:tr>
            </a:tbl>
          </a:graphicData>
        </a:graphic>
      </p:graphicFrame>
      <p:pic>
        <p:nvPicPr>
          <p:cNvPr id="235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2438" y="2019300"/>
            <a:ext cx="1049351" cy="296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072438" y="133350"/>
            <a:ext cx="1071562" cy="1477328"/>
          </a:xfrm>
          <a:prstGeom prst="rect">
            <a:avLst/>
          </a:prstGeom>
          <a:solidFill>
            <a:schemeClr val="bg1"/>
          </a:solidFill>
        </p:spPr>
        <p:txBody>
          <a:bodyPr wrap="square" rtlCol="0">
            <a:spAutoFit/>
          </a:bodyPr>
          <a:lstStyle/>
          <a:p>
            <a:pPr algn="ctr"/>
            <a:r>
              <a:rPr lang="en-US" dirty="0" smtClean="0"/>
              <a:t>Four-feeder design, with FTB</a:t>
            </a:r>
            <a:endParaRPr lang="en-US" dirty="0"/>
          </a:p>
        </p:txBody>
      </p:sp>
      <p:sp>
        <p:nvSpPr>
          <p:cNvPr id="9" name="Down Arrow 8"/>
          <p:cNvSpPr/>
          <p:nvPr/>
        </p:nvSpPr>
        <p:spPr>
          <a:xfrm>
            <a:off x="8406613" y="1610678"/>
            <a:ext cx="323569" cy="4086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8096166" y="4438650"/>
            <a:ext cx="190584" cy="381000"/>
          </a:xfrm>
          <a:custGeom>
            <a:avLst/>
            <a:gdLst>
              <a:gd name="connsiteX0" fmla="*/ 190584 w 190584"/>
              <a:gd name="connsiteY0" fmla="*/ 381000 h 381000"/>
              <a:gd name="connsiteX1" fmla="*/ 84 w 190584"/>
              <a:gd name="connsiteY1" fmla="*/ 209550 h 381000"/>
              <a:gd name="connsiteX2" fmla="*/ 171534 w 190584"/>
              <a:gd name="connsiteY2" fmla="*/ 0 h 381000"/>
            </a:gdLst>
            <a:ahLst/>
            <a:cxnLst>
              <a:cxn ang="0">
                <a:pos x="connsiteX0" y="connsiteY0"/>
              </a:cxn>
              <a:cxn ang="0">
                <a:pos x="connsiteX1" y="connsiteY1"/>
              </a:cxn>
              <a:cxn ang="0">
                <a:pos x="connsiteX2" y="connsiteY2"/>
              </a:cxn>
            </a:cxnLst>
            <a:rect l="l" t="t" r="r" b="b"/>
            <a:pathLst>
              <a:path w="190584" h="381000">
                <a:moveTo>
                  <a:pt x="190584" y="381000"/>
                </a:moveTo>
                <a:cubicBezTo>
                  <a:pt x="96921" y="327025"/>
                  <a:pt x="3259" y="273050"/>
                  <a:pt x="84" y="209550"/>
                </a:cubicBezTo>
                <a:cubicBezTo>
                  <a:pt x="-3091" y="146050"/>
                  <a:pt x="84221" y="73025"/>
                  <a:pt x="171534" y="0"/>
                </a:cubicBez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8057982" y="3638550"/>
            <a:ext cx="190584" cy="381000"/>
          </a:xfrm>
          <a:custGeom>
            <a:avLst/>
            <a:gdLst>
              <a:gd name="connsiteX0" fmla="*/ 190584 w 190584"/>
              <a:gd name="connsiteY0" fmla="*/ 381000 h 381000"/>
              <a:gd name="connsiteX1" fmla="*/ 84 w 190584"/>
              <a:gd name="connsiteY1" fmla="*/ 209550 h 381000"/>
              <a:gd name="connsiteX2" fmla="*/ 171534 w 190584"/>
              <a:gd name="connsiteY2" fmla="*/ 0 h 381000"/>
            </a:gdLst>
            <a:ahLst/>
            <a:cxnLst>
              <a:cxn ang="0">
                <a:pos x="connsiteX0" y="connsiteY0"/>
              </a:cxn>
              <a:cxn ang="0">
                <a:pos x="connsiteX1" y="connsiteY1"/>
              </a:cxn>
              <a:cxn ang="0">
                <a:pos x="connsiteX2" y="connsiteY2"/>
              </a:cxn>
            </a:cxnLst>
            <a:rect l="l" t="t" r="r" b="b"/>
            <a:pathLst>
              <a:path w="190584" h="381000">
                <a:moveTo>
                  <a:pt x="190584" y="381000"/>
                </a:moveTo>
                <a:cubicBezTo>
                  <a:pt x="96921" y="327025"/>
                  <a:pt x="3259" y="273050"/>
                  <a:pt x="84" y="209550"/>
                </a:cubicBezTo>
                <a:cubicBezTo>
                  <a:pt x="-3091" y="146050"/>
                  <a:pt x="84221" y="73025"/>
                  <a:pt x="171534" y="0"/>
                </a:cubicBez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851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28</a:t>
            </a:fld>
            <a:endParaRPr lang="en-US" b="1" dirty="0"/>
          </a:p>
        </p:txBody>
      </p:sp>
      <p:sp>
        <p:nvSpPr>
          <p:cNvPr id="4" name="TextBox 3"/>
          <p:cNvSpPr txBox="1"/>
          <p:nvPr/>
        </p:nvSpPr>
        <p:spPr>
          <a:xfrm>
            <a:off x="612254" y="6238675"/>
            <a:ext cx="8308428" cy="646331"/>
          </a:xfrm>
          <a:prstGeom prst="rect">
            <a:avLst/>
          </a:prstGeom>
          <a:noFill/>
        </p:spPr>
        <p:txBody>
          <a:bodyPr wrap="square" rtlCol="0">
            <a:spAutoFit/>
          </a:bodyPr>
          <a:lstStyle/>
          <a:p>
            <a:r>
              <a:rPr lang="en-US" sz="1200" dirty="0" smtClean="0"/>
              <a:t>Source: M. Davis, T. Maples, and B. </a:t>
            </a:r>
            <a:r>
              <a:rPr lang="en-US" sz="1200" dirty="0"/>
              <a:t>Rosen, “Cost-Saving Approaches to Wind Farm </a:t>
            </a:r>
            <a:r>
              <a:rPr lang="en-US" sz="1200" dirty="0" smtClean="0"/>
              <a:t>Design: Exploring </a:t>
            </a:r>
            <a:r>
              <a:rPr lang="en-US" sz="1200" dirty="0"/>
              <a:t>Collection-System Alternatives Can Yield </a:t>
            </a:r>
            <a:r>
              <a:rPr lang="en-US" sz="1200" dirty="0" smtClean="0"/>
              <a:t>Savings</a:t>
            </a:r>
            <a:r>
              <a:rPr lang="en-US" sz="1200" dirty="0"/>
              <a:t>,” available at </a:t>
            </a:r>
            <a:r>
              <a:rPr lang="en-US" sz="1200" dirty="0">
                <a:hlinkClick r:id="rId3"/>
              </a:rPr>
              <a:t>http://</a:t>
            </a:r>
            <a:r>
              <a:rPr lang="en-US" sz="1200" dirty="0" smtClean="0">
                <a:hlinkClick r:id="rId3"/>
              </a:rPr>
              <a:t>www.burnsmcd.com/BenchMark/Article/Cost-Saving-Approaches-to-Wind-Farm-Design</a:t>
            </a:r>
            <a:r>
              <a:rPr lang="en-US" sz="1200" dirty="0" smtClean="0"/>
              <a:t>. </a:t>
            </a:r>
            <a:endParaRPr lang="en-US" sz="1200" dirty="0"/>
          </a:p>
        </p:txBody>
      </p:sp>
      <p:sp>
        <p:nvSpPr>
          <p:cNvPr id="11" name="TextBox 10"/>
          <p:cNvSpPr txBox="1"/>
          <p:nvPr/>
        </p:nvSpPr>
        <p:spPr>
          <a:xfrm>
            <a:off x="228600" y="1543050"/>
            <a:ext cx="8915400" cy="3693319"/>
          </a:xfrm>
          <a:prstGeom prst="rect">
            <a:avLst/>
          </a:prstGeom>
          <a:noFill/>
        </p:spPr>
        <p:txBody>
          <a:bodyPr wrap="square" rtlCol="0">
            <a:spAutoFit/>
          </a:bodyPr>
          <a:lstStyle/>
          <a:p>
            <a:r>
              <a:rPr lang="en-US" dirty="0" smtClean="0"/>
              <a:t>“For </a:t>
            </a:r>
            <a:r>
              <a:rPr lang="en-US" dirty="0"/>
              <a:t>this </a:t>
            </a:r>
            <a:r>
              <a:rPr lang="en-US" dirty="0" smtClean="0"/>
              <a:t>five-feeder collection </a:t>
            </a:r>
            <a:r>
              <a:rPr lang="en-US" dirty="0"/>
              <a:t>system, </a:t>
            </a:r>
            <a:r>
              <a:rPr lang="en-US" dirty="0" smtClean="0"/>
              <a:t>the overall </a:t>
            </a:r>
            <a:r>
              <a:rPr lang="en-US" dirty="0"/>
              <a:t>material cost </a:t>
            </a:r>
            <a:r>
              <a:rPr lang="en-US" dirty="0" smtClean="0"/>
              <a:t>of the </a:t>
            </a:r>
            <a:r>
              <a:rPr lang="en-US" dirty="0"/>
              <a:t>cable is estimated </a:t>
            </a:r>
            <a:r>
              <a:rPr lang="en-US" dirty="0" smtClean="0"/>
              <a:t>to be </a:t>
            </a:r>
            <a:r>
              <a:rPr lang="en-US" dirty="0"/>
              <a:t>$1.255 million. </a:t>
            </a:r>
            <a:r>
              <a:rPr lang="en-US" dirty="0" smtClean="0"/>
              <a:t>While slightly </a:t>
            </a:r>
            <a:r>
              <a:rPr lang="en-US" dirty="0"/>
              <a:t>more cable </a:t>
            </a:r>
            <a:r>
              <a:rPr lang="en-US" dirty="0" smtClean="0"/>
              <a:t>was required </a:t>
            </a:r>
            <a:r>
              <a:rPr lang="en-US" dirty="0"/>
              <a:t>for the </a:t>
            </a:r>
            <a:r>
              <a:rPr lang="en-US" dirty="0" smtClean="0"/>
              <a:t>additional feeder</a:t>
            </a:r>
            <a:r>
              <a:rPr lang="en-US" dirty="0"/>
              <a:t>, there was </a:t>
            </a:r>
            <a:r>
              <a:rPr lang="en-US" dirty="0" smtClean="0"/>
              <a:t>a reduction </a:t>
            </a:r>
            <a:r>
              <a:rPr lang="en-US" dirty="0"/>
              <a:t>in cost due to </a:t>
            </a:r>
            <a:r>
              <a:rPr lang="en-US" dirty="0" smtClean="0"/>
              <a:t>the use </a:t>
            </a:r>
            <a:r>
              <a:rPr lang="en-US" dirty="0"/>
              <a:t>of smaller cables </a:t>
            </a:r>
            <a:r>
              <a:rPr lang="en-US" dirty="0" smtClean="0"/>
              <a:t>made possible </a:t>
            </a:r>
            <a:r>
              <a:rPr lang="en-US" dirty="0"/>
              <a:t>by the reduction </a:t>
            </a:r>
            <a:r>
              <a:rPr lang="en-US" dirty="0" smtClean="0"/>
              <a:t>of the </a:t>
            </a:r>
            <a:r>
              <a:rPr lang="en-US" dirty="0"/>
              <a:t>running current on </a:t>
            </a:r>
            <a:r>
              <a:rPr lang="en-US" dirty="0" smtClean="0"/>
              <a:t>each of </a:t>
            </a:r>
            <a:r>
              <a:rPr lang="en-US" dirty="0"/>
              <a:t>the circuits. </a:t>
            </a:r>
            <a:endParaRPr lang="en-US" dirty="0" smtClean="0"/>
          </a:p>
          <a:p>
            <a:endParaRPr lang="en-US" dirty="0"/>
          </a:p>
          <a:p>
            <a:r>
              <a:rPr lang="en-US" dirty="0" smtClean="0"/>
              <a:t>In </a:t>
            </a:r>
            <a:r>
              <a:rPr lang="en-US" dirty="0"/>
              <a:t>this wind farm, the </a:t>
            </a:r>
            <a:r>
              <a:rPr lang="en-US" dirty="0" smtClean="0"/>
              <a:t>estimated total </a:t>
            </a:r>
            <a:r>
              <a:rPr lang="en-US" dirty="0"/>
              <a:t>installed cost of the four-feeder collection</a:t>
            </a:r>
          </a:p>
          <a:p>
            <a:r>
              <a:rPr lang="en-US" dirty="0"/>
              <a:t>system, with FTB utilized on the </a:t>
            </a:r>
            <a:r>
              <a:rPr lang="en-US" dirty="0" smtClean="0"/>
              <a:t>homerun segments</a:t>
            </a:r>
            <a:r>
              <a:rPr lang="en-US" dirty="0"/>
              <a:t>, is $6.8 million. However, when </a:t>
            </a:r>
            <a:r>
              <a:rPr lang="en-US" dirty="0" smtClean="0"/>
              <a:t>five feeders </a:t>
            </a:r>
            <a:r>
              <a:rPr lang="en-US" dirty="0"/>
              <a:t>are employed, the cost decreases </a:t>
            </a:r>
            <a:r>
              <a:rPr lang="en-US" dirty="0" smtClean="0"/>
              <a:t>to $</a:t>
            </a:r>
            <a:r>
              <a:rPr lang="en-US" dirty="0"/>
              <a:t>6.6 million. </a:t>
            </a:r>
            <a:endParaRPr lang="en-US" dirty="0" smtClean="0"/>
          </a:p>
          <a:p>
            <a:endParaRPr lang="en-US" dirty="0"/>
          </a:p>
          <a:p>
            <a:r>
              <a:rPr lang="en-US" dirty="0" smtClean="0"/>
              <a:t>Note </a:t>
            </a:r>
            <a:r>
              <a:rPr lang="en-US" dirty="0"/>
              <a:t>that installing five </a:t>
            </a:r>
            <a:r>
              <a:rPr lang="en-US" dirty="0" smtClean="0"/>
              <a:t>feeders involves </a:t>
            </a:r>
            <a:r>
              <a:rPr lang="en-US" dirty="0"/>
              <a:t>additional trenching, one </a:t>
            </a:r>
            <a:r>
              <a:rPr lang="en-US" dirty="0" smtClean="0"/>
              <a:t>additional circuit </a:t>
            </a:r>
            <a:r>
              <a:rPr lang="en-US" dirty="0"/>
              <a:t>breaker at the collector substation, </a:t>
            </a:r>
            <a:r>
              <a:rPr lang="en-US" dirty="0" smtClean="0"/>
              <a:t>and additional </a:t>
            </a:r>
            <a:r>
              <a:rPr lang="en-US" dirty="0"/>
              <a:t>protective relays and controls. But </a:t>
            </a:r>
            <a:r>
              <a:rPr lang="en-US" dirty="0" smtClean="0"/>
              <a:t>in this </a:t>
            </a:r>
            <a:r>
              <a:rPr lang="en-US" dirty="0"/>
              <a:t>case, this added cost was more than offset</a:t>
            </a:r>
            <a:r>
              <a:rPr lang="en-US" dirty="0" smtClean="0"/>
              <a:t>, primarily </a:t>
            </a:r>
            <a:r>
              <a:rPr lang="en-US" dirty="0"/>
              <a:t>by the absence of FTB, and to a </a:t>
            </a:r>
            <a:r>
              <a:rPr lang="en-US" dirty="0" smtClean="0"/>
              <a:t>lesser extent</a:t>
            </a:r>
            <a:r>
              <a:rPr lang="en-US" dirty="0"/>
              <a:t>, the lower cost of the smaller cables</a:t>
            </a:r>
            <a:r>
              <a:rPr lang="en-US" dirty="0" smtClean="0"/>
              <a:t>.”</a:t>
            </a:r>
          </a:p>
        </p:txBody>
      </p:sp>
      <p:sp>
        <p:nvSpPr>
          <p:cNvPr id="12" name="TextBox 11"/>
          <p:cNvSpPr txBox="1"/>
          <p:nvPr/>
        </p:nvSpPr>
        <p:spPr>
          <a:xfrm>
            <a:off x="438150" y="247650"/>
            <a:ext cx="8115300" cy="646331"/>
          </a:xfrm>
          <a:prstGeom prst="rect">
            <a:avLst/>
          </a:prstGeom>
          <a:noFill/>
        </p:spPr>
        <p:txBody>
          <a:bodyPr wrap="square" rtlCol="0">
            <a:spAutoFit/>
          </a:bodyPr>
          <a:lstStyle/>
          <a:p>
            <a:pPr algn="ctr"/>
            <a:r>
              <a:rPr lang="en-US" sz="3600" b="1" dirty="0" smtClean="0"/>
              <a:t>Design options</a:t>
            </a:r>
            <a:endParaRPr lang="en-US" sz="3600" b="1" dirty="0"/>
          </a:p>
        </p:txBody>
      </p:sp>
      <p:sp>
        <p:nvSpPr>
          <p:cNvPr id="2" name="TextBox 1"/>
          <p:cNvSpPr txBox="1"/>
          <p:nvPr/>
        </p:nvSpPr>
        <p:spPr>
          <a:xfrm>
            <a:off x="114300" y="5356680"/>
            <a:ext cx="8915400" cy="646331"/>
          </a:xfrm>
          <a:prstGeom prst="rect">
            <a:avLst/>
          </a:prstGeom>
          <a:noFill/>
          <a:ln>
            <a:solidFill>
              <a:schemeClr val="tx1"/>
            </a:solidFill>
          </a:ln>
        </p:spPr>
        <p:txBody>
          <a:bodyPr wrap="square" rtlCol="0">
            <a:spAutoFit/>
          </a:bodyPr>
          <a:lstStyle/>
          <a:p>
            <a:r>
              <a:rPr lang="en-US" dirty="0" smtClean="0"/>
              <a:t>Observe interplay between number of cables (cost of cables, CB, relays, and controls, and trenching cost), and cost to obtain the required </a:t>
            </a:r>
            <a:r>
              <a:rPr lang="en-US" dirty="0" err="1" smtClean="0"/>
              <a:t>ampacities</a:t>
            </a:r>
            <a:r>
              <a:rPr lang="en-US" dirty="0" smtClean="0"/>
              <a:t> (circuit size and FTB). </a:t>
            </a:r>
            <a:endParaRPr lang="en-US" dirty="0"/>
          </a:p>
        </p:txBody>
      </p:sp>
    </p:spTree>
    <p:extLst>
      <p:ext uri="{BB962C8B-B14F-4D97-AF65-F5344CB8AC3E}">
        <p14:creationId xmlns:p14="http://schemas.microsoft.com/office/powerpoint/2010/main" val="3543377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8685432" y="6514295"/>
            <a:ext cx="458568" cy="333102"/>
          </a:xfrm>
        </p:spPr>
        <p:txBody>
          <a:bodyPr/>
          <a:lstStyle/>
          <a:p>
            <a:pPr>
              <a:defRPr/>
            </a:pPr>
            <a:fld id="{02FCDE40-6964-416A-9A4E-27EE96A382D7}" type="slidenum">
              <a:rPr lang="en-US" b="1"/>
              <a:pPr>
                <a:defRPr/>
              </a:pPr>
              <a:t>29</a:t>
            </a:fld>
            <a:endParaRPr lang="en-US" b="1" dirty="0"/>
          </a:p>
        </p:txBody>
      </p:sp>
      <p:sp>
        <p:nvSpPr>
          <p:cNvPr id="12" name="TextBox 11"/>
          <p:cNvSpPr txBox="1"/>
          <p:nvPr/>
        </p:nvSpPr>
        <p:spPr>
          <a:xfrm>
            <a:off x="0" y="-86172"/>
            <a:ext cx="9144000" cy="1015663"/>
          </a:xfrm>
          <a:prstGeom prst="rect">
            <a:avLst/>
          </a:prstGeom>
          <a:noFill/>
        </p:spPr>
        <p:txBody>
          <a:bodyPr wrap="square" rtlCol="0">
            <a:spAutoFit/>
          </a:bodyPr>
          <a:lstStyle/>
          <a:p>
            <a:pPr algn="ctr"/>
            <a:r>
              <a:rPr lang="en-US" sz="3000" b="1" dirty="0" smtClean="0"/>
              <a:t>Once we specify turbine locations and # of feeders, we may make decisions via optimization</a:t>
            </a:r>
            <a:endParaRPr lang="en-US" sz="30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438447505"/>
              </p:ext>
            </p:extLst>
          </p:nvPr>
        </p:nvGraphicFramePr>
        <p:xfrm>
          <a:off x="898984" y="2221129"/>
          <a:ext cx="7808913" cy="804863"/>
        </p:xfrm>
        <a:graphic>
          <a:graphicData uri="http://schemas.openxmlformats.org/presentationml/2006/ole">
            <mc:AlternateContent xmlns:mc="http://schemas.openxmlformats.org/markup-compatibility/2006">
              <mc:Choice xmlns:v="urn:schemas-microsoft-com:vml" Requires="v">
                <p:oleObj spid="_x0000_s50285" name="Equation" r:id="rId4" imgW="4356000" imgH="457200" progId="Equation.3">
                  <p:embed/>
                </p:oleObj>
              </mc:Choice>
              <mc:Fallback>
                <p:oleObj name="Equation" r:id="rId4" imgW="4356000" imgH="457200" progId="Equation.3">
                  <p:embed/>
                  <p:pic>
                    <p:nvPicPr>
                      <p:cNvPr id="0" name="Object 2"/>
                      <p:cNvPicPr>
                        <a:picLocks noChangeAspect="1" noChangeArrowheads="1"/>
                      </p:cNvPicPr>
                      <p:nvPr/>
                    </p:nvPicPr>
                    <p:blipFill>
                      <a:blip r:embed="rId5"/>
                      <a:srcRect/>
                      <a:stretch>
                        <a:fillRect/>
                      </a:stretch>
                    </p:blipFill>
                    <p:spPr bwMode="auto">
                      <a:xfrm>
                        <a:off x="898984" y="2221129"/>
                        <a:ext cx="780891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58081" y="2401314"/>
            <a:ext cx="679517" cy="369332"/>
          </a:xfrm>
          <a:prstGeom prst="rect">
            <a:avLst/>
          </a:prstGeom>
          <a:noFill/>
        </p:spPr>
        <p:txBody>
          <a:bodyPr wrap="square" rtlCol="0">
            <a:spAutoFit/>
          </a:bodyPr>
          <a:lstStyle/>
          <a:p>
            <a:r>
              <a:rPr lang="en-US" b="1" dirty="0" smtClean="0"/>
              <a:t>Min</a:t>
            </a:r>
            <a:endParaRPr lang="en-US" b="1" dirty="0"/>
          </a:p>
        </p:txBody>
      </p:sp>
      <p:sp>
        <p:nvSpPr>
          <p:cNvPr id="9" name="TextBox 8"/>
          <p:cNvSpPr txBox="1"/>
          <p:nvPr/>
        </p:nvSpPr>
        <p:spPr>
          <a:xfrm>
            <a:off x="-57060" y="3440745"/>
            <a:ext cx="1473204" cy="369332"/>
          </a:xfrm>
          <a:prstGeom prst="rect">
            <a:avLst/>
          </a:prstGeom>
          <a:noFill/>
        </p:spPr>
        <p:txBody>
          <a:bodyPr wrap="square" rtlCol="0">
            <a:spAutoFit/>
          </a:bodyPr>
          <a:lstStyle/>
          <a:p>
            <a:r>
              <a:rPr lang="en-US" b="1" dirty="0" smtClean="0"/>
              <a:t>Subject to:</a:t>
            </a:r>
            <a:endParaRPr lang="en-US" b="1" dirty="0"/>
          </a:p>
        </p:txBody>
      </p:sp>
      <p:sp>
        <p:nvSpPr>
          <p:cNvPr id="6" name="TextBox 5"/>
          <p:cNvSpPr txBox="1"/>
          <p:nvPr/>
        </p:nvSpPr>
        <p:spPr>
          <a:xfrm>
            <a:off x="1807036" y="1939649"/>
            <a:ext cx="1001486" cy="461665"/>
          </a:xfrm>
          <a:prstGeom prst="rect">
            <a:avLst/>
          </a:prstGeom>
          <a:noFill/>
        </p:spPr>
        <p:txBody>
          <a:bodyPr wrap="square" rtlCol="0">
            <a:spAutoFit/>
          </a:bodyPr>
          <a:lstStyle/>
          <a:p>
            <a:pPr algn="ctr"/>
            <a:r>
              <a:rPr lang="en-US" sz="1200" dirty="0" smtClean="0"/>
              <a:t>Substation </a:t>
            </a:r>
          </a:p>
          <a:p>
            <a:pPr algn="ctr"/>
            <a:r>
              <a:rPr lang="en-US" sz="1200" dirty="0" smtClean="0"/>
              <a:t>cost</a:t>
            </a:r>
            <a:endParaRPr lang="en-US" sz="1200" dirty="0"/>
          </a:p>
        </p:txBody>
      </p:sp>
      <p:sp>
        <p:nvSpPr>
          <p:cNvPr id="13" name="TextBox 12"/>
          <p:cNvSpPr txBox="1"/>
          <p:nvPr/>
        </p:nvSpPr>
        <p:spPr>
          <a:xfrm>
            <a:off x="2307779" y="2888937"/>
            <a:ext cx="1320812" cy="461665"/>
          </a:xfrm>
          <a:prstGeom prst="rect">
            <a:avLst/>
          </a:prstGeom>
          <a:noFill/>
        </p:spPr>
        <p:txBody>
          <a:bodyPr wrap="square" rtlCol="0">
            <a:spAutoFit/>
          </a:bodyPr>
          <a:lstStyle/>
          <a:p>
            <a:pPr algn="ctr"/>
            <a:r>
              <a:rPr lang="en-US" sz="1200" dirty="0" smtClean="0"/>
              <a:t>Protection cost for each feeder f</a:t>
            </a:r>
            <a:endParaRPr lang="en-US" sz="1200" dirty="0"/>
          </a:p>
        </p:txBody>
      </p:sp>
      <p:sp>
        <p:nvSpPr>
          <p:cNvPr id="14" name="TextBox 13"/>
          <p:cNvSpPr txBox="1"/>
          <p:nvPr/>
        </p:nvSpPr>
        <p:spPr>
          <a:xfrm>
            <a:off x="3777350" y="2995782"/>
            <a:ext cx="1589300" cy="461665"/>
          </a:xfrm>
          <a:prstGeom prst="rect">
            <a:avLst/>
          </a:prstGeom>
          <a:noFill/>
        </p:spPr>
        <p:txBody>
          <a:bodyPr wrap="square" rtlCol="0">
            <a:spAutoFit/>
          </a:bodyPr>
          <a:lstStyle/>
          <a:p>
            <a:pPr algn="ctr"/>
            <a:r>
              <a:rPr lang="en-US" sz="1200" dirty="0" err="1" smtClean="0"/>
              <a:t>L</a:t>
            </a:r>
            <a:r>
              <a:rPr lang="en-US" sz="1200" baseline="-25000" dirty="0" err="1" smtClean="0"/>
              <a:t>fs</a:t>
            </a:r>
            <a:r>
              <a:rPr lang="en-US" sz="1200" dirty="0" smtClean="0"/>
              <a:t>: length of feeder f, segment s</a:t>
            </a:r>
            <a:endParaRPr lang="en-US" sz="1200" dirty="0"/>
          </a:p>
        </p:txBody>
      </p:sp>
      <p:sp>
        <p:nvSpPr>
          <p:cNvPr id="15" name="TextBox 14"/>
          <p:cNvSpPr txBox="1"/>
          <p:nvPr/>
        </p:nvSpPr>
        <p:spPr>
          <a:xfrm>
            <a:off x="3628591" y="1836732"/>
            <a:ext cx="1589300" cy="461665"/>
          </a:xfrm>
          <a:prstGeom prst="rect">
            <a:avLst/>
          </a:prstGeom>
          <a:noFill/>
        </p:spPr>
        <p:txBody>
          <a:bodyPr wrap="square" rtlCol="0">
            <a:spAutoFit/>
          </a:bodyPr>
          <a:lstStyle/>
          <a:p>
            <a:pPr algn="ctr"/>
            <a:r>
              <a:rPr lang="en-US" sz="1200" dirty="0" err="1" smtClean="0"/>
              <a:t>TC</a:t>
            </a:r>
            <a:r>
              <a:rPr lang="en-US" sz="1200" baseline="-25000" dirty="0" err="1"/>
              <a:t>f</a:t>
            </a:r>
            <a:r>
              <a:rPr lang="en-US" sz="1200" baseline="-25000" dirty="0" err="1" smtClean="0"/>
              <a:t>s</a:t>
            </a:r>
            <a:r>
              <a:rPr lang="en-US" sz="1200" dirty="0" smtClean="0"/>
              <a:t>: Trench cost of feeder f, segment s </a:t>
            </a:r>
            <a:endParaRPr lang="en-US" sz="1200" dirty="0"/>
          </a:p>
        </p:txBody>
      </p:sp>
      <p:sp>
        <p:nvSpPr>
          <p:cNvPr id="16" name="TextBox 15"/>
          <p:cNvSpPr txBox="1"/>
          <p:nvPr/>
        </p:nvSpPr>
        <p:spPr>
          <a:xfrm>
            <a:off x="5145359" y="1839972"/>
            <a:ext cx="1734417" cy="646331"/>
          </a:xfrm>
          <a:prstGeom prst="rect">
            <a:avLst/>
          </a:prstGeom>
          <a:noFill/>
        </p:spPr>
        <p:txBody>
          <a:bodyPr wrap="square" rtlCol="0">
            <a:spAutoFit/>
          </a:bodyPr>
          <a:lstStyle/>
          <a:p>
            <a:pPr algn="ctr"/>
            <a:r>
              <a:rPr lang="en-US" sz="1200" dirty="0" err="1" smtClean="0"/>
              <a:t>CC</a:t>
            </a:r>
            <a:r>
              <a:rPr lang="en-US" sz="1200" baseline="-25000" dirty="0" err="1" smtClean="0"/>
              <a:t>fsc</a:t>
            </a:r>
            <a:r>
              <a:rPr lang="en-US" sz="1200" dirty="0" smtClean="0"/>
              <a:t>: Conductor cost of feeder f, segment s, conductor type c </a:t>
            </a:r>
            <a:endParaRPr lang="en-US" sz="1200" dirty="0"/>
          </a:p>
        </p:txBody>
      </p:sp>
      <p:sp>
        <p:nvSpPr>
          <p:cNvPr id="17" name="TextBox 16"/>
          <p:cNvSpPr txBox="1"/>
          <p:nvPr/>
        </p:nvSpPr>
        <p:spPr>
          <a:xfrm>
            <a:off x="5682374" y="2915786"/>
            <a:ext cx="1836031" cy="646331"/>
          </a:xfrm>
          <a:prstGeom prst="rect">
            <a:avLst/>
          </a:prstGeom>
          <a:noFill/>
        </p:spPr>
        <p:txBody>
          <a:bodyPr wrap="square" rtlCol="0">
            <a:spAutoFit/>
          </a:bodyPr>
          <a:lstStyle/>
          <a:p>
            <a:pPr algn="ctr"/>
            <a:r>
              <a:rPr lang="en-US" sz="1200" dirty="0" err="1" smtClean="0"/>
              <a:t>x</a:t>
            </a:r>
            <a:r>
              <a:rPr lang="en-US" sz="1200" baseline="-25000" dirty="0" err="1" smtClean="0"/>
              <a:t>fsc</a:t>
            </a:r>
            <a:r>
              <a:rPr lang="en-US" sz="1200" dirty="0" smtClean="0"/>
              <a:t>: 1 if conductor type c is chosen for feeder f, segment s, 0 if not</a:t>
            </a:r>
            <a:endParaRPr lang="en-US" sz="1200" dirty="0"/>
          </a:p>
        </p:txBody>
      </p:sp>
      <p:sp>
        <p:nvSpPr>
          <p:cNvPr id="18" name="TextBox 17"/>
          <p:cNvSpPr txBox="1"/>
          <p:nvPr/>
        </p:nvSpPr>
        <p:spPr>
          <a:xfrm>
            <a:off x="7416807" y="2903450"/>
            <a:ext cx="1836031" cy="646331"/>
          </a:xfrm>
          <a:prstGeom prst="rect">
            <a:avLst/>
          </a:prstGeom>
          <a:noFill/>
        </p:spPr>
        <p:txBody>
          <a:bodyPr wrap="square" rtlCol="0">
            <a:spAutoFit/>
          </a:bodyPr>
          <a:lstStyle/>
          <a:p>
            <a:pPr algn="ctr"/>
            <a:r>
              <a:rPr lang="en-US" sz="1200" dirty="0" err="1" smtClean="0"/>
              <a:t>y</a:t>
            </a:r>
            <a:r>
              <a:rPr lang="en-US" sz="1200" baseline="-25000" dirty="0" err="1" smtClean="0"/>
              <a:t>fsb</a:t>
            </a:r>
            <a:r>
              <a:rPr lang="en-US" sz="1200" dirty="0" smtClean="0"/>
              <a:t>: 1 if backfill type </a:t>
            </a:r>
            <a:r>
              <a:rPr lang="en-US" sz="1200" dirty="0"/>
              <a:t>b</a:t>
            </a:r>
            <a:r>
              <a:rPr lang="en-US" sz="1200" dirty="0" smtClean="0"/>
              <a:t> is chosen for feeder f, segment s, 0 if not</a:t>
            </a:r>
            <a:endParaRPr lang="en-US" sz="1200" dirty="0"/>
          </a:p>
        </p:txBody>
      </p:sp>
      <p:sp>
        <p:nvSpPr>
          <p:cNvPr id="19" name="TextBox 18"/>
          <p:cNvSpPr txBox="1"/>
          <p:nvPr/>
        </p:nvSpPr>
        <p:spPr>
          <a:xfrm>
            <a:off x="7186265" y="1809892"/>
            <a:ext cx="1734417" cy="646331"/>
          </a:xfrm>
          <a:prstGeom prst="rect">
            <a:avLst/>
          </a:prstGeom>
          <a:noFill/>
        </p:spPr>
        <p:txBody>
          <a:bodyPr wrap="square" rtlCol="0">
            <a:spAutoFit/>
          </a:bodyPr>
          <a:lstStyle/>
          <a:p>
            <a:pPr algn="ctr"/>
            <a:r>
              <a:rPr lang="en-US" sz="1200" dirty="0" err="1" smtClean="0"/>
              <a:t>BFC</a:t>
            </a:r>
            <a:r>
              <a:rPr lang="en-US" sz="1200" baseline="-25000" dirty="0" err="1" smtClean="0"/>
              <a:t>fsc</a:t>
            </a:r>
            <a:r>
              <a:rPr lang="en-US" sz="1200" dirty="0" smtClean="0"/>
              <a:t>: backfill cost for feeder f, segment s, backfill type b </a:t>
            </a:r>
            <a:endParaRPr lang="en-US" sz="1200" dirty="0"/>
          </a:p>
        </p:txBody>
      </p:sp>
      <p:sp>
        <p:nvSpPr>
          <p:cNvPr id="8" name="TextBox 7"/>
          <p:cNvSpPr txBox="1"/>
          <p:nvPr/>
        </p:nvSpPr>
        <p:spPr>
          <a:xfrm>
            <a:off x="4307151" y="1291771"/>
            <a:ext cx="4018457" cy="369332"/>
          </a:xfrm>
          <a:prstGeom prst="rect">
            <a:avLst/>
          </a:prstGeom>
          <a:noFill/>
        </p:spPr>
        <p:txBody>
          <a:bodyPr wrap="square" rtlCol="0">
            <a:spAutoFit/>
          </a:bodyPr>
          <a:lstStyle/>
          <a:p>
            <a:pPr algn="ctr"/>
            <a:r>
              <a:rPr lang="en-US" b="1" dirty="0" smtClean="0"/>
              <a:t>These costs given per-unit length.</a:t>
            </a:r>
            <a:endParaRPr lang="en-US" b="1" dirty="0"/>
          </a:p>
        </p:txBody>
      </p:sp>
      <p:sp>
        <p:nvSpPr>
          <p:cNvPr id="10" name="Right Brace 9"/>
          <p:cNvSpPr/>
          <p:nvPr/>
        </p:nvSpPr>
        <p:spPr>
          <a:xfrm rot="16200000">
            <a:off x="6089064" y="-891970"/>
            <a:ext cx="371148" cy="529209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624408450"/>
              </p:ext>
            </p:extLst>
          </p:nvPr>
        </p:nvGraphicFramePr>
        <p:xfrm>
          <a:off x="3627438" y="4500563"/>
          <a:ext cx="5480050" cy="779462"/>
        </p:xfrm>
        <a:graphic>
          <a:graphicData uri="http://schemas.openxmlformats.org/presentationml/2006/ole">
            <mc:AlternateContent xmlns:mc="http://schemas.openxmlformats.org/markup-compatibility/2006">
              <mc:Choice xmlns:v="urn:schemas-microsoft-com:vml" Requires="v">
                <p:oleObj spid="_x0000_s50286" name="Equation" r:id="rId6" imgW="3060360" imgH="444240" progId="Equation.DSMT4">
                  <p:embed/>
                </p:oleObj>
              </mc:Choice>
              <mc:Fallback>
                <p:oleObj name="Equation" r:id="rId6" imgW="3060360" imgH="444240" progId="Equation.DSMT4">
                  <p:embed/>
                  <p:pic>
                    <p:nvPicPr>
                      <p:cNvPr id="0" name=""/>
                      <p:cNvPicPr>
                        <a:picLocks noChangeAspect="1" noChangeArrowheads="1"/>
                      </p:cNvPicPr>
                      <p:nvPr/>
                    </p:nvPicPr>
                    <p:blipFill>
                      <a:blip r:embed="rId7"/>
                      <a:srcRect/>
                      <a:stretch>
                        <a:fillRect/>
                      </a:stretch>
                    </p:blipFill>
                    <p:spPr bwMode="auto">
                      <a:xfrm>
                        <a:off x="3627438" y="4500563"/>
                        <a:ext cx="5480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1291779" y="3861720"/>
            <a:ext cx="3926112" cy="369332"/>
          </a:xfrm>
          <a:prstGeom prst="rect">
            <a:avLst/>
          </a:prstGeom>
          <a:noFill/>
        </p:spPr>
        <p:txBody>
          <a:bodyPr wrap="square" rtlCol="0">
            <a:spAutoFit/>
          </a:bodyPr>
          <a:lstStyle/>
          <a:p>
            <a:r>
              <a:rPr lang="en-US" dirty="0" smtClean="0"/>
              <a:t>A set of equations for each feeder f: </a:t>
            </a:r>
            <a:endParaRPr lang="en-US" dirty="0"/>
          </a:p>
        </p:txBody>
      </p:sp>
      <p:sp>
        <p:nvSpPr>
          <p:cNvPr id="22" name="TextBox 21"/>
          <p:cNvSpPr txBox="1"/>
          <p:nvPr/>
        </p:nvSpPr>
        <p:spPr>
          <a:xfrm>
            <a:off x="1726210" y="4553911"/>
            <a:ext cx="1945900" cy="646331"/>
          </a:xfrm>
          <a:prstGeom prst="rect">
            <a:avLst/>
          </a:prstGeom>
          <a:noFill/>
        </p:spPr>
        <p:txBody>
          <a:bodyPr wrap="square" rtlCol="0">
            <a:spAutoFit/>
          </a:bodyPr>
          <a:lstStyle/>
          <a:p>
            <a:r>
              <a:rPr lang="en-US" dirty="0" smtClean="0"/>
              <a:t>1 equation for each segment s: </a:t>
            </a:r>
            <a:endParaRPr lang="en-US" dirty="0"/>
          </a:p>
        </p:txBody>
      </p:sp>
      <p:sp>
        <p:nvSpPr>
          <p:cNvPr id="23" name="TextBox 22"/>
          <p:cNvSpPr txBox="1"/>
          <p:nvPr/>
        </p:nvSpPr>
        <p:spPr>
          <a:xfrm>
            <a:off x="3672110" y="5066778"/>
            <a:ext cx="2006598" cy="461665"/>
          </a:xfrm>
          <a:prstGeom prst="rect">
            <a:avLst/>
          </a:prstGeom>
          <a:noFill/>
        </p:spPr>
        <p:txBody>
          <a:bodyPr wrap="square" rtlCol="0">
            <a:spAutoFit/>
          </a:bodyPr>
          <a:lstStyle/>
          <a:p>
            <a:pPr algn="ctr"/>
            <a:r>
              <a:rPr lang="en-US" sz="1200" dirty="0" err="1" smtClean="0"/>
              <a:t>Amp</a:t>
            </a:r>
            <a:r>
              <a:rPr lang="en-US" sz="1200" baseline="-25000" dirty="0" err="1" smtClean="0"/>
              <a:t>c</a:t>
            </a:r>
            <a:r>
              <a:rPr lang="en-US" sz="1200" dirty="0" smtClean="0"/>
              <a:t> is </a:t>
            </a:r>
            <a:r>
              <a:rPr lang="en-US" sz="1200" dirty="0" err="1"/>
              <a:t>a</a:t>
            </a:r>
            <a:r>
              <a:rPr lang="en-US" sz="1200" dirty="0" err="1" smtClean="0"/>
              <a:t>mpacity</a:t>
            </a:r>
            <a:r>
              <a:rPr lang="en-US" sz="1200" dirty="0" smtClean="0"/>
              <a:t> of conductor c </a:t>
            </a:r>
            <a:endParaRPr lang="en-US" sz="1200" dirty="0"/>
          </a:p>
        </p:txBody>
      </p:sp>
      <p:sp>
        <p:nvSpPr>
          <p:cNvPr id="24" name="TextBox 23"/>
          <p:cNvSpPr txBox="1"/>
          <p:nvPr/>
        </p:nvSpPr>
        <p:spPr>
          <a:xfrm>
            <a:off x="4644613" y="4218811"/>
            <a:ext cx="1836031" cy="461665"/>
          </a:xfrm>
          <a:prstGeom prst="rect">
            <a:avLst/>
          </a:prstGeom>
          <a:noFill/>
        </p:spPr>
        <p:txBody>
          <a:bodyPr wrap="square" rtlCol="0">
            <a:spAutoFit/>
          </a:bodyPr>
          <a:lstStyle/>
          <a:p>
            <a:pPr algn="ctr"/>
            <a:r>
              <a:rPr lang="en-US" sz="1200" dirty="0" err="1" smtClean="0"/>
              <a:t>AF</a:t>
            </a:r>
            <a:r>
              <a:rPr lang="en-US" sz="1200" baseline="-25000" dirty="0" err="1" smtClean="0"/>
              <a:t>b</a:t>
            </a:r>
            <a:r>
              <a:rPr lang="en-US" sz="1200" dirty="0" smtClean="0"/>
              <a:t> is </a:t>
            </a:r>
            <a:r>
              <a:rPr lang="en-US" sz="1200" dirty="0" err="1" smtClean="0"/>
              <a:t>ampacity</a:t>
            </a:r>
            <a:r>
              <a:rPr lang="en-US" sz="1200" dirty="0" smtClean="0"/>
              <a:t> factor  [-1,1] for backfill type b.</a:t>
            </a:r>
            <a:endParaRPr lang="en-US" sz="1200" dirty="0"/>
          </a:p>
        </p:txBody>
      </p:sp>
      <p:sp>
        <p:nvSpPr>
          <p:cNvPr id="25" name="TextBox 24"/>
          <p:cNvSpPr txBox="1"/>
          <p:nvPr/>
        </p:nvSpPr>
        <p:spPr>
          <a:xfrm>
            <a:off x="6408067" y="5256565"/>
            <a:ext cx="1836031" cy="646331"/>
          </a:xfrm>
          <a:prstGeom prst="rect">
            <a:avLst/>
          </a:prstGeom>
          <a:noFill/>
        </p:spPr>
        <p:txBody>
          <a:bodyPr wrap="square" rtlCol="0">
            <a:spAutoFit/>
          </a:bodyPr>
          <a:lstStyle/>
          <a:p>
            <a:pPr algn="ctr"/>
            <a:r>
              <a:rPr lang="en-US" sz="1200" dirty="0" err="1" smtClean="0"/>
              <a:t>NT</a:t>
            </a:r>
            <a:r>
              <a:rPr lang="en-US" sz="1200" baseline="-25000" dirty="0" err="1" smtClean="0"/>
              <a:t>fir</a:t>
            </a:r>
            <a:r>
              <a:rPr lang="en-US" sz="1200" dirty="0" smtClean="0"/>
              <a:t> is number of turbines on feeder f, segment i, of rating P</a:t>
            </a:r>
            <a:r>
              <a:rPr lang="en-US" sz="1200" baseline="-25000" dirty="0" smtClean="0"/>
              <a:t>r.</a:t>
            </a:r>
            <a:endParaRPr lang="en-US" sz="1200" dirty="0"/>
          </a:p>
        </p:txBody>
      </p:sp>
      <p:sp>
        <p:nvSpPr>
          <p:cNvPr id="26" name="TextBox 25"/>
          <p:cNvSpPr txBox="1"/>
          <p:nvPr/>
        </p:nvSpPr>
        <p:spPr>
          <a:xfrm>
            <a:off x="6879777" y="3907580"/>
            <a:ext cx="2142520" cy="646331"/>
          </a:xfrm>
          <a:prstGeom prst="rect">
            <a:avLst/>
          </a:prstGeom>
          <a:noFill/>
        </p:spPr>
        <p:txBody>
          <a:bodyPr wrap="square" rtlCol="0">
            <a:spAutoFit/>
          </a:bodyPr>
          <a:lstStyle/>
          <a:p>
            <a:pPr algn="ctr"/>
            <a:r>
              <a:rPr lang="en-US" sz="1200" dirty="0" smtClean="0"/>
              <a:t>V is assumed line-neutral voltage  of circuit, </a:t>
            </a:r>
            <a:r>
              <a:rPr lang="el-GR" sz="1200" dirty="0" smtClean="0"/>
              <a:t>θ</a:t>
            </a:r>
            <a:r>
              <a:rPr lang="en-US" sz="1200" dirty="0" smtClean="0"/>
              <a:t> is assumed power factor angle</a:t>
            </a:r>
            <a:endParaRPr lang="en-US" sz="1200" dirty="0"/>
          </a:p>
        </p:txBody>
      </p:sp>
      <p:graphicFrame>
        <p:nvGraphicFramePr>
          <p:cNvPr id="27" name="Object 26"/>
          <p:cNvGraphicFramePr>
            <a:graphicFrameLocks noChangeAspect="1"/>
          </p:cNvGraphicFramePr>
          <p:nvPr>
            <p:extLst>
              <p:ext uri="{D42A27DB-BD31-4B8C-83A1-F6EECF244321}">
                <p14:modId xmlns:p14="http://schemas.microsoft.com/office/powerpoint/2010/main" val="894811734"/>
              </p:ext>
            </p:extLst>
          </p:nvPr>
        </p:nvGraphicFramePr>
        <p:xfrm>
          <a:off x="2055500" y="5741569"/>
          <a:ext cx="2823702" cy="532083"/>
        </p:xfrm>
        <a:graphic>
          <a:graphicData uri="http://schemas.openxmlformats.org/presentationml/2006/ole">
            <mc:AlternateContent xmlns:mc="http://schemas.openxmlformats.org/markup-compatibility/2006">
              <mc:Choice xmlns:v="urn:schemas-microsoft-com:vml" Requires="v">
                <p:oleObj spid="_x0000_s50287" name="Equation" r:id="rId8" imgW="1777680" imgH="342720" progId="Equation.3">
                  <p:embed/>
                </p:oleObj>
              </mc:Choice>
              <mc:Fallback>
                <p:oleObj name="Equation" r:id="rId8" imgW="1777680" imgH="342720" progId="Equation.3">
                  <p:embed/>
                  <p:pic>
                    <p:nvPicPr>
                      <p:cNvPr id="0" name=""/>
                      <p:cNvPicPr>
                        <a:picLocks noChangeAspect="1" noChangeArrowheads="1"/>
                      </p:cNvPicPr>
                      <p:nvPr/>
                    </p:nvPicPr>
                    <p:blipFill>
                      <a:blip r:embed="rId9"/>
                      <a:srcRect/>
                      <a:stretch>
                        <a:fillRect/>
                      </a:stretch>
                    </p:blipFill>
                    <p:spPr bwMode="auto">
                      <a:xfrm>
                        <a:off x="2055500" y="5741569"/>
                        <a:ext cx="2823702" cy="532083"/>
                      </a:xfrm>
                      <a:prstGeom prst="rect">
                        <a:avLst/>
                      </a:prstGeom>
                      <a:noFill/>
                      <a:ln>
                        <a:noFill/>
                      </a:ln>
                    </p:spPr>
                  </p:pic>
                </p:oleObj>
              </mc:Fallback>
            </mc:AlternateContent>
          </a:graphicData>
        </a:graphic>
      </p:graphicFrame>
      <p:sp>
        <p:nvSpPr>
          <p:cNvPr id="28" name="TextBox 27"/>
          <p:cNvSpPr txBox="1"/>
          <p:nvPr/>
        </p:nvSpPr>
        <p:spPr>
          <a:xfrm>
            <a:off x="-31243" y="5200242"/>
            <a:ext cx="2056188" cy="830997"/>
          </a:xfrm>
          <a:prstGeom prst="rect">
            <a:avLst/>
          </a:prstGeom>
          <a:noFill/>
        </p:spPr>
        <p:txBody>
          <a:bodyPr wrap="square" rtlCol="0">
            <a:spAutoFit/>
          </a:bodyPr>
          <a:lstStyle/>
          <a:p>
            <a:r>
              <a:rPr lang="en-US" sz="1200" b="1" dirty="0" smtClean="0"/>
              <a:t>We also have equations to impose that only 1 conductor type is chosen for each segment.</a:t>
            </a:r>
            <a:endParaRPr lang="en-US" sz="1200" b="1" dirty="0"/>
          </a:p>
        </p:txBody>
      </p:sp>
      <p:graphicFrame>
        <p:nvGraphicFramePr>
          <p:cNvPr id="29" name="Object 28"/>
          <p:cNvGraphicFramePr>
            <a:graphicFrameLocks noChangeAspect="1"/>
          </p:cNvGraphicFramePr>
          <p:nvPr>
            <p:extLst>
              <p:ext uri="{D42A27DB-BD31-4B8C-83A1-F6EECF244321}">
                <p14:modId xmlns:p14="http://schemas.microsoft.com/office/powerpoint/2010/main" val="619062586"/>
              </p:ext>
            </p:extLst>
          </p:nvPr>
        </p:nvGraphicFramePr>
        <p:xfrm>
          <a:off x="1349835" y="3463563"/>
          <a:ext cx="1633537" cy="374650"/>
        </p:xfrm>
        <a:graphic>
          <a:graphicData uri="http://schemas.openxmlformats.org/presentationml/2006/ole">
            <mc:AlternateContent xmlns:mc="http://schemas.openxmlformats.org/markup-compatibility/2006">
              <mc:Choice xmlns:v="urn:schemas-microsoft-com:vml" Requires="v">
                <p:oleObj spid="_x0000_s50288" name="Equation" r:id="rId10" imgW="1028520" imgH="241200" progId="Equation.3">
                  <p:embed/>
                </p:oleObj>
              </mc:Choice>
              <mc:Fallback>
                <p:oleObj name="Equation" r:id="rId10" imgW="1028520" imgH="241200" progId="Equation.3">
                  <p:embed/>
                  <p:pic>
                    <p:nvPicPr>
                      <p:cNvPr id="0" name=""/>
                      <p:cNvPicPr>
                        <a:picLocks noChangeAspect="1" noChangeArrowheads="1"/>
                      </p:cNvPicPr>
                      <p:nvPr/>
                    </p:nvPicPr>
                    <p:blipFill>
                      <a:blip r:embed="rId11"/>
                      <a:srcRect/>
                      <a:stretch>
                        <a:fillRect/>
                      </a:stretch>
                    </p:blipFill>
                    <p:spPr bwMode="auto">
                      <a:xfrm>
                        <a:off x="1349835" y="3463563"/>
                        <a:ext cx="1633537" cy="374650"/>
                      </a:xfrm>
                      <a:prstGeom prst="rect">
                        <a:avLst/>
                      </a:prstGeom>
                      <a:noFill/>
                      <a:ln>
                        <a:noFill/>
                      </a:ln>
                    </p:spPr>
                  </p:pic>
                </p:oleObj>
              </mc:Fallback>
            </mc:AlternateContent>
          </a:graphicData>
        </a:graphic>
      </p:graphicFrame>
      <p:sp>
        <p:nvSpPr>
          <p:cNvPr id="2" name="Right Arrow 1"/>
          <p:cNvSpPr/>
          <p:nvPr/>
        </p:nvSpPr>
        <p:spPr>
          <a:xfrm>
            <a:off x="1611057" y="5822807"/>
            <a:ext cx="391957" cy="277793"/>
          </a:xfrm>
          <a:prstGeom prst="rightArrow">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2700" y="6444223"/>
            <a:ext cx="7978600" cy="338554"/>
          </a:xfrm>
          <a:prstGeom prst="rect">
            <a:avLst/>
          </a:prstGeom>
          <a:noFill/>
        </p:spPr>
        <p:txBody>
          <a:bodyPr wrap="square" rtlCol="0">
            <a:spAutoFit/>
          </a:bodyPr>
          <a:lstStyle/>
          <a:p>
            <a:r>
              <a:rPr lang="en-US" sz="1600" dirty="0" smtClean="0"/>
              <a:t>The inequality causes this to be a MINLP, and so solving it will be challenging.</a:t>
            </a:r>
            <a:endParaRPr lang="en-US" sz="1600" dirty="0"/>
          </a:p>
        </p:txBody>
      </p:sp>
      <p:sp>
        <p:nvSpPr>
          <p:cNvPr id="30" name="TextBox 29"/>
          <p:cNvSpPr txBox="1"/>
          <p:nvPr/>
        </p:nvSpPr>
        <p:spPr>
          <a:xfrm>
            <a:off x="2808522" y="4138630"/>
            <a:ext cx="2027113" cy="461665"/>
          </a:xfrm>
          <a:prstGeom prst="rect">
            <a:avLst/>
          </a:prstGeom>
          <a:noFill/>
        </p:spPr>
        <p:txBody>
          <a:bodyPr wrap="square" rtlCol="0">
            <a:spAutoFit/>
          </a:bodyPr>
          <a:lstStyle/>
          <a:p>
            <a:pPr algn="ctr"/>
            <a:r>
              <a:rPr lang="en-US" sz="1200" dirty="0" smtClean="0"/>
              <a:t>C is number of conductor types considered.</a:t>
            </a:r>
            <a:endParaRPr lang="en-US" sz="1200" dirty="0"/>
          </a:p>
        </p:txBody>
      </p:sp>
    </p:spTree>
    <p:extLst>
      <p:ext uri="{BB962C8B-B14F-4D97-AF65-F5344CB8AC3E}">
        <p14:creationId xmlns:p14="http://schemas.microsoft.com/office/powerpoint/2010/main" val="429210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8" grpId="0"/>
      <p:bldP spid="2" grpId="0" animBg="1"/>
      <p:bldP spid="4"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237689"/>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High-level design steps for a </a:t>
            </a:r>
            <a:r>
              <a:rPr lang="en-US" sz="4000" b="1" dirty="0" err="1" smtClean="0">
                <a:latin typeface="Calibri" pitchFamily="34" charset="0"/>
              </a:rPr>
              <a:t>windfarm</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3</a:t>
            </a:fld>
            <a:endParaRPr lang="en-US" b="1" dirty="0"/>
          </a:p>
        </p:txBody>
      </p:sp>
      <p:sp>
        <p:nvSpPr>
          <p:cNvPr id="2" name="TextBox 1"/>
          <p:cNvSpPr txBox="1"/>
          <p:nvPr/>
        </p:nvSpPr>
        <p:spPr>
          <a:xfrm>
            <a:off x="331076" y="1639614"/>
            <a:ext cx="8812924" cy="4862870"/>
          </a:xfrm>
          <a:prstGeom prst="rect">
            <a:avLst/>
          </a:prstGeom>
          <a:noFill/>
        </p:spPr>
        <p:txBody>
          <a:bodyPr wrap="square" rtlCol="0">
            <a:spAutoFit/>
          </a:bodyPr>
          <a:lstStyle/>
          <a:p>
            <a:pPr marL="514350" indent="-514350">
              <a:buFont typeface="+mj-lt"/>
              <a:buAutoNum type="arabicPeriod"/>
            </a:pPr>
            <a:r>
              <a:rPr lang="en-US" sz="2800" dirty="0" smtClean="0"/>
              <a:t>Select site:</a:t>
            </a:r>
          </a:p>
          <a:p>
            <a:pPr marL="971550" lvl="1" indent="-514350">
              <a:buFont typeface="Arial" pitchFamily="34" charset="0"/>
              <a:buChar char="•"/>
            </a:pPr>
            <a:r>
              <a:rPr lang="en-US" dirty="0" smtClean="0"/>
              <a:t>Wind resource, land availability, FAA restrictions, transmission availability</a:t>
            </a:r>
          </a:p>
          <a:p>
            <a:pPr marL="514350" indent="-514350">
              <a:buFont typeface="+mj-lt"/>
              <a:buAutoNum type="arabicPeriod"/>
            </a:pPr>
            <a:r>
              <a:rPr lang="en-US" sz="2800" dirty="0" smtClean="0"/>
              <a:t>Select turbine placement on site</a:t>
            </a:r>
          </a:p>
          <a:p>
            <a:pPr marL="971550" lvl="1" indent="-514350">
              <a:buFont typeface="Arial" pitchFamily="34" charset="0"/>
              <a:buChar char="•"/>
            </a:pPr>
            <a:r>
              <a:rPr lang="en-US" dirty="0" smtClean="0"/>
              <a:t>Wind resource, soil conditions, FAA restrictions, land agreements, constructability considerations</a:t>
            </a:r>
          </a:p>
          <a:p>
            <a:pPr marL="514350" indent="-514350">
              <a:buFont typeface="+mj-lt"/>
              <a:buAutoNum type="arabicPeriod"/>
            </a:pPr>
            <a:r>
              <a:rPr lang="en-US" sz="2800" dirty="0" smtClean="0"/>
              <a:t>Select point of interconnection (POI)/collector sub</a:t>
            </a:r>
          </a:p>
          <a:p>
            <a:pPr marL="971550" lvl="1" indent="-514350">
              <a:buFont typeface="Arial" pitchFamily="34" charset="0"/>
              <a:buChar char="•"/>
            </a:pPr>
            <a:r>
              <a:rPr lang="en-US" dirty="0" smtClean="0"/>
              <a:t>For sites remote from nearest transmission, decide how to interconnect </a:t>
            </a:r>
          </a:p>
          <a:p>
            <a:pPr marL="1428750" lvl="2" indent="-514350">
              <a:buFont typeface="Arial" pitchFamily="34" charset="0"/>
              <a:buChar char="•"/>
            </a:pPr>
            <a:r>
              <a:rPr lang="en-US" dirty="0" smtClean="0"/>
              <a:t>Use collector sub, collector voltage to POI (transmission sub): low investment, high losses</a:t>
            </a:r>
          </a:p>
          <a:p>
            <a:pPr marL="1428750" lvl="2" indent="-514350">
              <a:buFont typeface="Arial" pitchFamily="34" charset="0"/>
              <a:buChar char="•"/>
            </a:pPr>
            <a:r>
              <a:rPr lang="en-US" dirty="0" smtClean="0"/>
              <a:t>Use transmission sub as collector station: high investment, low losses</a:t>
            </a:r>
          </a:p>
          <a:p>
            <a:pPr marL="971550" lvl="1" indent="-514350">
              <a:buFont typeface="Arial" pitchFamily="34" charset="0"/>
              <a:buChar char="•"/>
            </a:pPr>
            <a:r>
              <a:rPr lang="en-US" dirty="0" smtClean="0"/>
              <a:t>Decide via min of net present value (NPV){investment cost + cost of losses}</a:t>
            </a:r>
          </a:p>
          <a:p>
            <a:pPr marL="514350" indent="-514350">
              <a:buFont typeface="+mj-lt"/>
              <a:buAutoNum type="arabicPeriod"/>
            </a:pPr>
            <a:r>
              <a:rPr lang="en-US" sz="2800" dirty="0" smtClean="0"/>
              <a:t>Design collector system</a:t>
            </a:r>
          </a:p>
          <a:p>
            <a:pPr marL="971550" lvl="1" indent="-514350">
              <a:buFont typeface="Arial" pitchFamily="34" charset="0"/>
              <a:buChar char="•"/>
            </a:pPr>
            <a:r>
              <a:rPr lang="en-US" dirty="0" smtClean="0"/>
              <a:t>Factors affecting design: turbine placement, POI/collector sub location, terrain, reliability, landowner requirements</a:t>
            </a:r>
          </a:p>
          <a:p>
            <a:pPr marL="971550" lvl="1" indent="-514350">
              <a:buFont typeface="Arial" pitchFamily="34" charset="0"/>
              <a:buChar char="•"/>
            </a:pPr>
            <a:r>
              <a:rPr lang="en-US" dirty="0" smtClean="0"/>
              <a:t>Decide via min of NPV{investment cost + cost of losses}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30</a:t>
            </a:fld>
            <a:endParaRPr lang="en-US" b="1" dirty="0"/>
          </a:p>
        </p:txBody>
      </p:sp>
      <p:sp>
        <p:nvSpPr>
          <p:cNvPr id="4" name="TextBox 3"/>
          <p:cNvSpPr txBox="1"/>
          <p:nvPr/>
        </p:nvSpPr>
        <p:spPr>
          <a:xfrm>
            <a:off x="612254" y="6238675"/>
            <a:ext cx="8308428" cy="646331"/>
          </a:xfrm>
          <a:prstGeom prst="rect">
            <a:avLst/>
          </a:prstGeom>
          <a:noFill/>
        </p:spPr>
        <p:txBody>
          <a:bodyPr wrap="square" rtlCol="0">
            <a:spAutoFit/>
          </a:bodyPr>
          <a:lstStyle/>
          <a:p>
            <a:r>
              <a:rPr lang="en-US" sz="1200" dirty="0" smtClean="0"/>
              <a:t>Source: M. Davis, T. Maples, and B. </a:t>
            </a:r>
            <a:r>
              <a:rPr lang="en-US" sz="1200" dirty="0"/>
              <a:t>Rosen, “Cost-Saving Approaches to Wind Farm </a:t>
            </a:r>
            <a:r>
              <a:rPr lang="en-US" sz="1200" dirty="0" smtClean="0"/>
              <a:t>Design: Exploring </a:t>
            </a:r>
            <a:r>
              <a:rPr lang="en-US" sz="1200" dirty="0"/>
              <a:t>Collection-System Alternatives Can Yield </a:t>
            </a:r>
            <a:r>
              <a:rPr lang="en-US" sz="1200" dirty="0" smtClean="0"/>
              <a:t>Savings</a:t>
            </a:r>
            <a:r>
              <a:rPr lang="en-US" sz="1200" dirty="0"/>
              <a:t>,” available at </a:t>
            </a:r>
            <a:r>
              <a:rPr lang="en-US" sz="1200" dirty="0">
                <a:hlinkClick r:id="rId3"/>
              </a:rPr>
              <a:t>http://</a:t>
            </a:r>
            <a:r>
              <a:rPr lang="en-US" sz="1200" dirty="0" smtClean="0">
                <a:hlinkClick r:id="rId3"/>
              </a:rPr>
              <a:t>www.burnsmcd.com/BenchMark/Article/Cost-Saving-Approaches-to-Wind-Farm-Design</a:t>
            </a:r>
            <a:r>
              <a:rPr lang="en-US" sz="1200" dirty="0" smtClean="0"/>
              <a:t>. </a:t>
            </a:r>
            <a:endParaRPr lang="en-US" sz="1200" dirty="0"/>
          </a:p>
        </p:txBody>
      </p:sp>
      <p:sp>
        <p:nvSpPr>
          <p:cNvPr id="11" name="TextBox 10"/>
          <p:cNvSpPr txBox="1"/>
          <p:nvPr/>
        </p:nvSpPr>
        <p:spPr>
          <a:xfrm>
            <a:off x="228600" y="1543050"/>
            <a:ext cx="8915400" cy="3139321"/>
          </a:xfrm>
          <a:prstGeom prst="rect">
            <a:avLst/>
          </a:prstGeom>
          <a:noFill/>
        </p:spPr>
        <p:txBody>
          <a:bodyPr wrap="square" rtlCol="0">
            <a:spAutoFit/>
          </a:bodyPr>
          <a:lstStyle/>
          <a:p>
            <a:r>
              <a:rPr lang="en-US" dirty="0" smtClean="0"/>
              <a:t>“Due to </a:t>
            </a:r>
            <a:r>
              <a:rPr lang="en-US" dirty="0"/>
              <a:t>the </a:t>
            </a:r>
            <a:r>
              <a:rPr lang="en-US" dirty="0" smtClean="0"/>
              <a:t>advantageous </a:t>
            </a:r>
            <a:r>
              <a:rPr lang="en-US" dirty="0"/>
              <a:t>arrangement of the </a:t>
            </a:r>
            <a:r>
              <a:rPr lang="en-US" dirty="0" smtClean="0"/>
              <a:t>turbine and </a:t>
            </a:r>
            <a:r>
              <a:rPr lang="en-US" dirty="0"/>
              <a:t>collector substation locations on </a:t>
            </a:r>
            <a:r>
              <a:rPr lang="en-US" dirty="0" smtClean="0"/>
              <a:t>this project</a:t>
            </a:r>
            <a:r>
              <a:rPr lang="en-US" dirty="0"/>
              <a:t>, this outcome </a:t>
            </a:r>
            <a:r>
              <a:rPr lang="en-US" dirty="0" smtClean="0"/>
              <a:t>cannot </a:t>
            </a:r>
            <a:r>
              <a:rPr lang="en-US" dirty="0"/>
              <a:t>be expected for </a:t>
            </a:r>
            <a:r>
              <a:rPr lang="en-US" dirty="0" smtClean="0"/>
              <a:t>all wind </a:t>
            </a:r>
            <a:r>
              <a:rPr lang="en-US" dirty="0"/>
              <a:t>farm collection systems</a:t>
            </a:r>
            <a:r>
              <a:rPr lang="en-US" dirty="0" smtClean="0"/>
              <a:t>.</a:t>
            </a:r>
          </a:p>
          <a:p>
            <a:endParaRPr lang="en-US" dirty="0"/>
          </a:p>
          <a:p>
            <a:r>
              <a:rPr lang="en-US" dirty="0"/>
              <a:t>For example, collector substations are </a:t>
            </a:r>
            <a:r>
              <a:rPr lang="en-US" dirty="0" smtClean="0"/>
              <a:t>not always </a:t>
            </a:r>
            <a:r>
              <a:rPr lang="en-US" dirty="0"/>
              <a:t>centrally located in the wind farm, </a:t>
            </a:r>
            <a:r>
              <a:rPr lang="en-US" dirty="0" smtClean="0"/>
              <a:t>as was </a:t>
            </a:r>
            <a:r>
              <a:rPr lang="en-US" dirty="0"/>
              <a:t>the case in this particular case study. </a:t>
            </a:r>
            <a:r>
              <a:rPr lang="en-US" dirty="0" smtClean="0"/>
              <a:t>In order </a:t>
            </a:r>
            <a:r>
              <a:rPr lang="en-US" dirty="0"/>
              <a:t>to reduce the length of </a:t>
            </a:r>
            <a:r>
              <a:rPr lang="en-US" dirty="0" smtClean="0"/>
              <a:t>interconnecting transmission </a:t>
            </a:r>
            <a:r>
              <a:rPr lang="en-US" dirty="0"/>
              <a:t>line, they are often located </a:t>
            </a:r>
            <a:r>
              <a:rPr lang="en-US" dirty="0" smtClean="0"/>
              <a:t>off to </a:t>
            </a:r>
            <a:r>
              <a:rPr lang="en-US" dirty="0"/>
              <a:t>the side of the wind farm. When this is </a:t>
            </a:r>
            <a:r>
              <a:rPr lang="en-US" dirty="0" smtClean="0"/>
              <a:t>the case</a:t>
            </a:r>
            <a:r>
              <a:rPr lang="en-US" dirty="0"/>
              <a:t>, the homerun feeder segments can </a:t>
            </a:r>
            <a:r>
              <a:rPr lang="en-US" dirty="0" smtClean="0"/>
              <a:t>be several </a:t>
            </a:r>
            <a:r>
              <a:rPr lang="en-US" dirty="0"/>
              <a:t>miles long. As a result, the cost of a </a:t>
            </a:r>
            <a:r>
              <a:rPr lang="en-US" dirty="0" smtClean="0"/>
              <a:t>given homerun </a:t>
            </a:r>
            <a:r>
              <a:rPr lang="en-US" dirty="0"/>
              <a:t>feeder segment may exceed the </a:t>
            </a:r>
            <a:r>
              <a:rPr lang="en-US" dirty="0" smtClean="0"/>
              <a:t>cost of </a:t>
            </a:r>
            <a:r>
              <a:rPr lang="en-US" dirty="0"/>
              <a:t>the remainder of the cable for that circuit</a:t>
            </a:r>
            <a:r>
              <a:rPr lang="en-US" dirty="0" smtClean="0"/>
              <a:t>. Therefore</a:t>
            </a:r>
            <a:r>
              <a:rPr lang="en-US" dirty="0"/>
              <a:t>, an additional feeder design may not</a:t>
            </a:r>
          </a:p>
          <a:p>
            <a:r>
              <a:rPr lang="en-US" dirty="0"/>
              <a:t>always be the most economical solution</a:t>
            </a:r>
            <a:r>
              <a:rPr lang="en-US" dirty="0" smtClean="0"/>
              <a:t>.”</a:t>
            </a:r>
            <a:endParaRPr lang="en-US" dirty="0"/>
          </a:p>
        </p:txBody>
      </p:sp>
      <p:sp>
        <p:nvSpPr>
          <p:cNvPr id="12" name="TextBox 11"/>
          <p:cNvSpPr txBox="1"/>
          <p:nvPr/>
        </p:nvSpPr>
        <p:spPr>
          <a:xfrm>
            <a:off x="438150" y="247650"/>
            <a:ext cx="8115300" cy="646331"/>
          </a:xfrm>
          <a:prstGeom prst="rect">
            <a:avLst/>
          </a:prstGeom>
          <a:noFill/>
        </p:spPr>
        <p:txBody>
          <a:bodyPr wrap="square" rtlCol="0">
            <a:spAutoFit/>
          </a:bodyPr>
          <a:lstStyle/>
          <a:p>
            <a:pPr algn="ctr"/>
            <a:r>
              <a:rPr lang="en-US" sz="3600" b="1" dirty="0" smtClean="0"/>
              <a:t>Design options</a:t>
            </a:r>
            <a:endParaRPr lang="en-US" sz="3600" b="1" dirty="0"/>
          </a:p>
        </p:txBody>
      </p:sp>
      <p:sp>
        <p:nvSpPr>
          <p:cNvPr id="2" name="Rectangle 1"/>
          <p:cNvSpPr/>
          <p:nvPr/>
        </p:nvSpPr>
        <p:spPr>
          <a:xfrm>
            <a:off x="1352550" y="5295900"/>
            <a:ext cx="24765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828800" y="485775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43100" y="4615696"/>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305050" y="527685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095500" y="4768096"/>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247900" y="4920496"/>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114550" y="531495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924050" y="535305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885950" y="605790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95450" y="592455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209800" y="609600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533650" y="613410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104900" y="577215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14400" y="588645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23900" y="600075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14350" y="600075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04800" y="594360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14300" y="582930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619250" y="483870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552700" y="521970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466850" y="4791075"/>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257300" y="4791075"/>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47750" y="4791075"/>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504950" y="5486400"/>
            <a:ext cx="1104900" cy="723900"/>
          </a:xfrm>
          <a:custGeom>
            <a:avLst/>
            <a:gdLst>
              <a:gd name="connsiteX0" fmla="*/ 0 w 1104900"/>
              <a:gd name="connsiteY0" fmla="*/ 0 h 723900"/>
              <a:gd name="connsiteX1" fmla="*/ 228600 w 1104900"/>
              <a:gd name="connsiteY1" fmla="*/ 495300 h 723900"/>
              <a:gd name="connsiteX2" fmla="*/ 438150 w 1104900"/>
              <a:gd name="connsiteY2" fmla="*/ 647700 h 723900"/>
              <a:gd name="connsiteX3" fmla="*/ 762000 w 1104900"/>
              <a:gd name="connsiteY3" fmla="*/ 704850 h 723900"/>
              <a:gd name="connsiteX4" fmla="*/ 1104900 w 1104900"/>
              <a:gd name="connsiteY4" fmla="*/ 72390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900" h="723900">
                <a:moveTo>
                  <a:pt x="0" y="0"/>
                </a:moveTo>
                <a:lnTo>
                  <a:pt x="228600" y="495300"/>
                </a:lnTo>
                <a:lnTo>
                  <a:pt x="438150" y="647700"/>
                </a:lnTo>
                <a:lnTo>
                  <a:pt x="762000" y="704850"/>
                </a:lnTo>
                <a:lnTo>
                  <a:pt x="1104900" y="7239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09550" y="5467350"/>
            <a:ext cx="1295400" cy="609600"/>
          </a:xfrm>
          <a:custGeom>
            <a:avLst/>
            <a:gdLst>
              <a:gd name="connsiteX0" fmla="*/ 1295400 w 1295400"/>
              <a:gd name="connsiteY0" fmla="*/ 0 h 609600"/>
              <a:gd name="connsiteX1" fmla="*/ 990600 w 1295400"/>
              <a:gd name="connsiteY1" fmla="*/ 381000 h 609600"/>
              <a:gd name="connsiteX2" fmla="*/ 781050 w 1295400"/>
              <a:gd name="connsiteY2" fmla="*/ 495300 h 609600"/>
              <a:gd name="connsiteX3" fmla="*/ 590550 w 1295400"/>
              <a:gd name="connsiteY3" fmla="*/ 590550 h 609600"/>
              <a:gd name="connsiteX4" fmla="*/ 381000 w 1295400"/>
              <a:gd name="connsiteY4" fmla="*/ 609600 h 609600"/>
              <a:gd name="connsiteX5" fmla="*/ 190500 w 1295400"/>
              <a:gd name="connsiteY5" fmla="*/ 552450 h 609600"/>
              <a:gd name="connsiteX6" fmla="*/ 0 w 1295400"/>
              <a:gd name="connsiteY6" fmla="*/ 43815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09600">
                <a:moveTo>
                  <a:pt x="1295400" y="0"/>
                </a:moveTo>
                <a:lnTo>
                  <a:pt x="990600" y="381000"/>
                </a:lnTo>
                <a:lnTo>
                  <a:pt x="781050" y="495300"/>
                </a:lnTo>
                <a:lnTo>
                  <a:pt x="590550" y="590550"/>
                </a:lnTo>
                <a:lnTo>
                  <a:pt x="381000" y="609600"/>
                </a:lnTo>
                <a:lnTo>
                  <a:pt x="190500" y="552450"/>
                </a:lnTo>
                <a:lnTo>
                  <a:pt x="0" y="4381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a:off x="5067300" y="4634746"/>
            <a:ext cx="3257550" cy="1651754"/>
            <a:chOff x="5067300" y="4634746"/>
            <a:chExt cx="3257550" cy="1651754"/>
          </a:xfrm>
        </p:grpSpPr>
        <p:sp>
          <p:nvSpPr>
            <p:cNvPr id="39" name="Rectangle 38"/>
            <p:cNvSpPr/>
            <p:nvPr/>
          </p:nvSpPr>
          <p:spPr>
            <a:xfrm>
              <a:off x="5067300" y="4939546"/>
              <a:ext cx="24765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486650" y="487680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600950" y="4634746"/>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962900" y="529590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753350" y="4787146"/>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905750" y="4939546"/>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772400" y="533400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581900" y="537210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543800" y="607695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353300" y="594360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867650" y="611505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191500" y="615315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762750" y="579120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572250" y="590550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381750" y="601980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172200" y="601980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962650" y="596265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772150" y="584835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277100" y="485775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8210550" y="5238750"/>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124700" y="4810125"/>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915150" y="4810125"/>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705600" y="4810125"/>
              <a:ext cx="114300" cy="133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5200650" y="4724400"/>
              <a:ext cx="3067050" cy="742950"/>
            </a:xfrm>
            <a:custGeom>
              <a:avLst/>
              <a:gdLst>
                <a:gd name="connsiteX0" fmla="*/ 0 w 3067050"/>
                <a:gd name="connsiteY0" fmla="*/ 304800 h 742950"/>
                <a:gd name="connsiteX1" fmla="*/ 1600200 w 3067050"/>
                <a:gd name="connsiteY1" fmla="*/ 152400 h 742950"/>
                <a:gd name="connsiteX2" fmla="*/ 1771650 w 3067050"/>
                <a:gd name="connsiteY2" fmla="*/ 171450 h 742950"/>
                <a:gd name="connsiteX3" fmla="*/ 2000250 w 3067050"/>
                <a:gd name="connsiteY3" fmla="*/ 171450 h 742950"/>
                <a:gd name="connsiteX4" fmla="*/ 2133600 w 3067050"/>
                <a:gd name="connsiteY4" fmla="*/ 209550 h 742950"/>
                <a:gd name="connsiteX5" fmla="*/ 2362200 w 3067050"/>
                <a:gd name="connsiteY5" fmla="*/ 247650 h 742950"/>
                <a:gd name="connsiteX6" fmla="*/ 2457450 w 3067050"/>
                <a:gd name="connsiteY6" fmla="*/ 0 h 742950"/>
                <a:gd name="connsiteX7" fmla="*/ 2590800 w 3067050"/>
                <a:gd name="connsiteY7" fmla="*/ 152400 h 742950"/>
                <a:gd name="connsiteX8" fmla="*/ 2743200 w 3067050"/>
                <a:gd name="connsiteY8" fmla="*/ 266700 h 742950"/>
                <a:gd name="connsiteX9" fmla="*/ 3067050 w 3067050"/>
                <a:gd name="connsiteY9" fmla="*/ 571500 h 742950"/>
                <a:gd name="connsiteX10" fmla="*/ 2838450 w 3067050"/>
                <a:gd name="connsiteY10" fmla="*/ 647700 h 742950"/>
                <a:gd name="connsiteX11" fmla="*/ 2628900 w 3067050"/>
                <a:gd name="connsiteY11" fmla="*/ 685800 h 742950"/>
                <a:gd name="connsiteX12" fmla="*/ 2476500 w 3067050"/>
                <a:gd name="connsiteY12" fmla="*/ 74295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7050" h="742950">
                  <a:moveTo>
                    <a:pt x="0" y="304800"/>
                  </a:moveTo>
                  <a:lnTo>
                    <a:pt x="1600200" y="152400"/>
                  </a:lnTo>
                  <a:lnTo>
                    <a:pt x="1771650" y="171450"/>
                  </a:lnTo>
                  <a:lnTo>
                    <a:pt x="2000250" y="171450"/>
                  </a:lnTo>
                  <a:lnTo>
                    <a:pt x="2133600" y="209550"/>
                  </a:lnTo>
                  <a:lnTo>
                    <a:pt x="2362200" y="247650"/>
                  </a:lnTo>
                  <a:lnTo>
                    <a:pt x="2457450" y="0"/>
                  </a:lnTo>
                  <a:lnTo>
                    <a:pt x="2590800" y="152400"/>
                  </a:lnTo>
                  <a:lnTo>
                    <a:pt x="2743200" y="266700"/>
                  </a:lnTo>
                  <a:lnTo>
                    <a:pt x="3067050" y="571500"/>
                  </a:lnTo>
                  <a:lnTo>
                    <a:pt x="2838450" y="647700"/>
                  </a:lnTo>
                  <a:lnTo>
                    <a:pt x="2628900" y="685800"/>
                  </a:lnTo>
                  <a:lnTo>
                    <a:pt x="2476500" y="7429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5276850" y="5029200"/>
              <a:ext cx="2971800" cy="1181100"/>
            </a:xfrm>
            <a:custGeom>
              <a:avLst/>
              <a:gdLst>
                <a:gd name="connsiteX0" fmla="*/ 0 w 2971800"/>
                <a:gd name="connsiteY0" fmla="*/ 0 h 1181100"/>
                <a:gd name="connsiteX1" fmla="*/ 571500 w 2971800"/>
                <a:gd name="connsiteY1" fmla="*/ 914400 h 1181100"/>
                <a:gd name="connsiteX2" fmla="*/ 723900 w 2971800"/>
                <a:gd name="connsiteY2" fmla="*/ 990600 h 1181100"/>
                <a:gd name="connsiteX3" fmla="*/ 971550 w 2971800"/>
                <a:gd name="connsiteY3" fmla="*/ 1047750 h 1181100"/>
                <a:gd name="connsiteX4" fmla="*/ 1143000 w 2971800"/>
                <a:gd name="connsiteY4" fmla="*/ 1085850 h 1181100"/>
                <a:gd name="connsiteX5" fmla="*/ 1333500 w 2971800"/>
                <a:gd name="connsiteY5" fmla="*/ 990600 h 1181100"/>
                <a:gd name="connsiteX6" fmla="*/ 1524000 w 2971800"/>
                <a:gd name="connsiteY6" fmla="*/ 819150 h 1181100"/>
                <a:gd name="connsiteX7" fmla="*/ 2171700 w 2971800"/>
                <a:gd name="connsiteY7" fmla="*/ 990600 h 1181100"/>
                <a:gd name="connsiteX8" fmla="*/ 2362200 w 2971800"/>
                <a:gd name="connsiteY8" fmla="*/ 1123950 h 1181100"/>
                <a:gd name="connsiteX9" fmla="*/ 2628900 w 2971800"/>
                <a:gd name="connsiteY9" fmla="*/ 1181100 h 1181100"/>
                <a:gd name="connsiteX10" fmla="*/ 2971800 w 2971800"/>
                <a:gd name="connsiteY10"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1800" h="1181100">
                  <a:moveTo>
                    <a:pt x="0" y="0"/>
                  </a:moveTo>
                  <a:lnTo>
                    <a:pt x="571500" y="914400"/>
                  </a:lnTo>
                  <a:lnTo>
                    <a:pt x="723900" y="990600"/>
                  </a:lnTo>
                  <a:lnTo>
                    <a:pt x="971550" y="1047750"/>
                  </a:lnTo>
                  <a:lnTo>
                    <a:pt x="1143000" y="1085850"/>
                  </a:lnTo>
                  <a:lnTo>
                    <a:pt x="1333500" y="990600"/>
                  </a:lnTo>
                  <a:lnTo>
                    <a:pt x="1524000" y="819150"/>
                  </a:lnTo>
                  <a:lnTo>
                    <a:pt x="2171700" y="990600"/>
                  </a:lnTo>
                  <a:lnTo>
                    <a:pt x="2362200" y="1123950"/>
                  </a:lnTo>
                  <a:lnTo>
                    <a:pt x="2628900" y="1181100"/>
                  </a:lnTo>
                  <a:lnTo>
                    <a:pt x="2971800" y="11811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Freeform 68"/>
          <p:cNvSpPr/>
          <p:nvPr/>
        </p:nvSpPr>
        <p:spPr>
          <a:xfrm>
            <a:off x="1104900" y="4644271"/>
            <a:ext cx="1504950" cy="838200"/>
          </a:xfrm>
          <a:custGeom>
            <a:avLst/>
            <a:gdLst>
              <a:gd name="connsiteX0" fmla="*/ 457200 w 1504950"/>
              <a:gd name="connsiteY0" fmla="*/ 838200 h 838200"/>
              <a:gd name="connsiteX1" fmla="*/ 876300 w 1504950"/>
              <a:gd name="connsiteY1" fmla="*/ 800100 h 838200"/>
              <a:gd name="connsiteX2" fmla="*/ 1066800 w 1504950"/>
              <a:gd name="connsiteY2" fmla="*/ 742950 h 838200"/>
              <a:gd name="connsiteX3" fmla="*/ 1257300 w 1504950"/>
              <a:gd name="connsiteY3" fmla="*/ 704850 h 838200"/>
              <a:gd name="connsiteX4" fmla="*/ 1504950 w 1504950"/>
              <a:gd name="connsiteY4" fmla="*/ 628650 h 838200"/>
              <a:gd name="connsiteX5" fmla="*/ 1200150 w 1504950"/>
              <a:gd name="connsiteY5" fmla="*/ 342900 h 838200"/>
              <a:gd name="connsiteX6" fmla="*/ 1047750 w 1504950"/>
              <a:gd name="connsiteY6" fmla="*/ 209550 h 838200"/>
              <a:gd name="connsiteX7" fmla="*/ 895350 w 1504950"/>
              <a:gd name="connsiteY7" fmla="*/ 0 h 838200"/>
              <a:gd name="connsiteX8" fmla="*/ 800100 w 1504950"/>
              <a:gd name="connsiteY8" fmla="*/ 304800 h 838200"/>
              <a:gd name="connsiteX9" fmla="*/ 552450 w 1504950"/>
              <a:gd name="connsiteY9" fmla="*/ 285750 h 838200"/>
              <a:gd name="connsiteX10" fmla="*/ 400050 w 1504950"/>
              <a:gd name="connsiteY10" fmla="*/ 228600 h 838200"/>
              <a:gd name="connsiteX11" fmla="*/ 209550 w 1504950"/>
              <a:gd name="connsiteY11" fmla="*/ 228600 h 838200"/>
              <a:gd name="connsiteX12" fmla="*/ 0 w 1504950"/>
              <a:gd name="connsiteY12" fmla="*/ 24765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4950" h="838200">
                <a:moveTo>
                  <a:pt x="457200" y="838200"/>
                </a:moveTo>
                <a:lnTo>
                  <a:pt x="876300" y="800100"/>
                </a:lnTo>
                <a:lnTo>
                  <a:pt x="1066800" y="742950"/>
                </a:lnTo>
                <a:lnTo>
                  <a:pt x="1257300" y="704850"/>
                </a:lnTo>
                <a:lnTo>
                  <a:pt x="1504950" y="628650"/>
                </a:lnTo>
                <a:lnTo>
                  <a:pt x="1200150" y="342900"/>
                </a:lnTo>
                <a:lnTo>
                  <a:pt x="1047750" y="209550"/>
                </a:lnTo>
                <a:lnTo>
                  <a:pt x="895350" y="0"/>
                </a:lnTo>
                <a:lnTo>
                  <a:pt x="800100" y="304800"/>
                </a:lnTo>
                <a:lnTo>
                  <a:pt x="552450" y="285750"/>
                </a:lnTo>
                <a:lnTo>
                  <a:pt x="400050" y="228600"/>
                </a:lnTo>
                <a:lnTo>
                  <a:pt x="209550" y="228600"/>
                </a:lnTo>
                <a:lnTo>
                  <a:pt x="0" y="2476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a:off x="1562100" y="5276850"/>
            <a:ext cx="1066800" cy="190500"/>
          </a:xfrm>
          <a:custGeom>
            <a:avLst/>
            <a:gdLst>
              <a:gd name="connsiteX0" fmla="*/ 0 w 1066800"/>
              <a:gd name="connsiteY0" fmla="*/ 190500 h 190500"/>
              <a:gd name="connsiteX1" fmla="*/ 457200 w 1066800"/>
              <a:gd name="connsiteY1" fmla="*/ 133350 h 190500"/>
              <a:gd name="connsiteX2" fmla="*/ 647700 w 1066800"/>
              <a:gd name="connsiteY2" fmla="*/ 114300 h 190500"/>
              <a:gd name="connsiteX3" fmla="*/ 857250 w 1066800"/>
              <a:gd name="connsiteY3" fmla="*/ 76200 h 190500"/>
              <a:gd name="connsiteX4" fmla="*/ 1066800 w 1066800"/>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190500">
                <a:moveTo>
                  <a:pt x="0" y="190500"/>
                </a:moveTo>
                <a:lnTo>
                  <a:pt x="457200" y="133350"/>
                </a:lnTo>
                <a:lnTo>
                  <a:pt x="647700" y="114300"/>
                </a:lnTo>
                <a:lnTo>
                  <a:pt x="857250" y="76200"/>
                </a:lnTo>
                <a:lnTo>
                  <a:pt x="10668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1143000" y="4686300"/>
            <a:ext cx="1162050" cy="647700"/>
          </a:xfrm>
          <a:custGeom>
            <a:avLst/>
            <a:gdLst>
              <a:gd name="connsiteX0" fmla="*/ 266700 w 1162050"/>
              <a:gd name="connsiteY0" fmla="*/ 647700 h 647700"/>
              <a:gd name="connsiteX1" fmla="*/ 0 w 1162050"/>
              <a:gd name="connsiteY1" fmla="*/ 209550 h 647700"/>
              <a:gd name="connsiteX2" fmla="*/ 190500 w 1162050"/>
              <a:gd name="connsiteY2" fmla="*/ 209550 h 647700"/>
              <a:gd name="connsiteX3" fmla="*/ 419100 w 1162050"/>
              <a:gd name="connsiteY3" fmla="*/ 190500 h 647700"/>
              <a:gd name="connsiteX4" fmla="*/ 514350 w 1162050"/>
              <a:gd name="connsiteY4" fmla="*/ 247650 h 647700"/>
              <a:gd name="connsiteX5" fmla="*/ 762000 w 1162050"/>
              <a:gd name="connsiteY5" fmla="*/ 247650 h 647700"/>
              <a:gd name="connsiteX6" fmla="*/ 914400 w 1162050"/>
              <a:gd name="connsiteY6" fmla="*/ 0 h 647700"/>
              <a:gd name="connsiteX7" fmla="*/ 1009650 w 1162050"/>
              <a:gd name="connsiteY7" fmla="*/ 133350 h 647700"/>
              <a:gd name="connsiteX8" fmla="*/ 1162050 w 1162050"/>
              <a:gd name="connsiteY8" fmla="*/ 3048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2050" h="647700">
                <a:moveTo>
                  <a:pt x="266700" y="647700"/>
                </a:moveTo>
                <a:lnTo>
                  <a:pt x="0" y="209550"/>
                </a:lnTo>
                <a:lnTo>
                  <a:pt x="190500" y="209550"/>
                </a:lnTo>
                <a:lnTo>
                  <a:pt x="419100" y="190500"/>
                </a:lnTo>
                <a:lnTo>
                  <a:pt x="514350" y="247650"/>
                </a:lnTo>
                <a:lnTo>
                  <a:pt x="762000" y="247650"/>
                </a:lnTo>
                <a:lnTo>
                  <a:pt x="914400" y="0"/>
                </a:lnTo>
                <a:lnTo>
                  <a:pt x="1009650" y="133350"/>
                </a:lnTo>
                <a:lnTo>
                  <a:pt x="1162050" y="3048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65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31</a:t>
            </a:fld>
            <a:endParaRPr lang="en-US" b="1" dirty="0"/>
          </a:p>
        </p:txBody>
      </p:sp>
      <p:sp>
        <p:nvSpPr>
          <p:cNvPr id="4" name="TextBox 3"/>
          <p:cNvSpPr txBox="1"/>
          <p:nvPr/>
        </p:nvSpPr>
        <p:spPr>
          <a:xfrm>
            <a:off x="612254" y="6238675"/>
            <a:ext cx="8308428" cy="646331"/>
          </a:xfrm>
          <a:prstGeom prst="rect">
            <a:avLst/>
          </a:prstGeom>
          <a:noFill/>
        </p:spPr>
        <p:txBody>
          <a:bodyPr wrap="square" rtlCol="0">
            <a:spAutoFit/>
          </a:bodyPr>
          <a:lstStyle/>
          <a:p>
            <a:r>
              <a:rPr lang="en-US" sz="1200" dirty="0" smtClean="0"/>
              <a:t>Source: M. Davis, T. Maples, and B. </a:t>
            </a:r>
            <a:r>
              <a:rPr lang="en-US" sz="1200" dirty="0"/>
              <a:t>Rosen, “Cost-Saving Approaches to Wind Farm </a:t>
            </a:r>
            <a:r>
              <a:rPr lang="en-US" sz="1200" dirty="0" smtClean="0"/>
              <a:t>Design: Exploring </a:t>
            </a:r>
            <a:r>
              <a:rPr lang="en-US" sz="1200" dirty="0"/>
              <a:t>Collection-System Alternatives Can Yield </a:t>
            </a:r>
            <a:r>
              <a:rPr lang="en-US" sz="1200" dirty="0" smtClean="0"/>
              <a:t>Savings</a:t>
            </a:r>
            <a:r>
              <a:rPr lang="en-US" sz="1200" dirty="0"/>
              <a:t>,” available at </a:t>
            </a:r>
            <a:r>
              <a:rPr lang="en-US" sz="1200" dirty="0">
                <a:hlinkClick r:id="rId3"/>
              </a:rPr>
              <a:t>http://</a:t>
            </a:r>
            <a:r>
              <a:rPr lang="en-US" sz="1200" dirty="0" smtClean="0">
                <a:hlinkClick r:id="rId3"/>
              </a:rPr>
              <a:t>www.burnsmcd.com/BenchMark/Article/Cost-Saving-Approaches-to-Wind-Farm-Design</a:t>
            </a:r>
            <a:r>
              <a:rPr lang="en-US" sz="1200" dirty="0" smtClean="0"/>
              <a:t>. </a:t>
            </a:r>
            <a:endParaRPr lang="en-US" sz="1200" dirty="0"/>
          </a:p>
        </p:txBody>
      </p:sp>
      <p:sp>
        <p:nvSpPr>
          <p:cNvPr id="11" name="TextBox 10"/>
          <p:cNvSpPr txBox="1"/>
          <p:nvPr/>
        </p:nvSpPr>
        <p:spPr>
          <a:xfrm>
            <a:off x="0" y="1047750"/>
            <a:ext cx="9144000" cy="5355312"/>
          </a:xfrm>
          <a:prstGeom prst="rect">
            <a:avLst/>
          </a:prstGeom>
          <a:noFill/>
        </p:spPr>
        <p:txBody>
          <a:bodyPr wrap="square" rtlCol="0">
            <a:spAutoFit/>
          </a:bodyPr>
          <a:lstStyle/>
          <a:p>
            <a:r>
              <a:rPr lang="en-US" dirty="0" smtClean="0"/>
              <a:t>“</a:t>
            </a:r>
            <a:r>
              <a:rPr lang="en-US" dirty="0"/>
              <a:t>In those cases where a fully </a:t>
            </a:r>
            <a:r>
              <a:rPr lang="en-US" dirty="0" smtClean="0"/>
              <a:t>underground collection </a:t>
            </a:r>
            <a:r>
              <a:rPr lang="en-US" dirty="0"/>
              <a:t>system may not be desirable, </a:t>
            </a:r>
            <a:r>
              <a:rPr lang="en-US" dirty="0" smtClean="0"/>
              <a:t>such as </a:t>
            </a:r>
            <a:r>
              <a:rPr lang="en-US" dirty="0"/>
              <a:t>in predominantly wetland areas or in </a:t>
            </a:r>
            <a:r>
              <a:rPr lang="en-US" dirty="0" smtClean="0"/>
              <a:t>the agriculturally </a:t>
            </a:r>
            <a:r>
              <a:rPr lang="en-US" dirty="0"/>
              <a:t>dense Midwest where drain </a:t>
            </a:r>
            <a:r>
              <a:rPr lang="en-US" dirty="0" smtClean="0"/>
              <a:t>tiles lead </a:t>
            </a:r>
            <a:r>
              <a:rPr lang="en-US" dirty="0"/>
              <a:t>to design and construction challenges</a:t>
            </a:r>
            <a:r>
              <a:rPr lang="en-US" dirty="0" smtClean="0"/>
              <a:t>, </a:t>
            </a:r>
            <a:r>
              <a:rPr lang="en-US" dirty="0"/>
              <a:t>overhead design can be </a:t>
            </a:r>
            <a:r>
              <a:rPr lang="en-US" dirty="0" smtClean="0"/>
              <a:t>considered….</a:t>
            </a:r>
          </a:p>
          <a:p>
            <a:endParaRPr lang="en-US" dirty="0"/>
          </a:p>
          <a:p>
            <a:r>
              <a:rPr lang="en-US" dirty="0" smtClean="0"/>
              <a:t>The collection </a:t>
            </a:r>
            <a:r>
              <a:rPr lang="en-US" dirty="0"/>
              <a:t>system homeruns and long </a:t>
            </a:r>
            <a:r>
              <a:rPr lang="en-US" dirty="0" smtClean="0"/>
              <a:t>feeder segments </a:t>
            </a:r>
            <a:r>
              <a:rPr lang="en-US" dirty="0"/>
              <a:t>were considered for overhead </a:t>
            </a:r>
            <a:r>
              <a:rPr lang="en-US" dirty="0" smtClean="0"/>
              <a:t>design…. </a:t>
            </a:r>
            <a:r>
              <a:rPr lang="en-US" dirty="0"/>
              <a:t>this consideration is </a:t>
            </a:r>
            <a:r>
              <a:rPr lang="en-US" dirty="0" smtClean="0"/>
              <a:t>significant because </a:t>
            </a:r>
            <a:r>
              <a:rPr lang="en-US" dirty="0"/>
              <a:t>it will be carrying the feeders’ </a:t>
            </a:r>
            <a:r>
              <a:rPr lang="en-US" dirty="0" smtClean="0"/>
              <a:t>total running </a:t>
            </a:r>
            <a:r>
              <a:rPr lang="en-US" dirty="0"/>
              <a:t>current. Underground homeruns </a:t>
            </a:r>
            <a:r>
              <a:rPr lang="en-US" dirty="0" smtClean="0"/>
              <a:t>can be </a:t>
            </a:r>
            <a:r>
              <a:rPr lang="en-US" dirty="0"/>
              <a:t>as long as a few miles and typically </a:t>
            </a:r>
            <a:r>
              <a:rPr lang="en-US" dirty="0" smtClean="0"/>
              <a:t>require large </a:t>
            </a:r>
            <a:r>
              <a:rPr lang="en-US" dirty="0"/>
              <a:t>cable sizes and an FTB envelope in </a:t>
            </a:r>
            <a:r>
              <a:rPr lang="en-US" dirty="0" smtClean="0"/>
              <a:t>order to </a:t>
            </a:r>
            <a:r>
              <a:rPr lang="en-US" dirty="0"/>
              <a:t>carry these high </a:t>
            </a:r>
            <a:r>
              <a:rPr lang="en-US" dirty="0" smtClean="0"/>
              <a:t>currents….</a:t>
            </a:r>
          </a:p>
          <a:p>
            <a:endParaRPr lang="en-US" dirty="0" smtClean="0"/>
          </a:p>
          <a:p>
            <a:r>
              <a:rPr lang="en-US" dirty="0" smtClean="0"/>
              <a:t>Given </a:t>
            </a:r>
            <a:r>
              <a:rPr lang="en-US" dirty="0"/>
              <a:t>that the FTB costs approximately $</a:t>
            </a:r>
            <a:r>
              <a:rPr lang="en-US" dirty="0" smtClean="0"/>
              <a:t>100 per </a:t>
            </a:r>
            <a:r>
              <a:rPr lang="en-US" dirty="0"/>
              <a:t>yard, replacing underground homeruns </a:t>
            </a:r>
            <a:r>
              <a:rPr lang="en-US" dirty="0" smtClean="0"/>
              <a:t>with overhead </a:t>
            </a:r>
            <a:r>
              <a:rPr lang="en-US" dirty="0"/>
              <a:t>can significantly reduce the amount</a:t>
            </a:r>
            <a:r>
              <a:rPr lang="en-US" dirty="0" smtClean="0"/>
              <a:t>, and </a:t>
            </a:r>
            <a:r>
              <a:rPr lang="en-US" dirty="0"/>
              <a:t>thus cost, associated with FTB and </a:t>
            </a:r>
            <a:r>
              <a:rPr lang="en-US" dirty="0" smtClean="0"/>
              <a:t>large cable </a:t>
            </a:r>
            <a:r>
              <a:rPr lang="en-US" dirty="0"/>
              <a:t>sizes used in an underground </a:t>
            </a:r>
            <a:r>
              <a:rPr lang="en-US" dirty="0" smtClean="0"/>
              <a:t>collection system….</a:t>
            </a:r>
          </a:p>
          <a:p>
            <a:endParaRPr lang="en-US" dirty="0"/>
          </a:p>
          <a:p>
            <a:r>
              <a:rPr lang="en-US" dirty="0"/>
              <a:t>Underground collection systems are the </a:t>
            </a:r>
            <a:r>
              <a:rPr lang="en-US" dirty="0" smtClean="0"/>
              <a:t>most preferable </a:t>
            </a:r>
            <a:r>
              <a:rPr lang="en-US" dirty="0"/>
              <a:t>installations for wind farm projects</a:t>
            </a:r>
            <a:r>
              <a:rPr lang="en-US" dirty="0" smtClean="0"/>
              <a:t>. However</a:t>
            </a:r>
            <a:r>
              <a:rPr lang="en-US" dirty="0"/>
              <a:t>, where underground </a:t>
            </a:r>
            <a:r>
              <a:rPr lang="en-US" dirty="0" smtClean="0"/>
              <a:t>installation may </a:t>
            </a:r>
            <a:r>
              <a:rPr lang="en-US" dirty="0"/>
              <a:t>not be fully feasible, a combination </a:t>
            </a:r>
            <a:r>
              <a:rPr lang="en-US" dirty="0" smtClean="0"/>
              <a:t>of underground </a:t>
            </a:r>
            <a:r>
              <a:rPr lang="en-US" dirty="0"/>
              <a:t>and overhead installation </a:t>
            </a:r>
            <a:r>
              <a:rPr lang="en-US" dirty="0" smtClean="0"/>
              <a:t>should be </a:t>
            </a:r>
            <a:r>
              <a:rPr lang="en-US" dirty="0"/>
              <a:t>considered. As the case study depicts, </a:t>
            </a:r>
            <a:r>
              <a:rPr lang="en-US" dirty="0" smtClean="0"/>
              <a:t>it might </a:t>
            </a:r>
            <a:r>
              <a:rPr lang="en-US" dirty="0"/>
              <a:t>make better financial sense to </a:t>
            </a:r>
            <a:r>
              <a:rPr lang="en-US" dirty="0" smtClean="0"/>
              <a:t>design an </a:t>
            </a:r>
            <a:r>
              <a:rPr lang="en-US" dirty="0"/>
              <a:t>overhead collection system that </a:t>
            </a:r>
            <a:r>
              <a:rPr lang="en-US" dirty="0" smtClean="0"/>
              <a:t>is predominantly </a:t>
            </a:r>
            <a:r>
              <a:rPr lang="en-US" dirty="0"/>
              <a:t>for the homerun segments</a:t>
            </a:r>
            <a:r>
              <a:rPr lang="en-US" dirty="0" smtClean="0"/>
              <a:t>.”</a:t>
            </a:r>
            <a:endParaRPr lang="en-US" dirty="0"/>
          </a:p>
        </p:txBody>
      </p:sp>
      <p:sp>
        <p:nvSpPr>
          <p:cNvPr id="12" name="TextBox 11"/>
          <p:cNvSpPr txBox="1"/>
          <p:nvPr/>
        </p:nvSpPr>
        <p:spPr>
          <a:xfrm>
            <a:off x="438150" y="247650"/>
            <a:ext cx="8115300" cy="646331"/>
          </a:xfrm>
          <a:prstGeom prst="rect">
            <a:avLst/>
          </a:prstGeom>
          <a:noFill/>
        </p:spPr>
        <p:txBody>
          <a:bodyPr wrap="square" rtlCol="0">
            <a:spAutoFit/>
          </a:bodyPr>
          <a:lstStyle/>
          <a:p>
            <a:pPr algn="ctr"/>
            <a:r>
              <a:rPr lang="en-US" sz="3600" b="1" dirty="0" smtClean="0"/>
              <a:t>Design options</a:t>
            </a:r>
            <a:endParaRPr lang="en-US" sz="3600" b="1" dirty="0"/>
          </a:p>
        </p:txBody>
      </p:sp>
    </p:spTree>
    <p:extLst>
      <p:ext uri="{BB962C8B-B14F-4D97-AF65-F5344CB8AC3E}">
        <p14:creationId xmlns:p14="http://schemas.microsoft.com/office/powerpoint/2010/main" val="329057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32</a:t>
            </a:fld>
            <a:endParaRPr lang="en-US" b="1" dirty="0"/>
          </a:p>
        </p:txBody>
      </p:sp>
      <p:sp>
        <p:nvSpPr>
          <p:cNvPr id="11" name="TextBox 10"/>
          <p:cNvSpPr txBox="1"/>
          <p:nvPr/>
        </p:nvSpPr>
        <p:spPr>
          <a:xfrm>
            <a:off x="0" y="1192890"/>
            <a:ext cx="9144000" cy="3970318"/>
          </a:xfrm>
          <a:prstGeom prst="rect">
            <a:avLst/>
          </a:prstGeom>
          <a:noFill/>
        </p:spPr>
        <p:txBody>
          <a:bodyPr wrap="square" rtlCol="0">
            <a:spAutoFit/>
          </a:bodyPr>
          <a:lstStyle/>
          <a:p>
            <a:r>
              <a:rPr lang="en-US" dirty="0" smtClean="0"/>
              <a:t>“Either overhead lines or underground cables can be used for collector feeders. Although overhead lines are generally less expensive, a large portion of wind plants use underground cables for the following reasons:</a:t>
            </a:r>
          </a:p>
          <a:p>
            <a:pPr marL="285750" indent="-285750">
              <a:buFont typeface="Arial" pitchFamily="34" charset="0"/>
              <a:buChar char="•"/>
            </a:pPr>
            <a:r>
              <a:rPr lang="en-US" dirty="0" smtClean="0"/>
              <a:t>Public acceptance of underground cables is much more favorable. This promotes positive public relations and accelerates the project permitting process. Underground cables are also more acceptable to the land owners from whom the wind plant developer must obtain rights of way. </a:t>
            </a:r>
          </a:p>
          <a:p>
            <a:pPr marL="285750" indent="-285750">
              <a:buFont typeface="Arial" pitchFamily="34" charset="0"/>
              <a:buChar char="•"/>
            </a:pPr>
            <a:r>
              <a:rPr lang="en-US" dirty="0" smtClean="0"/>
              <a:t>Underground cables require less frequent maintenance and repair.</a:t>
            </a:r>
          </a:p>
          <a:p>
            <a:pPr marL="285750" indent="-285750">
              <a:buFont typeface="Arial" pitchFamily="34" charset="0"/>
              <a:buChar char="•"/>
            </a:pPr>
            <a:r>
              <a:rPr lang="en-US" dirty="0" smtClean="0"/>
              <a:t>Underground cables do not impair crane access to the wind turbine tower, either during initial construction or during wind turbine repairs.</a:t>
            </a:r>
          </a:p>
          <a:p>
            <a:pPr marL="285750" indent="-285750">
              <a:buFont typeface="Arial" pitchFamily="34" charset="0"/>
              <a:buChar char="•"/>
            </a:pPr>
            <a:r>
              <a:rPr lang="en-US" dirty="0" smtClean="0"/>
              <a:t>Underground cables are less disruptive to concurrent use of the land, such as for agricultural usage.</a:t>
            </a:r>
          </a:p>
          <a:p>
            <a:pPr marL="285750" indent="-285750">
              <a:buFont typeface="Arial" pitchFamily="34" charset="0"/>
              <a:buChar char="•"/>
            </a:pPr>
            <a:r>
              <a:rPr lang="en-US" dirty="0" smtClean="0"/>
              <a:t>In regions with severe wind and icing, and favorable soil conditions, a direct-buried underground cable may actually be less expensive to install than an overhead line.”</a:t>
            </a:r>
          </a:p>
        </p:txBody>
      </p:sp>
      <p:sp>
        <p:nvSpPr>
          <p:cNvPr id="12" name="TextBox 11"/>
          <p:cNvSpPr txBox="1"/>
          <p:nvPr/>
        </p:nvSpPr>
        <p:spPr>
          <a:xfrm>
            <a:off x="438150" y="247650"/>
            <a:ext cx="8115300" cy="646331"/>
          </a:xfrm>
          <a:prstGeom prst="rect">
            <a:avLst/>
          </a:prstGeom>
          <a:noFill/>
        </p:spPr>
        <p:txBody>
          <a:bodyPr wrap="square" rtlCol="0">
            <a:spAutoFit/>
          </a:bodyPr>
          <a:lstStyle/>
          <a:p>
            <a:pPr algn="ctr"/>
            <a:r>
              <a:rPr lang="en-US" sz="3600" b="1" dirty="0" smtClean="0"/>
              <a:t>Design options</a:t>
            </a:r>
            <a:endParaRPr lang="en-US" sz="3600" b="1" dirty="0"/>
          </a:p>
        </p:txBody>
      </p:sp>
      <p:sp>
        <p:nvSpPr>
          <p:cNvPr id="8" name="TextBox 7"/>
          <p:cNvSpPr txBox="1"/>
          <p:nvPr/>
        </p:nvSpPr>
        <p:spPr>
          <a:xfrm>
            <a:off x="507993" y="6226627"/>
            <a:ext cx="8505371" cy="523220"/>
          </a:xfrm>
          <a:prstGeom prst="rect">
            <a:avLst/>
          </a:prstGeom>
          <a:noFill/>
        </p:spPr>
        <p:txBody>
          <a:bodyPr wrap="square" rtlCol="0">
            <a:spAutoFit/>
          </a:bodyPr>
          <a:lstStyle/>
          <a:p>
            <a:r>
              <a:rPr lang="en-US" sz="1400" dirty="0"/>
              <a:t>(Miller, Walling, and Piwko, “Electrical Design </a:t>
            </a:r>
            <a:r>
              <a:rPr lang="en-US" sz="1400" dirty="0" smtClean="0"/>
              <a:t>of </a:t>
            </a:r>
            <a:r>
              <a:rPr lang="en-US" sz="1400" dirty="0"/>
              <a:t>a Wind Plant,” chapter 13, in “Wind power in power systems,” </a:t>
            </a:r>
            <a:r>
              <a:rPr lang="en-US" sz="1400" dirty="0" smtClean="0"/>
              <a:t>edited </a:t>
            </a:r>
            <a:r>
              <a:rPr lang="en-US" sz="1400" dirty="0"/>
              <a:t>by T. Ackermann, second edition, 2012, Wiley</a:t>
            </a:r>
            <a:r>
              <a:rPr lang="en-US" sz="1400" dirty="0" smtClean="0"/>
              <a:t>.)</a:t>
            </a:r>
            <a:endParaRPr lang="en-US" sz="1400" dirty="0"/>
          </a:p>
        </p:txBody>
      </p:sp>
    </p:spTree>
    <p:extLst>
      <p:ext uri="{BB962C8B-B14F-4D97-AF65-F5344CB8AC3E}">
        <p14:creationId xmlns:p14="http://schemas.microsoft.com/office/powerpoint/2010/main" val="371071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33</a:t>
            </a:fld>
            <a:endParaRPr lang="en-US" b="1" dirty="0"/>
          </a:p>
        </p:txBody>
      </p:sp>
      <p:sp>
        <p:nvSpPr>
          <p:cNvPr id="4" name="TextBox 3"/>
          <p:cNvSpPr txBox="1"/>
          <p:nvPr/>
        </p:nvSpPr>
        <p:spPr>
          <a:xfrm>
            <a:off x="612254" y="6238675"/>
            <a:ext cx="8308428" cy="646331"/>
          </a:xfrm>
          <a:prstGeom prst="rect">
            <a:avLst/>
          </a:prstGeom>
          <a:noFill/>
        </p:spPr>
        <p:txBody>
          <a:bodyPr wrap="square" rtlCol="0">
            <a:spAutoFit/>
          </a:bodyPr>
          <a:lstStyle/>
          <a:p>
            <a:r>
              <a:rPr lang="en-US" sz="1200" dirty="0" smtClean="0"/>
              <a:t>Source: M. Davis, T. Maples, and B. </a:t>
            </a:r>
            <a:r>
              <a:rPr lang="en-US" sz="1200" dirty="0"/>
              <a:t>Rosen, “Cost-Saving Approaches to Wind Farm </a:t>
            </a:r>
            <a:r>
              <a:rPr lang="en-US" sz="1200" dirty="0" smtClean="0"/>
              <a:t>Design: Exploring </a:t>
            </a:r>
            <a:r>
              <a:rPr lang="en-US" sz="1200" dirty="0"/>
              <a:t>Collection-System Alternatives Can Yield </a:t>
            </a:r>
            <a:r>
              <a:rPr lang="en-US" sz="1200" dirty="0" smtClean="0"/>
              <a:t>Savings</a:t>
            </a:r>
            <a:r>
              <a:rPr lang="en-US" sz="1200" dirty="0"/>
              <a:t>,” available at </a:t>
            </a:r>
            <a:r>
              <a:rPr lang="en-US" sz="1200" dirty="0">
                <a:hlinkClick r:id="rId3"/>
              </a:rPr>
              <a:t>http://</a:t>
            </a:r>
            <a:r>
              <a:rPr lang="en-US" sz="1200" dirty="0" smtClean="0">
                <a:hlinkClick r:id="rId3"/>
              </a:rPr>
              <a:t>www.burnsmcd.com/BenchMark/Article/Cost-Saving-Approaches-to-Wind-Farm-Design</a:t>
            </a:r>
            <a:r>
              <a:rPr lang="en-US" sz="1200" dirty="0" smtClean="0"/>
              <a:t>. </a:t>
            </a:r>
            <a:endParaRPr lang="en-US" sz="1200" dirty="0"/>
          </a:p>
        </p:txBody>
      </p:sp>
      <p:sp>
        <p:nvSpPr>
          <p:cNvPr id="12" name="TextBox 11"/>
          <p:cNvSpPr txBox="1"/>
          <p:nvPr/>
        </p:nvSpPr>
        <p:spPr>
          <a:xfrm>
            <a:off x="438150" y="247650"/>
            <a:ext cx="8115300" cy="646331"/>
          </a:xfrm>
          <a:prstGeom prst="rect">
            <a:avLst/>
          </a:prstGeom>
          <a:noFill/>
        </p:spPr>
        <p:txBody>
          <a:bodyPr wrap="square" rtlCol="0">
            <a:spAutoFit/>
          </a:bodyPr>
          <a:lstStyle/>
          <a:p>
            <a:pPr algn="ctr"/>
            <a:r>
              <a:rPr lang="en-US" sz="3600" b="1" dirty="0" smtClean="0"/>
              <a:t>Design options</a:t>
            </a:r>
            <a:endParaRPr lang="en-US" sz="3600" b="1" dirty="0"/>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432" y="1371600"/>
            <a:ext cx="8264018"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9432" y="4248150"/>
            <a:ext cx="8631250" cy="1200329"/>
          </a:xfrm>
          <a:prstGeom prst="rect">
            <a:avLst/>
          </a:prstGeom>
          <a:noFill/>
        </p:spPr>
        <p:txBody>
          <a:bodyPr wrap="square" rtlCol="0">
            <a:spAutoFit/>
          </a:bodyPr>
          <a:lstStyle/>
          <a:p>
            <a:r>
              <a:rPr lang="en-US" dirty="0"/>
              <a:t>By replacing the underground homeruns </a:t>
            </a:r>
            <a:r>
              <a:rPr lang="en-US" dirty="0" smtClean="0"/>
              <a:t>and other </a:t>
            </a:r>
            <a:r>
              <a:rPr lang="en-US" dirty="0"/>
              <a:t>long segments with overhead circuits</a:t>
            </a:r>
            <a:r>
              <a:rPr lang="en-US" dirty="0" smtClean="0"/>
              <a:t>, the </a:t>
            </a:r>
            <a:r>
              <a:rPr lang="en-US" dirty="0"/>
              <a:t>total collection system cost would </a:t>
            </a:r>
            <a:r>
              <a:rPr lang="en-US" dirty="0" smtClean="0"/>
              <a:t>be reduced </a:t>
            </a:r>
            <a:r>
              <a:rPr lang="en-US" dirty="0"/>
              <a:t>by approximately $1.15 million</a:t>
            </a:r>
            <a:r>
              <a:rPr lang="en-US" dirty="0" smtClean="0"/>
              <a:t>. This </a:t>
            </a:r>
            <a:r>
              <a:rPr lang="en-US" dirty="0"/>
              <a:t>would result in an </a:t>
            </a:r>
            <a:r>
              <a:rPr lang="en-US" dirty="0" smtClean="0"/>
              <a:t>overall savings </a:t>
            </a:r>
            <a:r>
              <a:rPr lang="en-US" dirty="0"/>
              <a:t>of approximately 17% compared to</a:t>
            </a:r>
          </a:p>
          <a:p>
            <a:r>
              <a:rPr lang="en-US" dirty="0"/>
              <a:t>a completely underground system.</a:t>
            </a:r>
          </a:p>
        </p:txBody>
      </p:sp>
      <p:sp>
        <p:nvSpPr>
          <p:cNvPr id="3" name="TextBox 2"/>
          <p:cNvSpPr txBox="1"/>
          <p:nvPr/>
        </p:nvSpPr>
        <p:spPr>
          <a:xfrm>
            <a:off x="438150" y="5448479"/>
            <a:ext cx="8115300" cy="646331"/>
          </a:xfrm>
          <a:prstGeom prst="rect">
            <a:avLst/>
          </a:prstGeom>
          <a:noFill/>
          <a:ln>
            <a:solidFill>
              <a:schemeClr val="tx1"/>
            </a:solidFill>
          </a:ln>
        </p:spPr>
        <p:txBody>
          <a:bodyPr wrap="square" rtlCol="0">
            <a:spAutoFit/>
          </a:bodyPr>
          <a:lstStyle/>
          <a:p>
            <a:r>
              <a:rPr lang="en-US" dirty="0" smtClean="0"/>
              <a:t>Observe overhead saves in material costs (bare conductor vs. insulated one!) and in labor (pole installation vs. trenching). </a:t>
            </a:r>
            <a:endParaRPr lang="en-US" dirty="0"/>
          </a:p>
        </p:txBody>
      </p:sp>
    </p:spTree>
    <p:extLst>
      <p:ext uri="{BB962C8B-B14F-4D97-AF65-F5344CB8AC3E}">
        <p14:creationId xmlns:p14="http://schemas.microsoft.com/office/powerpoint/2010/main" val="1351770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34</a:t>
            </a:fld>
            <a:endParaRPr lang="en-US" b="1" dirty="0"/>
          </a:p>
        </p:txBody>
      </p:sp>
      <p:sp>
        <p:nvSpPr>
          <p:cNvPr id="4" name="TextBox 3"/>
          <p:cNvSpPr txBox="1"/>
          <p:nvPr/>
        </p:nvSpPr>
        <p:spPr>
          <a:xfrm>
            <a:off x="612254" y="6086275"/>
            <a:ext cx="8531746" cy="830997"/>
          </a:xfrm>
          <a:prstGeom prst="rect">
            <a:avLst/>
          </a:prstGeom>
          <a:noFill/>
        </p:spPr>
        <p:txBody>
          <a:bodyPr wrap="square" rtlCol="0">
            <a:spAutoFit/>
          </a:bodyPr>
          <a:lstStyle/>
          <a:p>
            <a:r>
              <a:rPr lang="en-US" sz="1200" dirty="0" smtClean="0"/>
              <a:t>Sources: F. de Leon, “Calculation of underground cable </a:t>
            </a:r>
            <a:r>
              <a:rPr lang="en-US" sz="1200" dirty="0" err="1" smtClean="0"/>
              <a:t>ampacity</a:t>
            </a:r>
            <a:r>
              <a:rPr lang="en-US" sz="1200" dirty="0" smtClean="0"/>
              <a:t>,” CYME International T&amp;D, 2005</a:t>
            </a:r>
            <a:r>
              <a:rPr lang="en-US" sz="1200" dirty="0"/>
              <a:t>, available at </a:t>
            </a:r>
            <a:r>
              <a:rPr lang="en-US" sz="1200" dirty="0">
                <a:hlinkClick r:id="rId3"/>
              </a:rPr>
              <a:t>http://</a:t>
            </a:r>
            <a:r>
              <a:rPr lang="en-US" sz="1200" dirty="0" smtClean="0">
                <a:hlinkClick r:id="rId3"/>
              </a:rPr>
              <a:t>www.cyme.com/company/media/whitepapers/2005%2003%20UCA-FL.pdf</a:t>
            </a:r>
            <a:r>
              <a:rPr lang="en-US" sz="1200" dirty="0" smtClean="0"/>
              <a:t>. </a:t>
            </a:r>
          </a:p>
          <a:p>
            <a:r>
              <a:rPr lang="en-US" sz="1200" dirty="0" smtClean="0"/>
              <a:t>G. Anders, “Rating of Electric Power Cables: </a:t>
            </a:r>
            <a:r>
              <a:rPr lang="en-US" sz="1200" dirty="0" err="1" smtClean="0"/>
              <a:t>Ampacity</a:t>
            </a:r>
            <a:r>
              <a:rPr lang="en-US" sz="1200" dirty="0" smtClean="0"/>
              <a:t> computations for transmission, distribution, and industrial applications, IEEE Press/McGraw Hill 1997.</a:t>
            </a:r>
            <a:endParaRPr lang="en-US" sz="1200" dirty="0"/>
          </a:p>
        </p:txBody>
      </p:sp>
      <p:sp>
        <p:nvSpPr>
          <p:cNvPr id="12" name="TextBox 11"/>
          <p:cNvSpPr txBox="1"/>
          <p:nvPr/>
        </p:nvSpPr>
        <p:spPr>
          <a:xfrm>
            <a:off x="266700" y="247650"/>
            <a:ext cx="8705850" cy="646331"/>
          </a:xfrm>
          <a:prstGeom prst="rect">
            <a:avLst/>
          </a:prstGeom>
          <a:noFill/>
        </p:spPr>
        <p:txBody>
          <a:bodyPr wrap="square" rtlCol="0">
            <a:spAutoFit/>
          </a:bodyPr>
          <a:lstStyle/>
          <a:p>
            <a:pPr algn="ctr"/>
            <a:r>
              <a:rPr lang="en-US" sz="3600" b="1" dirty="0" smtClean="0"/>
              <a:t>Cable </a:t>
            </a:r>
            <a:r>
              <a:rPr lang="en-US" sz="3600" b="1" dirty="0" err="1" smtClean="0"/>
              <a:t>Ampacity</a:t>
            </a:r>
            <a:r>
              <a:rPr lang="en-US" sz="3600" b="1" dirty="0" smtClean="0"/>
              <a:t> Calculations</a:t>
            </a:r>
            <a:endParaRPr lang="en-US" sz="3600" b="1"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7642" y="1852315"/>
            <a:ext cx="5324908"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6700" y="1390650"/>
            <a:ext cx="8077200" cy="830997"/>
          </a:xfrm>
          <a:prstGeom prst="rect">
            <a:avLst/>
          </a:prstGeom>
          <a:noFill/>
        </p:spPr>
        <p:txBody>
          <a:bodyPr wrap="square" rtlCol="0">
            <a:spAutoFit/>
          </a:bodyPr>
          <a:lstStyle/>
          <a:p>
            <a:r>
              <a:rPr lang="en-US" sz="2400" dirty="0" smtClean="0"/>
              <a:t>One may solve the 2-dimensional diffusion equation for heat conduction:</a:t>
            </a:r>
            <a:endParaRPr lang="en-US" sz="2400" dirty="0"/>
          </a:p>
        </p:txBody>
      </p:sp>
      <p:sp>
        <p:nvSpPr>
          <p:cNvPr id="3" name="TextBox 2"/>
          <p:cNvSpPr txBox="1"/>
          <p:nvPr/>
        </p:nvSpPr>
        <p:spPr>
          <a:xfrm>
            <a:off x="8198" y="2990848"/>
            <a:ext cx="4611427" cy="1200329"/>
          </a:xfrm>
          <a:prstGeom prst="rect">
            <a:avLst/>
          </a:prstGeom>
          <a:noFill/>
        </p:spPr>
        <p:txBody>
          <a:bodyPr wrap="square" rtlCol="0">
            <a:spAutoFit/>
          </a:bodyPr>
          <a:lstStyle/>
          <a:p>
            <a:r>
              <a:rPr lang="en-US" dirty="0" smtClean="0"/>
              <a:t>where: </a:t>
            </a:r>
          </a:p>
          <a:p>
            <a:r>
              <a:rPr lang="en-US" dirty="0" smtClean="0"/>
              <a:t>ρ: thermal resistivity of the soil</a:t>
            </a:r>
          </a:p>
          <a:p>
            <a:r>
              <a:rPr lang="en-US" dirty="0" smtClean="0"/>
              <a:t>c: volumetric thermal capacity of the soil</a:t>
            </a:r>
          </a:p>
          <a:p>
            <a:r>
              <a:rPr lang="en-US" dirty="0" smtClean="0"/>
              <a:t>W: rate of energy (heat) generated</a:t>
            </a:r>
            <a:endParaRPr lang="en-US" dirty="0"/>
          </a:p>
        </p:txBody>
      </p:sp>
      <p:sp>
        <p:nvSpPr>
          <p:cNvPr id="5" name="TextBox 4"/>
          <p:cNvSpPr txBox="1"/>
          <p:nvPr/>
        </p:nvSpPr>
        <p:spPr>
          <a:xfrm>
            <a:off x="8198" y="4095750"/>
            <a:ext cx="9135802" cy="2123658"/>
          </a:xfrm>
          <a:prstGeom prst="rect">
            <a:avLst/>
          </a:prstGeom>
          <a:noFill/>
        </p:spPr>
        <p:txBody>
          <a:bodyPr wrap="square" rtlCol="0">
            <a:spAutoFit/>
          </a:bodyPr>
          <a:lstStyle/>
          <a:p>
            <a:r>
              <a:rPr lang="en-US" sz="2200" dirty="0" smtClean="0"/>
              <a:t>The above equation can be solved using numerical methods (e.g., finite element), with boundary conditions at the soil surface. The objective is to compute the temperature at the cable for the given W (which depends on current) and ultimately, the maximum current that does not cause temperature to exceed the cable temperature rating (often 90°C). A simpler, more insightful method is the </a:t>
            </a:r>
            <a:r>
              <a:rPr lang="en-US" sz="2200" dirty="0" err="1" smtClean="0"/>
              <a:t>Neher</a:t>
            </a:r>
            <a:r>
              <a:rPr lang="en-US" sz="2200" dirty="0" smtClean="0"/>
              <a:t>-McGrath method.</a:t>
            </a:r>
            <a:endParaRPr lang="en-US" sz="2200" dirty="0"/>
          </a:p>
        </p:txBody>
      </p:sp>
      <p:sp>
        <p:nvSpPr>
          <p:cNvPr id="6" name="TextBox 5"/>
          <p:cNvSpPr txBox="1"/>
          <p:nvPr/>
        </p:nvSpPr>
        <p:spPr>
          <a:xfrm>
            <a:off x="4619625" y="3200400"/>
            <a:ext cx="1381125" cy="923330"/>
          </a:xfrm>
          <a:prstGeom prst="rect">
            <a:avLst/>
          </a:prstGeom>
          <a:noFill/>
        </p:spPr>
        <p:txBody>
          <a:bodyPr wrap="square" rtlCol="0">
            <a:spAutoFit/>
          </a:bodyPr>
          <a:lstStyle/>
          <a:p>
            <a:r>
              <a:rPr lang="en-US" dirty="0" smtClean="0"/>
              <a:t>Temp gradient in x direction</a:t>
            </a:r>
            <a:endParaRPr lang="en-US" dirty="0"/>
          </a:p>
        </p:txBody>
      </p:sp>
      <p:sp>
        <p:nvSpPr>
          <p:cNvPr id="13" name="TextBox 12"/>
          <p:cNvSpPr txBox="1"/>
          <p:nvPr/>
        </p:nvSpPr>
        <p:spPr>
          <a:xfrm>
            <a:off x="6248400" y="3162477"/>
            <a:ext cx="1381125" cy="923330"/>
          </a:xfrm>
          <a:prstGeom prst="rect">
            <a:avLst/>
          </a:prstGeom>
          <a:noFill/>
        </p:spPr>
        <p:txBody>
          <a:bodyPr wrap="square" rtlCol="0">
            <a:spAutoFit/>
          </a:bodyPr>
          <a:lstStyle/>
          <a:p>
            <a:r>
              <a:rPr lang="en-US" dirty="0" smtClean="0"/>
              <a:t>Temp gradient in y direction</a:t>
            </a:r>
            <a:endParaRPr lang="en-US" dirty="0"/>
          </a:p>
        </p:txBody>
      </p:sp>
      <p:sp>
        <p:nvSpPr>
          <p:cNvPr id="8" name="Freeform 7"/>
          <p:cNvSpPr/>
          <p:nvPr/>
        </p:nvSpPr>
        <p:spPr>
          <a:xfrm>
            <a:off x="4914900" y="2686050"/>
            <a:ext cx="19050" cy="628650"/>
          </a:xfrm>
          <a:custGeom>
            <a:avLst/>
            <a:gdLst>
              <a:gd name="connsiteX0" fmla="*/ 19050 w 19050"/>
              <a:gd name="connsiteY0" fmla="*/ 628650 h 628650"/>
              <a:gd name="connsiteX1" fmla="*/ 0 w 19050"/>
              <a:gd name="connsiteY1" fmla="*/ 0 h 628650"/>
              <a:gd name="connsiteX2" fmla="*/ 19050 w 19050"/>
              <a:gd name="connsiteY2" fmla="*/ 0 h 628650"/>
            </a:gdLst>
            <a:ahLst/>
            <a:cxnLst>
              <a:cxn ang="0">
                <a:pos x="connsiteX0" y="connsiteY0"/>
              </a:cxn>
              <a:cxn ang="0">
                <a:pos x="connsiteX1" y="connsiteY1"/>
              </a:cxn>
              <a:cxn ang="0">
                <a:pos x="connsiteX2" y="connsiteY2"/>
              </a:cxn>
            </a:cxnLst>
            <a:rect l="l" t="t" r="r" b="b"/>
            <a:pathLst>
              <a:path w="19050" h="628650">
                <a:moveTo>
                  <a:pt x="19050" y="628650"/>
                </a:moveTo>
                <a:lnTo>
                  <a:pt x="0" y="0"/>
                </a:lnTo>
                <a:lnTo>
                  <a:pt x="190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705600" y="2686050"/>
            <a:ext cx="19050" cy="628650"/>
          </a:xfrm>
          <a:custGeom>
            <a:avLst/>
            <a:gdLst>
              <a:gd name="connsiteX0" fmla="*/ 19050 w 19050"/>
              <a:gd name="connsiteY0" fmla="*/ 628650 h 628650"/>
              <a:gd name="connsiteX1" fmla="*/ 0 w 19050"/>
              <a:gd name="connsiteY1" fmla="*/ 0 h 628650"/>
              <a:gd name="connsiteX2" fmla="*/ 19050 w 19050"/>
              <a:gd name="connsiteY2" fmla="*/ 0 h 628650"/>
            </a:gdLst>
            <a:ahLst/>
            <a:cxnLst>
              <a:cxn ang="0">
                <a:pos x="connsiteX0" y="connsiteY0"/>
              </a:cxn>
              <a:cxn ang="0">
                <a:pos x="connsiteX1" y="connsiteY1"/>
              </a:cxn>
              <a:cxn ang="0">
                <a:pos x="connsiteX2" y="connsiteY2"/>
              </a:cxn>
            </a:cxnLst>
            <a:rect l="l" t="t" r="r" b="b"/>
            <a:pathLst>
              <a:path w="19050" h="628650">
                <a:moveTo>
                  <a:pt x="19050" y="628650"/>
                </a:moveTo>
                <a:lnTo>
                  <a:pt x="0" y="0"/>
                </a:lnTo>
                <a:lnTo>
                  <a:pt x="190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2834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1" y="6377262"/>
            <a:ext cx="407319" cy="347388"/>
          </a:xfrm>
        </p:spPr>
        <p:txBody>
          <a:bodyPr/>
          <a:lstStyle/>
          <a:p>
            <a:pPr>
              <a:defRPr/>
            </a:pPr>
            <a:fld id="{02FCDE40-6964-416A-9A4E-27EE96A382D7}" type="slidenum">
              <a:rPr lang="en-US" b="1"/>
              <a:pPr>
                <a:defRPr/>
              </a:pPr>
              <a:t>35</a:t>
            </a:fld>
            <a:endParaRPr lang="en-US" b="1" dirty="0"/>
          </a:p>
        </p:txBody>
      </p:sp>
      <p:sp>
        <p:nvSpPr>
          <p:cNvPr id="4" name="TextBox 3"/>
          <p:cNvSpPr txBox="1"/>
          <p:nvPr/>
        </p:nvSpPr>
        <p:spPr>
          <a:xfrm>
            <a:off x="438150" y="6333925"/>
            <a:ext cx="8705850" cy="461665"/>
          </a:xfrm>
          <a:prstGeom prst="rect">
            <a:avLst/>
          </a:prstGeom>
          <a:noFill/>
        </p:spPr>
        <p:txBody>
          <a:bodyPr wrap="square" rtlCol="0">
            <a:spAutoFit/>
          </a:bodyPr>
          <a:lstStyle/>
          <a:p>
            <a:r>
              <a:rPr lang="en-US" sz="1200" dirty="0" smtClean="0"/>
              <a:t>G. Anders, “Rating of Electric Power Cables: </a:t>
            </a:r>
            <a:r>
              <a:rPr lang="en-US" sz="1200" dirty="0" err="1" smtClean="0"/>
              <a:t>Ampacity</a:t>
            </a:r>
            <a:r>
              <a:rPr lang="en-US" sz="1200" dirty="0" smtClean="0"/>
              <a:t> computations for transmission, distribution, and industrial applications, IEEE Press/McGraw Hill 1997.</a:t>
            </a:r>
          </a:p>
        </p:txBody>
      </p:sp>
      <p:sp>
        <p:nvSpPr>
          <p:cNvPr id="12" name="TextBox 11"/>
          <p:cNvSpPr txBox="1"/>
          <p:nvPr/>
        </p:nvSpPr>
        <p:spPr>
          <a:xfrm>
            <a:off x="0" y="247650"/>
            <a:ext cx="9144000" cy="615553"/>
          </a:xfrm>
          <a:prstGeom prst="rect">
            <a:avLst/>
          </a:prstGeom>
          <a:noFill/>
        </p:spPr>
        <p:txBody>
          <a:bodyPr wrap="square" rtlCol="0">
            <a:spAutoFit/>
          </a:bodyPr>
          <a:lstStyle/>
          <a:p>
            <a:pPr algn="ctr"/>
            <a:r>
              <a:rPr lang="en-US" sz="3400" b="1" dirty="0" err="1" smtClean="0"/>
              <a:t>Neher</a:t>
            </a:r>
            <a:r>
              <a:rPr lang="en-US" sz="3400" b="1" dirty="0" smtClean="0"/>
              <a:t>-McGrath cable </a:t>
            </a:r>
            <a:r>
              <a:rPr lang="en-US" sz="3400" b="1" dirty="0" err="1" smtClean="0"/>
              <a:t>ampacity</a:t>
            </a:r>
            <a:r>
              <a:rPr lang="en-US" sz="3400" b="1" dirty="0" smtClean="0"/>
              <a:t> calculations</a:t>
            </a:r>
            <a:endParaRPr lang="en-US" sz="3400" b="1" dirty="0"/>
          </a:p>
        </p:txBody>
      </p:sp>
      <p:sp>
        <p:nvSpPr>
          <p:cNvPr id="6" name="TextBox 5"/>
          <p:cNvSpPr txBox="1"/>
          <p:nvPr/>
        </p:nvSpPr>
        <p:spPr>
          <a:xfrm>
            <a:off x="0" y="1085850"/>
            <a:ext cx="9144000" cy="4524315"/>
          </a:xfrm>
          <a:prstGeom prst="rect">
            <a:avLst/>
          </a:prstGeom>
          <a:noFill/>
        </p:spPr>
        <p:txBody>
          <a:bodyPr wrap="square" rtlCol="0">
            <a:spAutoFit/>
          </a:bodyPr>
          <a:lstStyle/>
          <a:p>
            <a:r>
              <a:rPr lang="en-US" dirty="0" smtClean="0"/>
              <a:t>“In </a:t>
            </a:r>
            <a:r>
              <a:rPr lang="en-US" dirty="0"/>
              <a:t>solving the cable heat </a:t>
            </a:r>
            <a:r>
              <a:rPr lang="en-US" dirty="0" smtClean="0"/>
              <a:t>dissipation problem</a:t>
            </a:r>
            <a:r>
              <a:rPr lang="en-US" dirty="0"/>
              <a:t>, electrical engineers use a fundamental similarity between the heat flow </a:t>
            </a:r>
            <a:r>
              <a:rPr lang="en-US" dirty="0" smtClean="0"/>
              <a:t>due </a:t>
            </a:r>
            <a:r>
              <a:rPr lang="en-US" dirty="0"/>
              <a:t>to the temperature difference between the conductor and its surrounding </a:t>
            </a:r>
            <a:r>
              <a:rPr lang="en-US" dirty="0" smtClean="0"/>
              <a:t>medium and </a:t>
            </a:r>
            <a:r>
              <a:rPr lang="en-US" dirty="0"/>
              <a:t>the flow of electrical current caused by a difference of potential. Using </a:t>
            </a:r>
            <a:r>
              <a:rPr lang="en-US" dirty="0" smtClean="0"/>
              <a:t>their familiarity </a:t>
            </a:r>
            <a:r>
              <a:rPr lang="en-US" dirty="0"/>
              <a:t>with the lumped parameter method to solve differential equations </a:t>
            </a:r>
            <a:r>
              <a:rPr lang="en-US" dirty="0" smtClean="0"/>
              <a:t>representing current </a:t>
            </a:r>
            <a:r>
              <a:rPr lang="en-US" dirty="0"/>
              <a:t>flow in a material subjected to potential difference, they adopt </a:t>
            </a:r>
            <a:r>
              <a:rPr lang="en-US" dirty="0" smtClean="0"/>
              <a:t>the same </a:t>
            </a:r>
            <a:r>
              <a:rPr lang="en-US" dirty="0"/>
              <a:t>method to tackle the heat conduction problem. </a:t>
            </a:r>
            <a:endParaRPr lang="en-US" dirty="0" smtClean="0"/>
          </a:p>
          <a:p>
            <a:endParaRPr lang="en-US" dirty="0"/>
          </a:p>
          <a:p>
            <a:r>
              <a:rPr lang="en-US" dirty="0" smtClean="0"/>
              <a:t>The </a:t>
            </a:r>
            <a:r>
              <a:rPr lang="en-US" dirty="0"/>
              <a:t>method begins by </a:t>
            </a:r>
            <a:r>
              <a:rPr lang="en-US" dirty="0" smtClean="0"/>
              <a:t>dividing the </a:t>
            </a:r>
            <a:r>
              <a:rPr lang="en-US" dirty="0"/>
              <a:t>physical object into a number of volumes, each of which is represented by </a:t>
            </a:r>
            <a:r>
              <a:rPr lang="en-US" dirty="0" smtClean="0"/>
              <a:t>a thermal </a:t>
            </a:r>
            <a:r>
              <a:rPr lang="en-US" dirty="0"/>
              <a:t>resistance and a capacitance. The thermal resistance is defined as the </a:t>
            </a:r>
            <a:r>
              <a:rPr lang="en-US" dirty="0" smtClean="0"/>
              <a:t>material's ability </a:t>
            </a:r>
            <a:r>
              <a:rPr lang="en-US" dirty="0"/>
              <a:t>to impede heat flow. Similarly, the thermal capacitance is defined </a:t>
            </a:r>
            <a:r>
              <a:rPr lang="en-US" dirty="0" smtClean="0"/>
              <a:t>as the </a:t>
            </a:r>
            <a:r>
              <a:rPr lang="en-US" dirty="0"/>
              <a:t>material's ability to store heat. </a:t>
            </a:r>
            <a:endParaRPr lang="en-US" dirty="0" smtClean="0"/>
          </a:p>
          <a:p>
            <a:endParaRPr lang="en-US" dirty="0"/>
          </a:p>
          <a:p>
            <a:r>
              <a:rPr lang="en-US" dirty="0" smtClean="0"/>
              <a:t>The </a:t>
            </a:r>
            <a:r>
              <a:rPr lang="en-US" dirty="0"/>
              <a:t>thermal circuit is then modeled by an </a:t>
            </a:r>
            <a:r>
              <a:rPr lang="en-US" dirty="0" smtClean="0"/>
              <a:t>analogous electrical </a:t>
            </a:r>
            <a:r>
              <a:rPr lang="en-US" dirty="0"/>
              <a:t>circuit in which voltages are equivalent to temperatures and </a:t>
            </a:r>
            <a:r>
              <a:rPr lang="en-US" dirty="0" smtClean="0"/>
              <a:t>currents to </a:t>
            </a:r>
            <a:r>
              <a:rPr lang="en-US" dirty="0"/>
              <a:t>heat flows. If the thermal characteristics do not change with temperature, </a:t>
            </a:r>
            <a:r>
              <a:rPr lang="en-US" dirty="0" smtClean="0"/>
              <a:t>the equivalent </a:t>
            </a:r>
            <a:r>
              <a:rPr lang="en-US" dirty="0"/>
              <a:t>circuit is linear and the superposition principle is applicable for </a:t>
            </a:r>
            <a:r>
              <a:rPr lang="en-US" dirty="0" smtClean="0"/>
              <a:t>solving any </a:t>
            </a:r>
            <a:r>
              <a:rPr lang="en-US" dirty="0"/>
              <a:t>form of heat flow problem</a:t>
            </a:r>
            <a:r>
              <a:rPr lang="en-US" dirty="0" smtClean="0"/>
              <a:t>.”</a:t>
            </a:r>
          </a:p>
        </p:txBody>
      </p:sp>
    </p:spTree>
    <p:extLst>
      <p:ext uri="{BB962C8B-B14F-4D97-AF65-F5344CB8AC3E}">
        <p14:creationId xmlns:p14="http://schemas.microsoft.com/office/powerpoint/2010/main" val="19417763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1" y="6377262"/>
            <a:ext cx="407319" cy="347388"/>
          </a:xfrm>
        </p:spPr>
        <p:txBody>
          <a:bodyPr/>
          <a:lstStyle/>
          <a:p>
            <a:pPr>
              <a:defRPr/>
            </a:pPr>
            <a:fld id="{02FCDE40-6964-416A-9A4E-27EE96A382D7}" type="slidenum">
              <a:rPr lang="en-US" b="1"/>
              <a:pPr>
                <a:defRPr/>
              </a:pPr>
              <a:t>36</a:t>
            </a:fld>
            <a:endParaRPr lang="en-US" b="1" dirty="0"/>
          </a:p>
        </p:txBody>
      </p:sp>
      <p:sp>
        <p:nvSpPr>
          <p:cNvPr id="4" name="TextBox 3"/>
          <p:cNvSpPr txBox="1"/>
          <p:nvPr/>
        </p:nvSpPr>
        <p:spPr>
          <a:xfrm>
            <a:off x="438150" y="5705275"/>
            <a:ext cx="8705850" cy="1200329"/>
          </a:xfrm>
          <a:prstGeom prst="rect">
            <a:avLst/>
          </a:prstGeom>
          <a:noFill/>
        </p:spPr>
        <p:txBody>
          <a:bodyPr wrap="square" rtlCol="0">
            <a:spAutoFit/>
          </a:bodyPr>
          <a:lstStyle/>
          <a:p>
            <a:r>
              <a:rPr lang="en-US" sz="1200" dirty="0" smtClean="0"/>
              <a:t>Sources: F. de Leon, “Calculation of underground cable </a:t>
            </a:r>
            <a:r>
              <a:rPr lang="en-US" sz="1200" dirty="0" err="1" smtClean="0"/>
              <a:t>ampacity</a:t>
            </a:r>
            <a:r>
              <a:rPr lang="en-US" sz="1200" dirty="0" smtClean="0"/>
              <a:t>,” CYME International T&amp;D, 2005</a:t>
            </a:r>
            <a:r>
              <a:rPr lang="en-US" sz="1200" dirty="0"/>
              <a:t>, available at </a:t>
            </a:r>
            <a:r>
              <a:rPr lang="en-US" sz="1200" dirty="0">
                <a:hlinkClick r:id="rId3"/>
              </a:rPr>
              <a:t>http://</a:t>
            </a:r>
            <a:r>
              <a:rPr lang="en-US" sz="1200" dirty="0" smtClean="0">
                <a:hlinkClick r:id="rId3"/>
              </a:rPr>
              <a:t>www.cyme.com/company/media/whitepapers/2005%2003%20UCA-FL.pdf</a:t>
            </a:r>
            <a:r>
              <a:rPr lang="en-US" sz="1200" dirty="0" smtClean="0"/>
              <a:t>. </a:t>
            </a:r>
          </a:p>
          <a:p>
            <a:r>
              <a:rPr lang="en-US" sz="1200" dirty="0" smtClean="0"/>
              <a:t>G. Anders, “Rating of Electric Power Cables: </a:t>
            </a:r>
            <a:r>
              <a:rPr lang="en-US" sz="1200" dirty="0" err="1" smtClean="0"/>
              <a:t>Ampacity</a:t>
            </a:r>
            <a:r>
              <a:rPr lang="en-US" sz="1200" dirty="0" smtClean="0"/>
              <a:t> computations for transmission, distribution, and industrial applications, IEEE Press/McGraw Hill 1997.</a:t>
            </a:r>
          </a:p>
          <a:p>
            <a:r>
              <a:rPr lang="en-US" sz="1200" dirty="0"/>
              <a:t>J.H. </a:t>
            </a:r>
            <a:r>
              <a:rPr lang="en-US" sz="1200" dirty="0" err="1"/>
              <a:t>Neher</a:t>
            </a:r>
            <a:r>
              <a:rPr lang="en-US" sz="1200" dirty="0"/>
              <a:t> and M.H. McGrath, “The Calculation of the </a:t>
            </a:r>
            <a:r>
              <a:rPr lang="en-US" sz="1200" dirty="0" smtClean="0"/>
              <a:t>Temperature Rise </a:t>
            </a:r>
            <a:r>
              <a:rPr lang="en-US" sz="1200" dirty="0"/>
              <a:t>and Load Capability of Cable Systems”, AIEE Transactions Part </a:t>
            </a:r>
            <a:r>
              <a:rPr lang="en-US" sz="1200" dirty="0" smtClean="0"/>
              <a:t>III - </a:t>
            </a:r>
            <a:r>
              <a:rPr lang="en-US" sz="1200" dirty="0"/>
              <a:t>Power Apparatus and Systems, Vol. 76, October 1957, pp. 752-772.</a:t>
            </a:r>
          </a:p>
        </p:txBody>
      </p:sp>
      <p:sp>
        <p:nvSpPr>
          <p:cNvPr id="12" name="TextBox 11"/>
          <p:cNvSpPr txBox="1"/>
          <p:nvPr/>
        </p:nvSpPr>
        <p:spPr>
          <a:xfrm>
            <a:off x="0" y="247650"/>
            <a:ext cx="9144000" cy="615553"/>
          </a:xfrm>
          <a:prstGeom prst="rect">
            <a:avLst/>
          </a:prstGeom>
          <a:noFill/>
        </p:spPr>
        <p:txBody>
          <a:bodyPr wrap="square" rtlCol="0">
            <a:spAutoFit/>
          </a:bodyPr>
          <a:lstStyle/>
          <a:p>
            <a:pPr algn="ctr"/>
            <a:r>
              <a:rPr lang="en-US" sz="3400" b="1" dirty="0" err="1" smtClean="0"/>
              <a:t>Neher</a:t>
            </a:r>
            <a:r>
              <a:rPr lang="en-US" sz="3400" b="1" dirty="0" smtClean="0"/>
              <a:t>-McGrath cable </a:t>
            </a:r>
            <a:r>
              <a:rPr lang="en-US" sz="3400" b="1" dirty="0" err="1" smtClean="0"/>
              <a:t>ampacity</a:t>
            </a:r>
            <a:r>
              <a:rPr lang="en-US" sz="3400" b="1" dirty="0" smtClean="0"/>
              <a:t> calculations</a:t>
            </a:r>
            <a:endParaRPr lang="en-US" sz="3400" b="1" dirty="0"/>
          </a:p>
        </p:txBody>
      </p:sp>
      <p:sp>
        <p:nvSpPr>
          <p:cNvPr id="6" name="TextBox 5"/>
          <p:cNvSpPr txBox="1"/>
          <p:nvPr/>
        </p:nvSpPr>
        <p:spPr>
          <a:xfrm>
            <a:off x="285750" y="1485900"/>
            <a:ext cx="8858250" cy="3231654"/>
          </a:xfrm>
          <a:prstGeom prst="rect">
            <a:avLst/>
          </a:prstGeom>
          <a:noFill/>
        </p:spPr>
        <p:txBody>
          <a:bodyPr wrap="square" rtlCol="0">
            <a:spAutoFit/>
          </a:bodyPr>
          <a:lstStyle/>
          <a:p>
            <a:r>
              <a:rPr lang="en-US" sz="2800" dirty="0" smtClean="0"/>
              <a:t>Basic idea: </a:t>
            </a:r>
          </a:p>
          <a:p>
            <a:pPr marL="457200" indent="-457200">
              <a:buFont typeface="Arial" pitchFamily="34" charset="0"/>
              <a:buChar char="•"/>
            </a:pPr>
            <a:r>
              <a:rPr lang="en-US" sz="2800" dirty="0"/>
              <a:t>S</a:t>
            </a:r>
            <a:r>
              <a:rPr lang="en-US" sz="2800" dirty="0" smtClean="0"/>
              <a:t>ubdivide the area above the conductor into layers</a:t>
            </a:r>
          </a:p>
          <a:p>
            <a:pPr marL="457200" indent="-457200">
              <a:buFont typeface="Arial" pitchFamily="34" charset="0"/>
              <a:buChar char="•"/>
            </a:pPr>
            <a:r>
              <a:rPr lang="en-US" sz="2800" dirty="0" smtClean="0"/>
              <a:t>Model:</a:t>
            </a:r>
          </a:p>
          <a:p>
            <a:pPr marL="914400" lvl="1" indent="-457200">
              <a:buFont typeface="Arial" pitchFamily="34" charset="0"/>
              <a:buChar char="•"/>
            </a:pPr>
            <a:r>
              <a:rPr lang="en-US" sz="2400" dirty="0" smtClean="0"/>
              <a:t>heat sources as current sources </a:t>
            </a:r>
          </a:p>
          <a:p>
            <a:pPr marL="914400" lvl="1" indent="-457200">
              <a:buFont typeface="Arial" pitchFamily="34" charset="0"/>
              <a:buChar char="•"/>
            </a:pPr>
            <a:r>
              <a:rPr lang="en-US" sz="2400" dirty="0"/>
              <a:t>t</a:t>
            </a:r>
            <a:r>
              <a:rPr lang="en-US" sz="2400" dirty="0" smtClean="0"/>
              <a:t>hermal resistances as electric resistances, T</a:t>
            </a:r>
          </a:p>
          <a:p>
            <a:pPr marL="914400" lvl="1" indent="-457200">
              <a:buFont typeface="Arial" pitchFamily="34" charset="0"/>
              <a:buChar char="•"/>
            </a:pPr>
            <a:r>
              <a:rPr lang="en-US" sz="2400" dirty="0"/>
              <a:t>t</a:t>
            </a:r>
            <a:r>
              <a:rPr lang="en-US" sz="2400" dirty="0" smtClean="0"/>
              <a:t>hermal capacitance (ability to store heat) as electric capacitance – we do not need this for </a:t>
            </a:r>
            <a:r>
              <a:rPr lang="en-US" sz="2400" dirty="0" err="1" smtClean="0"/>
              <a:t>ss</a:t>
            </a:r>
            <a:r>
              <a:rPr lang="en-US" sz="2400" dirty="0" smtClean="0"/>
              <a:t> calculations</a:t>
            </a:r>
          </a:p>
          <a:p>
            <a:pPr marL="914400" lvl="1" indent="-457200">
              <a:buFont typeface="Arial" pitchFamily="34" charset="0"/>
              <a:buChar char="•"/>
            </a:pPr>
            <a:r>
              <a:rPr lang="en-US" sz="2400" dirty="0"/>
              <a:t>t</a:t>
            </a:r>
            <a:r>
              <a:rPr lang="en-US" sz="2400" dirty="0" smtClean="0"/>
              <a:t>emperature as voltage</a:t>
            </a:r>
          </a:p>
        </p:txBody>
      </p:sp>
    </p:spTree>
    <p:extLst>
      <p:ext uri="{BB962C8B-B14F-4D97-AF65-F5344CB8AC3E}">
        <p14:creationId xmlns:p14="http://schemas.microsoft.com/office/powerpoint/2010/main" val="30116175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1" y="6377262"/>
            <a:ext cx="407319" cy="347388"/>
          </a:xfrm>
        </p:spPr>
        <p:txBody>
          <a:bodyPr/>
          <a:lstStyle/>
          <a:p>
            <a:pPr>
              <a:defRPr/>
            </a:pPr>
            <a:fld id="{02FCDE40-6964-416A-9A4E-27EE96A382D7}" type="slidenum">
              <a:rPr lang="en-US" b="1"/>
              <a:pPr>
                <a:defRPr/>
              </a:pPr>
              <a:t>37</a:t>
            </a:fld>
            <a:endParaRPr lang="en-US" b="1" dirty="0"/>
          </a:p>
        </p:txBody>
      </p:sp>
      <p:sp>
        <p:nvSpPr>
          <p:cNvPr id="4" name="TextBox 3"/>
          <p:cNvSpPr txBox="1"/>
          <p:nvPr/>
        </p:nvSpPr>
        <p:spPr>
          <a:xfrm>
            <a:off x="438150" y="5705275"/>
            <a:ext cx="8705850" cy="1200329"/>
          </a:xfrm>
          <a:prstGeom prst="rect">
            <a:avLst/>
          </a:prstGeom>
          <a:noFill/>
        </p:spPr>
        <p:txBody>
          <a:bodyPr wrap="square" rtlCol="0">
            <a:spAutoFit/>
          </a:bodyPr>
          <a:lstStyle/>
          <a:p>
            <a:r>
              <a:rPr lang="en-US" sz="1200" dirty="0" smtClean="0"/>
              <a:t>Sources: F. de Leon, “Calculation of underground cable </a:t>
            </a:r>
            <a:r>
              <a:rPr lang="en-US" sz="1200" dirty="0" err="1" smtClean="0"/>
              <a:t>ampacity</a:t>
            </a:r>
            <a:r>
              <a:rPr lang="en-US" sz="1200" dirty="0" smtClean="0"/>
              <a:t>,” CYME International T&amp;D, 2005</a:t>
            </a:r>
            <a:r>
              <a:rPr lang="en-US" sz="1200" dirty="0"/>
              <a:t>, available at </a:t>
            </a:r>
            <a:r>
              <a:rPr lang="en-US" sz="1200" dirty="0">
                <a:hlinkClick r:id="rId4"/>
              </a:rPr>
              <a:t>http://</a:t>
            </a:r>
            <a:r>
              <a:rPr lang="en-US" sz="1200" dirty="0" smtClean="0">
                <a:hlinkClick r:id="rId4"/>
              </a:rPr>
              <a:t>www.cyme.com/company/media/whitepapers/2005%2003%20UCA-FL.pdf</a:t>
            </a:r>
            <a:r>
              <a:rPr lang="en-US" sz="1200" dirty="0" smtClean="0"/>
              <a:t>. </a:t>
            </a:r>
          </a:p>
          <a:p>
            <a:r>
              <a:rPr lang="en-US" sz="1200" dirty="0" smtClean="0"/>
              <a:t>G. Anders, “Rating of Electric Power Cables: </a:t>
            </a:r>
            <a:r>
              <a:rPr lang="en-US" sz="1200" dirty="0" err="1" smtClean="0"/>
              <a:t>Ampacity</a:t>
            </a:r>
            <a:r>
              <a:rPr lang="en-US" sz="1200" dirty="0" smtClean="0"/>
              <a:t> computations for transmission, distribution, and industrial applications, IEEE Press/McGraw Hill 1997.</a:t>
            </a:r>
          </a:p>
          <a:p>
            <a:r>
              <a:rPr lang="en-US" sz="1200" dirty="0"/>
              <a:t>J.H. </a:t>
            </a:r>
            <a:r>
              <a:rPr lang="en-US" sz="1200" dirty="0" err="1"/>
              <a:t>Neher</a:t>
            </a:r>
            <a:r>
              <a:rPr lang="en-US" sz="1200" dirty="0"/>
              <a:t> and M.H. McGrath, “The Calculation of the </a:t>
            </a:r>
            <a:r>
              <a:rPr lang="en-US" sz="1200" dirty="0" smtClean="0"/>
              <a:t>Temperature Rise </a:t>
            </a:r>
            <a:r>
              <a:rPr lang="en-US" sz="1200" dirty="0"/>
              <a:t>and Load Capability of Cable Systems”, AIEE Transactions Part </a:t>
            </a:r>
            <a:r>
              <a:rPr lang="en-US" sz="1200" dirty="0" smtClean="0"/>
              <a:t>III - </a:t>
            </a:r>
            <a:r>
              <a:rPr lang="en-US" sz="1200" dirty="0"/>
              <a:t>Power Apparatus and Systems, Vol. 76, October 1957, pp. 752-772.</a:t>
            </a:r>
          </a:p>
        </p:txBody>
      </p:sp>
      <p:sp>
        <p:nvSpPr>
          <p:cNvPr id="12" name="TextBox 11"/>
          <p:cNvSpPr txBox="1"/>
          <p:nvPr/>
        </p:nvSpPr>
        <p:spPr>
          <a:xfrm>
            <a:off x="5467350" y="19050"/>
            <a:ext cx="3676650" cy="830997"/>
          </a:xfrm>
          <a:prstGeom prst="rect">
            <a:avLst/>
          </a:prstGeom>
          <a:noFill/>
        </p:spPr>
        <p:txBody>
          <a:bodyPr wrap="square" rtlCol="0">
            <a:spAutoFit/>
          </a:bodyPr>
          <a:lstStyle/>
          <a:p>
            <a:pPr algn="ctr"/>
            <a:r>
              <a:rPr lang="en-US" sz="2400" b="1" dirty="0" err="1" smtClean="0"/>
              <a:t>Neher</a:t>
            </a:r>
            <a:r>
              <a:rPr lang="en-US" sz="2400" b="1" dirty="0" smtClean="0"/>
              <a:t>-McGrath cable </a:t>
            </a:r>
            <a:r>
              <a:rPr lang="en-US" sz="2400" b="1" dirty="0" err="1" smtClean="0"/>
              <a:t>ampacity</a:t>
            </a:r>
            <a:r>
              <a:rPr lang="en-US" sz="2400" b="1" dirty="0" smtClean="0"/>
              <a:t> calculations</a:t>
            </a:r>
            <a:endParaRPr lang="en-US" sz="2400" b="1" dirty="0"/>
          </a:p>
        </p:txBody>
      </p:sp>
      <p:pic>
        <p:nvPicPr>
          <p:cNvPr id="25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31189"/>
            <a:ext cx="6134100" cy="453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43650" y="5105400"/>
            <a:ext cx="1990725" cy="369332"/>
          </a:xfrm>
          <a:prstGeom prst="rect">
            <a:avLst/>
          </a:prstGeom>
          <a:noFill/>
        </p:spPr>
        <p:txBody>
          <a:bodyPr wrap="square" rtlCol="0">
            <a:spAutoFit/>
          </a:bodyPr>
          <a:lstStyle/>
          <a:p>
            <a:r>
              <a:rPr lang="en-US" dirty="0" smtClean="0"/>
              <a:t>Conductor losses</a:t>
            </a:r>
            <a:endParaRPr lang="en-US" dirty="0"/>
          </a:p>
        </p:txBody>
      </p:sp>
      <p:sp>
        <p:nvSpPr>
          <p:cNvPr id="9" name="TextBox 8"/>
          <p:cNvSpPr txBox="1"/>
          <p:nvPr/>
        </p:nvSpPr>
        <p:spPr>
          <a:xfrm>
            <a:off x="6343650" y="4152900"/>
            <a:ext cx="1905000" cy="646331"/>
          </a:xfrm>
          <a:prstGeom prst="rect">
            <a:avLst/>
          </a:prstGeom>
          <a:noFill/>
        </p:spPr>
        <p:txBody>
          <a:bodyPr wrap="square" rtlCol="0">
            <a:spAutoFit/>
          </a:bodyPr>
          <a:lstStyle/>
          <a:p>
            <a:r>
              <a:rPr lang="en-US" dirty="0" smtClean="0"/>
              <a:t>Dielectric losses</a:t>
            </a:r>
          </a:p>
          <a:p>
            <a:r>
              <a:rPr lang="en-US" dirty="0" smtClean="0"/>
              <a:t>of the insulation</a:t>
            </a:r>
            <a:endParaRPr lang="en-US" dirty="0"/>
          </a:p>
        </p:txBody>
      </p:sp>
      <p:sp>
        <p:nvSpPr>
          <p:cNvPr id="10" name="TextBox 9"/>
          <p:cNvSpPr txBox="1"/>
          <p:nvPr/>
        </p:nvSpPr>
        <p:spPr>
          <a:xfrm>
            <a:off x="6343650" y="3600450"/>
            <a:ext cx="2076450" cy="369332"/>
          </a:xfrm>
          <a:prstGeom prst="rect">
            <a:avLst/>
          </a:prstGeom>
          <a:noFill/>
        </p:spPr>
        <p:txBody>
          <a:bodyPr wrap="square" rtlCol="0">
            <a:spAutoFit/>
          </a:bodyPr>
          <a:lstStyle/>
          <a:p>
            <a:r>
              <a:rPr lang="en-US" dirty="0" err="1" smtClean="0"/>
              <a:t>Insul</a:t>
            </a:r>
            <a:r>
              <a:rPr lang="en-US" dirty="0" smtClean="0"/>
              <a:t> shield losses</a:t>
            </a:r>
            <a:endParaRPr lang="en-US" dirty="0"/>
          </a:p>
        </p:txBody>
      </p:sp>
      <p:sp>
        <p:nvSpPr>
          <p:cNvPr id="11" name="TextBox 10"/>
          <p:cNvSpPr txBox="1"/>
          <p:nvPr/>
        </p:nvSpPr>
        <p:spPr>
          <a:xfrm>
            <a:off x="6343650" y="2898250"/>
            <a:ext cx="1905000" cy="646331"/>
          </a:xfrm>
          <a:prstGeom prst="rect">
            <a:avLst/>
          </a:prstGeom>
          <a:noFill/>
        </p:spPr>
        <p:txBody>
          <a:bodyPr wrap="square" rtlCol="0">
            <a:spAutoFit/>
          </a:bodyPr>
          <a:lstStyle/>
          <a:p>
            <a:r>
              <a:rPr lang="en-US" dirty="0" smtClean="0"/>
              <a:t>Jacket (armor) losses</a:t>
            </a:r>
            <a:endParaRPr lang="en-US" dirty="0"/>
          </a:p>
        </p:txBody>
      </p:sp>
      <p:sp>
        <p:nvSpPr>
          <p:cNvPr id="3" name="Freeform 2"/>
          <p:cNvSpPr/>
          <p:nvPr/>
        </p:nvSpPr>
        <p:spPr>
          <a:xfrm>
            <a:off x="5429250" y="5067300"/>
            <a:ext cx="990600" cy="190500"/>
          </a:xfrm>
          <a:custGeom>
            <a:avLst/>
            <a:gdLst>
              <a:gd name="connsiteX0" fmla="*/ 990600 w 990600"/>
              <a:gd name="connsiteY0" fmla="*/ 190500 h 190500"/>
              <a:gd name="connsiteX1" fmla="*/ 0 w 990600"/>
              <a:gd name="connsiteY1" fmla="*/ 0 h 190500"/>
            </a:gdLst>
            <a:ahLst/>
            <a:cxnLst>
              <a:cxn ang="0">
                <a:pos x="connsiteX0" y="connsiteY0"/>
              </a:cxn>
              <a:cxn ang="0">
                <a:pos x="connsiteX1" y="connsiteY1"/>
              </a:cxn>
            </a:cxnLst>
            <a:rect l="l" t="t" r="r" b="b"/>
            <a:pathLst>
              <a:path w="990600" h="190500">
                <a:moveTo>
                  <a:pt x="990600" y="19050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410200" y="4095750"/>
            <a:ext cx="990600" cy="190500"/>
          </a:xfrm>
          <a:custGeom>
            <a:avLst/>
            <a:gdLst>
              <a:gd name="connsiteX0" fmla="*/ 990600 w 990600"/>
              <a:gd name="connsiteY0" fmla="*/ 190500 h 190500"/>
              <a:gd name="connsiteX1" fmla="*/ 0 w 990600"/>
              <a:gd name="connsiteY1" fmla="*/ 0 h 190500"/>
            </a:gdLst>
            <a:ahLst/>
            <a:cxnLst>
              <a:cxn ang="0">
                <a:pos x="connsiteX0" y="connsiteY0"/>
              </a:cxn>
              <a:cxn ang="0">
                <a:pos x="connsiteX1" y="connsiteY1"/>
              </a:cxn>
            </a:cxnLst>
            <a:rect l="l" t="t" r="r" b="b"/>
            <a:pathLst>
              <a:path w="990600" h="190500">
                <a:moveTo>
                  <a:pt x="990600" y="19050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flipV="1">
            <a:off x="5467350" y="4286250"/>
            <a:ext cx="990600" cy="190500"/>
          </a:xfrm>
          <a:custGeom>
            <a:avLst/>
            <a:gdLst>
              <a:gd name="connsiteX0" fmla="*/ 990600 w 990600"/>
              <a:gd name="connsiteY0" fmla="*/ 190500 h 190500"/>
              <a:gd name="connsiteX1" fmla="*/ 0 w 990600"/>
              <a:gd name="connsiteY1" fmla="*/ 0 h 190500"/>
            </a:gdLst>
            <a:ahLst/>
            <a:cxnLst>
              <a:cxn ang="0">
                <a:pos x="connsiteX0" y="connsiteY0"/>
              </a:cxn>
              <a:cxn ang="0">
                <a:pos x="connsiteX1" y="connsiteY1"/>
              </a:cxn>
            </a:cxnLst>
            <a:rect l="l" t="t" r="r" b="b"/>
            <a:pathLst>
              <a:path w="990600" h="190500">
                <a:moveTo>
                  <a:pt x="990600" y="19050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5410200" y="3562350"/>
            <a:ext cx="990600" cy="190500"/>
          </a:xfrm>
          <a:custGeom>
            <a:avLst/>
            <a:gdLst>
              <a:gd name="connsiteX0" fmla="*/ 990600 w 990600"/>
              <a:gd name="connsiteY0" fmla="*/ 190500 h 190500"/>
              <a:gd name="connsiteX1" fmla="*/ 0 w 990600"/>
              <a:gd name="connsiteY1" fmla="*/ 0 h 190500"/>
            </a:gdLst>
            <a:ahLst/>
            <a:cxnLst>
              <a:cxn ang="0">
                <a:pos x="connsiteX0" y="connsiteY0"/>
              </a:cxn>
              <a:cxn ang="0">
                <a:pos x="connsiteX1" y="connsiteY1"/>
              </a:cxn>
            </a:cxnLst>
            <a:rect l="l" t="t" r="r" b="b"/>
            <a:pathLst>
              <a:path w="990600" h="190500">
                <a:moveTo>
                  <a:pt x="990600" y="19050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5410200" y="3028950"/>
            <a:ext cx="990600" cy="190500"/>
          </a:xfrm>
          <a:custGeom>
            <a:avLst/>
            <a:gdLst>
              <a:gd name="connsiteX0" fmla="*/ 990600 w 990600"/>
              <a:gd name="connsiteY0" fmla="*/ 190500 h 190500"/>
              <a:gd name="connsiteX1" fmla="*/ 0 w 990600"/>
              <a:gd name="connsiteY1" fmla="*/ 0 h 190500"/>
            </a:gdLst>
            <a:ahLst/>
            <a:cxnLst>
              <a:cxn ang="0">
                <a:pos x="connsiteX0" y="connsiteY0"/>
              </a:cxn>
              <a:cxn ang="0">
                <a:pos x="connsiteX1" y="connsiteY1"/>
              </a:cxn>
            </a:cxnLst>
            <a:rect l="l" t="t" r="r" b="b"/>
            <a:pathLst>
              <a:path w="990600" h="190500">
                <a:moveTo>
                  <a:pt x="990600" y="19050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62950" y="3703082"/>
            <a:ext cx="781050" cy="923330"/>
          </a:xfrm>
          <a:prstGeom prst="rect">
            <a:avLst/>
          </a:prstGeom>
          <a:noFill/>
        </p:spPr>
        <p:txBody>
          <a:bodyPr wrap="square" rtlCol="0">
            <a:spAutoFit/>
          </a:bodyPr>
          <a:lstStyle/>
          <a:p>
            <a:pPr algn="ctr"/>
            <a:r>
              <a:rPr lang="en-US" dirty="0" smtClean="0"/>
              <a:t>Units are w/m</a:t>
            </a:r>
            <a:endParaRPr lang="en-US" dirty="0"/>
          </a:p>
        </p:txBody>
      </p:sp>
      <p:sp>
        <p:nvSpPr>
          <p:cNvPr id="6" name="Right Brace 5"/>
          <p:cNvSpPr/>
          <p:nvPr/>
        </p:nvSpPr>
        <p:spPr>
          <a:xfrm>
            <a:off x="8248650" y="2933700"/>
            <a:ext cx="171450" cy="248388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6153150" y="1123950"/>
            <a:ext cx="2990850" cy="1754326"/>
          </a:xfrm>
          <a:prstGeom prst="rect">
            <a:avLst/>
          </a:prstGeom>
          <a:noFill/>
        </p:spPr>
        <p:txBody>
          <a:bodyPr wrap="square" rtlCol="0">
            <a:spAutoFit/>
          </a:bodyPr>
          <a:lstStyle/>
          <a:p>
            <a:r>
              <a:rPr lang="en-US" dirty="0" smtClean="0"/>
              <a:t>Thermal resistance:</a:t>
            </a:r>
          </a:p>
          <a:p>
            <a:r>
              <a:rPr lang="en-US" dirty="0" smtClean="0"/>
              <a:t>T</a:t>
            </a:r>
            <a:r>
              <a:rPr lang="en-US" baseline="-25000" dirty="0" smtClean="0"/>
              <a:t>1</a:t>
            </a:r>
            <a:r>
              <a:rPr lang="en-US" dirty="0" smtClean="0"/>
              <a:t>: conductor to </a:t>
            </a:r>
            <a:r>
              <a:rPr lang="en-US" dirty="0" err="1" smtClean="0"/>
              <a:t>insul</a:t>
            </a:r>
            <a:r>
              <a:rPr lang="en-US" dirty="0" smtClean="0"/>
              <a:t> shield</a:t>
            </a:r>
          </a:p>
          <a:p>
            <a:r>
              <a:rPr lang="en-US" dirty="0" smtClean="0"/>
              <a:t>T</a:t>
            </a:r>
            <a:r>
              <a:rPr lang="en-US" baseline="-25000" dirty="0" smtClean="0"/>
              <a:t>2</a:t>
            </a:r>
            <a:r>
              <a:rPr lang="en-US" dirty="0" smtClean="0"/>
              <a:t>: </a:t>
            </a:r>
            <a:r>
              <a:rPr lang="en-US" dirty="0" err="1" smtClean="0"/>
              <a:t>insul</a:t>
            </a:r>
            <a:r>
              <a:rPr lang="en-US" dirty="0" smtClean="0"/>
              <a:t> shield to jacket</a:t>
            </a:r>
            <a:endParaRPr lang="en-US" sz="1200" dirty="0" smtClean="0"/>
          </a:p>
          <a:p>
            <a:r>
              <a:rPr lang="en-US" dirty="0" smtClean="0"/>
              <a:t>T</a:t>
            </a:r>
            <a:r>
              <a:rPr lang="en-US" baseline="-25000" dirty="0" smtClean="0"/>
              <a:t>3</a:t>
            </a:r>
            <a:r>
              <a:rPr lang="en-US" dirty="0" smtClean="0"/>
              <a:t>: jacket (or “armor”)</a:t>
            </a:r>
          </a:p>
          <a:p>
            <a:r>
              <a:rPr lang="en-US" dirty="0" smtClean="0"/>
              <a:t>T</a:t>
            </a:r>
            <a:r>
              <a:rPr lang="en-US" baseline="-25000" dirty="0" smtClean="0"/>
              <a:t>4</a:t>
            </a:r>
            <a:r>
              <a:rPr lang="en-US" dirty="0" smtClean="0"/>
              <a:t>: jacket to ground surface</a:t>
            </a:r>
          </a:p>
          <a:p>
            <a:r>
              <a:rPr lang="en-US" dirty="0" smtClean="0"/>
              <a:t>Units are °K-m/w)</a:t>
            </a:r>
            <a:endParaRPr lang="en-US" dirty="0"/>
          </a:p>
        </p:txBody>
      </p:sp>
      <p:sp>
        <p:nvSpPr>
          <p:cNvPr id="2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4069725370"/>
              </p:ext>
            </p:extLst>
          </p:nvPr>
        </p:nvGraphicFramePr>
        <p:xfrm>
          <a:off x="-6350" y="0"/>
          <a:ext cx="5492750" cy="1131189"/>
        </p:xfrm>
        <a:graphic>
          <a:graphicData uri="http://schemas.openxmlformats.org/presentationml/2006/ole">
            <mc:AlternateContent xmlns:mc="http://schemas.openxmlformats.org/markup-compatibility/2006">
              <mc:Choice xmlns:v="urn:schemas-microsoft-com:vml" Requires="v">
                <p:oleObj spid="_x0000_s22613" name="Picture" r:id="rId6" imgW="6508895" imgH="3760687" progId="Word.Picture.8">
                  <p:embed/>
                </p:oleObj>
              </mc:Choice>
              <mc:Fallback>
                <p:oleObj name="Picture" r:id="rId6" imgW="6508895" imgH="3760687" progId="Word.Picture.8">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 y="0"/>
                        <a:ext cx="5492750" cy="1131189"/>
                      </a:xfrm>
                      <a:prstGeom prst="rect">
                        <a:avLst/>
                      </a:prstGeom>
                      <a:noFill/>
                      <a:ln>
                        <a:noFill/>
                      </a:ln>
                    </p:spPr>
                  </p:pic>
                </p:oleObj>
              </mc:Fallback>
            </mc:AlternateContent>
          </a:graphicData>
        </a:graphic>
      </p:graphicFrame>
      <p:sp>
        <p:nvSpPr>
          <p:cNvPr id="8" name="TextBox 7"/>
          <p:cNvSpPr txBox="1"/>
          <p:nvPr/>
        </p:nvSpPr>
        <p:spPr>
          <a:xfrm>
            <a:off x="0" y="4799700"/>
            <a:ext cx="4572000" cy="923330"/>
          </a:xfrm>
          <a:prstGeom prst="rect">
            <a:avLst/>
          </a:prstGeom>
          <a:noFill/>
        </p:spPr>
        <p:txBody>
          <a:bodyPr wrap="square" rtlCol="0">
            <a:spAutoFit/>
          </a:bodyPr>
          <a:lstStyle/>
          <a:p>
            <a:r>
              <a:rPr lang="en-US" dirty="0" err="1" smtClean="0"/>
              <a:t>t</a:t>
            </a:r>
            <a:r>
              <a:rPr lang="en-US" baseline="-25000" dirty="0" err="1" smtClean="0"/>
              <a:t>conductor</a:t>
            </a:r>
            <a:r>
              <a:rPr lang="en-US" dirty="0" smtClean="0"/>
              <a:t> is temp (voltage) at conductor.</a:t>
            </a:r>
          </a:p>
          <a:p>
            <a:r>
              <a:rPr lang="en-US" dirty="0" err="1" smtClean="0"/>
              <a:t>t</a:t>
            </a:r>
            <a:r>
              <a:rPr lang="en-US" baseline="-25000" dirty="0" err="1" smtClean="0"/>
              <a:t>exterior</a:t>
            </a:r>
            <a:r>
              <a:rPr lang="en-US" dirty="0" smtClean="0"/>
              <a:t> is temp (voltage) at exterior of cable</a:t>
            </a:r>
          </a:p>
          <a:p>
            <a:r>
              <a:rPr lang="en-US" dirty="0" err="1" smtClean="0"/>
              <a:t>t</a:t>
            </a:r>
            <a:r>
              <a:rPr lang="en-US" baseline="-25000" dirty="0" err="1" smtClean="0"/>
              <a:t>ambient</a:t>
            </a:r>
            <a:r>
              <a:rPr lang="en-US" baseline="-25000" dirty="0" smtClean="0"/>
              <a:t> </a:t>
            </a:r>
            <a:r>
              <a:rPr lang="en-US" dirty="0" smtClean="0"/>
              <a:t>is temp (</a:t>
            </a:r>
            <a:r>
              <a:rPr lang="en-US" dirty="0" err="1" smtClean="0"/>
              <a:t>votlage</a:t>
            </a:r>
            <a:r>
              <a:rPr lang="en-US" dirty="0" smtClean="0"/>
              <a:t>) at ground surface</a:t>
            </a:r>
            <a:endParaRPr lang="en-US" dirty="0"/>
          </a:p>
        </p:txBody>
      </p:sp>
      <p:sp>
        <p:nvSpPr>
          <p:cNvPr id="18" name="TextBox 17"/>
          <p:cNvSpPr txBox="1"/>
          <p:nvPr/>
        </p:nvSpPr>
        <p:spPr>
          <a:xfrm>
            <a:off x="438150" y="1076429"/>
            <a:ext cx="1031835" cy="461665"/>
          </a:xfrm>
          <a:prstGeom prst="rect">
            <a:avLst/>
          </a:prstGeom>
          <a:noFill/>
        </p:spPr>
        <p:txBody>
          <a:bodyPr wrap="square" rtlCol="0">
            <a:spAutoFit/>
          </a:bodyPr>
          <a:lstStyle/>
          <a:p>
            <a:r>
              <a:rPr lang="en-US" sz="1200" b="1" dirty="0" smtClean="0"/>
              <a:t>GROUND SURFACE</a:t>
            </a:r>
            <a:endParaRPr lang="en-US" sz="1200" b="1" dirty="0"/>
          </a:p>
        </p:txBody>
      </p:sp>
      <p:sp>
        <p:nvSpPr>
          <p:cNvPr id="21" name="Freeform 20"/>
          <p:cNvSpPr/>
          <p:nvPr/>
        </p:nvSpPr>
        <p:spPr>
          <a:xfrm>
            <a:off x="2245489" y="636608"/>
            <a:ext cx="2754774" cy="3252486"/>
          </a:xfrm>
          <a:custGeom>
            <a:avLst/>
            <a:gdLst>
              <a:gd name="connsiteX0" fmla="*/ 2835797 w 2835797"/>
              <a:gd name="connsiteY0" fmla="*/ 0 h 3252486"/>
              <a:gd name="connsiteX1" fmla="*/ 0 w 2835797"/>
              <a:gd name="connsiteY1" fmla="*/ 3252486 h 3252486"/>
            </a:gdLst>
            <a:ahLst/>
            <a:cxnLst>
              <a:cxn ang="0">
                <a:pos x="connsiteX0" y="connsiteY0"/>
              </a:cxn>
              <a:cxn ang="0">
                <a:pos x="connsiteX1" y="connsiteY1"/>
              </a:cxn>
            </a:cxnLst>
            <a:rect l="l" t="t" r="r" b="b"/>
            <a:pathLst>
              <a:path w="2835797" h="3252486">
                <a:moveTo>
                  <a:pt x="2835797" y="0"/>
                </a:moveTo>
                <a:lnTo>
                  <a:pt x="0" y="3252486"/>
                </a:lnTo>
              </a:path>
            </a:pathLst>
          </a:custGeom>
          <a:noFill/>
          <a:ln>
            <a:solidFill>
              <a:schemeClr val="tx1"/>
            </a:solidFill>
            <a:prstDash val="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245489" y="590309"/>
            <a:ext cx="1932972" cy="3159888"/>
          </a:xfrm>
          <a:custGeom>
            <a:avLst/>
            <a:gdLst>
              <a:gd name="connsiteX0" fmla="*/ 1932972 w 1932972"/>
              <a:gd name="connsiteY0" fmla="*/ 0 h 3159888"/>
              <a:gd name="connsiteX1" fmla="*/ 0 w 1932972"/>
              <a:gd name="connsiteY1" fmla="*/ 3159888 h 3159888"/>
            </a:gdLst>
            <a:ahLst/>
            <a:cxnLst>
              <a:cxn ang="0">
                <a:pos x="connsiteX0" y="connsiteY0"/>
              </a:cxn>
              <a:cxn ang="0">
                <a:pos x="connsiteX1" y="connsiteY1"/>
              </a:cxn>
            </a:cxnLst>
            <a:rect l="l" t="t" r="r" b="b"/>
            <a:pathLst>
              <a:path w="1932972" h="3159888">
                <a:moveTo>
                  <a:pt x="1932972" y="0"/>
                </a:moveTo>
                <a:lnTo>
                  <a:pt x="0" y="3159888"/>
                </a:lnTo>
              </a:path>
            </a:pathLst>
          </a:custGeom>
          <a:noFill/>
          <a:ln>
            <a:solidFill>
              <a:schemeClr val="tx1"/>
            </a:solidFill>
            <a:prstDash val="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141316" y="775504"/>
            <a:ext cx="1238492" cy="2893671"/>
          </a:xfrm>
          <a:custGeom>
            <a:avLst/>
            <a:gdLst>
              <a:gd name="connsiteX0" fmla="*/ 1238492 w 1238492"/>
              <a:gd name="connsiteY0" fmla="*/ 0 h 2893671"/>
              <a:gd name="connsiteX1" fmla="*/ 0 w 1238492"/>
              <a:gd name="connsiteY1" fmla="*/ 2893671 h 2893671"/>
            </a:gdLst>
            <a:ahLst/>
            <a:cxnLst>
              <a:cxn ang="0">
                <a:pos x="connsiteX0" y="connsiteY0"/>
              </a:cxn>
              <a:cxn ang="0">
                <a:pos x="connsiteX1" y="connsiteY1"/>
              </a:cxn>
            </a:cxnLst>
            <a:rect l="l" t="t" r="r" b="b"/>
            <a:pathLst>
              <a:path w="1238492" h="2893671">
                <a:moveTo>
                  <a:pt x="1238492" y="0"/>
                </a:moveTo>
                <a:lnTo>
                  <a:pt x="0" y="2893671"/>
                </a:lnTo>
              </a:path>
            </a:pathLst>
          </a:custGeom>
          <a:noFill/>
          <a:ln>
            <a:solidFill>
              <a:schemeClr val="tx1"/>
            </a:solidFill>
            <a:prstDash val="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083443" y="729205"/>
            <a:ext cx="405114" cy="2847372"/>
          </a:xfrm>
          <a:custGeom>
            <a:avLst/>
            <a:gdLst>
              <a:gd name="connsiteX0" fmla="*/ 405114 w 405114"/>
              <a:gd name="connsiteY0" fmla="*/ 0 h 2847372"/>
              <a:gd name="connsiteX1" fmla="*/ 0 w 405114"/>
              <a:gd name="connsiteY1" fmla="*/ 2847372 h 2847372"/>
            </a:gdLst>
            <a:ahLst/>
            <a:cxnLst>
              <a:cxn ang="0">
                <a:pos x="connsiteX0" y="connsiteY0"/>
              </a:cxn>
              <a:cxn ang="0">
                <a:pos x="connsiteX1" y="connsiteY1"/>
              </a:cxn>
            </a:cxnLst>
            <a:rect l="l" t="t" r="r" b="b"/>
            <a:pathLst>
              <a:path w="405114" h="2847372">
                <a:moveTo>
                  <a:pt x="405114" y="0"/>
                </a:moveTo>
                <a:lnTo>
                  <a:pt x="0" y="2847372"/>
                </a:lnTo>
              </a:path>
            </a:pathLst>
          </a:custGeom>
          <a:noFill/>
          <a:ln>
            <a:solidFill>
              <a:schemeClr val="tx1"/>
            </a:solidFill>
            <a:prstDash val="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1875099" y="752354"/>
            <a:ext cx="92597" cy="2696902"/>
          </a:xfrm>
          <a:custGeom>
            <a:avLst/>
            <a:gdLst>
              <a:gd name="connsiteX0" fmla="*/ 0 w 92597"/>
              <a:gd name="connsiteY0" fmla="*/ 0 h 2696902"/>
              <a:gd name="connsiteX1" fmla="*/ 92597 w 92597"/>
              <a:gd name="connsiteY1" fmla="*/ 2696902 h 2696902"/>
            </a:gdLst>
            <a:ahLst/>
            <a:cxnLst>
              <a:cxn ang="0">
                <a:pos x="connsiteX0" y="connsiteY0"/>
              </a:cxn>
              <a:cxn ang="0">
                <a:pos x="connsiteX1" y="connsiteY1"/>
              </a:cxn>
            </a:cxnLst>
            <a:rect l="l" t="t" r="r" b="b"/>
            <a:pathLst>
              <a:path w="92597" h="2696902">
                <a:moveTo>
                  <a:pt x="0" y="0"/>
                </a:moveTo>
                <a:lnTo>
                  <a:pt x="92597" y="2696902"/>
                </a:lnTo>
              </a:path>
            </a:pathLst>
          </a:custGeom>
          <a:noFill/>
          <a:ln>
            <a:solidFill>
              <a:schemeClr val="tx1"/>
            </a:solidFill>
            <a:prstDash val="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203767" y="787078"/>
            <a:ext cx="544010" cy="2650603"/>
          </a:xfrm>
          <a:custGeom>
            <a:avLst/>
            <a:gdLst>
              <a:gd name="connsiteX0" fmla="*/ 0 w 544010"/>
              <a:gd name="connsiteY0" fmla="*/ 0 h 2650603"/>
              <a:gd name="connsiteX1" fmla="*/ 544010 w 544010"/>
              <a:gd name="connsiteY1" fmla="*/ 2650603 h 2650603"/>
            </a:gdLst>
            <a:ahLst/>
            <a:cxnLst>
              <a:cxn ang="0">
                <a:pos x="connsiteX0" y="connsiteY0"/>
              </a:cxn>
              <a:cxn ang="0">
                <a:pos x="connsiteX1" y="connsiteY1"/>
              </a:cxn>
            </a:cxnLst>
            <a:rect l="l" t="t" r="r" b="b"/>
            <a:pathLst>
              <a:path w="544010" h="2650603">
                <a:moveTo>
                  <a:pt x="0" y="0"/>
                </a:moveTo>
                <a:lnTo>
                  <a:pt x="544010" y="2650603"/>
                </a:lnTo>
              </a:path>
            </a:pathLst>
          </a:custGeom>
          <a:noFill/>
          <a:ln>
            <a:solidFill>
              <a:schemeClr val="tx1"/>
            </a:solidFill>
            <a:prstDash val="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2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3" grpId="0" animBg="1"/>
      <p:bldP spid="13" grpId="0" animBg="1"/>
      <p:bldP spid="14" grpId="0" animBg="1"/>
      <p:bldP spid="15" grpId="0" animBg="1"/>
      <p:bldP spid="16" grpId="0" animBg="1"/>
      <p:bldP spid="5" grpId="0"/>
      <p:bldP spid="6" grpId="0" animBg="1"/>
      <p:bldP spid="19" grpId="0"/>
      <p:bldP spid="8" grpId="0"/>
      <p:bldP spid="21" grpId="0" animBg="1"/>
      <p:bldP spid="22" grpId="0" animBg="1"/>
      <p:bldP spid="25" grpId="0" animBg="1"/>
      <p:bldP spid="26" grpId="0" animBg="1"/>
      <p:bldP spid="27" grpId="0" animBg="1"/>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1" y="6377262"/>
            <a:ext cx="407319" cy="347388"/>
          </a:xfrm>
        </p:spPr>
        <p:txBody>
          <a:bodyPr/>
          <a:lstStyle/>
          <a:p>
            <a:pPr>
              <a:defRPr/>
            </a:pPr>
            <a:fld id="{02FCDE40-6964-416A-9A4E-27EE96A382D7}" type="slidenum">
              <a:rPr lang="en-US" b="1"/>
              <a:pPr>
                <a:defRPr/>
              </a:pPr>
              <a:t>38</a:t>
            </a:fld>
            <a:endParaRPr lang="en-US" b="1" dirty="0"/>
          </a:p>
        </p:txBody>
      </p:sp>
      <p:sp>
        <p:nvSpPr>
          <p:cNvPr id="4" name="TextBox 3"/>
          <p:cNvSpPr txBox="1"/>
          <p:nvPr/>
        </p:nvSpPr>
        <p:spPr>
          <a:xfrm>
            <a:off x="438150" y="5705275"/>
            <a:ext cx="8705850" cy="1200329"/>
          </a:xfrm>
          <a:prstGeom prst="rect">
            <a:avLst/>
          </a:prstGeom>
          <a:noFill/>
        </p:spPr>
        <p:txBody>
          <a:bodyPr wrap="square" rtlCol="0">
            <a:spAutoFit/>
          </a:bodyPr>
          <a:lstStyle/>
          <a:p>
            <a:r>
              <a:rPr lang="en-US" sz="1200" dirty="0" smtClean="0"/>
              <a:t>Sources: F. de Leon, “Calculation of underground cable </a:t>
            </a:r>
            <a:r>
              <a:rPr lang="en-US" sz="1200" dirty="0" err="1" smtClean="0"/>
              <a:t>ampacity</a:t>
            </a:r>
            <a:r>
              <a:rPr lang="en-US" sz="1200" dirty="0" smtClean="0"/>
              <a:t>,” CYME International T&amp;D, 2005</a:t>
            </a:r>
            <a:r>
              <a:rPr lang="en-US" sz="1200" dirty="0"/>
              <a:t>, available at </a:t>
            </a:r>
            <a:r>
              <a:rPr lang="en-US" sz="1200" dirty="0">
                <a:hlinkClick r:id="rId3"/>
              </a:rPr>
              <a:t>http://</a:t>
            </a:r>
            <a:r>
              <a:rPr lang="en-US" sz="1200" dirty="0" smtClean="0">
                <a:hlinkClick r:id="rId3"/>
              </a:rPr>
              <a:t>www.cyme.com/company/media/whitepapers/2005%2003%20UCA-FL.pdf</a:t>
            </a:r>
            <a:r>
              <a:rPr lang="en-US" sz="1200" dirty="0" smtClean="0"/>
              <a:t>. </a:t>
            </a:r>
          </a:p>
          <a:p>
            <a:r>
              <a:rPr lang="en-US" sz="1200" dirty="0" smtClean="0"/>
              <a:t>G. Anders, “Rating of Electric Power Cables: </a:t>
            </a:r>
            <a:r>
              <a:rPr lang="en-US" sz="1200" dirty="0" err="1" smtClean="0"/>
              <a:t>Ampacity</a:t>
            </a:r>
            <a:r>
              <a:rPr lang="en-US" sz="1200" dirty="0" smtClean="0"/>
              <a:t> computations for transmission, distribution, and industrial applications, IEEE Press/McGraw Hill 1997.</a:t>
            </a:r>
          </a:p>
          <a:p>
            <a:r>
              <a:rPr lang="en-US" sz="1200" dirty="0"/>
              <a:t>J.H. </a:t>
            </a:r>
            <a:r>
              <a:rPr lang="en-US" sz="1200" dirty="0" err="1"/>
              <a:t>Neher</a:t>
            </a:r>
            <a:r>
              <a:rPr lang="en-US" sz="1200" dirty="0"/>
              <a:t> and M.H. McGrath, “The Calculation of the </a:t>
            </a:r>
            <a:r>
              <a:rPr lang="en-US" sz="1200" dirty="0" smtClean="0"/>
              <a:t>Temperature Rise </a:t>
            </a:r>
            <a:r>
              <a:rPr lang="en-US" sz="1200" dirty="0"/>
              <a:t>and Load Capability of Cable Systems”, AIEE Transactions Part </a:t>
            </a:r>
            <a:r>
              <a:rPr lang="en-US" sz="1200" dirty="0" smtClean="0"/>
              <a:t>III - </a:t>
            </a:r>
            <a:r>
              <a:rPr lang="en-US" sz="1200" dirty="0"/>
              <a:t>Power Apparatus and Systems, Vol. 76, October 1957, pp. 752-772.</a:t>
            </a:r>
          </a:p>
        </p:txBody>
      </p:sp>
      <p:sp>
        <p:nvSpPr>
          <p:cNvPr id="12" name="TextBox 11"/>
          <p:cNvSpPr txBox="1"/>
          <p:nvPr/>
        </p:nvSpPr>
        <p:spPr>
          <a:xfrm>
            <a:off x="0" y="247650"/>
            <a:ext cx="9144000" cy="615553"/>
          </a:xfrm>
          <a:prstGeom prst="rect">
            <a:avLst/>
          </a:prstGeom>
          <a:noFill/>
        </p:spPr>
        <p:txBody>
          <a:bodyPr wrap="square" rtlCol="0">
            <a:spAutoFit/>
          </a:bodyPr>
          <a:lstStyle/>
          <a:p>
            <a:pPr algn="ctr"/>
            <a:r>
              <a:rPr lang="en-US" sz="3400" b="1" dirty="0" err="1" smtClean="0"/>
              <a:t>Neher</a:t>
            </a:r>
            <a:r>
              <a:rPr lang="en-US" sz="3400" b="1" dirty="0" smtClean="0"/>
              <a:t>-McGrath cable </a:t>
            </a:r>
            <a:r>
              <a:rPr lang="en-US" sz="3400" b="1" dirty="0" err="1" smtClean="0"/>
              <a:t>ampacity</a:t>
            </a:r>
            <a:r>
              <a:rPr lang="en-US" sz="3400" b="1" dirty="0" smtClean="0"/>
              <a:t> calculations</a:t>
            </a:r>
            <a:endParaRPr lang="en-US" sz="3400" b="1"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2" y="1307794"/>
            <a:ext cx="8389938" cy="2426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242" y="4024313"/>
            <a:ext cx="8860259" cy="121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6006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1" y="6377262"/>
            <a:ext cx="407319" cy="347388"/>
          </a:xfrm>
        </p:spPr>
        <p:txBody>
          <a:bodyPr/>
          <a:lstStyle/>
          <a:p>
            <a:pPr>
              <a:defRPr/>
            </a:pPr>
            <a:fld id="{02FCDE40-6964-416A-9A4E-27EE96A382D7}" type="slidenum">
              <a:rPr lang="en-US" b="1"/>
              <a:pPr>
                <a:defRPr/>
              </a:pPr>
              <a:t>39</a:t>
            </a:fld>
            <a:endParaRPr lang="en-US" b="1" dirty="0"/>
          </a:p>
        </p:txBody>
      </p:sp>
      <p:sp>
        <p:nvSpPr>
          <p:cNvPr id="4" name="TextBox 3"/>
          <p:cNvSpPr txBox="1"/>
          <p:nvPr/>
        </p:nvSpPr>
        <p:spPr>
          <a:xfrm>
            <a:off x="438150" y="5705275"/>
            <a:ext cx="8705850" cy="1200329"/>
          </a:xfrm>
          <a:prstGeom prst="rect">
            <a:avLst/>
          </a:prstGeom>
          <a:noFill/>
        </p:spPr>
        <p:txBody>
          <a:bodyPr wrap="square" rtlCol="0">
            <a:spAutoFit/>
          </a:bodyPr>
          <a:lstStyle/>
          <a:p>
            <a:r>
              <a:rPr lang="en-US" sz="1200" dirty="0" smtClean="0"/>
              <a:t>Sources: F. de Leon, “Calculation of underground cable </a:t>
            </a:r>
            <a:r>
              <a:rPr lang="en-US" sz="1200" dirty="0" err="1" smtClean="0"/>
              <a:t>ampacity</a:t>
            </a:r>
            <a:r>
              <a:rPr lang="en-US" sz="1200" dirty="0" smtClean="0"/>
              <a:t>,” CYME International T&amp;D, 2005</a:t>
            </a:r>
            <a:r>
              <a:rPr lang="en-US" sz="1200" dirty="0"/>
              <a:t>, available at </a:t>
            </a:r>
            <a:r>
              <a:rPr lang="en-US" sz="1200" dirty="0">
                <a:hlinkClick r:id="rId4"/>
              </a:rPr>
              <a:t>http://</a:t>
            </a:r>
            <a:r>
              <a:rPr lang="en-US" sz="1200" dirty="0" smtClean="0">
                <a:hlinkClick r:id="rId4"/>
              </a:rPr>
              <a:t>www.cyme.com/company/media/whitepapers/2005%2003%20UCA-FL.pdf</a:t>
            </a:r>
            <a:r>
              <a:rPr lang="en-US" sz="1200" dirty="0" smtClean="0"/>
              <a:t>. </a:t>
            </a:r>
          </a:p>
          <a:p>
            <a:r>
              <a:rPr lang="en-US" sz="1200" dirty="0" smtClean="0"/>
              <a:t>G. Anders, “Rating of Electric Power Cables: </a:t>
            </a:r>
            <a:r>
              <a:rPr lang="en-US" sz="1200" dirty="0" err="1" smtClean="0"/>
              <a:t>Ampacity</a:t>
            </a:r>
            <a:r>
              <a:rPr lang="en-US" sz="1200" dirty="0" smtClean="0"/>
              <a:t> computations for transmission, distribution, and industrial applications, IEEE Press/McGraw Hill 1997.</a:t>
            </a:r>
          </a:p>
          <a:p>
            <a:r>
              <a:rPr lang="en-US" sz="1200" dirty="0"/>
              <a:t>J.H. </a:t>
            </a:r>
            <a:r>
              <a:rPr lang="en-US" sz="1200" dirty="0" err="1"/>
              <a:t>Neher</a:t>
            </a:r>
            <a:r>
              <a:rPr lang="en-US" sz="1200" dirty="0"/>
              <a:t> and M.H. McGrath, “The Calculation of the </a:t>
            </a:r>
            <a:r>
              <a:rPr lang="en-US" sz="1200" dirty="0" smtClean="0"/>
              <a:t>Temperature Rise </a:t>
            </a:r>
            <a:r>
              <a:rPr lang="en-US" sz="1200" dirty="0"/>
              <a:t>and Load Capability of Cable Systems”, AIEE Transactions Part </a:t>
            </a:r>
            <a:r>
              <a:rPr lang="en-US" sz="1200" dirty="0" smtClean="0"/>
              <a:t>III - </a:t>
            </a:r>
            <a:r>
              <a:rPr lang="en-US" sz="1200" dirty="0"/>
              <a:t>Power Apparatus and Systems, Vol. 76, October 1957, pp. 752-772.</a:t>
            </a:r>
          </a:p>
        </p:txBody>
      </p:sp>
      <p:sp>
        <p:nvSpPr>
          <p:cNvPr id="12" name="TextBox 11"/>
          <p:cNvSpPr txBox="1"/>
          <p:nvPr/>
        </p:nvSpPr>
        <p:spPr>
          <a:xfrm>
            <a:off x="0" y="247650"/>
            <a:ext cx="9144000" cy="615553"/>
          </a:xfrm>
          <a:prstGeom prst="rect">
            <a:avLst/>
          </a:prstGeom>
          <a:noFill/>
        </p:spPr>
        <p:txBody>
          <a:bodyPr wrap="square" rtlCol="0">
            <a:spAutoFit/>
          </a:bodyPr>
          <a:lstStyle/>
          <a:p>
            <a:pPr algn="ctr"/>
            <a:r>
              <a:rPr lang="en-US" sz="3400" b="1" dirty="0" err="1" smtClean="0"/>
              <a:t>Neher</a:t>
            </a:r>
            <a:r>
              <a:rPr lang="en-US" sz="3400" b="1" dirty="0" smtClean="0"/>
              <a:t>-McGrath cable </a:t>
            </a:r>
            <a:r>
              <a:rPr lang="en-US" sz="3400" b="1" dirty="0" err="1" smtClean="0"/>
              <a:t>ampacity</a:t>
            </a:r>
            <a:r>
              <a:rPr lang="en-US" sz="3400" b="1" dirty="0" smtClean="0"/>
              <a:t> calculations</a:t>
            </a:r>
            <a:endParaRPr lang="en-US" sz="3400" b="1" dirty="0"/>
          </a:p>
        </p:txBody>
      </p:sp>
      <p:pic>
        <p:nvPicPr>
          <p:cNvPr id="266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870" y="1185863"/>
            <a:ext cx="8860259" cy="121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270" y="2403675"/>
            <a:ext cx="2810881" cy="646331"/>
          </a:xfrm>
          <a:prstGeom prst="rect">
            <a:avLst/>
          </a:prstGeom>
          <a:noFill/>
        </p:spPr>
        <p:txBody>
          <a:bodyPr wrap="square" rtlCol="0">
            <a:spAutoFit/>
          </a:bodyPr>
          <a:lstStyle/>
          <a:p>
            <a:r>
              <a:rPr lang="en-US" dirty="0" smtClean="0"/>
              <a:t>Define:</a:t>
            </a:r>
          </a:p>
          <a:p>
            <a:pPr marL="285750" indent="-285750">
              <a:buFont typeface="Arial" pitchFamily="34" charset="0"/>
              <a:buChar char="•"/>
            </a:pPr>
            <a:r>
              <a:rPr lang="en-US" dirty="0" err="1" smtClean="0"/>
              <a:t>Insul</a:t>
            </a:r>
            <a:r>
              <a:rPr lang="en-US" dirty="0" smtClean="0"/>
              <a:t> shield loss factor: </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669650116"/>
              </p:ext>
            </p:extLst>
          </p:nvPr>
        </p:nvGraphicFramePr>
        <p:xfrm>
          <a:off x="2760663" y="2533650"/>
          <a:ext cx="2368464" cy="760412"/>
        </p:xfrm>
        <a:graphic>
          <a:graphicData uri="http://schemas.openxmlformats.org/presentationml/2006/ole">
            <mc:AlternateContent xmlns:mc="http://schemas.openxmlformats.org/markup-compatibility/2006">
              <mc:Choice xmlns:v="urn:schemas-microsoft-com:vml" Requires="v">
                <p:oleObj spid="_x0000_s23768" name="Equation" r:id="rId6" imgW="1320480" imgH="431640" progId="Equation.3">
                  <p:embed/>
                </p:oleObj>
              </mc:Choice>
              <mc:Fallback>
                <p:oleObj name="Equation" r:id="rId6" imgW="1320480" imgH="431640" progId="Equation.3">
                  <p:embed/>
                  <p:pic>
                    <p:nvPicPr>
                      <p:cNvPr id="0" name="Object 2"/>
                      <p:cNvPicPr>
                        <a:picLocks noChangeAspect="1" noChangeArrowheads="1"/>
                      </p:cNvPicPr>
                      <p:nvPr/>
                    </p:nvPicPr>
                    <p:blipFill>
                      <a:blip r:embed="rId7"/>
                      <a:srcRect/>
                      <a:stretch>
                        <a:fillRect/>
                      </a:stretch>
                    </p:blipFill>
                    <p:spPr bwMode="auto">
                      <a:xfrm>
                        <a:off x="2760663" y="2533650"/>
                        <a:ext cx="2368464" cy="760412"/>
                      </a:xfrm>
                      <a:prstGeom prst="rect">
                        <a:avLst/>
                      </a:prstGeom>
                      <a:noFill/>
                      <a:ln>
                        <a:noFill/>
                      </a:ln>
                    </p:spPr>
                  </p:pic>
                </p:oleObj>
              </mc:Fallback>
            </mc:AlternateContent>
          </a:graphicData>
        </a:graphic>
      </p:graphicFrame>
      <p:sp>
        <p:nvSpPr>
          <p:cNvPr id="9" name="TextBox 8"/>
          <p:cNvSpPr txBox="1"/>
          <p:nvPr/>
        </p:nvSpPr>
        <p:spPr>
          <a:xfrm>
            <a:off x="294271" y="3409265"/>
            <a:ext cx="2658480" cy="369332"/>
          </a:xfrm>
          <a:prstGeom prst="rect">
            <a:avLst/>
          </a:prstGeom>
          <a:noFill/>
        </p:spPr>
        <p:txBody>
          <a:bodyPr wrap="square" rtlCol="0">
            <a:spAutoFit/>
          </a:bodyPr>
          <a:lstStyle/>
          <a:p>
            <a:pPr marL="285750" indent="-285750">
              <a:buFont typeface="Arial" pitchFamily="34" charset="0"/>
              <a:buChar char="•"/>
            </a:pPr>
            <a:r>
              <a:rPr lang="en-US" dirty="0" smtClean="0"/>
              <a:t>Armor loss factor: </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2127259053"/>
              </p:ext>
            </p:extLst>
          </p:nvPr>
        </p:nvGraphicFramePr>
        <p:xfrm>
          <a:off x="2714625" y="3276600"/>
          <a:ext cx="2460625" cy="760413"/>
        </p:xfrm>
        <a:graphic>
          <a:graphicData uri="http://schemas.openxmlformats.org/presentationml/2006/ole">
            <mc:AlternateContent xmlns:mc="http://schemas.openxmlformats.org/markup-compatibility/2006">
              <mc:Choice xmlns:v="urn:schemas-microsoft-com:vml" Requires="v">
                <p:oleObj spid="_x0000_s23769" name="Equation" r:id="rId8" imgW="1371600" imgH="431640" progId="Equation.3">
                  <p:embed/>
                </p:oleObj>
              </mc:Choice>
              <mc:Fallback>
                <p:oleObj name="Equation" r:id="rId8" imgW="1371600" imgH="431640" progId="Equation.3">
                  <p:embed/>
                  <p:pic>
                    <p:nvPicPr>
                      <p:cNvPr id="0" name=""/>
                      <p:cNvPicPr>
                        <a:picLocks noChangeAspect="1" noChangeArrowheads="1"/>
                      </p:cNvPicPr>
                      <p:nvPr/>
                    </p:nvPicPr>
                    <p:blipFill>
                      <a:blip r:embed="rId9"/>
                      <a:srcRect/>
                      <a:stretch>
                        <a:fillRect/>
                      </a:stretch>
                    </p:blipFill>
                    <p:spPr bwMode="auto">
                      <a:xfrm>
                        <a:off x="2714625" y="3276600"/>
                        <a:ext cx="2460625" cy="760413"/>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85756216"/>
              </p:ext>
            </p:extLst>
          </p:nvPr>
        </p:nvGraphicFramePr>
        <p:xfrm>
          <a:off x="533400" y="3922713"/>
          <a:ext cx="8110538" cy="1565275"/>
        </p:xfrm>
        <a:graphic>
          <a:graphicData uri="http://schemas.openxmlformats.org/presentationml/2006/ole">
            <mc:AlternateContent xmlns:mc="http://schemas.openxmlformats.org/markup-compatibility/2006">
              <mc:Choice xmlns:v="urn:schemas-microsoft-com:vml" Requires="v">
                <p:oleObj spid="_x0000_s23770" name="Equation" r:id="rId10" imgW="4520880" imgH="888840" progId="Equation.3">
                  <p:embed/>
                </p:oleObj>
              </mc:Choice>
              <mc:Fallback>
                <p:oleObj name="Equation" r:id="rId10" imgW="4520880" imgH="888840" progId="Equation.3">
                  <p:embed/>
                  <p:pic>
                    <p:nvPicPr>
                      <p:cNvPr id="0" name=""/>
                      <p:cNvPicPr>
                        <a:picLocks noChangeAspect="1" noChangeArrowheads="1"/>
                      </p:cNvPicPr>
                      <p:nvPr/>
                    </p:nvPicPr>
                    <p:blipFill>
                      <a:blip r:embed="rId11"/>
                      <a:srcRect/>
                      <a:stretch>
                        <a:fillRect/>
                      </a:stretch>
                    </p:blipFill>
                    <p:spPr bwMode="auto">
                      <a:xfrm>
                        <a:off x="533400" y="3922713"/>
                        <a:ext cx="8110538" cy="1565275"/>
                      </a:xfrm>
                      <a:prstGeom prst="rect">
                        <a:avLst/>
                      </a:prstGeom>
                      <a:noFill/>
                      <a:ln>
                        <a:noFill/>
                      </a:ln>
                    </p:spPr>
                  </p:pic>
                </p:oleObj>
              </mc:Fallback>
            </mc:AlternateContent>
          </a:graphicData>
        </a:graphic>
      </p:graphicFrame>
      <p:sp>
        <p:nvSpPr>
          <p:cNvPr id="5" name="TextBox 4"/>
          <p:cNvSpPr txBox="1"/>
          <p:nvPr/>
        </p:nvSpPr>
        <p:spPr>
          <a:xfrm>
            <a:off x="5382228" y="2707748"/>
            <a:ext cx="3765042" cy="1169551"/>
          </a:xfrm>
          <a:prstGeom prst="rect">
            <a:avLst/>
          </a:prstGeom>
          <a:noFill/>
        </p:spPr>
        <p:txBody>
          <a:bodyPr wrap="square" rtlCol="0">
            <a:spAutoFit/>
          </a:bodyPr>
          <a:lstStyle/>
          <a:p>
            <a:r>
              <a:rPr lang="en-US" sz="1400" b="1" dirty="0" smtClean="0"/>
              <a:t>Ratio of electrical losses in </a:t>
            </a:r>
            <a:r>
              <a:rPr lang="en-US" sz="1400" b="1" dirty="0" err="1" smtClean="0"/>
              <a:t>insul</a:t>
            </a:r>
            <a:r>
              <a:rPr lang="en-US" sz="1400" b="1" dirty="0" smtClean="0"/>
              <a:t> shield </a:t>
            </a:r>
            <a:r>
              <a:rPr lang="en-US" sz="1400" b="1" dirty="0" err="1" smtClean="0"/>
              <a:t>W</a:t>
            </a:r>
            <a:r>
              <a:rPr lang="en-US" sz="1400" b="1" baseline="-25000" dirty="0" err="1" smtClean="0"/>
              <a:t>s</a:t>
            </a:r>
            <a:r>
              <a:rPr lang="en-US" sz="1400" b="1" dirty="0" smtClean="0"/>
              <a:t> (or electrical losses in jacket </a:t>
            </a:r>
            <a:r>
              <a:rPr lang="en-US" sz="1400" b="1" dirty="0" err="1" smtClean="0"/>
              <a:t>W</a:t>
            </a:r>
            <a:r>
              <a:rPr lang="en-US" sz="1400" b="1" baseline="-25000" dirty="0" err="1" smtClean="0"/>
              <a:t>a</a:t>
            </a:r>
            <a:r>
              <a:rPr lang="en-US" sz="1400" b="1" dirty="0" smtClean="0"/>
              <a:t>) to electrical losses in conductor </a:t>
            </a:r>
            <a:r>
              <a:rPr lang="en-US" sz="1400" b="1" dirty="0" err="1" smtClean="0"/>
              <a:t>W</a:t>
            </a:r>
            <a:r>
              <a:rPr lang="en-US" sz="1400" b="1" baseline="-25000" dirty="0" err="1" smtClean="0"/>
              <a:t>c</a:t>
            </a:r>
            <a:r>
              <a:rPr lang="en-US" sz="1400" b="1" dirty="0" smtClean="0"/>
              <a:t> is provided by manufacturer (equations for computing them given in Ander’s book).</a:t>
            </a:r>
            <a:endParaRPr lang="en-US" sz="1400" b="1" dirty="0"/>
          </a:p>
        </p:txBody>
      </p:sp>
      <p:sp>
        <p:nvSpPr>
          <p:cNvPr id="6" name="Right Brace 5"/>
          <p:cNvSpPr/>
          <p:nvPr/>
        </p:nvSpPr>
        <p:spPr>
          <a:xfrm>
            <a:off x="5109029" y="2641599"/>
            <a:ext cx="362855" cy="127725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79163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237689"/>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Topologies</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4</a:t>
            </a:fld>
            <a:endParaRPr lang="en-US" b="1" dirty="0"/>
          </a:p>
        </p:txBody>
      </p:sp>
      <p:sp>
        <p:nvSpPr>
          <p:cNvPr id="2" name="TextBox 1"/>
          <p:cNvSpPr txBox="1"/>
          <p:nvPr/>
        </p:nvSpPr>
        <p:spPr>
          <a:xfrm>
            <a:off x="331076" y="1639614"/>
            <a:ext cx="8671034" cy="4154984"/>
          </a:xfrm>
          <a:prstGeom prst="rect">
            <a:avLst/>
          </a:prstGeom>
          <a:noFill/>
        </p:spPr>
        <p:txBody>
          <a:bodyPr wrap="square" rtlCol="0">
            <a:spAutoFit/>
          </a:bodyPr>
          <a:lstStyle/>
          <a:p>
            <a:pPr marL="514350" indent="-514350">
              <a:buFont typeface="Arial" pitchFamily="34" charset="0"/>
              <a:buChar char="•"/>
            </a:pPr>
            <a:r>
              <a:rPr lang="en-US" sz="2800" dirty="0" smtClean="0"/>
              <a:t>Usually radial feeder configuration with turbines connected in “daisy-chain” style</a:t>
            </a:r>
          </a:p>
          <a:p>
            <a:r>
              <a:rPr lang="en-US" sz="2800" dirty="0" smtClean="0"/>
              <a:t>	</a:t>
            </a:r>
            <a:r>
              <a:rPr lang="en-US" sz="2000" dirty="0" smtClean="0"/>
              <a:t>“’Daisy chain’ means the circuit is brought to each wind turbine, </a:t>
            </a:r>
          </a:p>
          <a:p>
            <a:r>
              <a:rPr lang="en-US" sz="2000" dirty="0"/>
              <a:t>	</a:t>
            </a:r>
            <a:r>
              <a:rPr lang="en-US" sz="2000" dirty="0" smtClean="0"/>
              <a:t>and then the feeder continues on to the next turbine until the last </a:t>
            </a:r>
          </a:p>
          <a:p>
            <a:r>
              <a:rPr lang="en-US" sz="2000" dirty="0" smtClean="0"/>
              <a:t>	turbine is reached.” (Miller, Walling, and Piwko, “Electrical Design </a:t>
            </a:r>
          </a:p>
          <a:p>
            <a:r>
              <a:rPr lang="en-US" sz="2000" dirty="0"/>
              <a:t>	</a:t>
            </a:r>
            <a:r>
              <a:rPr lang="en-US" sz="2000" dirty="0" smtClean="0"/>
              <a:t>of a Wind Plant,” chapter 13, in “Wind power in power systems,” </a:t>
            </a:r>
          </a:p>
          <a:p>
            <a:r>
              <a:rPr lang="en-US" sz="2000" dirty="0"/>
              <a:t>	</a:t>
            </a:r>
            <a:r>
              <a:rPr lang="en-US" sz="2000" dirty="0" smtClean="0"/>
              <a:t>edited by T. Ackermann, second edition, 2012, Wiley.)</a:t>
            </a:r>
            <a:endParaRPr lang="en-US" sz="2800" dirty="0" smtClean="0"/>
          </a:p>
          <a:p>
            <a:pPr marL="514350" indent="-514350">
              <a:buFont typeface="Arial" pitchFamily="34" charset="0"/>
              <a:buChar char="•"/>
            </a:pPr>
            <a:r>
              <a:rPr lang="en-US" sz="2800" dirty="0" smtClean="0"/>
              <a:t>Usually underground cables but can be overhead</a:t>
            </a:r>
          </a:p>
          <a:p>
            <a:pPr lvl="1"/>
            <a:r>
              <a:rPr lang="en-US" dirty="0" smtClean="0">
                <a:sym typeface="Wingdings" pitchFamily="2" charset="2"/>
              </a:rPr>
              <a:t> UG is often chosen because it is out of the way from construction activities (crane travel), and of </a:t>
            </a:r>
            <a:r>
              <a:rPr lang="en-US" dirty="0">
                <a:sym typeface="Wingdings" pitchFamily="2" charset="2"/>
              </a:rPr>
              <a:t>landowner activities </a:t>
            </a:r>
            <a:r>
              <a:rPr lang="en-US" dirty="0" smtClean="0">
                <a:sym typeface="Wingdings" pitchFamily="2" charset="2"/>
              </a:rPr>
              <a:t>(e.g., farming).</a:t>
            </a:r>
            <a:endParaRPr lang="en-US" dirty="0" smtClean="0"/>
          </a:p>
          <a:p>
            <a:pPr marL="514350" indent="-514350">
              <a:buFont typeface="Arial" pitchFamily="34" charset="0"/>
              <a:buChar char="•"/>
            </a:pPr>
            <a:r>
              <a:rPr lang="en-US" sz="2800" dirty="0" smtClean="0"/>
              <a:t>A feeder string may have branch strings</a:t>
            </a:r>
          </a:p>
        </p:txBody>
      </p:sp>
    </p:spTree>
    <p:extLst>
      <p:ext uri="{BB962C8B-B14F-4D97-AF65-F5344CB8AC3E}">
        <p14:creationId xmlns:p14="http://schemas.microsoft.com/office/powerpoint/2010/main" val="24153573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1" y="6377262"/>
            <a:ext cx="407319" cy="347388"/>
          </a:xfrm>
        </p:spPr>
        <p:txBody>
          <a:bodyPr/>
          <a:lstStyle/>
          <a:p>
            <a:pPr>
              <a:defRPr/>
            </a:pPr>
            <a:fld id="{02FCDE40-6964-416A-9A4E-27EE96A382D7}" type="slidenum">
              <a:rPr lang="en-US" b="1"/>
              <a:pPr>
                <a:defRPr/>
              </a:pPr>
              <a:t>40</a:t>
            </a:fld>
            <a:endParaRPr lang="en-US" b="1" dirty="0"/>
          </a:p>
        </p:txBody>
      </p:sp>
      <p:sp>
        <p:nvSpPr>
          <p:cNvPr id="4" name="TextBox 3"/>
          <p:cNvSpPr txBox="1"/>
          <p:nvPr/>
        </p:nvSpPr>
        <p:spPr>
          <a:xfrm>
            <a:off x="438150" y="5705275"/>
            <a:ext cx="8705850" cy="1200329"/>
          </a:xfrm>
          <a:prstGeom prst="rect">
            <a:avLst/>
          </a:prstGeom>
          <a:noFill/>
        </p:spPr>
        <p:txBody>
          <a:bodyPr wrap="square" rtlCol="0">
            <a:spAutoFit/>
          </a:bodyPr>
          <a:lstStyle/>
          <a:p>
            <a:r>
              <a:rPr lang="en-US" sz="1200" dirty="0" smtClean="0"/>
              <a:t>Sources: F. de Leon, “Calculation of underground cable </a:t>
            </a:r>
            <a:r>
              <a:rPr lang="en-US" sz="1200" dirty="0" err="1" smtClean="0"/>
              <a:t>ampacity</a:t>
            </a:r>
            <a:r>
              <a:rPr lang="en-US" sz="1200" dirty="0" smtClean="0"/>
              <a:t>,” CYME International T&amp;D, 2005</a:t>
            </a:r>
            <a:r>
              <a:rPr lang="en-US" sz="1200" dirty="0"/>
              <a:t>, available at </a:t>
            </a:r>
            <a:r>
              <a:rPr lang="en-US" sz="1200" dirty="0">
                <a:hlinkClick r:id="rId4"/>
              </a:rPr>
              <a:t>http://</a:t>
            </a:r>
            <a:r>
              <a:rPr lang="en-US" sz="1200" dirty="0" smtClean="0">
                <a:hlinkClick r:id="rId4"/>
              </a:rPr>
              <a:t>www.cyme.com/company/media/whitepapers/2005%2003%20UCA-FL.pdf</a:t>
            </a:r>
            <a:r>
              <a:rPr lang="en-US" sz="1200" dirty="0" smtClean="0"/>
              <a:t>. </a:t>
            </a:r>
          </a:p>
          <a:p>
            <a:r>
              <a:rPr lang="en-US" sz="1200" dirty="0" smtClean="0"/>
              <a:t>G. Anders, “Rating of Electric Power Cables: </a:t>
            </a:r>
            <a:r>
              <a:rPr lang="en-US" sz="1200" dirty="0" err="1" smtClean="0"/>
              <a:t>Ampacity</a:t>
            </a:r>
            <a:r>
              <a:rPr lang="en-US" sz="1200" dirty="0" smtClean="0"/>
              <a:t> computations for transmission, distribution, and industrial applications, IEEE Press/McGraw Hill 1997.</a:t>
            </a:r>
          </a:p>
          <a:p>
            <a:r>
              <a:rPr lang="en-US" sz="1200" dirty="0"/>
              <a:t>J.H. </a:t>
            </a:r>
            <a:r>
              <a:rPr lang="en-US" sz="1200" dirty="0" err="1"/>
              <a:t>Neher</a:t>
            </a:r>
            <a:r>
              <a:rPr lang="en-US" sz="1200" dirty="0"/>
              <a:t> and M.H. McGrath, “The Calculation of the </a:t>
            </a:r>
            <a:r>
              <a:rPr lang="en-US" sz="1200" dirty="0" smtClean="0"/>
              <a:t>Temperature Rise </a:t>
            </a:r>
            <a:r>
              <a:rPr lang="en-US" sz="1200" dirty="0"/>
              <a:t>and Load Capability of Cable Systems”, AIEE Transactions Part </a:t>
            </a:r>
            <a:r>
              <a:rPr lang="en-US" sz="1200" dirty="0" smtClean="0"/>
              <a:t>III - </a:t>
            </a:r>
            <a:r>
              <a:rPr lang="en-US" sz="1200" dirty="0"/>
              <a:t>Power Apparatus and Systems, Vol. 76, October 1957, pp. 752-772.</a:t>
            </a:r>
          </a:p>
        </p:txBody>
      </p:sp>
      <p:sp>
        <p:nvSpPr>
          <p:cNvPr id="12" name="TextBox 11"/>
          <p:cNvSpPr txBox="1"/>
          <p:nvPr/>
        </p:nvSpPr>
        <p:spPr>
          <a:xfrm>
            <a:off x="0" y="247650"/>
            <a:ext cx="9144000" cy="615553"/>
          </a:xfrm>
          <a:prstGeom prst="rect">
            <a:avLst/>
          </a:prstGeom>
          <a:noFill/>
        </p:spPr>
        <p:txBody>
          <a:bodyPr wrap="square" rtlCol="0">
            <a:spAutoFit/>
          </a:bodyPr>
          <a:lstStyle/>
          <a:p>
            <a:pPr algn="ctr"/>
            <a:r>
              <a:rPr lang="en-US" sz="3400" b="1" dirty="0" err="1" smtClean="0"/>
              <a:t>Neher</a:t>
            </a:r>
            <a:r>
              <a:rPr lang="en-US" sz="3400" b="1" dirty="0" smtClean="0"/>
              <a:t>-McGrath cable </a:t>
            </a:r>
            <a:r>
              <a:rPr lang="en-US" sz="3400" b="1" dirty="0" err="1" smtClean="0"/>
              <a:t>ampacity</a:t>
            </a:r>
            <a:r>
              <a:rPr lang="en-US" sz="3400" b="1" dirty="0" smtClean="0"/>
              <a:t> calculations</a:t>
            </a:r>
            <a:endParaRPr lang="en-US" sz="3400" b="1" dirty="0"/>
          </a:p>
        </p:txBody>
      </p:sp>
      <p:sp>
        <p:nvSpPr>
          <p:cNvPr id="2" name="TextBox 1"/>
          <p:cNvSpPr txBox="1"/>
          <p:nvPr/>
        </p:nvSpPr>
        <p:spPr>
          <a:xfrm>
            <a:off x="294271" y="3467100"/>
            <a:ext cx="2658480" cy="369332"/>
          </a:xfrm>
          <a:prstGeom prst="rect">
            <a:avLst/>
          </a:prstGeom>
          <a:noFill/>
        </p:spPr>
        <p:txBody>
          <a:bodyPr wrap="square" rtlCol="0">
            <a:spAutoFit/>
          </a:bodyPr>
          <a:lstStyle/>
          <a:p>
            <a:r>
              <a:rPr lang="en-US" dirty="0" smtClean="0"/>
              <a:t>Substitute:</a:t>
            </a:r>
          </a:p>
        </p:txBody>
      </p:sp>
      <p:graphicFrame>
        <p:nvGraphicFramePr>
          <p:cNvPr id="3" name="Object 2"/>
          <p:cNvGraphicFramePr>
            <a:graphicFrameLocks noChangeAspect="1"/>
          </p:cNvGraphicFramePr>
          <p:nvPr>
            <p:extLst>
              <p:ext uri="{D42A27DB-BD31-4B8C-83A1-F6EECF244321}">
                <p14:modId xmlns:p14="http://schemas.microsoft.com/office/powerpoint/2010/main" val="2849200909"/>
              </p:ext>
            </p:extLst>
          </p:nvPr>
        </p:nvGraphicFramePr>
        <p:xfrm>
          <a:off x="1722439" y="3458091"/>
          <a:ext cx="1230312" cy="425450"/>
        </p:xfrm>
        <a:graphic>
          <a:graphicData uri="http://schemas.openxmlformats.org/presentationml/2006/ole">
            <mc:AlternateContent xmlns:mc="http://schemas.openxmlformats.org/markup-compatibility/2006">
              <mc:Choice xmlns:v="urn:schemas-microsoft-com:vml" Requires="v">
                <p:oleObj spid="_x0000_s24926" name="Equation" r:id="rId5" imgW="685800" imgH="241200" progId="Equation.3">
                  <p:embed/>
                </p:oleObj>
              </mc:Choice>
              <mc:Fallback>
                <p:oleObj name="Equation" r:id="rId5" imgW="685800" imgH="241200" progId="Equation.3">
                  <p:embed/>
                  <p:pic>
                    <p:nvPicPr>
                      <p:cNvPr id="0" name=""/>
                      <p:cNvPicPr>
                        <a:picLocks noChangeAspect="1" noChangeArrowheads="1"/>
                      </p:cNvPicPr>
                      <p:nvPr/>
                    </p:nvPicPr>
                    <p:blipFill>
                      <a:blip r:embed="rId6"/>
                      <a:srcRect/>
                      <a:stretch>
                        <a:fillRect/>
                      </a:stretch>
                    </p:blipFill>
                    <p:spPr bwMode="auto">
                      <a:xfrm>
                        <a:off x="1722439" y="3458091"/>
                        <a:ext cx="1230312" cy="425450"/>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24579083"/>
              </p:ext>
            </p:extLst>
          </p:nvPr>
        </p:nvGraphicFramePr>
        <p:xfrm>
          <a:off x="696913" y="1598613"/>
          <a:ext cx="7748587" cy="760412"/>
        </p:xfrm>
        <a:graphic>
          <a:graphicData uri="http://schemas.openxmlformats.org/presentationml/2006/ole">
            <mc:AlternateContent xmlns:mc="http://schemas.openxmlformats.org/markup-compatibility/2006">
              <mc:Choice xmlns:v="urn:schemas-microsoft-com:vml" Requires="v">
                <p:oleObj spid="_x0000_s24927" name="Equation" r:id="rId7" imgW="4317840" imgH="431640" progId="Equation.3">
                  <p:embed/>
                </p:oleObj>
              </mc:Choice>
              <mc:Fallback>
                <p:oleObj name="Equation" r:id="rId7" imgW="4317840" imgH="431640" progId="Equation.3">
                  <p:embed/>
                  <p:pic>
                    <p:nvPicPr>
                      <p:cNvPr id="0" name=""/>
                      <p:cNvPicPr>
                        <a:picLocks noChangeAspect="1" noChangeArrowheads="1"/>
                      </p:cNvPicPr>
                      <p:nvPr/>
                    </p:nvPicPr>
                    <p:blipFill>
                      <a:blip r:embed="rId8"/>
                      <a:srcRect/>
                      <a:stretch>
                        <a:fillRect/>
                      </a:stretch>
                    </p:blipFill>
                    <p:spPr bwMode="auto">
                      <a:xfrm>
                        <a:off x="696913" y="1598613"/>
                        <a:ext cx="7748587" cy="760412"/>
                      </a:xfrm>
                      <a:prstGeom prst="rect">
                        <a:avLst/>
                      </a:prstGeom>
                      <a:noFill/>
                      <a:ln>
                        <a:noFill/>
                      </a:ln>
                    </p:spPr>
                  </p:pic>
                </p:oleObj>
              </mc:Fallback>
            </mc:AlternateContent>
          </a:graphicData>
        </a:graphic>
      </p:graphicFrame>
      <p:sp>
        <p:nvSpPr>
          <p:cNvPr id="14" name="TextBox 13"/>
          <p:cNvSpPr txBox="1"/>
          <p:nvPr/>
        </p:nvSpPr>
        <p:spPr>
          <a:xfrm>
            <a:off x="294271" y="2438400"/>
            <a:ext cx="2658480" cy="369332"/>
          </a:xfrm>
          <a:prstGeom prst="rect">
            <a:avLst/>
          </a:prstGeom>
          <a:noFill/>
        </p:spPr>
        <p:txBody>
          <a:bodyPr wrap="square" rtlCol="0">
            <a:spAutoFit/>
          </a:bodyPr>
          <a:lstStyle/>
          <a:p>
            <a:r>
              <a:rPr lang="en-US" dirty="0" smtClean="0"/>
              <a:t>Solve for W</a:t>
            </a:r>
            <a:r>
              <a:rPr lang="en-US" baseline="-25000" dirty="0" smtClean="0"/>
              <a:t>C</a:t>
            </a:r>
            <a:r>
              <a:rPr lang="en-US" dirty="0" smtClean="0"/>
              <a:t>:</a:t>
            </a:r>
          </a:p>
        </p:txBody>
      </p:sp>
      <p:graphicFrame>
        <p:nvGraphicFramePr>
          <p:cNvPr id="15" name="Object 14"/>
          <p:cNvGraphicFramePr>
            <a:graphicFrameLocks noChangeAspect="1"/>
          </p:cNvGraphicFramePr>
          <p:nvPr>
            <p:extLst>
              <p:ext uri="{D42A27DB-BD31-4B8C-83A1-F6EECF244321}">
                <p14:modId xmlns:p14="http://schemas.microsoft.com/office/powerpoint/2010/main" val="1947192063"/>
              </p:ext>
            </p:extLst>
          </p:nvPr>
        </p:nvGraphicFramePr>
        <p:xfrm>
          <a:off x="2359025" y="2693988"/>
          <a:ext cx="4422775" cy="760412"/>
        </p:xfrm>
        <a:graphic>
          <a:graphicData uri="http://schemas.openxmlformats.org/presentationml/2006/ole">
            <mc:AlternateContent xmlns:mc="http://schemas.openxmlformats.org/markup-compatibility/2006">
              <mc:Choice xmlns:v="urn:schemas-microsoft-com:vml" Requires="v">
                <p:oleObj spid="_x0000_s24928" name="Equation" r:id="rId9" imgW="2463480" imgH="431640" progId="Equation.3">
                  <p:embed/>
                </p:oleObj>
              </mc:Choice>
              <mc:Fallback>
                <p:oleObj name="Equation" r:id="rId9" imgW="2463480" imgH="431640" progId="Equation.3">
                  <p:embed/>
                  <p:pic>
                    <p:nvPicPr>
                      <p:cNvPr id="0" name=""/>
                      <p:cNvPicPr>
                        <a:picLocks noChangeAspect="1" noChangeArrowheads="1"/>
                      </p:cNvPicPr>
                      <p:nvPr/>
                    </p:nvPicPr>
                    <p:blipFill>
                      <a:blip r:embed="rId10"/>
                      <a:srcRect/>
                      <a:stretch>
                        <a:fillRect/>
                      </a:stretch>
                    </p:blipFill>
                    <p:spPr bwMode="auto">
                      <a:xfrm>
                        <a:off x="2359025" y="2693988"/>
                        <a:ext cx="4422775" cy="760412"/>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053132586"/>
              </p:ext>
            </p:extLst>
          </p:nvPr>
        </p:nvGraphicFramePr>
        <p:xfrm>
          <a:off x="2058988" y="3868738"/>
          <a:ext cx="4719637" cy="760412"/>
        </p:xfrm>
        <a:graphic>
          <a:graphicData uri="http://schemas.openxmlformats.org/presentationml/2006/ole">
            <mc:AlternateContent xmlns:mc="http://schemas.openxmlformats.org/markup-compatibility/2006">
              <mc:Choice xmlns:v="urn:schemas-microsoft-com:vml" Requires="v">
                <p:oleObj spid="_x0000_s24929" name="Equation" r:id="rId11" imgW="2628720" imgH="431640" progId="Equation.3">
                  <p:embed/>
                </p:oleObj>
              </mc:Choice>
              <mc:Fallback>
                <p:oleObj name="Equation" r:id="rId11" imgW="2628720" imgH="431640" progId="Equation.3">
                  <p:embed/>
                  <p:pic>
                    <p:nvPicPr>
                      <p:cNvPr id="0" name=""/>
                      <p:cNvPicPr>
                        <a:picLocks noChangeAspect="1" noChangeArrowheads="1"/>
                      </p:cNvPicPr>
                      <p:nvPr/>
                    </p:nvPicPr>
                    <p:blipFill>
                      <a:blip r:embed="rId12"/>
                      <a:srcRect/>
                      <a:stretch>
                        <a:fillRect/>
                      </a:stretch>
                    </p:blipFill>
                    <p:spPr bwMode="auto">
                      <a:xfrm>
                        <a:off x="2058988" y="3868738"/>
                        <a:ext cx="4719637" cy="760412"/>
                      </a:xfrm>
                      <a:prstGeom prst="rect">
                        <a:avLst/>
                      </a:prstGeom>
                      <a:noFill/>
                      <a:ln>
                        <a:noFill/>
                      </a:ln>
                    </p:spPr>
                  </p:pic>
                </p:oleObj>
              </mc:Fallback>
            </mc:AlternateContent>
          </a:graphicData>
        </a:graphic>
      </p:graphicFrame>
      <p:sp>
        <p:nvSpPr>
          <p:cNvPr id="18" name="TextBox 17"/>
          <p:cNvSpPr txBox="1"/>
          <p:nvPr/>
        </p:nvSpPr>
        <p:spPr>
          <a:xfrm>
            <a:off x="275221" y="4572000"/>
            <a:ext cx="2658480" cy="369332"/>
          </a:xfrm>
          <a:prstGeom prst="rect">
            <a:avLst/>
          </a:prstGeom>
          <a:noFill/>
        </p:spPr>
        <p:txBody>
          <a:bodyPr wrap="square" rtlCol="0">
            <a:spAutoFit/>
          </a:bodyPr>
          <a:lstStyle/>
          <a:p>
            <a:r>
              <a:rPr lang="en-US" dirty="0" smtClean="0"/>
              <a:t>Solve for I:</a:t>
            </a:r>
          </a:p>
        </p:txBody>
      </p:sp>
      <p:graphicFrame>
        <p:nvGraphicFramePr>
          <p:cNvPr id="19" name="Object 18"/>
          <p:cNvGraphicFramePr>
            <a:graphicFrameLocks noChangeAspect="1"/>
          </p:cNvGraphicFramePr>
          <p:nvPr>
            <p:extLst>
              <p:ext uri="{D42A27DB-BD31-4B8C-83A1-F6EECF244321}">
                <p14:modId xmlns:p14="http://schemas.microsoft.com/office/powerpoint/2010/main" val="1131545110"/>
              </p:ext>
            </p:extLst>
          </p:nvPr>
        </p:nvGraphicFramePr>
        <p:xfrm>
          <a:off x="1793875" y="4762500"/>
          <a:ext cx="5175250" cy="915988"/>
        </p:xfrm>
        <a:graphic>
          <a:graphicData uri="http://schemas.openxmlformats.org/presentationml/2006/ole">
            <mc:AlternateContent xmlns:mc="http://schemas.openxmlformats.org/markup-compatibility/2006">
              <mc:Choice xmlns:v="urn:schemas-microsoft-com:vml" Requires="v">
                <p:oleObj spid="_x0000_s24930" name="Equation" r:id="rId13" imgW="2882880" imgH="520560" progId="Equation.3">
                  <p:embed/>
                </p:oleObj>
              </mc:Choice>
              <mc:Fallback>
                <p:oleObj name="Equation" r:id="rId13" imgW="2882880" imgH="520560" progId="Equation.3">
                  <p:embed/>
                  <p:pic>
                    <p:nvPicPr>
                      <p:cNvPr id="0" name=""/>
                      <p:cNvPicPr>
                        <a:picLocks noChangeAspect="1" noChangeArrowheads="1"/>
                      </p:cNvPicPr>
                      <p:nvPr/>
                    </p:nvPicPr>
                    <p:blipFill>
                      <a:blip r:embed="rId14"/>
                      <a:srcRect/>
                      <a:stretch>
                        <a:fillRect/>
                      </a:stretch>
                    </p:blipFill>
                    <p:spPr bwMode="auto">
                      <a:xfrm>
                        <a:off x="1793875" y="4762500"/>
                        <a:ext cx="5175250" cy="9159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061941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1" y="6377262"/>
            <a:ext cx="407319" cy="347388"/>
          </a:xfrm>
        </p:spPr>
        <p:txBody>
          <a:bodyPr/>
          <a:lstStyle/>
          <a:p>
            <a:pPr>
              <a:defRPr/>
            </a:pPr>
            <a:fld id="{02FCDE40-6964-416A-9A4E-27EE96A382D7}" type="slidenum">
              <a:rPr lang="en-US" b="1"/>
              <a:pPr>
                <a:defRPr/>
              </a:pPr>
              <a:t>41</a:t>
            </a:fld>
            <a:endParaRPr lang="en-US" b="1" dirty="0"/>
          </a:p>
        </p:txBody>
      </p:sp>
      <p:sp>
        <p:nvSpPr>
          <p:cNvPr id="4" name="TextBox 3"/>
          <p:cNvSpPr txBox="1"/>
          <p:nvPr/>
        </p:nvSpPr>
        <p:spPr>
          <a:xfrm>
            <a:off x="438150" y="5705275"/>
            <a:ext cx="8705850" cy="1200329"/>
          </a:xfrm>
          <a:prstGeom prst="rect">
            <a:avLst/>
          </a:prstGeom>
          <a:noFill/>
        </p:spPr>
        <p:txBody>
          <a:bodyPr wrap="square" rtlCol="0">
            <a:spAutoFit/>
          </a:bodyPr>
          <a:lstStyle/>
          <a:p>
            <a:r>
              <a:rPr lang="en-US" sz="1200" dirty="0" smtClean="0"/>
              <a:t>Sources: F. de Leon, “Calculation of underground cable </a:t>
            </a:r>
            <a:r>
              <a:rPr lang="en-US" sz="1200" dirty="0" err="1" smtClean="0"/>
              <a:t>ampacity</a:t>
            </a:r>
            <a:r>
              <a:rPr lang="en-US" sz="1200" dirty="0" smtClean="0"/>
              <a:t>,” CYME International T&amp;D, 2005</a:t>
            </a:r>
            <a:r>
              <a:rPr lang="en-US" sz="1200" dirty="0"/>
              <a:t>, available at </a:t>
            </a:r>
            <a:r>
              <a:rPr lang="en-US" sz="1200" dirty="0">
                <a:hlinkClick r:id="rId4"/>
              </a:rPr>
              <a:t>http://</a:t>
            </a:r>
            <a:r>
              <a:rPr lang="en-US" sz="1200" dirty="0" smtClean="0">
                <a:hlinkClick r:id="rId4"/>
              </a:rPr>
              <a:t>www.cyme.com/company/media/whitepapers/2005%2003%20UCA-FL.pdf</a:t>
            </a:r>
            <a:r>
              <a:rPr lang="en-US" sz="1200" dirty="0" smtClean="0"/>
              <a:t>. </a:t>
            </a:r>
          </a:p>
          <a:p>
            <a:r>
              <a:rPr lang="en-US" sz="1200" dirty="0" smtClean="0"/>
              <a:t>G. Anders, “Rating of Electric Power Cables: </a:t>
            </a:r>
            <a:r>
              <a:rPr lang="en-US" sz="1200" dirty="0" err="1" smtClean="0"/>
              <a:t>Ampacity</a:t>
            </a:r>
            <a:r>
              <a:rPr lang="en-US" sz="1200" dirty="0" smtClean="0"/>
              <a:t> computations for transmission, distribution, and industrial applications, IEEE Press/McGraw Hill 1997.</a:t>
            </a:r>
          </a:p>
          <a:p>
            <a:r>
              <a:rPr lang="en-US" sz="1200" dirty="0"/>
              <a:t>J.H. </a:t>
            </a:r>
            <a:r>
              <a:rPr lang="en-US" sz="1200" dirty="0" err="1"/>
              <a:t>Neher</a:t>
            </a:r>
            <a:r>
              <a:rPr lang="en-US" sz="1200" dirty="0"/>
              <a:t> and M.H. McGrath, “The Calculation of the </a:t>
            </a:r>
            <a:r>
              <a:rPr lang="en-US" sz="1200" dirty="0" smtClean="0"/>
              <a:t>Temperature Rise </a:t>
            </a:r>
            <a:r>
              <a:rPr lang="en-US" sz="1200" dirty="0"/>
              <a:t>and Load Capability of Cable Systems”, AIEE Transactions Part </a:t>
            </a:r>
            <a:r>
              <a:rPr lang="en-US" sz="1200" dirty="0" smtClean="0"/>
              <a:t>III - </a:t>
            </a:r>
            <a:r>
              <a:rPr lang="en-US" sz="1200" dirty="0"/>
              <a:t>Power Apparatus and Systems, Vol. 76, October 1957, pp. 752-772.</a:t>
            </a:r>
          </a:p>
        </p:txBody>
      </p:sp>
      <p:sp>
        <p:nvSpPr>
          <p:cNvPr id="12" name="TextBox 11"/>
          <p:cNvSpPr txBox="1"/>
          <p:nvPr/>
        </p:nvSpPr>
        <p:spPr>
          <a:xfrm>
            <a:off x="0" y="247650"/>
            <a:ext cx="9144000" cy="615553"/>
          </a:xfrm>
          <a:prstGeom prst="rect">
            <a:avLst/>
          </a:prstGeom>
          <a:noFill/>
        </p:spPr>
        <p:txBody>
          <a:bodyPr wrap="square" rtlCol="0">
            <a:spAutoFit/>
          </a:bodyPr>
          <a:lstStyle/>
          <a:p>
            <a:pPr algn="ctr"/>
            <a:r>
              <a:rPr lang="en-US" sz="3400" b="1" dirty="0" err="1" smtClean="0"/>
              <a:t>Neher</a:t>
            </a:r>
            <a:r>
              <a:rPr lang="en-US" sz="3400" b="1" dirty="0" smtClean="0"/>
              <a:t>-McGrath cable </a:t>
            </a:r>
            <a:r>
              <a:rPr lang="en-US" sz="3400" b="1" dirty="0" err="1" smtClean="0"/>
              <a:t>ampacity</a:t>
            </a:r>
            <a:r>
              <a:rPr lang="en-US" sz="3400" b="1" dirty="0" smtClean="0"/>
              <a:t> calculations</a:t>
            </a:r>
            <a:endParaRPr lang="en-US" sz="3400" b="1" dirty="0"/>
          </a:p>
        </p:txBody>
      </p:sp>
      <p:graphicFrame>
        <p:nvGraphicFramePr>
          <p:cNvPr id="19" name="Object 18"/>
          <p:cNvGraphicFramePr>
            <a:graphicFrameLocks noChangeAspect="1"/>
          </p:cNvGraphicFramePr>
          <p:nvPr>
            <p:extLst>
              <p:ext uri="{D42A27DB-BD31-4B8C-83A1-F6EECF244321}">
                <p14:modId xmlns:p14="http://schemas.microsoft.com/office/powerpoint/2010/main" val="4235486554"/>
              </p:ext>
            </p:extLst>
          </p:nvPr>
        </p:nvGraphicFramePr>
        <p:xfrm>
          <a:off x="2203450" y="1181100"/>
          <a:ext cx="5175250" cy="915988"/>
        </p:xfrm>
        <a:graphic>
          <a:graphicData uri="http://schemas.openxmlformats.org/presentationml/2006/ole">
            <mc:AlternateContent xmlns:mc="http://schemas.openxmlformats.org/markup-compatibility/2006">
              <mc:Choice xmlns:v="urn:schemas-microsoft-com:vml" Requires="v">
                <p:oleObj spid="_x0000_s25673" name="Equation" r:id="rId5" imgW="2882880" imgH="520560" progId="Equation.3">
                  <p:embed/>
                </p:oleObj>
              </mc:Choice>
              <mc:Fallback>
                <p:oleObj name="Equation" r:id="rId5" imgW="2882880" imgH="520560" progId="Equation.3">
                  <p:embed/>
                  <p:pic>
                    <p:nvPicPr>
                      <p:cNvPr id="0" name=""/>
                      <p:cNvPicPr>
                        <a:picLocks noChangeAspect="1" noChangeArrowheads="1"/>
                      </p:cNvPicPr>
                      <p:nvPr/>
                    </p:nvPicPr>
                    <p:blipFill>
                      <a:blip r:embed="rId6"/>
                      <a:srcRect/>
                      <a:stretch>
                        <a:fillRect/>
                      </a:stretch>
                    </p:blipFill>
                    <p:spPr bwMode="auto">
                      <a:xfrm>
                        <a:off x="2203450" y="1181100"/>
                        <a:ext cx="5175250" cy="915988"/>
                      </a:xfrm>
                      <a:prstGeom prst="rect">
                        <a:avLst/>
                      </a:prstGeom>
                      <a:noFill/>
                      <a:ln>
                        <a:noFill/>
                      </a:ln>
                    </p:spPr>
                  </p:pic>
                </p:oleObj>
              </mc:Fallback>
            </mc:AlternateContent>
          </a:graphicData>
        </a:graphic>
      </p:graphicFrame>
      <p:sp>
        <p:nvSpPr>
          <p:cNvPr id="5" name="TextBox 4"/>
          <p:cNvSpPr txBox="1"/>
          <p:nvPr/>
        </p:nvSpPr>
        <p:spPr>
          <a:xfrm>
            <a:off x="228600" y="2266950"/>
            <a:ext cx="8915400" cy="3046988"/>
          </a:xfrm>
          <a:prstGeom prst="rect">
            <a:avLst/>
          </a:prstGeom>
          <a:noFill/>
        </p:spPr>
        <p:txBody>
          <a:bodyPr wrap="square" rtlCol="0">
            <a:spAutoFit/>
          </a:bodyPr>
          <a:lstStyle/>
          <a:p>
            <a:r>
              <a:rPr lang="en-US" sz="2400" dirty="0" smtClean="0"/>
              <a:t>Given per unit length values of </a:t>
            </a:r>
          </a:p>
          <a:p>
            <a:pPr marL="342900" indent="-342900">
              <a:buFont typeface="Arial" pitchFamily="34" charset="0"/>
              <a:buChar char="•"/>
            </a:pPr>
            <a:r>
              <a:rPr lang="en-US" sz="2400" dirty="0" smtClean="0"/>
              <a:t>Cable resistance: </a:t>
            </a:r>
            <a:r>
              <a:rPr lang="en-US" sz="2400" dirty="0" err="1" smtClean="0"/>
              <a:t>R</a:t>
            </a:r>
            <a:r>
              <a:rPr lang="en-US" sz="2400" baseline="-25000" dirty="0" err="1" smtClean="0"/>
              <a:t>ac</a:t>
            </a:r>
            <a:endParaRPr lang="en-US" sz="2400" dirty="0"/>
          </a:p>
          <a:p>
            <a:pPr marL="342900" indent="-342900">
              <a:buFont typeface="Arial" pitchFamily="34" charset="0"/>
              <a:buChar char="•"/>
            </a:pPr>
            <a:r>
              <a:rPr lang="en-US" sz="2400" dirty="0" smtClean="0"/>
              <a:t>Cable dielectric losses: </a:t>
            </a:r>
            <a:r>
              <a:rPr lang="en-US" sz="2400" dirty="0" err="1" smtClean="0"/>
              <a:t>W</a:t>
            </a:r>
            <a:r>
              <a:rPr lang="en-US" sz="2400" baseline="-25000" dirty="0" err="1" smtClean="0"/>
              <a:t>d</a:t>
            </a:r>
            <a:endParaRPr lang="en-US" sz="2400" dirty="0"/>
          </a:p>
          <a:p>
            <a:pPr marL="342900" indent="-342900">
              <a:buFont typeface="Arial" pitchFamily="34" charset="0"/>
              <a:buChar char="•"/>
            </a:pPr>
            <a:r>
              <a:rPr lang="en-US" sz="2400" dirty="0" smtClean="0"/>
              <a:t>Thermal resistances: T</a:t>
            </a:r>
            <a:r>
              <a:rPr lang="en-US" sz="2400" baseline="-25000" dirty="0" smtClean="0"/>
              <a:t>1</a:t>
            </a:r>
            <a:r>
              <a:rPr lang="en-US" sz="2400" dirty="0" smtClean="0"/>
              <a:t>, T</a:t>
            </a:r>
            <a:r>
              <a:rPr lang="en-US" sz="2400" baseline="-25000" dirty="0" smtClean="0"/>
              <a:t>2</a:t>
            </a:r>
            <a:r>
              <a:rPr lang="en-US" sz="2400" dirty="0" smtClean="0"/>
              <a:t>, T</a:t>
            </a:r>
            <a:r>
              <a:rPr lang="en-US" sz="2400" baseline="-25000" dirty="0" smtClean="0"/>
              <a:t>3</a:t>
            </a:r>
            <a:r>
              <a:rPr lang="en-US" sz="2400" dirty="0" smtClean="0"/>
              <a:t>, T</a:t>
            </a:r>
            <a:r>
              <a:rPr lang="en-US" sz="2400" baseline="-25000" dirty="0" smtClean="0"/>
              <a:t>4</a:t>
            </a:r>
            <a:endParaRPr lang="en-US" sz="2400" dirty="0" smtClean="0"/>
          </a:p>
          <a:p>
            <a:pPr marL="342900" indent="-342900">
              <a:buFont typeface="Arial" pitchFamily="34" charset="0"/>
              <a:buChar char="•"/>
            </a:pPr>
            <a:r>
              <a:rPr lang="en-US" sz="2400" dirty="0" smtClean="0"/>
              <a:t>Loss factors: </a:t>
            </a:r>
            <a:r>
              <a:rPr lang="el-GR" sz="2400" dirty="0" smtClean="0"/>
              <a:t>λ</a:t>
            </a:r>
            <a:r>
              <a:rPr lang="en-US" sz="2400" baseline="-25000" dirty="0" smtClean="0"/>
              <a:t>1</a:t>
            </a:r>
            <a:r>
              <a:rPr lang="en-US" sz="2400" dirty="0" smtClean="0"/>
              <a:t>, </a:t>
            </a:r>
            <a:r>
              <a:rPr lang="el-GR" sz="2400" dirty="0" smtClean="0"/>
              <a:t>λ</a:t>
            </a:r>
            <a:r>
              <a:rPr lang="en-US" sz="2400" baseline="-25000" dirty="0" smtClean="0"/>
              <a:t>2</a:t>
            </a:r>
          </a:p>
          <a:p>
            <a:r>
              <a:rPr lang="en-US" sz="2400" dirty="0" smtClean="0"/>
              <a:t>and given the temperature of the ground t</a:t>
            </a:r>
            <a:r>
              <a:rPr lang="en-US" sz="2400" baseline="-25000" dirty="0" smtClean="0"/>
              <a:t>0</a:t>
            </a:r>
            <a:r>
              <a:rPr lang="en-US" sz="2400" dirty="0" smtClean="0"/>
              <a:t> and the temperature rating of the conductor </a:t>
            </a:r>
            <a:r>
              <a:rPr lang="en-US" sz="2400" dirty="0" err="1" smtClean="0"/>
              <a:t>t</a:t>
            </a:r>
            <a:r>
              <a:rPr lang="en-US" sz="2400" baseline="-25000" dirty="0" err="1" smtClean="0"/>
              <a:t>r</a:t>
            </a:r>
            <a:r>
              <a:rPr lang="en-US" sz="2400" dirty="0" smtClean="0"/>
              <a:t>, where </a:t>
            </a:r>
            <a:r>
              <a:rPr lang="el-GR" sz="2400" dirty="0" smtClean="0"/>
              <a:t>Δ</a:t>
            </a:r>
            <a:r>
              <a:rPr lang="en-US" sz="2400" dirty="0" smtClean="0"/>
              <a:t>t=t</a:t>
            </a:r>
            <a:r>
              <a:rPr lang="en-US" sz="2400" baseline="-25000" dirty="0" smtClean="0"/>
              <a:t>r</a:t>
            </a:r>
            <a:r>
              <a:rPr lang="en-US" sz="2400" dirty="0" smtClean="0"/>
              <a:t>-t</a:t>
            </a:r>
            <a:r>
              <a:rPr lang="en-US" sz="2400" baseline="-25000" dirty="0" smtClean="0"/>
              <a:t>0</a:t>
            </a:r>
            <a:r>
              <a:rPr lang="en-US" sz="2400" dirty="0" smtClean="0"/>
              <a:t>, the above equation is used to compute the rated current, </a:t>
            </a:r>
            <a:r>
              <a:rPr lang="en-US" sz="2400" dirty="0" err="1" smtClean="0"/>
              <a:t>I</a:t>
            </a:r>
            <a:r>
              <a:rPr lang="en-US" sz="2400" baseline="-25000" dirty="0" err="1" smtClean="0"/>
              <a:t>r</a:t>
            </a:r>
            <a:r>
              <a:rPr lang="en-US" sz="2400" dirty="0" smtClean="0"/>
              <a:t>, or </a:t>
            </a:r>
            <a:r>
              <a:rPr lang="en-US" sz="2400" dirty="0" err="1" smtClean="0"/>
              <a:t>ampacity</a:t>
            </a:r>
            <a:r>
              <a:rPr lang="en-US" sz="2400" dirty="0" smtClean="0"/>
              <a:t> of the cable.</a:t>
            </a:r>
            <a:endParaRPr lang="en-US" sz="2400" dirty="0"/>
          </a:p>
        </p:txBody>
      </p:sp>
      <p:sp>
        <p:nvSpPr>
          <p:cNvPr id="6" name="Right Brace 5"/>
          <p:cNvSpPr/>
          <p:nvPr/>
        </p:nvSpPr>
        <p:spPr>
          <a:xfrm>
            <a:off x="5276850" y="2647950"/>
            <a:ext cx="723900" cy="15811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6000750" y="2863334"/>
            <a:ext cx="3143250" cy="1184940"/>
          </a:xfrm>
          <a:prstGeom prst="rect">
            <a:avLst/>
          </a:prstGeom>
          <a:noFill/>
        </p:spPr>
        <p:txBody>
          <a:bodyPr wrap="square" rtlCol="0">
            <a:spAutoFit/>
          </a:bodyPr>
          <a:lstStyle/>
          <a:p>
            <a:r>
              <a:rPr lang="en-US" sz="1500" dirty="0" smtClean="0"/>
              <a:t>Identification of these parameters is described in </a:t>
            </a:r>
            <a:r>
              <a:rPr lang="en-US" sz="1500" dirty="0" err="1" smtClean="0"/>
              <a:t>Ch</a:t>
            </a:r>
            <a:r>
              <a:rPr lang="en-US" sz="1500" dirty="0" smtClean="0"/>
              <a:t> 1 of Anders book, which </a:t>
            </a:r>
            <a:r>
              <a:rPr lang="en-US" sz="1500" dirty="0"/>
              <a:t>is available at </a:t>
            </a:r>
            <a:r>
              <a:rPr lang="en-US" sz="1300" dirty="0">
                <a:hlinkClick r:id="rId7"/>
              </a:rPr>
              <a:t>http://</a:t>
            </a:r>
            <a:r>
              <a:rPr lang="en-US" sz="1300" dirty="0" smtClean="0">
                <a:hlinkClick r:id="rId7"/>
              </a:rPr>
              <a:t>media.wiley.com/product_data/excerpt/97/04716790/0471679097.pdf</a:t>
            </a:r>
            <a:endParaRPr lang="en-US" sz="1300" dirty="0"/>
          </a:p>
        </p:txBody>
      </p:sp>
    </p:spTree>
    <p:extLst>
      <p:ext uri="{BB962C8B-B14F-4D97-AF65-F5344CB8AC3E}">
        <p14:creationId xmlns:p14="http://schemas.microsoft.com/office/powerpoint/2010/main" val="2203476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1" y="6377262"/>
            <a:ext cx="407319" cy="347388"/>
          </a:xfrm>
        </p:spPr>
        <p:txBody>
          <a:bodyPr/>
          <a:lstStyle/>
          <a:p>
            <a:pPr>
              <a:defRPr/>
            </a:pPr>
            <a:fld id="{02FCDE40-6964-416A-9A4E-27EE96A382D7}" type="slidenum">
              <a:rPr lang="en-US" b="1"/>
              <a:pPr>
                <a:defRPr/>
              </a:pPr>
              <a:t>42</a:t>
            </a:fld>
            <a:endParaRPr lang="en-US" b="1" dirty="0"/>
          </a:p>
        </p:txBody>
      </p:sp>
      <p:sp>
        <p:nvSpPr>
          <p:cNvPr id="4" name="TextBox 3"/>
          <p:cNvSpPr txBox="1"/>
          <p:nvPr/>
        </p:nvSpPr>
        <p:spPr>
          <a:xfrm>
            <a:off x="438150" y="5705275"/>
            <a:ext cx="8705850" cy="1200329"/>
          </a:xfrm>
          <a:prstGeom prst="rect">
            <a:avLst/>
          </a:prstGeom>
          <a:noFill/>
        </p:spPr>
        <p:txBody>
          <a:bodyPr wrap="square" rtlCol="0">
            <a:spAutoFit/>
          </a:bodyPr>
          <a:lstStyle/>
          <a:p>
            <a:r>
              <a:rPr lang="en-US" sz="1200" dirty="0" smtClean="0"/>
              <a:t>Sources: F. de Leon, “Calculation of underground cable </a:t>
            </a:r>
            <a:r>
              <a:rPr lang="en-US" sz="1200" dirty="0" err="1" smtClean="0"/>
              <a:t>ampacity</a:t>
            </a:r>
            <a:r>
              <a:rPr lang="en-US" sz="1200" dirty="0" smtClean="0"/>
              <a:t>,” CYME International T&amp;D, 2005</a:t>
            </a:r>
            <a:r>
              <a:rPr lang="en-US" sz="1200" dirty="0"/>
              <a:t>, available at </a:t>
            </a:r>
            <a:r>
              <a:rPr lang="en-US" sz="1200" dirty="0">
                <a:hlinkClick r:id="rId3"/>
              </a:rPr>
              <a:t>http://</a:t>
            </a:r>
            <a:r>
              <a:rPr lang="en-US" sz="1200" dirty="0" smtClean="0">
                <a:hlinkClick r:id="rId3"/>
              </a:rPr>
              <a:t>www.cyme.com/company/media/whitepapers/2005%2003%20UCA-FL.pdf</a:t>
            </a:r>
            <a:r>
              <a:rPr lang="en-US" sz="1200" dirty="0" smtClean="0"/>
              <a:t>. </a:t>
            </a:r>
          </a:p>
          <a:p>
            <a:r>
              <a:rPr lang="en-US" sz="1200" dirty="0" smtClean="0"/>
              <a:t>G. Anders, “Rating of Electric Power Cables: </a:t>
            </a:r>
            <a:r>
              <a:rPr lang="en-US" sz="1200" dirty="0" err="1" smtClean="0"/>
              <a:t>Ampacity</a:t>
            </a:r>
            <a:r>
              <a:rPr lang="en-US" sz="1200" dirty="0" smtClean="0"/>
              <a:t> computations for transmission, distribution, and industrial applications, IEEE Press/McGraw Hill 1997.</a:t>
            </a:r>
          </a:p>
          <a:p>
            <a:r>
              <a:rPr lang="en-US" sz="1200" dirty="0"/>
              <a:t>J.H. </a:t>
            </a:r>
            <a:r>
              <a:rPr lang="en-US" sz="1200" dirty="0" err="1"/>
              <a:t>Neher</a:t>
            </a:r>
            <a:r>
              <a:rPr lang="en-US" sz="1200" dirty="0"/>
              <a:t> and M.H. McGrath, “The Calculation of the </a:t>
            </a:r>
            <a:r>
              <a:rPr lang="en-US" sz="1200" dirty="0" smtClean="0"/>
              <a:t>Temperature Rise </a:t>
            </a:r>
            <a:r>
              <a:rPr lang="en-US" sz="1200" dirty="0"/>
              <a:t>and Load Capability of Cable Systems”, AIEE Transactions Part </a:t>
            </a:r>
            <a:r>
              <a:rPr lang="en-US" sz="1200" dirty="0" smtClean="0"/>
              <a:t>III - </a:t>
            </a:r>
            <a:r>
              <a:rPr lang="en-US" sz="1200" dirty="0"/>
              <a:t>Power Apparatus and Systems, Vol. 76, October 1957, pp. 752-772.</a:t>
            </a:r>
          </a:p>
        </p:txBody>
      </p:sp>
      <p:sp>
        <p:nvSpPr>
          <p:cNvPr id="12" name="TextBox 11"/>
          <p:cNvSpPr txBox="1"/>
          <p:nvPr/>
        </p:nvSpPr>
        <p:spPr>
          <a:xfrm>
            <a:off x="0" y="247650"/>
            <a:ext cx="9144000" cy="615553"/>
          </a:xfrm>
          <a:prstGeom prst="rect">
            <a:avLst/>
          </a:prstGeom>
          <a:noFill/>
        </p:spPr>
        <p:txBody>
          <a:bodyPr wrap="square" rtlCol="0">
            <a:spAutoFit/>
          </a:bodyPr>
          <a:lstStyle/>
          <a:p>
            <a:pPr algn="ctr"/>
            <a:r>
              <a:rPr lang="en-US" sz="3400" b="1" dirty="0" err="1" smtClean="0"/>
              <a:t>Neher</a:t>
            </a:r>
            <a:r>
              <a:rPr lang="en-US" sz="3400" b="1" dirty="0" smtClean="0"/>
              <a:t>-McGrath cable </a:t>
            </a:r>
            <a:r>
              <a:rPr lang="en-US" sz="3400" b="1" dirty="0" err="1" smtClean="0"/>
              <a:t>ampacity</a:t>
            </a:r>
            <a:r>
              <a:rPr lang="en-US" sz="3400" b="1" dirty="0" smtClean="0"/>
              <a:t> calculations</a:t>
            </a:r>
            <a:endParaRPr lang="en-US" sz="3400" b="1" dirty="0"/>
          </a:p>
        </p:txBody>
      </p:sp>
      <p:sp>
        <p:nvSpPr>
          <p:cNvPr id="2" name="TextBox 1"/>
          <p:cNvSpPr txBox="1"/>
          <p:nvPr/>
        </p:nvSpPr>
        <p:spPr>
          <a:xfrm>
            <a:off x="0" y="1553029"/>
            <a:ext cx="9144000" cy="800219"/>
          </a:xfrm>
          <a:prstGeom prst="rect">
            <a:avLst/>
          </a:prstGeom>
          <a:noFill/>
        </p:spPr>
        <p:txBody>
          <a:bodyPr wrap="square" rtlCol="0">
            <a:spAutoFit/>
          </a:bodyPr>
          <a:lstStyle/>
          <a:p>
            <a:r>
              <a:rPr lang="en-US" sz="2300" dirty="0" smtClean="0"/>
              <a:t>Usually </a:t>
            </a:r>
            <a:r>
              <a:rPr lang="en-US" sz="2300" dirty="0" err="1" smtClean="0"/>
              <a:t>windfarm</a:t>
            </a:r>
            <a:r>
              <a:rPr lang="en-US" sz="2300" dirty="0" smtClean="0"/>
              <a:t> cables, which are 3-phase, are laid out in “flat formation”, but some also use trefoil (</a:t>
            </a:r>
            <a:r>
              <a:rPr lang="en-US" sz="2300" dirty="0" err="1" smtClean="0"/>
              <a:t>pron</a:t>
            </a:r>
            <a:r>
              <a:rPr lang="en-US" sz="2300" dirty="0" smtClean="0"/>
              <a:t> tree-foil, “3 leaves”         )</a:t>
            </a:r>
            <a:endParaRPr lang="en-US" sz="2300" dirty="0"/>
          </a:p>
        </p:txBody>
      </p:sp>
      <p:sp>
        <p:nvSpPr>
          <p:cNvPr id="11" name="TextBox 10"/>
          <p:cNvSpPr txBox="1"/>
          <p:nvPr/>
        </p:nvSpPr>
        <p:spPr>
          <a:xfrm>
            <a:off x="101600" y="3283884"/>
            <a:ext cx="8940800" cy="2400657"/>
          </a:xfrm>
          <a:prstGeom prst="rect">
            <a:avLst/>
          </a:prstGeom>
          <a:noFill/>
        </p:spPr>
        <p:txBody>
          <a:bodyPr wrap="square" rtlCol="0">
            <a:spAutoFit/>
          </a:bodyPr>
          <a:lstStyle/>
          <a:p>
            <a:r>
              <a:rPr lang="en-US" sz="2500" dirty="0"/>
              <a:t>T</a:t>
            </a:r>
            <a:r>
              <a:rPr lang="en-US" sz="2500" dirty="0" smtClean="0"/>
              <a:t>he previous calculation assumes the conductors are spaced so that the heating from one cable does not significantly affect the temperature seen by the conductor of the other cable. Although this calculation provides an indication of </a:t>
            </a:r>
            <a:r>
              <a:rPr lang="en-US" sz="2500" dirty="0" err="1" smtClean="0"/>
              <a:t>ampacity</a:t>
            </a:r>
            <a:r>
              <a:rPr lang="en-US" sz="2500" dirty="0" smtClean="0"/>
              <a:t>, it could be a bit lower (particularly for the one in the middle for flat formation) due to heating of the other two conductors.</a:t>
            </a:r>
            <a:endParaRPr lang="en-US" sz="2500" dirty="0"/>
          </a:p>
        </p:txBody>
      </p:sp>
      <p:pic>
        <p:nvPicPr>
          <p:cNvPr id="8" name="Picture 2" descr="Trefoil or flat formation of three-phase XLPE c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8142" y="2507136"/>
            <a:ext cx="2390775" cy="60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21527" y="3040809"/>
            <a:ext cx="1354238" cy="276999"/>
          </a:xfrm>
          <a:prstGeom prst="rect">
            <a:avLst/>
          </a:prstGeom>
          <a:noFill/>
        </p:spPr>
        <p:txBody>
          <a:bodyPr wrap="square" rtlCol="0">
            <a:spAutoFit/>
          </a:bodyPr>
          <a:lstStyle/>
          <a:p>
            <a:r>
              <a:rPr lang="en-US" sz="1200" b="1" dirty="0" smtClean="0"/>
              <a:t>Flat formation</a:t>
            </a:r>
            <a:endParaRPr lang="en-US" sz="1200" b="1" dirty="0"/>
          </a:p>
        </p:txBody>
      </p:sp>
      <p:sp>
        <p:nvSpPr>
          <p:cNvPr id="10" name="TextBox 9"/>
          <p:cNvSpPr txBox="1"/>
          <p:nvPr/>
        </p:nvSpPr>
        <p:spPr>
          <a:xfrm>
            <a:off x="3092372" y="3054709"/>
            <a:ext cx="796726" cy="276999"/>
          </a:xfrm>
          <a:prstGeom prst="rect">
            <a:avLst/>
          </a:prstGeom>
          <a:noFill/>
        </p:spPr>
        <p:txBody>
          <a:bodyPr wrap="square" rtlCol="0">
            <a:spAutoFit/>
          </a:bodyPr>
          <a:lstStyle/>
          <a:p>
            <a:pPr algn="ctr"/>
            <a:r>
              <a:rPr lang="en-US" sz="1200" b="1" dirty="0" smtClean="0"/>
              <a:t>Trefoil</a:t>
            </a:r>
            <a:endParaRPr lang="en-US" sz="1200" b="1" dirty="0"/>
          </a:p>
        </p:txBody>
      </p:sp>
      <p:pic>
        <p:nvPicPr>
          <p:cNvPr id="52226" name="Picture 2" descr="http://www.merriam-webster.com/art/dict/thumb/trefoi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3736" y="1987110"/>
            <a:ext cx="623128" cy="33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1057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1" y="6377262"/>
            <a:ext cx="407319" cy="347388"/>
          </a:xfrm>
        </p:spPr>
        <p:txBody>
          <a:bodyPr/>
          <a:lstStyle/>
          <a:p>
            <a:pPr>
              <a:defRPr/>
            </a:pPr>
            <a:fld id="{02FCDE40-6964-416A-9A4E-27EE96A382D7}" type="slidenum">
              <a:rPr lang="en-US" b="1"/>
              <a:pPr>
                <a:defRPr/>
              </a:pPr>
              <a:t>43</a:t>
            </a:fld>
            <a:endParaRPr lang="en-US" b="1" dirty="0"/>
          </a:p>
        </p:txBody>
      </p:sp>
      <p:sp>
        <p:nvSpPr>
          <p:cNvPr id="4" name="TextBox 3"/>
          <p:cNvSpPr txBox="1"/>
          <p:nvPr/>
        </p:nvSpPr>
        <p:spPr>
          <a:xfrm>
            <a:off x="438150" y="6257725"/>
            <a:ext cx="8705850" cy="646331"/>
          </a:xfrm>
          <a:prstGeom prst="rect">
            <a:avLst/>
          </a:prstGeom>
          <a:noFill/>
        </p:spPr>
        <p:txBody>
          <a:bodyPr wrap="square" rtlCol="0">
            <a:spAutoFit/>
          </a:bodyPr>
          <a:lstStyle/>
          <a:p>
            <a:r>
              <a:rPr lang="en-US" sz="1200" dirty="0" smtClean="0"/>
              <a:t>E. Muljadi, C. Butterfield, A. Ellis, J. </a:t>
            </a:r>
            <a:r>
              <a:rPr lang="en-US" sz="1200" dirty="0" err="1" smtClean="0"/>
              <a:t>Mechenbier</a:t>
            </a:r>
            <a:r>
              <a:rPr lang="en-US" sz="1200" dirty="0" smtClean="0"/>
              <a:t>, J. </a:t>
            </a:r>
            <a:r>
              <a:rPr lang="en-US" sz="1200" dirty="0" err="1" smtClean="0"/>
              <a:t>Jochheimer</a:t>
            </a:r>
            <a:r>
              <a:rPr lang="en-US" sz="1200" dirty="0" smtClean="0"/>
              <a:t>, R. Young, N. Miller, R. </a:t>
            </a:r>
            <a:r>
              <a:rPr lang="en-US" sz="1200" dirty="0" err="1" smtClean="0"/>
              <a:t>Delmerico</a:t>
            </a:r>
            <a:r>
              <a:rPr lang="en-US" sz="1200" dirty="0" smtClean="0"/>
              <a:t>, R. </a:t>
            </a:r>
            <a:r>
              <a:rPr lang="en-US" sz="1200" dirty="0" err="1" smtClean="0"/>
              <a:t>Zavadil</a:t>
            </a:r>
            <a:r>
              <a:rPr lang="en-US" sz="1200" dirty="0" smtClean="0"/>
              <a:t> and J. Smith, “</a:t>
            </a:r>
            <a:r>
              <a:rPr lang="en-US" sz="1200" dirty="0" err="1" smtClean="0"/>
              <a:t>Equivalencing</a:t>
            </a:r>
            <a:r>
              <a:rPr lang="en-US" sz="1200" dirty="0" smtClean="0"/>
              <a:t> the collector system of a large wind power plant,” National Renewable Energy Laboratory, paper NREL/CP-500-38930, Jan 2006. .</a:t>
            </a:r>
            <a:endParaRPr lang="en-US" sz="1200" dirty="0"/>
          </a:p>
        </p:txBody>
      </p:sp>
      <p:sp>
        <p:nvSpPr>
          <p:cNvPr id="12" name="TextBox 11"/>
          <p:cNvSpPr txBox="1"/>
          <p:nvPr/>
        </p:nvSpPr>
        <p:spPr>
          <a:xfrm>
            <a:off x="0" y="247650"/>
            <a:ext cx="9144000" cy="615553"/>
          </a:xfrm>
          <a:prstGeom prst="rect">
            <a:avLst/>
          </a:prstGeom>
          <a:noFill/>
        </p:spPr>
        <p:txBody>
          <a:bodyPr wrap="square" rtlCol="0">
            <a:spAutoFit/>
          </a:bodyPr>
          <a:lstStyle/>
          <a:p>
            <a:pPr algn="ctr"/>
            <a:r>
              <a:rPr lang="en-US" sz="3400" b="1" dirty="0" smtClean="0"/>
              <a:t>Equivalent collector systems</a:t>
            </a:r>
            <a:endParaRPr lang="en-US" sz="3400" b="1" dirty="0"/>
          </a:p>
        </p:txBody>
      </p:sp>
      <p:sp>
        <p:nvSpPr>
          <p:cNvPr id="5" name="TextBox 4"/>
          <p:cNvSpPr txBox="1"/>
          <p:nvPr/>
        </p:nvSpPr>
        <p:spPr>
          <a:xfrm>
            <a:off x="114300" y="1238250"/>
            <a:ext cx="8915400" cy="3785652"/>
          </a:xfrm>
          <a:prstGeom prst="rect">
            <a:avLst/>
          </a:prstGeom>
          <a:noFill/>
        </p:spPr>
        <p:txBody>
          <a:bodyPr wrap="square" rtlCol="0">
            <a:spAutoFit/>
          </a:bodyPr>
          <a:lstStyle/>
          <a:p>
            <a:r>
              <a:rPr lang="en-US" sz="2400" dirty="0" smtClean="0"/>
              <a:t>The issue: We cannot represent the collector system and all the wind turbines of a </a:t>
            </a:r>
            <a:r>
              <a:rPr lang="en-US" sz="2400" dirty="0" err="1" smtClean="0"/>
              <a:t>windfarm</a:t>
            </a:r>
            <a:r>
              <a:rPr lang="en-US" sz="2400" dirty="0" smtClean="0"/>
              <a:t> in a system model of a large-scale interconnected power grid because, assuming the grid has many such </a:t>
            </a:r>
            <a:r>
              <a:rPr lang="en-US" sz="2400" dirty="0" err="1" smtClean="0"/>
              <a:t>windfarms</a:t>
            </a:r>
            <a:r>
              <a:rPr lang="en-US" sz="2400" dirty="0" smtClean="0"/>
              <a:t>, doing so would unnecessarily increase model size beyond what is tractable. Therefore we need to obtain a reduced equivalent. </a:t>
            </a:r>
          </a:p>
          <a:p>
            <a:endParaRPr lang="en-US" sz="2400" dirty="0"/>
          </a:p>
          <a:p>
            <a:r>
              <a:rPr lang="en-US" sz="2400" dirty="0" smtClean="0"/>
              <a:t>The method which follows is based on the paper referenced below; the method is now widely used for representing </a:t>
            </a:r>
            <a:r>
              <a:rPr lang="en-US" sz="2400" dirty="0" err="1" smtClean="0"/>
              <a:t>windfarms</a:t>
            </a:r>
            <a:r>
              <a:rPr lang="en-US" sz="2400" dirty="0" smtClean="0"/>
              <a:t> in power flow models. </a:t>
            </a:r>
            <a:endParaRPr lang="en-US" sz="2400" dirty="0"/>
          </a:p>
        </p:txBody>
      </p:sp>
    </p:spTree>
    <p:extLst>
      <p:ext uri="{BB962C8B-B14F-4D97-AF65-F5344CB8AC3E}">
        <p14:creationId xmlns:p14="http://schemas.microsoft.com/office/powerpoint/2010/main" val="23175435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1" y="6377262"/>
            <a:ext cx="407319" cy="347388"/>
          </a:xfrm>
        </p:spPr>
        <p:txBody>
          <a:bodyPr/>
          <a:lstStyle/>
          <a:p>
            <a:pPr>
              <a:defRPr/>
            </a:pPr>
            <a:fld id="{02FCDE40-6964-416A-9A4E-27EE96A382D7}" type="slidenum">
              <a:rPr lang="en-US" b="1"/>
              <a:pPr>
                <a:defRPr/>
              </a:pPr>
              <a:t>44</a:t>
            </a:fld>
            <a:endParaRPr lang="en-US" b="1" dirty="0"/>
          </a:p>
        </p:txBody>
      </p:sp>
      <p:sp>
        <p:nvSpPr>
          <p:cNvPr id="4" name="TextBox 3"/>
          <p:cNvSpPr txBox="1"/>
          <p:nvPr/>
        </p:nvSpPr>
        <p:spPr>
          <a:xfrm>
            <a:off x="438150" y="6257725"/>
            <a:ext cx="8705850" cy="646331"/>
          </a:xfrm>
          <a:prstGeom prst="rect">
            <a:avLst/>
          </a:prstGeom>
          <a:noFill/>
        </p:spPr>
        <p:txBody>
          <a:bodyPr wrap="square" rtlCol="0">
            <a:spAutoFit/>
          </a:bodyPr>
          <a:lstStyle/>
          <a:p>
            <a:r>
              <a:rPr lang="en-US" sz="1200" dirty="0" smtClean="0"/>
              <a:t>E. Muljadi, C. Butterfield, A. Ellis, J. </a:t>
            </a:r>
            <a:r>
              <a:rPr lang="en-US" sz="1200" dirty="0" err="1" smtClean="0"/>
              <a:t>Mechenbier</a:t>
            </a:r>
            <a:r>
              <a:rPr lang="en-US" sz="1200" dirty="0" smtClean="0"/>
              <a:t>, J. </a:t>
            </a:r>
            <a:r>
              <a:rPr lang="en-US" sz="1200" dirty="0" err="1" smtClean="0"/>
              <a:t>Jochheimer</a:t>
            </a:r>
            <a:r>
              <a:rPr lang="en-US" sz="1200" dirty="0" smtClean="0"/>
              <a:t>, R. Young, N. Miller, R. </a:t>
            </a:r>
            <a:r>
              <a:rPr lang="en-US" sz="1200" dirty="0" err="1" smtClean="0"/>
              <a:t>Delmerico</a:t>
            </a:r>
            <a:r>
              <a:rPr lang="en-US" sz="1200" dirty="0" smtClean="0"/>
              <a:t>, R. </a:t>
            </a:r>
            <a:r>
              <a:rPr lang="en-US" sz="1200" dirty="0" err="1" smtClean="0"/>
              <a:t>Zavadil</a:t>
            </a:r>
            <a:r>
              <a:rPr lang="en-US" sz="1200" dirty="0" smtClean="0"/>
              <a:t> and J. Smith, “</a:t>
            </a:r>
            <a:r>
              <a:rPr lang="en-US" sz="1200" dirty="0" err="1" smtClean="0"/>
              <a:t>Equivalencing</a:t>
            </a:r>
            <a:r>
              <a:rPr lang="en-US" sz="1200" dirty="0" smtClean="0"/>
              <a:t> the collector system of a large wind power plant,” National Renewable Energy Laboratory, paper NREL/CP-500-38930, Jan 2006. .</a:t>
            </a:r>
            <a:endParaRPr lang="en-US" sz="1200" dirty="0"/>
          </a:p>
        </p:txBody>
      </p:sp>
      <p:sp>
        <p:nvSpPr>
          <p:cNvPr id="12" name="TextBox 11"/>
          <p:cNvSpPr txBox="1"/>
          <p:nvPr/>
        </p:nvSpPr>
        <p:spPr>
          <a:xfrm>
            <a:off x="0" y="247650"/>
            <a:ext cx="9144000" cy="615553"/>
          </a:xfrm>
          <a:prstGeom prst="rect">
            <a:avLst/>
          </a:prstGeom>
          <a:noFill/>
        </p:spPr>
        <p:txBody>
          <a:bodyPr wrap="square" rtlCol="0">
            <a:spAutoFit/>
          </a:bodyPr>
          <a:lstStyle/>
          <a:p>
            <a:pPr algn="ctr"/>
            <a:r>
              <a:rPr lang="en-US" sz="3400" b="1" dirty="0" smtClean="0"/>
              <a:t>Equivalent collector systems</a:t>
            </a:r>
            <a:endParaRPr lang="en-US" sz="3400" b="1" dirty="0"/>
          </a:p>
        </p:txBody>
      </p:sp>
      <p:sp>
        <p:nvSpPr>
          <p:cNvPr id="5" name="TextBox 4"/>
          <p:cNvSpPr txBox="1"/>
          <p:nvPr/>
        </p:nvSpPr>
        <p:spPr>
          <a:xfrm>
            <a:off x="228600" y="1529953"/>
            <a:ext cx="8915400" cy="1569660"/>
          </a:xfrm>
          <a:prstGeom prst="rect">
            <a:avLst/>
          </a:prstGeom>
          <a:noFill/>
        </p:spPr>
        <p:txBody>
          <a:bodyPr wrap="square" rtlCol="0">
            <a:spAutoFit/>
          </a:bodyPr>
          <a:lstStyle/>
          <a:p>
            <a:r>
              <a:rPr lang="en-US" sz="2400" dirty="0" smtClean="0"/>
              <a:t>This is actually a large-scale </a:t>
            </a:r>
            <a:r>
              <a:rPr lang="en-US" sz="2400" dirty="0" err="1" smtClean="0"/>
              <a:t>windfarm</a:t>
            </a:r>
            <a:r>
              <a:rPr lang="en-US" sz="2400" dirty="0" smtClean="0"/>
              <a:t>, and we want to represent it as shown. Thus, we need to identify parameters </a:t>
            </a:r>
            <a:r>
              <a:rPr lang="en-US" sz="2400" dirty="0" err="1" smtClean="0"/>
              <a:t>R</a:t>
            </a:r>
            <a:r>
              <a:rPr lang="en-US" sz="2400" baseline="-25000" dirty="0" err="1" smtClean="0"/>
              <a:t>xfmr</a:t>
            </a:r>
            <a:r>
              <a:rPr lang="en-US" sz="2400" dirty="0" err="1" smtClean="0"/>
              <a:t>+jX</a:t>
            </a:r>
            <a:r>
              <a:rPr lang="en-US" sz="2400" baseline="-25000" dirty="0" err="1" smtClean="0"/>
              <a:t>xfmr</a:t>
            </a:r>
            <a:r>
              <a:rPr lang="en-US" sz="2400" dirty="0" smtClean="0"/>
              <a:t> and </a:t>
            </a:r>
            <a:r>
              <a:rPr lang="en-US" sz="2400" dirty="0" err="1" smtClean="0"/>
              <a:t>R+jX</a:t>
            </a:r>
            <a:r>
              <a:rPr lang="en-US" sz="2400" dirty="0" smtClean="0"/>
              <a:t>. Our criteria is that we will observe the same losses in the </a:t>
            </a:r>
            <a:r>
              <a:rPr lang="en-US" sz="2400" dirty="0" err="1" smtClean="0"/>
              <a:t>equivalenced</a:t>
            </a:r>
            <a:r>
              <a:rPr lang="en-US" sz="2400" dirty="0" smtClean="0"/>
              <a:t> system as in the full system.</a:t>
            </a:r>
            <a:endParaRPr lang="en-US" sz="2400"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490" y="3152575"/>
            <a:ext cx="781431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33400" y="3152575"/>
            <a:ext cx="4800600" cy="2714825"/>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6031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1" y="6377262"/>
            <a:ext cx="407319" cy="347388"/>
          </a:xfrm>
        </p:spPr>
        <p:txBody>
          <a:bodyPr/>
          <a:lstStyle/>
          <a:p>
            <a:pPr>
              <a:defRPr/>
            </a:pPr>
            <a:fld id="{02FCDE40-6964-416A-9A4E-27EE96A382D7}" type="slidenum">
              <a:rPr lang="en-US" b="1"/>
              <a:pPr>
                <a:defRPr/>
              </a:pPr>
              <a:t>45</a:t>
            </a:fld>
            <a:endParaRPr lang="en-US" b="1" dirty="0"/>
          </a:p>
        </p:txBody>
      </p:sp>
      <p:sp>
        <p:nvSpPr>
          <p:cNvPr id="4" name="TextBox 3"/>
          <p:cNvSpPr txBox="1"/>
          <p:nvPr/>
        </p:nvSpPr>
        <p:spPr>
          <a:xfrm>
            <a:off x="438150" y="6257725"/>
            <a:ext cx="8705850" cy="646331"/>
          </a:xfrm>
          <a:prstGeom prst="rect">
            <a:avLst/>
          </a:prstGeom>
          <a:noFill/>
        </p:spPr>
        <p:txBody>
          <a:bodyPr wrap="square" rtlCol="0">
            <a:spAutoFit/>
          </a:bodyPr>
          <a:lstStyle/>
          <a:p>
            <a:r>
              <a:rPr lang="en-US" sz="1200" dirty="0" smtClean="0"/>
              <a:t>E. Muljadi, C. Butterfield, A. Ellis, J. </a:t>
            </a:r>
            <a:r>
              <a:rPr lang="en-US" sz="1200" dirty="0" err="1" smtClean="0"/>
              <a:t>Mechenbier</a:t>
            </a:r>
            <a:r>
              <a:rPr lang="en-US" sz="1200" dirty="0" smtClean="0"/>
              <a:t>, J. </a:t>
            </a:r>
            <a:r>
              <a:rPr lang="en-US" sz="1200" dirty="0" err="1" smtClean="0"/>
              <a:t>Jochheimer</a:t>
            </a:r>
            <a:r>
              <a:rPr lang="en-US" sz="1200" dirty="0" smtClean="0"/>
              <a:t>, R. Young, N. Miller, R. </a:t>
            </a:r>
            <a:r>
              <a:rPr lang="en-US" sz="1200" dirty="0" err="1" smtClean="0"/>
              <a:t>Delmerico</a:t>
            </a:r>
            <a:r>
              <a:rPr lang="en-US" sz="1200" dirty="0" smtClean="0"/>
              <a:t>, R. </a:t>
            </a:r>
            <a:r>
              <a:rPr lang="en-US" sz="1200" dirty="0" err="1" smtClean="0"/>
              <a:t>Zavadil</a:t>
            </a:r>
            <a:r>
              <a:rPr lang="en-US" sz="1200" dirty="0" smtClean="0"/>
              <a:t> and J. Smith, “</a:t>
            </a:r>
            <a:r>
              <a:rPr lang="en-US" sz="1200" dirty="0" err="1" smtClean="0"/>
              <a:t>Equivalencing</a:t>
            </a:r>
            <a:r>
              <a:rPr lang="en-US" sz="1200" dirty="0" smtClean="0"/>
              <a:t> the collector system of a large wind power plant,” National Renewable Energy Laboratory, paper NREL/CP-500-38930, Jan 2006. .</a:t>
            </a:r>
            <a:endParaRPr lang="en-US" sz="1200" dirty="0"/>
          </a:p>
        </p:txBody>
      </p:sp>
      <p:sp>
        <p:nvSpPr>
          <p:cNvPr id="12" name="TextBox 11"/>
          <p:cNvSpPr txBox="1"/>
          <p:nvPr/>
        </p:nvSpPr>
        <p:spPr>
          <a:xfrm>
            <a:off x="0" y="247650"/>
            <a:ext cx="9144000" cy="615553"/>
          </a:xfrm>
          <a:prstGeom prst="rect">
            <a:avLst/>
          </a:prstGeom>
          <a:noFill/>
        </p:spPr>
        <p:txBody>
          <a:bodyPr wrap="square" rtlCol="0">
            <a:spAutoFit/>
          </a:bodyPr>
          <a:lstStyle/>
          <a:p>
            <a:pPr algn="ctr"/>
            <a:r>
              <a:rPr lang="en-US" sz="3400" b="1" dirty="0" smtClean="0"/>
              <a:t>Equivalent collector systems</a:t>
            </a:r>
            <a:endParaRPr lang="en-US" sz="3400" b="1" dirty="0"/>
          </a:p>
        </p:txBody>
      </p:sp>
      <p:sp>
        <p:nvSpPr>
          <p:cNvPr id="5" name="TextBox 4"/>
          <p:cNvSpPr txBox="1"/>
          <p:nvPr/>
        </p:nvSpPr>
        <p:spPr>
          <a:xfrm>
            <a:off x="438150" y="1529953"/>
            <a:ext cx="8705850" cy="1938992"/>
          </a:xfrm>
          <a:prstGeom prst="rect">
            <a:avLst/>
          </a:prstGeom>
          <a:noFill/>
        </p:spPr>
        <p:txBody>
          <a:bodyPr wrap="square" rtlCol="0">
            <a:spAutoFit/>
          </a:bodyPr>
          <a:lstStyle/>
          <a:p>
            <a:r>
              <a:rPr lang="en-US" sz="2400" dirty="0" smtClean="0"/>
              <a:t>Terminology (as used in below paper):</a:t>
            </a:r>
          </a:p>
          <a:p>
            <a:pPr marL="342900" indent="-342900">
              <a:buFont typeface="Arial" pitchFamily="34" charset="0"/>
              <a:buChar char="•"/>
            </a:pPr>
            <a:r>
              <a:rPr lang="en-US" sz="2400" dirty="0" smtClean="0"/>
              <a:t>Trunk line: the circuits to which the turbines are directly connected.</a:t>
            </a:r>
          </a:p>
          <a:p>
            <a:pPr marL="342900" indent="-342900">
              <a:buFont typeface="Arial" pitchFamily="34" charset="0"/>
              <a:buChar char="•"/>
            </a:pPr>
            <a:r>
              <a:rPr lang="en-US" sz="2400" dirty="0" smtClean="0"/>
              <a:t>Feeder circuits: connected to the transformer substation or the collector system substation.</a:t>
            </a:r>
          </a:p>
        </p:txBody>
      </p:sp>
      <p:sp>
        <p:nvSpPr>
          <p:cNvPr id="6" name="TextBox 5"/>
          <p:cNvSpPr txBox="1"/>
          <p:nvPr/>
        </p:nvSpPr>
        <p:spPr>
          <a:xfrm>
            <a:off x="1611766" y="4180176"/>
            <a:ext cx="5920468" cy="830997"/>
          </a:xfrm>
          <a:prstGeom prst="rect">
            <a:avLst/>
          </a:prstGeom>
          <a:noFill/>
        </p:spPr>
        <p:txBody>
          <a:bodyPr wrap="square" rtlCol="0">
            <a:spAutoFit/>
          </a:bodyPr>
          <a:lstStyle/>
          <a:p>
            <a:r>
              <a:rPr lang="en-US" sz="2400" dirty="0" smtClean="0"/>
              <a:t>All quantities in the following derivations are assumed to be in per-unit.</a:t>
            </a:r>
          </a:p>
        </p:txBody>
      </p:sp>
    </p:spTree>
    <p:extLst>
      <p:ext uri="{BB962C8B-B14F-4D97-AF65-F5344CB8AC3E}">
        <p14:creationId xmlns:p14="http://schemas.microsoft.com/office/powerpoint/2010/main" val="1084230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30831" y="6407196"/>
            <a:ext cx="407319" cy="347388"/>
          </a:xfrm>
        </p:spPr>
        <p:txBody>
          <a:bodyPr/>
          <a:lstStyle/>
          <a:p>
            <a:pPr>
              <a:defRPr/>
            </a:pPr>
            <a:fld id="{02FCDE40-6964-416A-9A4E-27EE96A382D7}" type="slidenum">
              <a:rPr lang="en-US" b="1"/>
              <a:pPr>
                <a:defRPr/>
              </a:pPr>
              <a:t>46</a:t>
            </a:fld>
            <a:endParaRPr lang="en-US" b="1" dirty="0"/>
          </a:p>
        </p:txBody>
      </p:sp>
      <p:sp>
        <p:nvSpPr>
          <p:cNvPr id="4" name="TextBox 3"/>
          <p:cNvSpPr txBox="1"/>
          <p:nvPr/>
        </p:nvSpPr>
        <p:spPr>
          <a:xfrm>
            <a:off x="438150" y="6257725"/>
            <a:ext cx="8705850" cy="646331"/>
          </a:xfrm>
          <a:prstGeom prst="rect">
            <a:avLst/>
          </a:prstGeom>
          <a:noFill/>
        </p:spPr>
        <p:txBody>
          <a:bodyPr wrap="square" rtlCol="0">
            <a:spAutoFit/>
          </a:bodyPr>
          <a:lstStyle/>
          <a:p>
            <a:r>
              <a:rPr lang="en-US" sz="1200" dirty="0" smtClean="0"/>
              <a:t>E. Muljadi, C. Butterfield, A. Ellis, J. </a:t>
            </a:r>
            <a:r>
              <a:rPr lang="en-US" sz="1200" dirty="0" err="1" smtClean="0"/>
              <a:t>Mechenbier</a:t>
            </a:r>
            <a:r>
              <a:rPr lang="en-US" sz="1200" dirty="0" smtClean="0"/>
              <a:t>, J. </a:t>
            </a:r>
            <a:r>
              <a:rPr lang="en-US" sz="1200" dirty="0" err="1" smtClean="0"/>
              <a:t>Jochheimer</a:t>
            </a:r>
            <a:r>
              <a:rPr lang="en-US" sz="1200" dirty="0" smtClean="0"/>
              <a:t>, R. Young, N. Miller, R. </a:t>
            </a:r>
            <a:r>
              <a:rPr lang="en-US" sz="1200" dirty="0" err="1" smtClean="0"/>
              <a:t>Delmerico</a:t>
            </a:r>
            <a:r>
              <a:rPr lang="en-US" sz="1200" dirty="0" smtClean="0"/>
              <a:t>, R. </a:t>
            </a:r>
            <a:r>
              <a:rPr lang="en-US" sz="1200" dirty="0" err="1" smtClean="0"/>
              <a:t>Zavadil</a:t>
            </a:r>
            <a:r>
              <a:rPr lang="en-US" sz="1200" dirty="0" smtClean="0"/>
              <a:t> and J. Smith, “</a:t>
            </a:r>
            <a:r>
              <a:rPr lang="en-US" sz="1200" dirty="0" err="1" smtClean="0"/>
              <a:t>Equivalencing</a:t>
            </a:r>
            <a:r>
              <a:rPr lang="en-US" sz="1200" dirty="0" smtClean="0"/>
              <a:t> the collector system of a large wind power plant,” National Renewable Energy Laboratory, paper NREL/CP-500-38930, Jan 2006. .</a:t>
            </a:r>
            <a:endParaRPr lang="en-US" sz="1200" dirty="0"/>
          </a:p>
        </p:txBody>
      </p:sp>
      <p:sp>
        <p:nvSpPr>
          <p:cNvPr id="12" name="TextBox 11"/>
          <p:cNvSpPr txBox="1"/>
          <p:nvPr/>
        </p:nvSpPr>
        <p:spPr>
          <a:xfrm>
            <a:off x="0" y="247650"/>
            <a:ext cx="9144000" cy="584775"/>
          </a:xfrm>
          <a:prstGeom prst="rect">
            <a:avLst/>
          </a:prstGeom>
          <a:noFill/>
        </p:spPr>
        <p:txBody>
          <a:bodyPr wrap="square" rtlCol="0">
            <a:spAutoFit/>
          </a:bodyPr>
          <a:lstStyle/>
          <a:p>
            <a:pPr algn="ctr"/>
            <a:r>
              <a:rPr lang="en-US" sz="3200" b="1" dirty="0" smtClean="0"/>
              <a:t>Equivalent collector systems: </a:t>
            </a:r>
            <a:r>
              <a:rPr lang="en-US" sz="3200" b="1" dirty="0"/>
              <a:t>t</a:t>
            </a:r>
            <a:r>
              <a:rPr lang="en-US" sz="3200" b="1" dirty="0" smtClean="0"/>
              <a:t>runk line level</a:t>
            </a:r>
            <a:endParaRPr lang="en-US" sz="3200" b="1" dirty="0"/>
          </a:p>
        </p:txBody>
      </p:sp>
      <p:sp>
        <p:nvSpPr>
          <p:cNvPr id="2" name="Freeform 1"/>
          <p:cNvSpPr/>
          <p:nvPr/>
        </p:nvSpPr>
        <p:spPr>
          <a:xfrm rot="5400000">
            <a:off x="1485900" y="2952750"/>
            <a:ext cx="1219200" cy="0"/>
          </a:xfrm>
          <a:custGeom>
            <a:avLst/>
            <a:gdLst>
              <a:gd name="connsiteX0" fmla="*/ 0 w 1219200"/>
              <a:gd name="connsiteY0" fmla="*/ 0 h 0"/>
              <a:gd name="connsiteX1" fmla="*/ 1219200 w 1219200"/>
              <a:gd name="connsiteY1" fmla="*/ 0 h 0"/>
            </a:gdLst>
            <a:ahLst/>
            <a:cxnLst>
              <a:cxn ang="0">
                <a:pos x="connsiteX0" y="connsiteY0"/>
              </a:cxn>
              <a:cxn ang="0">
                <a:pos x="connsiteX1" y="connsiteY1"/>
              </a:cxn>
            </a:cxnLst>
            <a:rect l="l" t="t" r="r" b="b"/>
            <a:pathLst>
              <a:path w="1219200">
                <a:moveTo>
                  <a:pt x="0" y="0"/>
                </a:moveTo>
                <a:lnTo>
                  <a:pt x="1219200" y="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flipH="1" flipV="1">
            <a:off x="1428750" y="3238500"/>
            <a:ext cx="628650" cy="304800"/>
          </a:xfrm>
          <a:custGeom>
            <a:avLst/>
            <a:gdLst>
              <a:gd name="connsiteX0" fmla="*/ 628650 w 628650"/>
              <a:gd name="connsiteY0" fmla="*/ 0 h 304800"/>
              <a:gd name="connsiteX1" fmla="*/ 628650 w 628650"/>
              <a:gd name="connsiteY1" fmla="*/ 304800 h 304800"/>
              <a:gd name="connsiteX2" fmla="*/ 0 w 628650"/>
              <a:gd name="connsiteY2" fmla="*/ 304800 h 304800"/>
            </a:gdLst>
            <a:ahLst/>
            <a:cxnLst>
              <a:cxn ang="0">
                <a:pos x="connsiteX0" y="connsiteY0"/>
              </a:cxn>
              <a:cxn ang="0">
                <a:pos x="connsiteX1" y="connsiteY1"/>
              </a:cxn>
              <a:cxn ang="0">
                <a:pos x="connsiteX2" y="connsiteY2"/>
              </a:cxn>
            </a:cxnLst>
            <a:rect l="l" t="t" r="r" b="b"/>
            <a:pathLst>
              <a:path w="628650" h="304800">
                <a:moveTo>
                  <a:pt x="628650" y="0"/>
                </a:moveTo>
                <a:lnTo>
                  <a:pt x="628650" y="304800"/>
                </a:lnTo>
                <a:lnTo>
                  <a:pt x="0" y="3048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5400000">
            <a:off x="2705100" y="2933700"/>
            <a:ext cx="1219200" cy="0"/>
          </a:xfrm>
          <a:custGeom>
            <a:avLst/>
            <a:gdLst>
              <a:gd name="connsiteX0" fmla="*/ 0 w 1219200"/>
              <a:gd name="connsiteY0" fmla="*/ 0 h 0"/>
              <a:gd name="connsiteX1" fmla="*/ 1219200 w 1219200"/>
              <a:gd name="connsiteY1" fmla="*/ 0 h 0"/>
            </a:gdLst>
            <a:ahLst/>
            <a:cxnLst>
              <a:cxn ang="0">
                <a:pos x="connsiteX0" y="connsiteY0"/>
              </a:cxn>
              <a:cxn ang="0">
                <a:pos x="connsiteX1" y="connsiteY1"/>
              </a:cxn>
            </a:cxnLst>
            <a:rect l="l" t="t" r="r" b="b"/>
            <a:pathLst>
              <a:path w="1219200">
                <a:moveTo>
                  <a:pt x="0" y="0"/>
                </a:moveTo>
                <a:lnTo>
                  <a:pt x="1219200" y="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flipH="1" flipV="1">
            <a:off x="2647950" y="3219450"/>
            <a:ext cx="628650" cy="304800"/>
          </a:xfrm>
          <a:custGeom>
            <a:avLst/>
            <a:gdLst>
              <a:gd name="connsiteX0" fmla="*/ 628650 w 628650"/>
              <a:gd name="connsiteY0" fmla="*/ 0 h 304800"/>
              <a:gd name="connsiteX1" fmla="*/ 628650 w 628650"/>
              <a:gd name="connsiteY1" fmla="*/ 304800 h 304800"/>
              <a:gd name="connsiteX2" fmla="*/ 0 w 628650"/>
              <a:gd name="connsiteY2" fmla="*/ 304800 h 304800"/>
            </a:gdLst>
            <a:ahLst/>
            <a:cxnLst>
              <a:cxn ang="0">
                <a:pos x="connsiteX0" y="connsiteY0"/>
              </a:cxn>
              <a:cxn ang="0">
                <a:pos x="connsiteX1" y="connsiteY1"/>
              </a:cxn>
              <a:cxn ang="0">
                <a:pos x="connsiteX2" y="connsiteY2"/>
              </a:cxn>
            </a:cxnLst>
            <a:rect l="l" t="t" r="r" b="b"/>
            <a:pathLst>
              <a:path w="628650" h="304800">
                <a:moveTo>
                  <a:pt x="628650" y="0"/>
                </a:moveTo>
                <a:lnTo>
                  <a:pt x="628650" y="304800"/>
                </a:lnTo>
                <a:lnTo>
                  <a:pt x="0" y="3048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3924300" y="2914650"/>
            <a:ext cx="1219200" cy="0"/>
          </a:xfrm>
          <a:custGeom>
            <a:avLst/>
            <a:gdLst>
              <a:gd name="connsiteX0" fmla="*/ 0 w 1219200"/>
              <a:gd name="connsiteY0" fmla="*/ 0 h 0"/>
              <a:gd name="connsiteX1" fmla="*/ 1219200 w 1219200"/>
              <a:gd name="connsiteY1" fmla="*/ 0 h 0"/>
            </a:gdLst>
            <a:ahLst/>
            <a:cxnLst>
              <a:cxn ang="0">
                <a:pos x="connsiteX0" y="connsiteY0"/>
              </a:cxn>
              <a:cxn ang="0">
                <a:pos x="connsiteX1" y="connsiteY1"/>
              </a:cxn>
            </a:cxnLst>
            <a:rect l="l" t="t" r="r" b="b"/>
            <a:pathLst>
              <a:path w="1219200">
                <a:moveTo>
                  <a:pt x="0" y="0"/>
                </a:moveTo>
                <a:lnTo>
                  <a:pt x="1219200" y="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619500" y="3495675"/>
            <a:ext cx="514350" cy="514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flipH="1" flipV="1">
            <a:off x="3867150" y="3200400"/>
            <a:ext cx="628650" cy="304800"/>
          </a:xfrm>
          <a:custGeom>
            <a:avLst/>
            <a:gdLst>
              <a:gd name="connsiteX0" fmla="*/ 628650 w 628650"/>
              <a:gd name="connsiteY0" fmla="*/ 0 h 304800"/>
              <a:gd name="connsiteX1" fmla="*/ 628650 w 628650"/>
              <a:gd name="connsiteY1" fmla="*/ 304800 h 304800"/>
              <a:gd name="connsiteX2" fmla="*/ 0 w 628650"/>
              <a:gd name="connsiteY2" fmla="*/ 304800 h 304800"/>
            </a:gdLst>
            <a:ahLst/>
            <a:cxnLst>
              <a:cxn ang="0">
                <a:pos x="connsiteX0" y="connsiteY0"/>
              </a:cxn>
              <a:cxn ang="0">
                <a:pos x="connsiteX1" y="connsiteY1"/>
              </a:cxn>
              <a:cxn ang="0">
                <a:pos x="connsiteX2" y="connsiteY2"/>
              </a:cxn>
            </a:cxnLst>
            <a:rect l="l" t="t" r="r" b="b"/>
            <a:pathLst>
              <a:path w="628650" h="304800">
                <a:moveTo>
                  <a:pt x="628650" y="0"/>
                </a:moveTo>
                <a:lnTo>
                  <a:pt x="628650" y="304800"/>
                </a:lnTo>
                <a:lnTo>
                  <a:pt x="0" y="3048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5143500" y="2895600"/>
            <a:ext cx="1219200" cy="0"/>
          </a:xfrm>
          <a:custGeom>
            <a:avLst/>
            <a:gdLst>
              <a:gd name="connsiteX0" fmla="*/ 0 w 1219200"/>
              <a:gd name="connsiteY0" fmla="*/ 0 h 0"/>
              <a:gd name="connsiteX1" fmla="*/ 1219200 w 1219200"/>
              <a:gd name="connsiteY1" fmla="*/ 0 h 0"/>
            </a:gdLst>
            <a:ahLst/>
            <a:cxnLst>
              <a:cxn ang="0">
                <a:pos x="connsiteX0" y="connsiteY0"/>
              </a:cxn>
              <a:cxn ang="0">
                <a:pos x="connsiteX1" y="connsiteY1"/>
              </a:cxn>
            </a:cxnLst>
            <a:rect l="l" t="t" r="r" b="b"/>
            <a:pathLst>
              <a:path w="1219200">
                <a:moveTo>
                  <a:pt x="0" y="0"/>
                </a:moveTo>
                <a:lnTo>
                  <a:pt x="1219200" y="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838700" y="3476625"/>
            <a:ext cx="514350" cy="514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flipH="1" flipV="1">
            <a:off x="5086350" y="3181350"/>
            <a:ext cx="628650" cy="304800"/>
          </a:xfrm>
          <a:custGeom>
            <a:avLst/>
            <a:gdLst>
              <a:gd name="connsiteX0" fmla="*/ 628650 w 628650"/>
              <a:gd name="connsiteY0" fmla="*/ 0 h 304800"/>
              <a:gd name="connsiteX1" fmla="*/ 628650 w 628650"/>
              <a:gd name="connsiteY1" fmla="*/ 304800 h 304800"/>
              <a:gd name="connsiteX2" fmla="*/ 0 w 628650"/>
              <a:gd name="connsiteY2" fmla="*/ 304800 h 304800"/>
            </a:gdLst>
            <a:ahLst/>
            <a:cxnLst>
              <a:cxn ang="0">
                <a:pos x="connsiteX0" y="connsiteY0"/>
              </a:cxn>
              <a:cxn ang="0">
                <a:pos x="connsiteX1" y="connsiteY1"/>
              </a:cxn>
              <a:cxn ang="0">
                <a:pos x="connsiteX2" y="connsiteY2"/>
              </a:cxn>
            </a:cxnLst>
            <a:rect l="l" t="t" r="r" b="b"/>
            <a:pathLst>
              <a:path w="628650" h="304800">
                <a:moveTo>
                  <a:pt x="628650" y="0"/>
                </a:moveTo>
                <a:lnTo>
                  <a:pt x="628650" y="304800"/>
                </a:lnTo>
                <a:lnTo>
                  <a:pt x="0" y="3048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419350" y="3533775"/>
            <a:ext cx="514350" cy="514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81100" y="3533775"/>
            <a:ext cx="514350" cy="514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095500" y="2705100"/>
            <a:ext cx="1238250" cy="0"/>
          </a:xfrm>
          <a:custGeom>
            <a:avLst/>
            <a:gdLst>
              <a:gd name="connsiteX0" fmla="*/ 0 w 1238250"/>
              <a:gd name="connsiteY0" fmla="*/ 0 h 0"/>
              <a:gd name="connsiteX1" fmla="*/ 1238250 w 1238250"/>
              <a:gd name="connsiteY1" fmla="*/ 0 h 0"/>
            </a:gdLst>
            <a:ahLst/>
            <a:cxnLst>
              <a:cxn ang="0">
                <a:pos x="connsiteX0" y="connsiteY0"/>
              </a:cxn>
              <a:cxn ang="0">
                <a:pos x="connsiteX1" y="connsiteY1"/>
              </a:cxn>
            </a:cxnLst>
            <a:rect l="l" t="t" r="r" b="b"/>
            <a:pathLst>
              <a:path w="1238250">
                <a:moveTo>
                  <a:pt x="0" y="0"/>
                </a:moveTo>
                <a:lnTo>
                  <a:pt x="123825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295650" y="2705100"/>
            <a:ext cx="1238250" cy="0"/>
          </a:xfrm>
          <a:custGeom>
            <a:avLst/>
            <a:gdLst>
              <a:gd name="connsiteX0" fmla="*/ 0 w 1238250"/>
              <a:gd name="connsiteY0" fmla="*/ 0 h 0"/>
              <a:gd name="connsiteX1" fmla="*/ 1238250 w 1238250"/>
              <a:gd name="connsiteY1" fmla="*/ 0 h 0"/>
            </a:gdLst>
            <a:ahLst/>
            <a:cxnLst>
              <a:cxn ang="0">
                <a:pos x="connsiteX0" y="connsiteY0"/>
              </a:cxn>
              <a:cxn ang="0">
                <a:pos x="connsiteX1" y="connsiteY1"/>
              </a:cxn>
            </a:cxnLst>
            <a:rect l="l" t="t" r="r" b="b"/>
            <a:pathLst>
              <a:path w="1238250">
                <a:moveTo>
                  <a:pt x="0" y="0"/>
                </a:moveTo>
                <a:lnTo>
                  <a:pt x="123825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495800" y="2705100"/>
            <a:ext cx="1238250" cy="0"/>
          </a:xfrm>
          <a:custGeom>
            <a:avLst/>
            <a:gdLst>
              <a:gd name="connsiteX0" fmla="*/ 0 w 1238250"/>
              <a:gd name="connsiteY0" fmla="*/ 0 h 0"/>
              <a:gd name="connsiteX1" fmla="*/ 1238250 w 1238250"/>
              <a:gd name="connsiteY1" fmla="*/ 0 h 0"/>
            </a:gdLst>
            <a:ahLst/>
            <a:cxnLst>
              <a:cxn ang="0">
                <a:pos x="connsiteX0" y="connsiteY0"/>
              </a:cxn>
              <a:cxn ang="0">
                <a:pos x="connsiteX1" y="connsiteY1"/>
              </a:cxn>
            </a:cxnLst>
            <a:rect l="l" t="t" r="r" b="b"/>
            <a:pathLst>
              <a:path w="1238250">
                <a:moveTo>
                  <a:pt x="0" y="0"/>
                </a:moveTo>
                <a:lnTo>
                  <a:pt x="123825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753100" y="2724150"/>
            <a:ext cx="1238250" cy="0"/>
          </a:xfrm>
          <a:custGeom>
            <a:avLst/>
            <a:gdLst>
              <a:gd name="connsiteX0" fmla="*/ 0 w 1238250"/>
              <a:gd name="connsiteY0" fmla="*/ 0 h 0"/>
              <a:gd name="connsiteX1" fmla="*/ 1238250 w 1238250"/>
              <a:gd name="connsiteY1" fmla="*/ 0 h 0"/>
            </a:gdLst>
            <a:ahLst/>
            <a:cxnLst>
              <a:cxn ang="0">
                <a:pos x="connsiteX0" y="connsiteY0"/>
              </a:cxn>
              <a:cxn ang="0">
                <a:pos x="connsiteX1" y="connsiteY1"/>
              </a:cxn>
            </a:cxnLst>
            <a:rect l="l" t="t" r="r" b="b"/>
            <a:pathLst>
              <a:path w="1238250">
                <a:moveTo>
                  <a:pt x="0" y="0"/>
                </a:moveTo>
                <a:lnTo>
                  <a:pt x="123825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324100" y="2381250"/>
            <a:ext cx="676275" cy="369332"/>
          </a:xfrm>
          <a:prstGeom prst="rect">
            <a:avLst/>
          </a:prstGeom>
          <a:noFill/>
        </p:spPr>
        <p:txBody>
          <a:bodyPr wrap="square" rtlCol="0">
            <a:spAutoFit/>
          </a:bodyPr>
          <a:lstStyle/>
          <a:p>
            <a:pPr algn="ctr"/>
            <a:r>
              <a:rPr lang="en-US" dirty="0" smtClean="0"/>
              <a:t>Z</a:t>
            </a:r>
            <a:r>
              <a:rPr lang="en-US" baseline="-25000" dirty="0" smtClean="0"/>
              <a:t>1</a:t>
            </a:r>
            <a:endParaRPr lang="en-US" dirty="0"/>
          </a:p>
        </p:txBody>
      </p:sp>
      <p:sp>
        <p:nvSpPr>
          <p:cNvPr id="40" name="TextBox 39"/>
          <p:cNvSpPr txBox="1"/>
          <p:nvPr/>
        </p:nvSpPr>
        <p:spPr>
          <a:xfrm>
            <a:off x="3600450" y="2381250"/>
            <a:ext cx="676275" cy="369332"/>
          </a:xfrm>
          <a:prstGeom prst="rect">
            <a:avLst/>
          </a:prstGeom>
          <a:noFill/>
        </p:spPr>
        <p:txBody>
          <a:bodyPr wrap="square" rtlCol="0">
            <a:spAutoFit/>
          </a:bodyPr>
          <a:lstStyle/>
          <a:p>
            <a:pPr algn="ctr"/>
            <a:r>
              <a:rPr lang="en-US" dirty="0" smtClean="0"/>
              <a:t>Z</a:t>
            </a:r>
            <a:r>
              <a:rPr lang="en-US" baseline="-25000" dirty="0"/>
              <a:t>2</a:t>
            </a:r>
            <a:endParaRPr lang="en-US" dirty="0"/>
          </a:p>
        </p:txBody>
      </p:sp>
      <p:sp>
        <p:nvSpPr>
          <p:cNvPr id="41" name="TextBox 40"/>
          <p:cNvSpPr txBox="1"/>
          <p:nvPr/>
        </p:nvSpPr>
        <p:spPr>
          <a:xfrm>
            <a:off x="4838700" y="2381250"/>
            <a:ext cx="676275" cy="369332"/>
          </a:xfrm>
          <a:prstGeom prst="rect">
            <a:avLst/>
          </a:prstGeom>
          <a:noFill/>
        </p:spPr>
        <p:txBody>
          <a:bodyPr wrap="square" rtlCol="0">
            <a:spAutoFit/>
          </a:bodyPr>
          <a:lstStyle/>
          <a:p>
            <a:pPr algn="ctr"/>
            <a:r>
              <a:rPr lang="en-US" dirty="0" smtClean="0"/>
              <a:t>Z</a:t>
            </a:r>
            <a:r>
              <a:rPr lang="en-US" baseline="-25000" dirty="0" smtClean="0"/>
              <a:t>3</a:t>
            </a:r>
            <a:endParaRPr lang="en-US" dirty="0"/>
          </a:p>
        </p:txBody>
      </p:sp>
      <p:sp>
        <p:nvSpPr>
          <p:cNvPr id="42" name="TextBox 41"/>
          <p:cNvSpPr txBox="1"/>
          <p:nvPr/>
        </p:nvSpPr>
        <p:spPr>
          <a:xfrm>
            <a:off x="6076950" y="2381250"/>
            <a:ext cx="676275" cy="369332"/>
          </a:xfrm>
          <a:prstGeom prst="rect">
            <a:avLst/>
          </a:prstGeom>
          <a:noFill/>
        </p:spPr>
        <p:txBody>
          <a:bodyPr wrap="square" rtlCol="0">
            <a:spAutoFit/>
          </a:bodyPr>
          <a:lstStyle/>
          <a:p>
            <a:pPr algn="ctr"/>
            <a:r>
              <a:rPr lang="en-US" dirty="0" smtClean="0"/>
              <a:t>Z</a:t>
            </a:r>
            <a:r>
              <a:rPr lang="en-US" baseline="-25000" dirty="0"/>
              <a:t>4</a:t>
            </a:r>
            <a:endParaRPr lang="en-US" dirty="0"/>
          </a:p>
        </p:txBody>
      </p:sp>
      <p:sp>
        <p:nvSpPr>
          <p:cNvPr id="43" name="TextBox 42"/>
          <p:cNvSpPr txBox="1"/>
          <p:nvPr/>
        </p:nvSpPr>
        <p:spPr>
          <a:xfrm>
            <a:off x="209550" y="1428750"/>
            <a:ext cx="8743950" cy="461665"/>
          </a:xfrm>
          <a:prstGeom prst="rect">
            <a:avLst/>
          </a:prstGeom>
          <a:noFill/>
        </p:spPr>
        <p:txBody>
          <a:bodyPr wrap="square" rtlCol="0">
            <a:spAutoFit/>
          </a:bodyPr>
          <a:lstStyle/>
          <a:p>
            <a:r>
              <a:rPr lang="en-US" sz="2400" dirty="0" smtClean="0"/>
              <a:t>Step 1: Derive </a:t>
            </a:r>
            <a:r>
              <a:rPr lang="en-US" sz="2400" dirty="0" err="1" smtClean="0"/>
              <a:t>equiv</a:t>
            </a:r>
            <a:r>
              <a:rPr lang="en-US" sz="2400" dirty="0" smtClean="0"/>
              <a:t> </a:t>
            </a:r>
            <a:r>
              <a:rPr lang="en-US" sz="2400" dirty="0" err="1" smtClean="0"/>
              <a:t>cct</a:t>
            </a:r>
            <a:r>
              <a:rPr lang="en-US" sz="2400" dirty="0" smtClean="0"/>
              <a:t> for daisy-chain turbines on trunk lines: </a:t>
            </a:r>
            <a:endParaRPr lang="en-US" sz="2400" dirty="0"/>
          </a:p>
        </p:txBody>
      </p:sp>
      <p:sp>
        <p:nvSpPr>
          <p:cNvPr id="44" name="TextBox 43"/>
          <p:cNvSpPr txBox="1"/>
          <p:nvPr/>
        </p:nvSpPr>
        <p:spPr>
          <a:xfrm>
            <a:off x="881062" y="2933700"/>
            <a:ext cx="676275" cy="369332"/>
          </a:xfrm>
          <a:prstGeom prst="rect">
            <a:avLst/>
          </a:prstGeom>
          <a:noFill/>
        </p:spPr>
        <p:txBody>
          <a:bodyPr wrap="square" rtlCol="0">
            <a:spAutoFit/>
          </a:bodyPr>
          <a:lstStyle/>
          <a:p>
            <a:pPr algn="ctr"/>
            <a:r>
              <a:rPr lang="en-US" dirty="0" smtClean="0"/>
              <a:t>I</a:t>
            </a:r>
            <a:r>
              <a:rPr lang="en-US" baseline="-25000" dirty="0" smtClean="0"/>
              <a:t>1</a:t>
            </a:r>
            <a:endParaRPr lang="en-US" dirty="0"/>
          </a:p>
        </p:txBody>
      </p:sp>
      <p:sp>
        <p:nvSpPr>
          <p:cNvPr id="45" name="Freeform 44"/>
          <p:cNvSpPr/>
          <p:nvPr/>
        </p:nvSpPr>
        <p:spPr>
          <a:xfrm>
            <a:off x="1314450" y="3048000"/>
            <a:ext cx="323850" cy="323850"/>
          </a:xfrm>
          <a:custGeom>
            <a:avLst/>
            <a:gdLst>
              <a:gd name="connsiteX0" fmla="*/ 0 w 323850"/>
              <a:gd name="connsiteY0" fmla="*/ 323850 h 323850"/>
              <a:gd name="connsiteX1" fmla="*/ 0 w 323850"/>
              <a:gd name="connsiteY1" fmla="*/ 0 h 323850"/>
              <a:gd name="connsiteX2" fmla="*/ 323850 w 323850"/>
              <a:gd name="connsiteY2" fmla="*/ 0 h 323850"/>
            </a:gdLst>
            <a:ahLst/>
            <a:cxnLst>
              <a:cxn ang="0">
                <a:pos x="connsiteX0" y="connsiteY0"/>
              </a:cxn>
              <a:cxn ang="0">
                <a:pos x="connsiteX1" y="connsiteY1"/>
              </a:cxn>
              <a:cxn ang="0">
                <a:pos x="connsiteX2" y="connsiteY2"/>
              </a:cxn>
            </a:cxnLst>
            <a:rect l="l" t="t" r="r" b="b"/>
            <a:pathLst>
              <a:path w="323850" h="323850">
                <a:moveTo>
                  <a:pt x="0" y="323850"/>
                </a:moveTo>
                <a:lnTo>
                  <a:pt x="0" y="0"/>
                </a:lnTo>
                <a:lnTo>
                  <a:pt x="3238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100262" y="2933700"/>
            <a:ext cx="676275" cy="369332"/>
          </a:xfrm>
          <a:prstGeom prst="rect">
            <a:avLst/>
          </a:prstGeom>
          <a:noFill/>
        </p:spPr>
        <p:txBody>
          <a:bodyPr wrap="square" rtlCol="0">
            <a:spAutoFit/>
          </a:bodyPr>
          <a:lstStyle/>
          <a:p>
            <a:pPr algn="ctr"/>
            <a:r>
              <a:rPr lang="en-US" dirty="0" smtClean="0"/>
              <a:t>I</a:t>
            </a:r>
            <a:r>
              <a:rPr lang="en-US" baseline="-25000" dirty="0"/>
              <a:t>2</a:t>
            </a:r>
            <a:endParaRPr lang="en-US" dirty="0"/>
          </a:p>
        </p:txBody>
      </p:sp>
      <p:sp>
        <p:nvSpPr>
          <p:cNvPr id="47" name="Freeform 46"/>
          <p:cNvSpPr/>
          <p:nvPr/>
        </p:nvSpPr>
        <p:spPr>
          <a:xfrm>
            <a:off x="2533650" y="3048000"/>
            <a:ext cx="323850" cy="323850"/>
          </a:xfrm>
          <a:custGeom>
            <a:avLst/>
            <a:gdLst>
              <a:gd name="connsiteX0" fmla="*/ 0 w 323850"/>
              <a:gd name="connsiteY0" fmla="*/ 323850 h 323850"/>
              <a:gd name="connsiteX1" fmla="*/ 0 w 323850"/>
              <a:gd name="connsiteY1" fmla="*/ 0 h 323850"/>
              <a:gd name="connsiteX2" fmla="*/ 323850 w 323850"/>
              <a:gd name="connsiteY2" fmla="*/ 0 h 323850"/>
            </a:gdLst>
            <a:ahLst/>
            <a:cxnLst>
              <a:cxn ang="0">
                <a:pos x="connsiteX0" y="connsiteY0"/>
              </a:cxn>
              <a:cxn ang="0">
                <a:pos x="connsiteX1" y="connsiteY1"/>
              </a:cxn>
              <a:cxn ang="0">
                <a:pos x="connsiteX2" y="connsiteY2"/>
              </a:cxn>
            </a:cxnLst>
            <a:rect l="l" t="t" r="r" b="b"/>
            <a:pathLst>
              <a:path w="323850" h="323850">
                <a:moveTo>
                  <a:pt x="0" y="323850"/>
                </a:moveTo>
                <a:lnTo>
                  <a:pt x="0" y="0"/>
                </a:lnTo>
                <a:lnTo>
                  <a:pt x="3238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376612" y="2933700"/>
            <a:ext cx="676275" cy="369332"/>
          </a:xfrm>
          <a:prstGeom prst="rect">
            <a:avLst/>
          </a:prstGeom>
          <a:noFill/>
        </p:spPr>
        <p:txBody>
          <a:bodyPr wrap="square" rtlCol="0">
            <a:spAutoFit/>
          </a:bodyPr>
          <a:lstStyle/>
          <a:p>
            <a:pPr algn="ctr"/>
            <a:r>
              <a:rPr lang="en-US" dirty="0" smtClean="0"/>
              <a:t>I</a:t>
            </a:r>
            <a:r>
              <a:rPr lang="en-US" baseline="-25000" dirty="0" smtClean="0"/>
              <a:t>3</a:t>
            </a:r>
            <a:endParaRPr lang="en-US" dirty="0"/>
          </a:p>
        </p:txBody>
      </p:sp>
      <p:sp>
        <p:nvSpPr>
          <p:cNvPr id="49" name="Freeform 48"/>
          <p:cNvSpPr/>
          <p:nvPr/>
        </p:nvSpPr>
        <p:spPr>
          <a:xfrm>
            <a:off x="3810000" y="3048000"/>
            <a:ext cx="323850" cy="323850"/>
          </a:xfrm>
          <a:custGeom>
            <a:avLst/>
            <a:gdLst>
              <a:gd name="connsiteX0" fmla="*/ 0 w 323850"/>
              <a:gd name="connsiteY0" fmla="*/ 323850 h 323850"/>
              <a:gd name="connsiteX1" fmla="*/ 0 w 323850"/>
              <a:gd name="connsiteY1" fmla="*/ 0 h 323850"/>
              <a:gd name="connsiteX2" fmla="*/ 323850 w 323850"/>
              <a:gd name="connsiteY2" fmla="*/ 0 h 323850"/>
            </a:gdLst>
            <a:ahLst/>
            <a:cxnLst>
              <a:cxn ang="0">
                <a:pos x="connsiteX0" y="connsiteY0"/>
              </a:cxn>
              <a:cxn ang="0">
                <a:pos x="connsiteX1" y="connsiteY1"/>
              </a:cxn>
              <a:cxn ang="0">
                <a:pos x="connsiteX2" y="connsiteY2"/>
              </a:cxn>
            </a:cxnLst>
            <a:rect l="l" t="t" r="r" b="b"/>
            <a:pathLst>
              <a:path w="323850" h="323850">
                <a:moveTo>
                  <a:pt x="0" y="323850"/>
                </a:moveTo>
                <a:lnTo>
                  <a:pt x="0" y="0"/>
                </a:lnTo>
                <a:lnTo>
                  <a:pt x="3238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576762" y="2933700"/>
            <a:ext cx="676275" cy="369332"/>
          </a:xfrm>
          <a:prstGeom prst="rect">
            <a:avLst/>
          </a:prstGeom>
          <a:noFill/>
        </p:spPr>
        <p:txBody>
          <a:bodyPr wrap="square" rtlCol="0">
            <a:spAutoFit/>
          </a:bodyPr>
          <a:lstStyle/>
          <a:p>
            <a:pPr algn="ctr"/>
            <a:r>
              <a:rPr lang="en-US" dirty="0" smtClean="0"/>
              <a:t>I</a:t>
            </a:r>
            <a:r>
              <a:rPr lang="en-US" baseline="-25000" dirty="0"/>
              <a:t>4</a:t>
            </a:r>
            <a:endParaRPr lang="en-US" dirty="0"/>
          </a:p>
        </p:txBody>
      </p:sp>
      <p:sp>
        <p:nvSpPr>
          <p:cNvPr id="51" name="Freeform 50"/>
          <p:cNvSpPr/>
          <p:nvPr/>
        </p:nvSpPr>
        <p:spPr>
          <a:xfrm>
            <a:off x="5010150" y="3048000"/>
            <a:ext cx="323850" cy="323850"/>
          </a:xfrm>
          <a:custGeom>
            <a:avLst/>
            <a:gdLst>
              <a:gd name="connsiteX0" fmla="*/ 0 w 323850"/>
              <a:gd name="connsiteY0" fmla="*/ 323850 h 323850"/>
              <a:gd name="connsiteX1" fmla="*/ 0 w 323850"/>
              <a:gd name="connsiteY1" fmla="*/ 0 h 323850"/>
              <a:gd name="connsiteX2" fmla="*/ 323850 w 323850"/>
              <a:gd name="connsiteY2" fmla="*/ 0 h 323850"/>
            </a:gdLst>
            <a:ahLst/>
            <a:cxnLst>
              <a:cxn ang="0">
                <a:pos x="connsiteX0" y="connsiteY0"/>
              </a:cxn>
              <a:cxn ang="0">
                <a:pos x="connsiteX1" y="connsiteY1"/>
              </a:cxn>
              <a:cxn ang="0">
                <a:pos x="connsiteX2" y="connsiteY2"/>
              </a:cxn>
            </a:cxnLst>
            <a:rect l="l" t="t" r="r" b="b"/>
            <a:pathLst>
              <a:path w="323850" h="323850">
                <a:moveTo>
                  <a:pt x="0" y="323850"/>
                </a:moveTo>
                <a:lnTo>
                  <a:pt x="0" y="0"/>
                </a:lnTo>
                <a:lnTo>
                  <a:pt x="3238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586412" y="2762250"/>
            <a:ext cx="676275" cy="369332"/>
          </a:xfrm>
          <a:prstGeom prst="rect">
            <a:avLst/>
          </a:prstGeom>
          <a:noFill/>
        </p:spPr>
        <p:txBody>
          <a:bodyPr wrap="square" rtlCol="0">
            <a:spAutoFit/>
          </a:bodyPr>
          <a:lstStyle/>
          <a:p>
            <a:pPr algn="ctr"/>
            <a:r>
              <a:rPr lang="en-US" dirty="0" smtClean="0"/>
              <a:t>I</a:t>
            </a:r>
            <a:r>
              <a:rPr lang="en-US" baseline="-25000" dirty="0" smtClean="0"/>
              <a:t>s</a:t>
            </a:r>
            <a:endParaRPr lang="en-US" dirty="0"/>
          </a:p>
        </p:txBody>
      </p:sp>
      <p:sp>
        <p:nvSpPr>
          <p:cNvPr id="53" name="Freeform 52"/>
          <p:cNvSpPr/>
          <p:nvPr/>
        </p:nvSpPr>
        <p:spPr>
          <a:xfrm>
            <a:off x="6019800" y="2914650"/>
            <a:ext cx="381000" cy="0"/>
          </a:xfrm>
          <a:custGeom>
            <a:avLst/>
            <a:gdLst>
              <a:gd name="connsiteX0" fmla="*/ 0 w 381000"/>
              <a:gd name="connsiteY0" fmla="*/ 0 h 0"/>
              <a:gd name="connsiteX1" fmla="*/ 381000 w 381000"/>
              <a:gd name="connsiteY1" fmla="*/ 0 h 0"/>
            </a:gdLst>
            <a:ahLst/>
            <a:cxnLst>
              <a:cxn ang="0">
                <a:pos x="connsiteX0" y="connsiteY0"/>
              </a:cxn>
              <a:cxn ang="0">
                <a:pos x="connsiteX1" y="connsiteY1"/>
              </a:cxn>
            </a:cxnLst>
            <a:rect l="l" t="t" r="r" b="b"/>
            <a:pathLst>
              <a:path w="381000">
                <a:moveTo>
                  <a:pt x="0" y="0"/>
                </a:moveTo>
                <a:lnTo>
                  <a:pt x="38100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303" y="4881562"/>
            <a:ext cx="3565794" cy="121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Down Arrow 53"/>
          <p:cNvSpPr/>
          <p:nvPr/>
        </p:nvSpPr>
        <p:spPr>
          <a:xfrm>
            <a:off x="2962275" y="4124325"/>
            <a:ext cx="1619250" cy="700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5490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24940" y="6407196"/>
            <a:ext cx="407319" cy="347388"/>
          </a:xfrm>
        </p:spPr>
        <p:txBody>
          <a:bodyPr/>
          <a:lstStyle/>
          <a:p>
            <a:pPr>
              <a:defRPr/>
            </a:pPr>
            <a:fld id="{02FCDE40-6964-416A-9A4E-27EE96A382D7}" type="slidenum">
              <a:rPr lang="en-US" b="1"/>
              <a:pPr>
                <a:defRPr/>
              </a:pPr>
              <a:t>47</a:t>
            </a:fld>
            <a:endParaRPr lang="en-US" b="1" dirty="0"/>
          </a:p>
        </p:txBody>
      </p:sp>
      <p:sp>
        <p:nvSpPr>
          <p:cNvPr id="4" name="TextBox 3"/>
          <p:cNvSpPr txBox="1"/>
          <p:nvPr/>
        </p:nvSpPr>
        <p:spPr>
          <a:xfrm>
            <a:off x="438150" y="6257725"/>
            <a:ext cx="8705850" cy="646331"/>
          </a:xfrm>
          <a:prstGeom prst="rect">
            <a:avLst/>
          </a:prstGeom>
          <a:noFill/>
        </p:spPr>
        <p:txBody>
          <a:bodyPr wrap="square" rtlCol="0">
            <a:spAutoFit/>
          </a:bodyPr>
          <a:lstStyle/>
          <a:p>
            <a:r>
              <a:rPr lang="en-US" sz="1200" dirty="0" smtClean="0"/>
              <a:t>E. Muljadi, C. Butterfield, A. Ellis, J. </a:t>
            </a:r>
            <a:r>
              <a:rPr lang="en-US" sz="1200" dirty="0" err="1" smtClean="0"/>
              <a:t>Mechenbier</a:t>
            </a:r>
            <a:r>
              <a:rPr lang="en-US" sz="1200" dirty="0" smtClean="0"/>
              <a:t>, J. </a:t>
            </a:r>
            <a:r>
              <a:rPr lang="en-US" sz="1200" dirty="0" err="1" smtClean="0"/>
              <a:t>Jochheimer</a:t>
            </a:r>
            <a:r>
              <a:rPr lang="en-US" sz="1200" dirty="0" smtClean="0"/>
              <a:t>, R. Young, N. Miller, R. </a:t>
            </a:r>
            <a:r>
              <a:rPr lang="en-US" sz="1200" dirty="0" err="1" smtClean="0"/>
              <a:t>Delmerico</a:t>
            </a:r>
            <a:r>
              <a:rPr lang="en-US" sz="1200" dirty="0" smtClean="0"/>
              <a:t>, R. </a:t>
            </a:r>
            <a:r>
              <a:rPr lang="en-US" sz="1200" dirty="0" err="1" smtClean="0"/>
              <a:t>Zavadil</a:t>
            </a:r>
            <a:r>
              <a:rPr lang="en-US" sz="1200" dirty="0" smtClean="0"/>
              <a:t> and J. Smith, “</a:t>
            </a:r>
            <a:r>
              <a:rPr lang="en-US" sz="1200" dirty="0" err="1" smtClean="0"/>
              <a:t>Equivalencing</a:t>
            </a:r>
            <a:r>
              <a:rPr lang="en-US" sz="1200" dirty="0" smtClean="0"/>
              <a:t> the collector system of a large wind power plant,” National Renewable Energy Laboratory, paper NREL/CP-500-38930, Jan 2006. .</a:t>
            </a:r>
            <a:endParaRPr lang="en-US" sz="1200" dirty="0"/>
          </a:p>
        </p:txBody>
      </p:sp>
      <p:sp>
        <p:nvSpPr>
          <p:cNvPr id="2" name="Freeform 1"/>
          <p:cNvSpPr/>
          <p:nvPr/>
        </p:nvSpPr>
        <p:spPr>
          <a:xfrm rot="5400000">
            <a:off x="1504950" y="2590800"/>
            <a:ext cx="1219200" cy="0"/>
          </a:xfrm>
          <a:custGeom>
            <a:avLst/>
            <a:gdLst>
              <a:gd name="connsiteX0" fmla="*/ 0 w 1219200"/>
              <a:gd name="connsiteY0" fmla="*/ 0 h 0"/>
              <a:gd name="connsiteX1" fmla="*/ 1219200 w 1219200"/>
              <a:gd name="connsiteY1" fmla="*/ 0 h 0"/>
            </a:gdLst>
            <a:ahLst/>
            <a:cxnLst>
              <a:cxn ang="0">
                <a:pos x="connsiteX0" y="connsiteY0"/>
              </a:cxn>
              <a:cxn ang="0">
                <a:pos x="connsiteX1" y="connsiteY1"/>
              </a:cxn>
            </a:cxnLst>
            <a:rect l="l" t="t" r="r" b="b"/>
            <a:pathLst>
              <a:path w="1219200">
                <a:moveTo>
                  <a:pt x="0" y="0"/>
                </a:moveTo>
                <a:lnTo>
                  <a:pt x="1219200" y="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flipH="1" flipV="1">
            <a:off x="1447800" y="2876550"/>
            <a:ext cx="628650" cy="304800"/>
          </a:xfrm>
          <a:custGeom>
            <a:avLst/>
            <a:gdLst>
              <a:gd name="connsiteX0" fmla="*/ 628650 w 628650"/>
              <a:gd name="connsiteY0" fmla="*/ 0 h 304800"/>
              <a:gd name="connsiteX1" fmla="*/ 628650 w 628650"/>
              <a:gd name="connsiteY1" fmla="*/ 304800 h 304800"/>
              <a:gd name="connsiteX2" fmla="*/ 0 w 628650"/>
              <a:gd name="connsiteY2" fmla="*/ 304800 h 304800"/>
            </a:gdLst>
            <a:ahLst/>
            <a:cxnLst>
              <a:cxn ang="0">
                <a:pos x="connsiteX0" y="connsiteY0"/>
              </a:cxn>
              <a:cxn ang="0">
                <a:pos x="connsiteX1" y="connsiteY1"/>
              </a:cxn>
              <a:cxn ang="0">
                <a:pos x="connsiteX2" y="connsiteY2"/>
              </a:cxn>
            </a:cxnLst>
            <a:rect l="l" t="t" r="r" b="b"/>
            <a:pathLst>
              <a:path w="628650" h="304800">
                <a:moveTo>
                  <a:pt x="628650" y="0"/>
                </a:moveTo>
                <a:lnTo>
                  <a:pt x="628650" y="304800"/>
                </a:lnTo>
                <a:lnTo>
                  <a:pt x="0" y="3048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5400000">
            <a:off x="2724150" y="2571750"/>
            <a:ext cx="1219200" cy="0"/>
          </a:xfrm>
          <a:custGeom>
            <a:avLst/>
            <a:gdLst>
              <a:gd name="connsiteX0" fmla="*/ 0 w 1219200"/>
              <a:gd name="connsiteY0" fmla="*/ 0 h 0"/>
              <a:gd name="connsiteX1" fmla="*/ 1219200 w 1219200"/>
              <a:gd name="connsiteY1" fmla="*/ 0 h 0"/>
            </a:gdLst>
            <a:ahLst/>
            <a:cxnLst>
              <a:cxn ang="0">
                <a:pos x="connsiteX0" y="connsiteY0"/>
              </a:cxn>
              <a:cxn ang="0">
                <a:pos x="connsiteX1" y="connsiteY1"/>
              </a:cxn>
            </a:cxnLst>
            <a:rect l="l" t="t" r="r" b="b"/>
            <a:pathLst>
              <a:path w="1219200">
                <a:moveTo>
                  <a:pt x="0" y="0"/>
                </a:moveTo>
                <a:lnTo>
                  <a:pt x="1219200" y="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flipH="1" flipV="1">
            <a:off x="2667000" y="2857500"/>
            <a:ext cx="628650" cy="304800"/>
          </a:xfrm>
          <a:custGeom>
            <a:avLst/>
            <a:gdLst>
              <a:gd name="connsiteX0" fmla="*/ 628650 w 628650"/>
              <a:gd name="connsiteY0" fmla="*/ 0 h 304800"/>
              <a:gd name="connsiteX1" fmla="*/ 628650 w 628650"/>
              <a:gd name="connsiteY1" fmla="*/ 304800 h 304800"/>
              <a:gd name="connsiteX2" fmla="*/ 0 w 628650"/>
              <a:gd name="connsiteY2" fmla="*/ 304800 h 304800"/>
            </a:gdLst>
            <a:ahLst/>
            <a:cxnLst>
              <a:cxn ang="0">
                <a:pos x="connsiteX0" y="connsiteY0"/>
              </a:cxn>
              <a:cxn ang="0">
                <a:pos x="connsiteX1" y="connsiteY1"/>
              </a:cxn>
              <a:cxn ang="0">
                <a:pos x="connsiteX2" y="connsiteY2"/>
              </a:cxn>
            </a:cxnLst>
            <a:rect l="l" t="t" r="r" b="b"/>
            <a:pathLst>
              <a:path w="628650" h="304800">
                <a:moveTo>
                  <a:pt x="628650" y="0"/>
                </a:moveTo>
                <a:lnTo>
                  <a:pt x="628650" y="304800"/>
                </a:lnTo>
                <a:lnTo>
                  <a:pt x="0" y="3048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3943350" y="2552700"/>
            <a:ext cx="1219200" cy="0"/>
          </a:xfrm>
          <a:custGeom>
            <a:avLst/>
            <a:gdLst>
              <a:gd name="connsiteX0" fmla="*/ 0 w 1219200"/>
              <a:gd name="connsiteY0" fmla="*/ 0 h 0"/>
              <a:gd name="connsiteX1" fmla="*/ 1219200 w 1219200"/>
              <a:gd name="connsiteY1" fmla="*/ 0 h 0"/>
            </a:gdLst>
            <a:ahLst/>
            <a:cxnLst>
              <a:cxn ang="0">
                <a:pos x="connsiteX0" y="connsiteY0"/>
              </a:cxn>
              <a:cxn ang="0">
                <a:pos x="connsiteX1" y="connsiteY1"/>
              </a:cxn>
            </a:cxnLst>
            <a:rect l="l" t="t" r="r" b="b"/>
            <a:pathLst>
              <a:path w="1219200">
                <a:moveTo>
                  <a:pt x="0" y="0"/>
                </a:moveTo>
                <a:lnTo>
                  <a:pt x="1219200" y="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638550" y="3133725"/>
            <a:ext cx="514350" cy="514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flipH="1" flipV="1">
            <a:off x="3886200" y="2838450"/>
            <a:ext cx="628650" cy="304800"/>
          </a:xfrm>
          <a:custGeom>
            <a:avLst/>
            <a:gdLst>
              <a:gd name="connsiteX0" fmla="*/ 628650 w 628650"/>
              <a:gd name="connsiteY0" fmla="*/ 0 h 304800"/>
              <a:gd name="connsiteX1" fmla="*/ 628650 w 628650"/>
              <a:gd name="connsiteY1" fmla="*/ 304800 h 304800"/>
              <a:gd name="connsiteX2" fmla="*/ 0 w 628650"/>
              <a:gd name="connsiteY2" fmla="*/ 304800 h 304800"/>
            </a:gdLst>
            <a:ahLst/>
            <a:cxnLst>
              <a:cxn ang="0">
                <a:pos x="connsiteX0" y="connsiteY0"/>
              </a:cxn>
              <a:cxn ang="0">
                <a:pos x="connsiteX1" y="connsiteY1"/>
              </a:cxn>
              <a:cxn ang="0">
                <a:pos x="connsiteX2" y="connsiteY2"/>
              </a:cxn>
            </a:cxnLst>
            <a:rect l="l" t="t" r="r" b="b"/>
            <a:pathLst>
              <a:path w="628650" h="304800">
                <a:moveTo>
                  <a:pt x="628650" y="0"/>
                </a:moveTo>
                <a:lnTo>
                  <a:pt x="628650" y="304800"/>
                </a:lnTo>
                <a:lnTo>
                  <a:pt x="0" y="3048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5162550" y="2533650"/>
            <a:ext cx="1219200" cy="0"/>
          </a:xfrm>
          <a:custGeom>
            <a:avLst/>
            <a:gdLst>
              <a:gd name="connsiteX0" fmla="*/ 0 w 1219200"/>
              <a:gd name="connsiteY0" fmla="*/ 0 h 0"/>
              <a:gd name="connsiteX1" fmla="*/ 1219200 w 1219200"/>
              <a:gd name="connsiteY1" fmla="*/ 0 h 0"/>
            </a:gdLst>
            <a:ahLst/>
            <a:cxnLst>
              <a:cxn ang="0">
                <a:pos x="connsiteX0" y="connsiteY0"/>
              </a:cxn>
              <a:cxn ang="0">
                <a:pos x="connsiteX1" y="connsiteY1"/>
              </a:cxn>
            </a:cxnLst>
            <a:rect l="l" t="t" r="r" b="b"/>
            <a:pathLst>
              <a:path w="1219200">
                <a:moveTo>
                  <a:pt x="0" y="0"/>
                </a:moveTo>
                <a:lnTo>
                  <a:pt x="1219200" y="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857750" y="3114675"/>
            <a:ext cx="514350" cy="514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flipH="1" flipV="1">
            <a:off x="5105400" y="2819400"/>
            <a:ext cx="628650" cy="304800"/>
          </a:xfrm>
          <a:custGeom>
            <a:avLst/>
            <a:gdLst>
              <a:gd name="connsiteX0" fmla="*/ 628650 w 628650"/>
              <a:gd name="connsiteY0" fmla="*/ 0 h 304800"/>
              <a:gd name="connsiteX1" fmla="*/ 628650 w 628650"/>
              <a:gd name="connsiteY1" fmla="*/ 304800 h 304800"/>
              <a:gd name="connsiteX2" fmla="*/ 0 w 628650"/>
              <a:gd name="connsiteY2" fmla="*/ 304800 h 304800"/>
            </a:gdLst>
            <a:ahLst/>
            <a:cxnLst>
              <a:cxn ang="0">
                <a:pos x="connsiteX0" y="connsiteY0"/>
              </a:cxn>
              <a:cxn ang="0">
                <a:pos x="connsiteX1" y="connsiteY1"/>
              </a:cxn>
              <a:cxn ang="0">
                <a:pos x="connsiteX2" y="connsiteY2"/>
              </a:cxn>
            </a:cxnLst>
            <a:rect l="l" t="t" r="r" b="b"/>
            <a:pathLst>
              <a:path w="628650" h="304800">
                <a:moveTo>
                  <a:pt x="628650" y="0"/>
                </a:moveTo>
                <a:lnTo>
                  <a:pt x="628650" y="304800"/>
                </a:lnTo>
                <a:lnTo>
                  <a:pt x="0" y="3048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438400" y="3171825"/>
            <a:ext cx="514350" cy="514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200150" y="3171825"/>
            <a:ext cx="514350" cy="514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114550" y="2343150"/>
            <a:ext cx="1238250" cy="0"/>
          </a:xfrm>
          <a:custGeom>
            <a:avLst/>
            <a:gdLst>
              <a:gd name="connsiteX0" fmla="*/ 0 w 1238250"/>
              <a:gd name="connsiteY0" fmla="*/ 0 h 0"/>
              <a:gd name="connsiteX1" fmla="*/ 1238250 w 1238250"/>
              <a:gd name="connsiteY1" fmla="*/ 0 h 0"/>
            </a:gdLst>
            <a:ahLst/>
            <a:cxnLst>
              <a:cxn ang="0">
                <a:pos x="connsiteX0" y="connsiteY0"/>
              </a:cxn>
              <a:cxn ang="0">
                <a:pos x="connsiteX1" y="connsiteY1"/>
              </a:cxn>
            </a:cxnLst>
            <a:rect l="l" t="t" r="r" b="b"/>
            <a:pathLst>
              <a:path w="1238250">
                <a:moveTo>
                  <a:pt x="0" y="0"/>
                </a:moveTo>
                <a:lnTo>
                  <a:pt x="123825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3314700" y="2343150"/>
            <a:ext cx="1238250" cy="0"/>
          </a:xfrm>
          <a:custGeom>
            <a:avLst/>
            <a:gdLst>
              <a:gd name="connsiteX0" fmla="*/ 0 w 1238250"/>
              <a:gd name="connsiteY0" fmla="*/ 0 h 0"/>
              <a:gd name="connsiteX1" fmla="*/ 1238250 w 1238250"/>
              <a:gd name="connsiteY1" fmla="*/ 0 h 0"/>
            </a:gdLst>
            <a:ahLst/>
            <a:cxnLst>
              <a:cxn ang="0">
                <a:pos x="connsiteX0" y="connsiteY0"/>
              </a:cxn>
              <a:cxn ang="0">
                <a:pos x="connsiteX1" y="connsiteY1"/>
              </a:cxn>
            </a:cxnLst>
            <a:rect l="l" t="t" r="r" b="b"/>
            <a:pathLst>
              <a:path w="1238250">
                <a:moveTo>
                  <a:pt x="0" y="0"/>
                </a:moveTo>
                <a:lnTo>
                  <a:pt x="123825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514850" y="2343150"/>
            <a:ext cx="1238250" cy="0"/>
          </a:xfrm>
          <a:custGeom>
            <a:avLst/>
            <a:gdLst>
              <a:gd name="connsiteX0" fmla="*/ 0 w 1238250"/>
              <a:gd name="connsiteY0" fmla="*/ 0 h 0"/>
              <a:gd name="connsiteX1" fmla="*/ 1238250 w 1238250"/>
              <a:gd name="connsiteY1" fmla="*/ 0 h 0"/>
            </a:gdLst>
            <a:ahLst/>
            <a:cxnLst>
              <a:cxn ang="0">
                <a:pos x="connsiteX0" y="connsiteY0"/>
              </a:cxn>
              <a:cxn ang="0">
                <a:pos x="connsiteX1" y="connsiteY1"/>
              </a:cxn>
            </a:cxnLst>
            <a:rect l="l" t="t" r="r" b="b"/>
            <a:pathLst>
              <a:path w="1238250">
                <a:moveTo>
                  <a:pt x="0" y="0"/>
                </a:moveTo>
                <a:lnTo>
                  <a:pt x="123825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772150" y="2362200"/>
            <a:ext cx="1238250" cy="0"/>
          </a:xfrm>
          <a:custGeom>
            <a:avLst/>
            <a:gdLst>
              <a:gd name="connsiteX0" fmla="*/ 0 w 1238250"/>
              <a:gd name="connsiteY0" fmla="*/ 0 h 0"/>
              <a:gd name="connsiteX1" fmla="*/ 1238250 w 1238250"/>
              <a:gd name="connsiteY1" fmla="*/ 0 h 0"/>
            </a:gdLst>
            <a:ahLst/>
            <a:cxnLst>
              <a:cxn ang="0">
                <a:pos x="connsiteX0" y="connsiteY0"/>
              </a:cxn>
              <a:cxn ang="0">
                <a:pos x="connsiteX1" y="connsiteY1"/>
              </a:cxn>
            </a:cxnLst>
            <a:rect l="l" t="t" r="r" b="b"/>
            <a:pathLst>
              <a:path w="1238250">
                <a:moveTo>
                  <a:pt x="0" y="0"/>
                </a:moveTo>
                <a:lnTo>
                  <a:pt x="123825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343150" y="2019300"/>
            <a:ext cx="676275" cy="369332"/>
          </a:xfrm>
          <a:prstGeom prst="rect">
            <a:avLst/>
          </a:prstGeom>
          <a:noFill/>
        </p:spPr>
        <p:txBody>
          <a:bodyPr wrap="square" rtlCol="0">
            <a:spAutoFit/>
          </a:bodyPr>
          <a:lstStyle/>
          <a:p>
            <a:pPr algn="ctr"/>
            <a:r>
              <a:rPr lang="en-US" dirty="0" smtClean="0"/>
              <a:t>Z</a:t>
            </a:r>
            <a:r>
              <a:rPr lang="en-US" baseline="-25000" dirty="0" smtClean="0"/>
              <a:t>1</a:t>
            </a:r>
            <a:endParaRPr lang="en-US" dirty="0"/>
          </a:p>
        </p:txBody>
      </p:sp>
      <p:sp>
        <p:nvSpPr>
          <p:cNvPr id="40" name="TextBox 39"/>
          <p:cNvSpPr txBox="1"/>
          <p:nvPr/>
        </p:nvSpPr>
        <p:spPr>
          <a:xfrm>
            <a:off x="3619500" y="2019300"/>
            <a:ext cx="676275" cy="369332"/>
          </a:xfrm>
          <a:prstGeom prst="rect">
            <a:avLst/>
          </a:prstGeom>
          <a:noFill/>
        </p:spPr>
        <p:txBody>
          <a:bodyPr wrap="square" rtlCol="0">
            <a:spAutoFit/>
          </a:bodyPr>
          <a:lstStyle/>
          <a:p>
            <a:pPr algn="ctr"/>
            <a:r>
              <a:rPr lang="en-US" dirty="0" smtClean="0"/>
              <a:t>Z</a:t>
            </a:r>
            <a:r>
              <a:rPr lang="en-US" baseline="-25000" dirty="0"/>
              <a:t>2</a:t>
            </a:r>
            <a:endParaRPr lang="en-US" dirty="0"/>
          </a:p>
        </p:txBody>
      </p:sp>
      <p:sp>
        <p:nvSpPr>
          <p:cNvPr id="41" name="TextBox 40"/>
          <p:cNvSpPr txBox="1"/>
          <p:nvPr/>
        </p:nvSpPr>
        <p:spPr>
          <a:xfrm>
            <a:off x="4857750" y="2019300"/>
            <a:ext cx="676275" cy="369332"/>
          </a:xfrm>
          <a:prstGeom prst="rect">
            <a:avLst/>
          </a:prstGeom>
          <a:noFill/>
        </p:spPr>
        <p:txBody>
          <a:bodyPr wrap="square" rtlCol="0">
            <a:spAutoFit/>
          </a:bodyPr>
          <a:lstStyle/>
          <a:p>
            <a:pPr algn="ctr"/>
            <a:r>
              <a:rPr lang="en-US" dirty="0" smtClean="0"/>
              <a:t>Z</a:t>
            </a:r>
            <a:r>
              <a:rPr lang="en-US" baseline="-25000" dirty="0" smtClean="0"/>
              <a:t>3</a:t>
            </a:r>
            <a:endParaRPr lang="en-US" dirty="0"/>
          </a:p>
        </p:txBody>
      </p:sp>
      <p:sp>
        <p:nvSpPr>
          <p:cNvPr id="42" name="TextBox 41"/>
          <p:cNvSpPr txBox="1"/>
          <p:nvPr/>
        </p:nvSpPr>
        <p:spPr>
          <a:xfrm>
            <a:off x="6096000" y="2019300"/>
            <a:ext cx="676275" cy="369332"/>
          </a:xfrm>
          <a:prstGeom prst="rect">
            <a:avLst/>
          </a:prstGeom>
          <a:noFill/>
        </p:spPr>
        <p:txBody>
          <a:bodyPr wrap="square" rtlCol="0">
            <a:spAutoFit/>
          </a:bodyPr>
          <a:lstStyle/>
          <a:p>
            <a:pPr algn="ctr"/>
            <a:r>
              <a:rPr lang="en-US" dirty="0" smtClean="0"/>
              <a:t>Z</a:t>
            </a:r>
            <a:r>
              <a:rPr lang="en-US" baseline="-25000" dirty="0"/>
              <a:t>4</a:t>
            </a:r>
            <a:endParaRPr lang="en-US" dirty="0"/>
          </a:p>
        </p:txBody>
      </p:sp>
      <p:sp>
        <p:nvSpPr>
          <p:cNvPr id="44" name="TextBox 43"/>
          <p:cNvSpPr txBox="1"/>
          <p:nvPr/>
        </p:nvSpPr>
        <p:spPr>
          <a:xfrm>
            <a:off x="900112" y="2571750"/>
            <a:ext cx="676275" cy="369332"/>
          </a:xfrm>
          <a:prstGeom prst="rect">
            <a:avLst/>
          </a:prstGeom>
          <a:noFill/>
        </p:spPr>
        <p:txBody>
          <a:bodyPr wrap="square" rtlCol="0">
            <a:spAutoFit/>
          </a:bodyPr>
          <a:lstStyle/>
          <a:p>
            <a:pPr algn="ctr"/>
            <a:r>
              <a:rPr lang="en-US" dirty="0" smtClean="0"/>
              <a:t>I</a:t>
            </a:r>
            <a:r>
              <a:rPr lang="en-US" baseline="-25000" dirty="0" smtClean="0"/>
              <a:t>1</a:t>
            </a:r>
            <a:endParaRPr lang="en-US" dirty="0"/>
          </a:p>
        </p:txBody>
      </p:sp>
      <p:sp>
        <p:nvSpPr>
          <p:cNvPr id="45" name="Freeform 44"/>
          <p:cNvSpPr/>
          <p:nvPr/>
        </p:nvSpPr>
        <p:spPr>
          <a:xfrm>
            <a:off x="1333500" y="2686050"/>
            <a:ext cx="323850" cy="323850"/>
          </a:xfrm>
          <a:custGeom>
            <a:avLst/>
            <a:gdLst>
              <a:gd name="connsiteX0" fmla="*/ 0 w 323850"/>
              <a:gd name="connsiteY0" fmla="*/ 323850 h 323850"/>
              <a:gd name="connsiteX1" fmla="*/ 0 w 323850"/>
              <a:gd name="connsiteY1" fmla="*/ 0 h 323850"/>
              <a:gd name="connsiteX2" fmla="*/ 323850 w 323850"/>
              <a:gd name="connsiteY2" fmla="*/ 0 h 323850"/>
            </a:gdLst>
            <a:ahLst/>
            <a:cxnLst>
              <a:cxn ang="0">
                <a:pos x="connsiteX0" y="connsiteY0"/>
              </a:cxn>
              <a:cxn ang="0">
                <a:pos x="connsiteX1" y="connsiteY1"/>
              </a:cxn>
              <a:cxn ang="0">
                <a:pos x="connsiteX2" y="connsiteY2"/>
              </a:cxn>
            </a:cxnLst>
            <a:rect l="l" t="t" r="r" b="b"/>
            <a:pathLst>
              <a:path w="323850" h="323850">
                <a:moveTo>
                  <a:pt x="0" y="323850"/>
                </a:moveTo>
                <a:lnTo>
                  <a:pt x="0" y="0"/>
                </a:lnTo>
                <a:lnTo>
                  <a:pt x="3238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119312" y="2571750"/>
            <a:ext cx="676275" cy="369332"/>
          </a:xfrm>
          <a:prstGeom prst="rect">
            <a:avLst/>
          </a:prstGeom>
          <a:noFill/>
        </p:spPr>
        <p:txBody>
          <a:bodyPr wrap="square" rtlCol="0">
            <a:spAutoFit/>
          </a:bodyPr>
          <a:lstStyle/>
          <a:p>
            <a:pPr algn="ctr"/>
            <a:r>
              <a:rPr lang="en-US" dirty="0" smtClean="0"/>
              <a:t>I</a:t>
            </a:r>
            <a:r>
              <a:rPr lang="en-US" baseline="-25000" dirty="0"/>
              <a:t>2</a:t>
            </a:r>
            <a:endParaRPr lang="en-US" dirty="0"/>
          </a:p>
        </p:txBody>
      </p:sp>
      <p:sp>
        <p:nvSpPr>
          <p:cNvPr id="47" name="Freeform 46"/>
          <p:cNvSpPr/>
          <p:nvPr/>
        </p:nvSpPr>
        <p:spPr>
          <a:xfrm>
            <a:off x="2552700" y="2686050"/>
            <a:ext cx="323850" cy="323850"/>
          </a:xfrm>
          <a:custGeom>
            <a:avLst/>
            <a:gdLst>
              <a:gd name="connsiteX0" fmla="*/ 0 w 323850"/>
              <a:gd name="connsiteY0" fmla="*/ 323850 h 323850"/>
              <a:gd name="connsiteX1" fmla="*/ 0 w 323850"/>
              <a:gd name="connsiteY1" fmla="*/ 0 h 323850"/>
              <a:gd name="connsiteX2" fmla="*/ 323850 w 323850"/>
              <a:gd name="connsiteY2" fmla="*/ 0 h 323850"/>
            </a:gdLst>
            <a:ahLst/>
            <a:cxnLst>
              <a:cxn ang="0">
                <a:pos x="connsiteX0" y="connsiteY0"/>
              </a:cxn>
              <a:cxn ang="0">
                <a:pos x="connsiteX1" y="connsiteY1"/>
              </a:cxn>
              <a:cxn ang="0">
                <a:pos x="connsiteX2" y="connsiteY2"/>
              </a:cxn>
            </a:cxnLst>
            <a:rect l="l" t="t" r="r" b="b"/>
            <a:pathLst>
              <a:path w="323850" h="323850">
                <a:moveTo>
                  <a:pt x="0" y="323850"/>
                </a:moveTo>
                <a:lnTo>
                  <a:pt x="0" y="0"/>
                </a:lnTo>
                <a:lnTo>
                  <a:pt x="3238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395662" y="2571750"/>
            <a:ext cx="676275" cy="369332"/>
          </a:xfrm>
          <a:prstGeom prst="rect">
            <a:avLst/>
          </a:prstGeom>
          <a:noFill/>
        </p:spPr>
        <p:txBody>
          <a:bodyPr wrap="square" rtlCol="0">
            <a:spAutoFit/>
          </a:bodyPr>
          <a:lstStyle/>
          <a:p>
            <a:pPr algn="ctr"/>
            <a:r>
              <a:rPr lang="en-US" dirty="0" smtClean="0"/>
              <a:t>I</a:t>
            </a:r>
            <a:r>
              <a:rPr lang="en-US" baseline="-25000" dirty="0" smtClean="0"/>
              <a:t>3</a:t>
            </a:r>
            <a:endParaRPr lang="en-US" dirty="0"/>
          </a:p>
        </p:txBody>
      </p:sp>
      <p:sp>
        <p:nvSpPr>
          <p:cNvPr id="49" name="Freeform 48"/>
          <p:cNvSpPr/>
          <p:nvPr/>
        </p:nvSpPr>
        <p:spPr>
          <a:xfrm>
            <a:off x="3829050" y="2686050"/>
            <a:ext cx="323850" cy="323850"/>
          </a:xfrm>
          <a:custGeom>
            <a:avLst/>
            <a:gdLst>
              <a:gd name="connsiteX0" fmla="*/ 0 w 323850"/>
              <a:gd name="connsiteY0" fmla="*/ 323850 h 323850"/>
              <a:gd name="connsiteX1" fmla="*/ 0 w 323850"/>
              <a:gd name="connsiteY1" fmla="*/ 0 h 323850"/>
              <a:gd name="connsiteX2" fmla="*/ 323850 w 323850"/>
              <a:gd name="connsiteY2" fmla="*/ 0 h 323850"/>
            </a:gdLst>
            <a:ahLst/>
            <a:cxnLst>
              <a:cxn ang="0">
                <a:pos x="connsiteX0" y="connsiteY0"/>
              </a:cxn>
              <a:cxn ang="0">
                <a:pos x="connsiteX1" y="connsiteY1"/>
              </a:cxn>
              <a:cxn ang="0">
                <a:pos x="connsiteX2" y="connsiteY2"/>
              </a:cxn>
            </a:cxnLst>
            <a:rect l="l" t="t" r="r" b="b"/>
            <a:pathLst>
              <a:path w="323850" h="323850">
                <a:moveTo>
                  <a:pt x="0" y="323850"/>
                </a:moveTo>
                <a:lnTo>
                  <a:pt x="0" y="0"/>
                </a:lnTo>
                <a:lnTo>
                  <a:pt x="3238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595812" y="2571750"/>
            <a:ext cx="676275" cy="369332"/>
          </a:xfrm>
          <a:prstGeom prst="rect">
            <a:avLst/>
          </a:prstGeom>
          <a:noFill/>
        </p:spPr>
        <p:txBody>
          <a:bodyPr wrap="square" rtlCol="0">
            <a:spAutoFit/>
          </a:bodyPr>
          <a:lstStyle/>
          <a:p>
            <a:pPr algn="ctr"/>
            <a:r>
              <a:rPr lang="en-US" dirty="0" smtClean="0"/>
              <a:t>I</a:t>
            </a:r>
            <a:r>
              <a:rPr lang="en-US" baseline="-25000" dirty="0"/>
              <a:t>4</a:t>
            </a:r>
            <a:endParaRPr lang="en-US" dirty="0"/>
          </a:p>
        </p:txBody>
      </p:sp>
      <p:sp>
        <p:nvSpPr>
          <p:cNvPr id="51" name="Freeform 50"/>
          <p:cNvSpPr/>
          <p:nvPr/>
        </p:nvSpPr>
        <p:spPr>
          <a:xfrm>
            <a:off x="5029200" y="2686050"/>
            <a:ext cx="323850" cy="323850"/>
          </a:xfrm>
          <a:custGeom>
            <a:avLst/>
            <a:gdLst>
              <a:gd name="connsiteX0" fmla="*/ 0 w 323850"/>
              <a:gd name="connsiteY0" fmla="*/ 323850 h 323850"/>
              <a:gd name="connsiteX1" fmla="*/ 0 w 323850"/>
              <a:gd name="connsiteY1" fmla="*/ 0 h 323850"/>
              <a:gd name="connsiteX2" fmla="*/ 323850 w 323850"/>
              <a:gd name="connsiteY2" fmla="*/ 0 h 323850"/>
            </a:gdLst>
            <a:ahLst/>
            <a:cxnLst>
              <a:cxn ang="0">
                <a:pos x="connsiteX0" y="connsiteY0"/>
              </a:cxn>
              <a:cxn ang="0">
                <a:pos x="connsiteX1" y="connsiteY1"/>
              </a:cxn>
              <a:cxn ang="0">
                <a:pos x="connsiteX2" y="connsiteY2"/>
              </a:cxn>
            </a:cxnLst>
            <a:rect l="l" t="t" r="r" b="b"/>
            <a:pathLst>
              <a:path w="323850" h="323850">
                <a:moveTo>
                  <a:pt x="0" y="323850"/>
                </a:moveTo>
                <a:lnTo>
                  <a:pt x="0" y="0"/>
                </a:lnTo>
                <a:lnTo>
                  <a:pt x="3238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605462" y="2400300"/>
            <a:ext cx="676275" cy="369332"/>
          </a:xfrm>
          <a:prstGeom prst="rect">
            <a:avLst/>
          </a:prstGeom>
          <a:noFill/>
        </p:spPr>
        <p:txBody>
          <a:bodyPr wrap="square" rtlCol="0">
            <a:spAutoFit/>
          </a:bodyPr>
          <a:lstStyle/>
          <a:p>
            <a:pPr algn="ctr"/>
            <a:r>
              <a:rPr lang="en-US" dirty="0" smtClean="0"/>
              <a:t>I</a:t>
            </a:r>
            <a:r>
              <a:rPr lang="en-US" baseline="-25000" dirty="0" smtClean="0"/>
              <a:t>s</a:t>
            </a:r>
            <a:endParaRPr lang="en-US" dirty="0"/>
          </a:p>
        </p:txBody>
      </p:sp>
      <p:sp>
        <p:nvSpPr>
          <p:cNvPr id="53" name="Freeform 52"/>
          <p:cNvSpPr/>
          <p:nvPr/>
        </p:nvSpPr>
        <p:spPr>
          <a:xfrm>
            <a:off x="6038850" y="2552700"/>
            <a:ext cx="381000" cy="0"/>
          </a:xfrm>
          <a:custGeom>
            <a:avLst/>
            <a:gdLst>
              <a:gd name="connsiteX0" fmla="*/ 0 w 381000"/>
              <a:gd name="connsiteY0" fmla="*/ 0 h 0"/>
              <a:gd name="connsiteX1" fmla="*/ 381000 w 381000"/>
              <a:gd name="connsiteY1" fmla="*/ 0 h 0"/>
            </a:gdLst>
            <a:ahLst/>
            <a:cxnLst>
              <a:cxn ang="0">
                <a:pos x="connsiteX0" y="connsiteY0"/>
              </a:cxn>
              <a:cxn ang="0">
                <a:pos x="connsiteX1" y="connsiteY1"/>
              </a:cxn>
            </a:cxnLst>
            <a:rect l="l" t="t" r="r" b="b"/>
            <a:pathLst>
              <a:path w="381000">
                <a:moveTo>
                  <a:pt x="0" y="0"/>
                </a:moveTo>
                <a:lnTo>
                  <a:pt x="38100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228600" y="1138327"/>
            <a:ext cx="8705850" cy="830997"/>
          </a:xfrm>
          <a:prstGeom prst="rect">
            <a:avLst/>
          </a:prstGeom>
          <a:noFill/>
        </p:spPr>
        <p:txBody>
          <a:bodyPr wrap="square" rtlCol="0">
            <a:spAutoFit/>
          </a:bodyPr>
          <a:lstStyle/>
          <a:p>
            <a:r>
              <a:rPr lang="en-US" sz="2400" dirty="0"/>
              <a:t>A</a:t>
            </a:r>
            <a:r>
              <a:rPr lang="en-US" sz="2400" dirty="0" smtClean="0"/>
              <a:t> simplifying assumption:</a:t>
            </a:r>
            <a:r>
              <a:rPr lang="en-US" sz="2400" dirty="0"/>
              <a:t> </a:t>
            </a:r>
            <a:r>
              <a:rPr lang="en-US" sz="2400" dirty="0" smtClean="0"/>
              <a:t>Current injections from all wind turbines are identical in magnitude and angle, I (a </a:t>
            </a:r>
            <a:r>
              <a:rPr lang="en-US" sz="2400" dirty="0" err="1" smtClean="0"/>
              <a:t>phasor</a:t>
            </a:r>
            <a:r>
              <a:rPr lang="en-US" sz="2400" dirty="0" smtClean="0"/>
              <a:t>). </a:t>
            </a:r>
          </a:p>
        </p:txBody>
      </p:sp>
      <p:graphicFrame>
        <p:nvGraphicFramePr>
          <p:cNvPr id="5" name="Object 4"/>
          <p:cNvGraphicFramePr>
            <a:graphicFrameLocks noChangeAspect="1"/>
          </p:cNvGraphicFramePr>
          <p:nvPr>
            <p:extLst>
              <p:ext uri="{D42A27DB-BD31-4B8C-83A1-F6EECF244321}">
                <p14:modId xmlns:p14="http://schemas.microsoft.com/office/powerpoint/2010/main" val="2014952266"/>
              </p:ext>
            </p:extLst>
          </p:nvPr>
        </p:nvGraphicFramePr>
        <p:xfrm>
          <a:off x="3241675" y="3971925"/>
          <a:ext cx="865188" cy="401638"/>
        </p:xfrm>
        <a:graphic>
          <a:graphicData uri="http://schemas.openxmlformats.org/presentationml/2006/ole">
            <mc:AlternateContent xmlns:mc="http://schemas.openxmlformats.org/markup-compatibility/2006">
              <mc:Choice xmlns:v="urn:schemas-microsoft-com:vml" Requires="v">
                <p:oleObj spid="_x0000_s28820" name="Equation" r:id="rId4" imgW="482400" imgH="228600" progId="Equation.3">
                  <p:embed/>
                </p:oleObj>
              </mc:Choice>
              <mc:Fallback>
                <p:oleObj name="Equation" r:id="rId4" imgW="482400" imgH="228600" progId="Equation.3">
                  <p:embed/>
                  <p:pic>
                    <p:nvPicPr>
                      <p:cNvPr id="0" name="Object 18"/>
                      <p:cNvPicPr>
                        <a:picLocks noChangeAspect="1" noChangeArrowheads="1"/>
                      </p:cNvPicPr>
                      <p:nvPr/>
                    </p:nvPicPr>
                    <p:blipFill>
                      <a:blip r:embed="rId5"/>
                      <a:srcRect/>
                      <a:stretch>
                        <a:fillRect/>
                      </a:stretch>
                    </p:blipFill>
                    <p:spPr bwMode="auto">
                      <a:xfrm>
                        <a:off x="3241675" y="3971925"/>
                        <a:ext cx="86518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 name="Rectangle 55"/>
          <p:cNvSpPr/>
          <p:nvPr/>
        </p:nvSpPr>
        <p:spPr>
          <a:xfrm>
            <a:off x="0" y="3709690"/>
            <a:ext cx="5943599" cy="369332"/>
          </a:xfrm>
          <a:prstGeom prst="rect">
            <a:avLst/>
          </a:prstGeom>
        </p:spPr>
        <p:txBody>
          <a:bodyPr wrap="square">
            <a:spAutoFit/>
          </a:bodyPr>
          <a:lstStyle/>
          <a:p>
            <a:r>
              <a:rPr lang="en-US" dirty="0" smtClean="0"/>
              <a:t>Therefore, total current in equivalent representation is:</a:t>
            </a:r>
            <a:endParaRPr lang="en-US" dirty="0"/>
          </a:p>
        </p:txBody>
      </p:sp>
      <p:pic>
        <p:nvPicPr>
          <p:cNvPr id="5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8850" y="3114675"/>
            <a:ext cx="2810684"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ectangle 57"/>
          <p:cNvSpPr/>
          <p:nvPr/>
        </p:nvSpPr>
        <p:spPr>
          <a:xfrm>
            <a:off x="1" y="4281190"/>
            <a:ext cx="4857750" cy="369332"/>
          </a:xfrm>
          <a:prstGeom prst="rect">
            <a:avLst/>
          </a:prstGeom>
        </p:spPr>
        <p:txBody>
          <a:bodyPr wrap="square">
            <a:spAutoFit/>
          </a:bodyPr>
          <a:lstStyle/>
          <a:p>
            <a:r>
              <a:rPr lang="en-US" dirty="0" smtClean="0"/>
              <a:t>The voltage drop across each impedance is:</a:t>
            </a:r>
            <a:endParaRPr lang="en-US" dirty="0"/>
          </a:p>
        </p:txBody>
      </p:sp>
      <p:graphicFrame>
        <p:nvGraphicFramePr>
          <p:cNvPr id="59" name="Object 58"/>
          <p:cNvGraphicFramePr>
            <a:graphicFrameLocks noChangeAspect="1"/>
          </p:cNvGraphicFramePr>
          <p:nvPr>
            <p:extLst>
              <p:ext uri="{D42A27DB-BD31-4B8C-83A1-F6EECF244321}">
                <p14:modId xmlns:p14="http://schemas.microsoft.com/office/powerpoint/2010/main" val="390161129"/>
              </p:ext>
            </p:extLst>
          </p:nvPr>
        </p:nvGraphicFramePr>
        <p:xfrm>
          <a:off x="661987" y="4585990"/>
          <a:ext cx="3781425" cy="1606550"/>
        </p:xfrm>
        <a:graphic>
          <a:graphicData uri="http://schemas.openxmlformats.org/presentationml/2006/ole">
            <mc:AlternateContent xmlns:mc="http://schemas.openxmlformats.org/markup-compatibility/2006">
              <mc:Choice xmlns:v="urn:schemas-microsoft-com:vml" Requires="v">
                <p:oleObj spid="_x0000_s28821" name="Equation" r:id="rId7" imgW="2108160" imgH="914400" progId="Equation.3">
                  <p:embed/>
                </p:oleObj>
              </mc:Choice>
              <mc:Fallback>
                <p:oleObj name="Equation" r:id="rId7" imgW="2108160" imgH="914400" progId="Equation.3">
                  <p:embed/>
                  <p:pic>
                    <p:nvPicPr>
                      <p:cNvPr id="0" name=""/>
                      <p:cNvPicPr>
                        <a:picLocks noChangeAspect="1" noChangeArrowheads="1"/>
                      </p:cNvPicPr>
                      <p:nvPr/>
                    </p:nvPicPr>
                    <p:blipFill>
                      <a:blip r:embed="rId8"/>
                      <a:srcRect/>
                      <a:stretch>
                        <a:fillRect/>
                      </a:stretch>
                    </p:blipFill>
                    <p:spPr bwMode="auto">
                      <a:xfrm>
                        <a:off x="661987" y="4585990"/>
                        <a:ext cx="37814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6772275" y="4613375"/>
            <a:ext cx="1857375" cy="923330"/>
          </a:xfrm>
          <a:prstGeom prst="rect">
            <a:avLst/>
          </a:prstGeom>
          <a:noFill/>
        </p:spPr>
        <p:txBody>
          <a:bodyPr wrap="square" rtlCol="0">
            <a:spAutoFit/>
          </a:bodyPr>
          <a:lstStyle/>
          <a:p>
            <a:r>
              <a:rPr lang="en-US" dirty="0" smtClean="0"/>
              <a:t>I: current </a:t>
            </a:r>
            <a:r>
              <a:rPr lang="en-US" dirty="0" err="1" smtClean="0"/>
              <a:t>phasor</a:t>
            </a:r>
            <a:endParaRPr lang="en-US" dirty="0" smtClean="0"/>
          </a:p>
          <a:p>
            <a:r>
              <a:rPr lang="en-US" dirty="0" smtClean="0"/>
              <a:t>n: # of turbines on trunk line. </a:t>
            </a:r>
            <a:endParaRPr lang="en-US" dirty="0"/>
          </a:p>
        </p:txBody>
      </p:sp>
      <p:sp>
        <p:nvSpPr>
          <p:cNvPr id="6" name="Freeform 5"/>
          <p:cNvSpPr/>
          <p:nvPr/>
        </p:nvSpPr>
        <p:spPr>
          <a:xfrm>
            <a:off x="4324350" y="4248150"/>
            <a:ext cx="2495550" cy="571500"/>
          </a:xfrm>
          <a:custGeom>
            <a:avLst/>
            <a:gdLst>
              <a:gd name="connsiteX0" fmla="*/ 2495550 w 2495550"/>
              <a:gd name="connsiteY0" fmla="*/ 571500 h 571500"/>
              <a:gd name="connsiteX1" fmla="*/ 0 w 2495550"/>
              <a:gd name="connsiteY1" fmla="*/ 0 h 571500"/>
            </a:gdLst>
            <a:ahLst/>
            <a:cxnLst>
              <a:cxn ang="0">
                <a:pos x="connsiteX0" y="connsiteY0"/>
              </a:cxn>
              <a:cxn ang="0">
                <a:pos x="connsiteX1" y="connsiteY1"/>
              </a:cxn>
            </a:cxnLst>
            <a:rect l="l" t="t" r="r" b="b"/>
            <a:pathLst>
              <a:path w="2495550" h="571500">
                <a:moveTo>
                  <a:pt x="2495550" y="57150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0" y="247650"/>
            <a:ext cx="9144000" cy="584775"/>
          </a:xfrm>
          <a:prstGeom prst="rect">
            <a:avLst/>
          </a:prstGeom>
          <a:noFill/>
        </p:spPr>
        <p:txBody>
          <a:bodyPr wrap="square" rtlCol="0">
            <a:spAutoFit/>
          </a:bodyPr>
          <a:lstStyle/>
          <a:p>
            <a:pPr algn="ctr"/>
            <a:r>
              <a:rPr lang="en-US" sz="3200" b="1" dirty="0" smtClean="0"/>
              <a:t>Equivalent collector systems: </a:t>
            </a:r>
            <a:r>
              <a:rPr lang="en-US" sz="3200" b="1" dirty="0"/>
              <a:t>t</a:t>
            </a:r>
            <a:r>
              <a:rPr lang="en-US" sz="3200" b="1" dirty="0" smtClean="0"/>
              <a:t>runk line level</a:t>
            </a:r>
            <a:endParaRPr lang="en-US" sz="3200" b="1" dirty="0"/>
          </a:p>
        </p:txBody>
      </p:sp>
    </p:spTree>
    <p:extLst>
      <p:ext uri="{BB962C8B-B14F-4D97-AF65-F5344CB8AC3E}">
        <p14:creationId xmlns:p14="http://schemas.microsoft.com/office/powerpoint/2010/main" val="269616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24940" y="6407196"/>
            <a:ext cx="407319" cy="347388"/>
          </a:xfrm>
        </p:spPr>
        <p:txBody>
          <a:bodyPr/>
          <a:lstStyle/>
          <a:p>
            <a:pPr>
              <a:defRPr/>
            </a:pPr>
            <a:fld id="{02FCDE40-6964-416A-9A4E-27EE96A382D7}" type="slidenum">
              <a:rPr lang="en-US" b="1"/>
              <a:pPr>
                <a:defRPr/>
              </a:pPr>
              <a:t>48</a:t>
            </a:fld>
            <a:endParaRPr lang="en-US" b="1" dirty="0"/>
          </a:p>
        </p:txBody>
      </p:sp>
      <p:sp>
        <p:nvSpPr>
          <p:cNvPr id="4" name="TextBox 3"/>
          <p:cNvSpPr txBox="1"/>
          <p:nvPr/>
        </p:nvSpPr>
        <p:spPr>
          <a:xfrm>
            <a:off x="438150" y="6257725"/>
            <a:ext cx="8705850" cy="646331"/>
          </a:xfrm>
          <a:prstGeom prst="rect">
            <a:avLst/>
          </a:prstGeom>
          <a:noFill/>
        </p:spPr>
        <p:txBody>
          <a:bodyPr wrap="square" rtlCol="0">
            <a:spAutoFit/>
          </a:bodyPr>
          <a:lstStyle/>
          <a:p>
            <a:r>
              <a:rPr lang="en-US" sz="1200" dirty="0" smtClean="0"/>
              <a:t>E. Muljadi, C. Butterfield, A. Ellis, J. </a:t>
            </a:r>
            <a:r>
              <a:rPr lang="en-US" sz="1200" dirty="0" err="1" smtClean="0"/>
              <a:t>Mechenbier</a:t>
            </a:r>
            <a:r>
              <a:rPr lang="en-US" sz="1200" dirty="0" smtClean="0"/>
              <a:t>, J. </a:t>
            </a:r>
            <a:r>
              <a:rPr lang="en-US" sz="1200" dirty="0" err="1" smtClean="0"/>
              <a:t>Jochheimer</a:t>
            </a:r>
            <a:r>
              <a:rPr lang="en-US" sz="1200" dirty="0" smtClean="0"/>
              <a:t>, R. Young, N. Miller, R. </a:t>
            </a:r>
            <a:r>
              <a:rPr lang="en-US" sz="1200" dirty="0" err="1" smtClean="0"/>
              <a:t>Delmerico</a:t>
            </a:r>
            <a:r>
              <a:rPr lang="en-US" sz="1200" dirty="0" smtClean="0"/>
              <a:t>, R. </a:t>
            </a:r>
            <a:r>
              <a:rPr lang="en-US" sz="1200" dirty="0" err="1" smtClean="0"/>
              <a:t>Zavadil</a:t>
            </a:r>
            <a:r>
              <a:rPr lang="en-US" sz="1200" dirty="0" smtClean="0"/>
              <a:t> and J. Smith, “</a:t>
            </a:r>
            <a:r>
              <a:rPr lang="en-US" sz="1200" dirty="0" err="1" smtClean="0"/>
              <a:t>Equivalencing</a:t>
            </a:r>
            <a:r>
              <a:rPr lang="en-US" sz="1200" dirty="0" smtClean="0"/>
              <a:t> the collector system of a large wind power plant,” National Renewable Energy Laboratory, paper NREL/CP-500-38930, Jan 2006. .</a:t>
            </a:r>
            <a:endParaRPr lang="en-US" sz="1200" dirty="0"/>
          </a:p>
        </p:txBody>
      </p:sp>
      <p:graphicFrame>
        <p:nvGraphicFramePr>
          <p:cNvPr id="59" name="Object 58"/>
          <p:cNvGraphicFramePr>
            <a:graphicFrameLocks noChangeAspect="1"/>
          </p:cNvGraphicFramePr>
          <p:nvPr>
            <p:extLst>
              <p:ext uri="{D42A27DB-BD31-4B8C-83A1-F6EECF244321}">
                <p14:modId xmlns:p14="http://schemas.microsoft.com/office/powerpoint/2010/main" val="282114552"/>
              </p:ext>
            </p:extLst>
          </p:nvPr>
        </p:nvGraphicFramePr>
        <p:xfrm>
          <a:off x="438150" y="1271290"/>
          <a:ext cx="3781425" cy="1606550"/>
        </p:xfrm>
        <a:graphic>
          <a:graphicData uri="http://schemas.openxmlformats.org/presentationml/2006/ole">
            <mc:AlternateContent xmlns:mc="http://schemas.openxmlformats.org/markup-compatibility/2006">
              <mc:Choice xmlns:v="urn:schemas-microsoft-com:vml" Requires="v">
                <p:oleObj spid="_x0000_s31002" name="Equation" r:id="rId4" imgW="2108160" imgH="914400" progId="Equation.3">
                  <p:embed/>
                </p:oleObj>
              </mc:Choice>
              <mc:Fallback>
                <p:oleObj name="Equation" r:id="rId4" imgW="2108160" imgH="914400" progId="Equation.3">
                  <p:embed/>
                  <p:pic>
                    <p:nvPicPr>
                      <p:cNvPr id="0" name=""/>
                      <p:cNvPicPr>
                        <a:picLocks noChangeAspect="1" noChangeArrowheads="1"/>
                      </p:cNvPicPr>
                      <p:nvPr/>
                    </p:nvPicPr>
                    <p:blipFill>
                      <a:blip r:embed="rId5"/>
                      <a:srcRect/>
                      <a:stretch>
                        <a:fillRect/>
                      </a:stretch>
                    </p:blipFill>
                    <p:spPr bwMode="auto">
                      <a:xfrm>
                        <a:off x="438150" y="1271290"/>
                        <a:ext cx="37814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 name="Rectangle 59"/>
          <p:cNvSpPr/>
          <p:nvPr/>
        </p:nvSpPr>
        <p:spPr>
          <a:xfrm>
            <a:off x="152400" y="2969062"/>
            <a:ext cx="3886199" cy="369332"/>
          </a:xfrm>
          <a:prstGeom prst="rect">
            <a:avLst/>
          </a:prstGeom>
        </p:spPr>
        <p:txBody>
          <a:bodyPr wrap="square">
            <a:spAutoFit/>
          </a:bodyPr>
          <a:lstStyle/>
          <a:p>
            <a:r>
              <a:rPr lang="en-US" dirty="0"/>
              <a:t>P</a:t>
            </a:r>
            <a:r>
              <a:rPr lang="en-US" dirty="0" smtClean="0"/>
              <a:t>ower loss in each impedance is:</a:t>
            </a:r>
            <a:endParaRPr lang="en-US" dirty="0"/>
          </a:p>
        </p:txBody>
      </p:sp>
      <p:graphicFrame>
        <p:nvGraphicFramePr>
          <p:cNvPr id="61" name="Object 60"/>
          <p:cNvGraphicFramePr>
            <a:graphicFrameLocks noChangeAspect="1"/>
          </p:cNvGraphicFramePr>
          <p:nvPr>
            <p:extLst>
              <p:ext uri="{D42A27DB-BD31-4B8C-83A1-F6EECF244321}">
                <p14:modId xmlns:p14="http://schemas.microsoft.com/office/powerpoint/2010/main" val="3019271428"/>
              </p:ext>
            </p:extLst>
          </p:nvPr>
        </p:nvGraphicFramePr>
        <p:xfrm>
          <a:off x="206375" y="3370263"/>
          <a:ext cx="8428038" cy="1784350"/>
        </p:xfrm>
        <a:graphic>
          <a:graphicData uri="http://schemas.openxmlformats.org/presentationml/2006/ole">
            <mc:AlternateContent xmlns:mc="http://schemas.openxmlformats.org/markup-compatibility/2006">
              <mc:Choice xmlns:v="urn:schemas-microsoft-com:vml" Requires="v">
                <p:oleObj spid="_x0000_s31003" name="Equation" r:id="rId6" imgW="4698720" imgH="1015920" progId="Equation.3">
                  <p:embed/>
                </p:oleObj>
              </mc:Choice>
              <mc:Fallback>
                <p:oleObj name="Equation" r:id="rId6" imgW="4698720" imgH="1015920" progId="Equation.3">
                  <p:embed/>
                  <p:pic>
                    <p:nvPicPr>
                      <p:cNvPr id="0" name=""/>
                      <p:cNvPicPr>
                        <a:picLocks noChangeAspect="1" noChangeArrowheads="1"/>
                      </p:cNvPicPr>
                      <p:nvPr/>
                    </p:nvPicPr>
                    <p:blipFill>
                      <a:blip r:embed="rId7"/>
                      <a:srcRect/>
                      <a:stretch>
                        <a:fillRect/>
                      </a:stretch>
                    </p:blipFill>
                    <p:spPr bwMode="auto">
                      <a:xfrm>
                        <a:off x="206375" y="3370263"/>
                        <a:ext cx="842803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 name="Rectangle 42"/>
          <p:cNvSpPr/>
          <p:nvPr/>
        </p:nvSpPr>
        <p:spPr>
          <a:xfrm>
            <a:off x="38100" y="5850293"/>
            <a:ext cx="6667500" cy="369332"/>
          </a:xfrm>
          <a:prstGeom prst="rect">
            <a:avLst/>
          </a:prstGeom>
        </p:spPr>
        <p:txBody>
          <a:bodyPr wrap="square">
            <a:spAutoFit/>
          </a:bodyPr>
          <a:lstStyle/>
          <a:p>
            <a:r>
              <a:rPr lang="en-US" dirty="0" smtClean="0"/>
              <a:t>General</a:t>
            </a:r>
            <a:r>
              <a:rPr lang="en-US" dirty="0"/>
              <a:t> </a:t>
            </a:r>
            <a:r>
              <a:rPr lang="en-US" dirty="0" smtClean="0"/>
              <a:t>expression for a daisy-chain trunk line with n turbines:  </a:t>
            </a:r>
            <a:endParaRPr lang="en-US" dirty="0"/>
          </a:p>
        </p:txBody>
      </p:sp>
      <p:graphicFrame>
        <p:nvGraphicFramePr>
          <p:cNvPr id="54" name="Object 53"/>
          <p:cNvGraphicFramePr>
            <a:graphicFrameLocks noChangeAspect="1"/>
          </p:cNvGraphicFramePr>
          <p:nvPr>
            <p:extLst>
              <p:ext uri="{D42A27DB-BD31-4B8C-83A1-F6EECF244321}">
                <p14:modId xmlns:p14="http://schemas.microsoft.com/office/powerpoint/2010/main" val="57775824"/>
              </p:ext>
            </p:extLst>
          </p:nvPr>
        </p:nvGraphicFramePr>
        <p:xfrm>
          <a:off x="2268538" y="5324475"/>
          <a:ext cx="4192587" cy="446088"/>
        </p:xfrm>
        <a:graphic>
          <a:graphicData uri="http://schemas.openxmlformats.org/presentationml/2006/ole">
            <mc:AlternateContent xmlns:mc="http://schemas.openxmlformats.org/markup-compatibility/2006">
              <mc:Choice xmlns:v="urn:schemas-microsoft-com:vml" Requires="v">
                <p:oleObj spid="_x0000_s31004" name="Equation" r:id="rId8" imgW="2336760" imgH="253800" progId="Equation.3">
                  <p:embed/>
                </p:oleObj>
              </mc:Choice>
              <mc:Fallback>
                <p:oleObj name="Equation" r:id="rId8" imgW="2336760" imgH="253800" progId="Equation.3">
                  <p:embed/>
                  <p:pic>
                    <p:nvPicPr>
                      <p:cNvPr id="0" name=""/>
                      <p:cNvPicPr>
                        <a:picLocks noChangeAspect="1" noChangeArrowheads="1"/>
                      </p:cNvPicPr>
                      <p:nvPr/>
                    </p:nvPicPr>
                    <p:blipFill>
                      <a:blip r:embed="rId9"/>
                      <a:srcRect/>
                      <a:stretch>
                        <a:fillRect/>
                      </a:stretch>
                    </p:blipFill>
                    <p:spPr bwMode="auto">
                      <a:xfrm>
                        <a:off x="2268538" y="5324475"/>
                        <a:ext cx="41925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 name="Rectangle 61"/>
          <p:cNvSpPr/>
          <p:nvPr/>
        </p:nvSpPr>
        <p:spPr>
          <a:xfrm>
            <a:off x="0" y="5335943"/>
            <a:ext cx="2514600" cy="369332"/>
          </a:xfrm>
          <a:prstGeom prst="rect">
            <a:avLst/>
          </a:prstGeom>
        </p:spPr>
        <p:txBody>
          <a:bodyPr wrap="square">
            <a:spAutoFit/>
          </a:bodyPr>
          <a:lstStyle/>
          <a:p>
            <a:r>
              <a:rPr lang="en-US" dirty="0" smtClean="0"/>
              <a:t>Total loss is given by:</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073121242"/>
              </p:ext>
            </p:extLst>
          </p:nvPr>
        </p:nvGraphicFramePr>
        <p:xfrm>
          <a:off x="6559550" y="5800725"/>
          <a:ext cx="2641600" cy="514350"/>
        </p:xfrm>
        <a:graphic>
          <a:graphicData uri="http://schemas.openxmlformats.org/presentationml/2006/ole">
            <mc:AlternateContent xmlns:mc="http://schemas.openxmlformats.org/markup-compatibility/2006">
              <mc:Choice xmlns:v="urn:schemas-microsoft-com:vml" Requires="v">
                <p:oleObj spid="_x0000_s31005" name="Equation" r:id="rId10" imgW="1473120" imgH="291960" progId="Equation.3">
                  <p:embed/>
                </p:oleObj>
              </mc:Choice>
              <mc:Fallback>
                <p:oleObj name="Equation" r:id="rId10" imgW="1473120" imgH="291960" progId="Equation.3">
                  <p:embed/>
                  <p:pic>
                    <p:nvPicPr>
                      <p:cNvPr id="0" name="Object 53"/>
                      <p:cNvPicPr>
                        <a:picLocks noChangeAspect="1" noChangeArrowheads="1"/>
                      </p:cNvPicPr>
                      <p:nvPr/>
                    </p:nvPicPr>
                    <p:blipFill>
                      <a:blip r:embed="rId11"/>
                      <a:srcRect/>
                      <a:stretch>
                        <a:fillRect/>
                      </a:stretch>
                    </p:blipFill>
                    <p:spPr bwMode="auto">
                      <a:xfrm>
                        <a:off x="6559550" y="5800725"/>
                        <a:ext cx="264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0" y="247650"/>
            <a:ext cx="9144000" cy="584775"/>
          </a:xfrm>
          <a:prstGeom prst="rect">
            <a:avLst/>
          </a:prstGeom>
          <a:noFill/>
        </p:spPr>
        <p:txBody>
          <a:bodyPr wrap="square" rtlCol="0">
            <a:spAutoFit/>
          </a:bodyPr>
          <a:lstStyle/>
          <a:p>
            <a:pPr algn="ctr"/>
            <a:r>
              <a:rPr lang="en-US" sz="3200" b="1" dirty="0" smtClean="0"/>
              <a:t>Equivalent collector systems: </a:t>
            </a:r>
            <a:r>
              <a:rPr lang="en-US" sz="3200" b="1" dirty="0"/>
              <a:t>t</a:t>
            </a:r>
            <a:r>
              <a:rPr lang="en-US" sz="3200" b="1" dirty="0" smtClean="0"/>
              <a:t>runk line level</a:t>
            </a:r>
            <a:endParaRPr lang="en-US" sz="3200" b="1" dirty="0"/>
          </a:p>
        </p:txBody>
      </p:sp>
    </p:spTree>
    <p:extLst>
      <p:ext uri="{BB962C8B-B14F-4D97-AF65-F5344CB8AC3E}">
        <p14:creationId xmlns:p14="http://schemas.microsoft.com/office/powerpoint/2010/main" val="174228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6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24940" y="6407196"/>
            <a:ext cx="407319" cy="347388"/>
          </a:xfrm>
        </p:spPr>
        <p:txBody>
          <a:bodyPr/>
          <a:lstStyle/>
          <a:p>
            <a:pPr>
              <a:defRPr/>
            </a:pPr>
            <a:fld id="{02FCDE40-6964-416A-9A4E-27EE96A382D7}" type="slidenum">
              <a:rPr lang="en-US" b="1"/>
              <a:pPr>
                <a:defRPr/>
              </a:pPr>
              <a:t>49</a:t>
            </a:fld>
            <a:endParaRPr lang="en-US" b="1" dirty="0"/>
          </a:p>
        </p:txBody>
      </p:sp>
      <p:sp>
        <p:nvSpPr>
          <p:cNvPr id="4" name="TextBox 3"/>
          <p:cNvSpPr txBox="1"/>
          <p:nvPr/>
        </p:nvSpPr>
        <p:spPr>
          <a:xfrm>
            <a:off x="438150" y="6257725"/>
            <a:ext cx="8705850" cy="646331"/>
          </a:xfrm>
          <a:prstGeom prst="rect">
            <a:avLst/>
          </a:prstGeom>
          <a:noFill/>
        </p:spPr>
        <p:txBody>
          <a:bodyPr wrap="square" rtlCol="0">
            <a:spAutoFit/>
          </a:bodyPr>
          <a:lstStyle/>
          <a:p>
            <a:r>
              <a:rPr lang="en-US" sz="1200" dirty="0" smtClean="0"/>
              <a:t>E. Muljadi, C. Butterfield, A. Ellis, J. </a:t>
            </a:r>
            <a:r>
              <a:rPr lang="en-US" sz="1200" dirty="0" err="1" smtClean="0"/>
              <a:t>Mechenbier</a:t>
            </a:r>
            <a:r>
              <a:rPr lang="en-US" sz="1200" dirty="0" smtClean="0"/>
              <a:t>, J. </a:t>
            </a:r>
            <a:r>
              <a:rPr lang="en-US" sz="1200" dirty="0" err="1" smtClean="0"/>
              <a:t>Jochheimer</a:t>
            </a:r>
            <a:r>
              <a:rPr lang="en-US" sz="1200" dirty="0" smtClean="0"/>
              <a:t>, R. Young, N. Miller, R. </a:t>
            </a:r>
            <a:r>
              <a:rPr lang="en-US" sz="1200" dirty="0" err="1" smtClean="0"/>
              <a:t>Delmerico</a:t>
            </a:r>
            <a:r>
              <a:rPr lang="en-US" sz="1200" dirty="0" smtClean="0"/>
              <a:t>, R. </a:t>
            </a:r>
            <a:r>
              <a:rPr lang="en-US" sz="1200" dirty="0" err="1" smtClean="0"/>
              <a:t>Zavadil</a:t>
            </a:r>
            <a:r>
              <a:rPr lang="en-US" sz="1200" dirty="0" smtClean="0"/>
              <a:t> and J. Smith, “</a:t>
            </a:r>
            <a:r>
              <a:rPr lang="en-US" sz="1200" dirty="0" err="1" smtClean="0"/>
              <a:t>Equivalencing</a:t>
            </a:r>
            <a:r>
              <a:rPr lang="en-US" sz="1200" dirty="0" smtClean="0"/>
              <a:t> the collector system of a large wind power plant,” National Renewable Energy Laboratory, paper NREL/CP-500-38930, Jan 2006. .</a:t>
            </a:r>
            <a:endParaRPr lang="en-US" sz="1200" dirty="0"/>
          </a:p>
        </p:txBody>
      </p:sp>
      <p:graphicFrame>
        <p:nvGraphicFramePr>
          <p:cNvPr id="3" name="Object 2"/>
          <p:cNvGraphicFramePr>
            <a:graphicFrameLocks noChangeAspect="1"/>
          </p:cNvGraphicFramePr>
          <p:nvPr>
            <p:extLst>
              <p:ext uri="{D42A27DB-BD31-4B8C-83A1-F6EECF244321}">
                <p14:modId xmlns:p14="http://schemas.microsoft.com/office/powerpoint/2010/main" val="279352971"/>
              </p:ext>
            </p:extLst>
          </p:nvPr>
        </p:nvGraphicFramePr>
        <p:xfrm>
          <a:off x="2176463" y="2028825"/>
          <a:ext cx="3965575" cy="771525"/>
        </p:xfrm>
        <a:graphic>
          <a:graphicData uri="http://schemas.openxmlformats.org/presentationml/2006/ole">
            <mc:AlternateContent xmlns:mc="http://schemas.openxmlformats.org/markup-compatibility/2006">
              <mc:Choice xmlns:v="urn:schemas-microsoft-com:vml" Requires="v">
                <p:oleObj spid="_x0000_s32026" name="Equation" r:id="rId4" imgW="1473120" imgH="291960" progId="Equation.3">
                  <p:embed/>
                </p:oleObj>
              </mc:Choice>
              <mc:Fallback>
                <p:oleObj name="Equation" r:id="rId4" imgW="1473120" imgH="291960" progId="Equation.3">
                  <p:embed/>
                  <p:pic>
                    <p:nvPicPr>
                      <p:cNvPr id="0" name=""/>
                      <p:cNvPicPr>
                        <a:picLocks noChangeAspect="1" noChangeArrowheads="1"/>
                      </p:cNvPicPr>
                      <p:nvPr/>
                    </p:nvPicPr>
                    <p:blipFill>
                      <a:blip r:embed="rId5"/>
                      <a:srcRect/>
                      <a:stretch>
                        <a:fillRect/>
                      </a:stretch>
                    </p:blipFill>
                    <p:spPr bwMode="auto">
                      <a:xfrm>
                        <a:off x="2176463" y="2028825"/>
                        <a:ext cx="3965575" cy="771525"/>
                      </a:xfrm>
                      <a:prstGeom prst="rect">
                        <a:avLst/>
                      </a:prstGeom>
                      <a:noFill/>
                      <a:ln>
                        <a:noFill/>
                      </a:ln>
                    </p:spPr>
                  </p:pic>
                </p:oleObj>
              </mc:Fallback>
            </mc:AlternateContent>
          </a:graphicData>
        </a:graphic>
      </p:graphicFrame>
      <p:sp>
        <p:nvSpPr>
          <p:cNvPr id="2" name="TextBox 1"/>
          <p:cNvSpPr txBox="1"/>
          <p:nvPr/>
        </p:nvSpPr>
        <p:spPr>
          <a:xfrm>
            <a:off x="304800" y="1504950"/>
            <a:ext cx="7962900" cy="461665"/>
          </a:xfrm>
          <a:prstGeom prst="rect">
            <a:avLst/>
          </a:prstGeom>
          <a:noFill/>
        </p:spPr>
        <p:txBody>
          <a:bodyPr wrap="square" rtlCol="0">
            <a:spAutoFit/>
          </a:bodyPr>
          <a:lstStyle/>
          <a:p>
            <a:r>
              <a:rPr lang="en-US" sz="2400" dirty="0" smtClean="0"/>
              <a:t>We just derived this:</a:t>
            </a:r>
            <a:endParaRPr lang="en-US" sz="2400" dirty="0"/>
          </a:p>
        </p:txBody>
      </p:sp>
      <p:sp>
        <p:nvSpPr>
          <p:cNvPr id="13" name="TextBox 12"/>
          <p:cNvSpPr txBox="1"/>
          <p:nvPr/>
        </p:nvSpPr>
        <p:spPr>
          <a:xfrm>
            <a:off x="304800" y="2914650"/>
            <a:ext cx="4486275" cy="830997"/>
          </a:xfrm>
          <a:prstGeom prst="rect">
            <a:avLst/>
          </a:prstGeom>
          <a:noFill/>
        </p:spPr>
        <p:txBody>
          <a:bodyPr wrap="square" rtlCol="0">
            <a:spAutoFit/>
          </a:bodyPr>
          <a:lstStyle/>
          <a:p>
            <a:r>
              <a:rPr lang="en-US" sz="2400" dirty="0" smtClean="0"/>
              <a:t>But for our equivalent system, we get:</a:t>
            </a:r>
            <a:endParaRPr lang="en-US" sz="2400" dirty="0"/>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7958" y="2888456"/>
            <a:ext cx="2810684"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Object 14"/>
          <p:cNvGraphicFramePr>
            <a:graphicFrameLocks noChangeAspect="1"/>
          </p:cNvGraphicFramePr>
          <p:nvPr>
            <p:extLst>
              <p:ext uri="{D42A27DB-BD31-4B8C-83A1-F6EECF244321}">
                <p14:modId xmlns:p14="http://schemas.microsoft.com/office/powerpoint/2010/main" val="4154353442"/>
              </p:ext>
            </p:extLst>
          </p:nvPr>
        </p:nvGraphicFramePr>
        <p:xfrm>
          <a:off x="1544638" y="3333750"/>
          <a:ext cx="4068762" cy="671513"/>
        </p:xfrm>
        <a:graphic>
          <a:graphicData uri="http://schemas.openxmlformats.org/presentationml/2006/ole">
            <mc:AlternateContent xmlns:mc="http://schemas.openxmlformats.org/markup-compatibility/2006">
              <mc:Choice xmlns:v="urn:schemas-microsoft-com:vml" Requires="v">
                <p:oleObj spid="_x0000_s32027" name="Equation" r:id="rId7" imgW="1511280" imgH="253800" progId="Equation.3">
                  <p:embed/>
                </p:oleObj>
              </mc:Choice>
              <mc:Fallback>
                <p:oleObj name="Equation" r:id="rId7" imgW="1511280" imgH="253800" progId="Equation.3">
                  <p:embed/>
                  <p:pic>
                    <p:nvPicPr>
                      <p:cNvPr id="0" name=""/>
                      <p:cNvPicPr>
                        <a:picLocks noChangeAspect="1" noChangeArrowheads="1"/>
                      </p:cNvPicPr>
                      <p:nvPr/>
                    </p:nvPicPr>
                    <p:blipFill>
                      <a:blip r:embed="rId8"/>
                      <a:srcRect/>
                      <a:stretch>
                        <a:fillRect/>
                      </a:stretch>
                    </p:blipFill>
                    <p:spPr bwMode="auto">
                      <a:xfrm>
                        <a:off x="1544638" y="3333750"/>
                        <a:ext cx="4068762" cy="671513"/>
                      </a:xfrm>
                      <a:prstGeom prst="rect">
                        <a:avLst/>
                      </a:prstGeom>
                      <a:noFill/>
                      <a:ln>
                        <a:noFill/>
                      </a:ln>
                    </p:spPr>
                  </p:pic>
                </p:oleObj>
              </mc:Fallback>
            </mc:AlternateContent>
          </a:graphicData>
        </a:graphic>
      </p:graphicFrame>
      <p:sp>
        <p:nvSpPr>
          <p:cNvPr id="16" name="TextBox 15"/>
          <p:cNvSpPr txBox="1"/>
          <p:nvPr/>
        </p:nvSpPr>
        <p:spPr>
          <a:xfrm>
            <a:off x="438150" y="3871794"/>
            <a:ext cx="4705350" cy="461665"/>
          </a:xfrm>
          <a:prstGeom prst="rect">
            <a:avLst/>
          </a:prstGeom>
          <a:noFill/>
        </p:spPr>
        <p:txBody>
          <a:bodyPr wrap="square" rtlCol="0">
            <a:spAutoFit/>
          </a:bodyPr>
          <a:lstStyle/>
          <a:p>
            <a:r>
              <a:rPr lang="en-US" sz="2400" dirty="0" smtClean="0"/>
              <a:t>Equating these two expressions:</a:t>
            </a:r>
            <a:endParaRPr lang="en-US" sz="2400" dirty="0"/>
          </a:p>
        </p:txBody>
      </p:sp>
      <p:graphicFrame>
        <p:nvGraphicFramePr>
          <p:cNvPr id="17" name="Object 16"/>
          <p:cNvGraphicFramePr>
            <a:graphicFrameLocks noChangeAspect="1"/>
          </p:cNvGraphicFramePr>
          <p:nvPr>
            <p:extLst>
              <p:ext uri="{D42A27DB-BD31-4B8C-83A1-F6EECF244321}">
                <p14:modId xmlns:p14="http://schemas.microsoft.com/office/powerpoint/2010/main" val="1533795292"/>
              </p:ext>
            </p:extLst>
          </p:nvPr>
        </p:nvGraphicFramePr>
        <p:xfrm>
          <a:off x="476250" y="4371559"/>
          <a:ext cx="5299075" cy="771525"/>
        </p:xfrm>
        <a:graphic>
          <a:graphicData uri="http://schemas.openxmlformats.org/presentationml/2006/ole">
            <mc:AlternateContent xmlns:mc="http://schemas.openxmlformats.org/markup-compatibility/2006">
              <mc:Choice xmlns:v="urn:schemas-microsoft-com:vml" Requires="v">
                <p:oleObj spid="_x0000_s32028" name="Equation" r:id="rId9" imgW="1968480" imgH="291960" progId="Equation.3">
                  <p:embed/>
                </p:oleObj>
              </mc:Choice>
              <mc:Fallback>
                <p:oleObj name="Equation" r:id="rId9" imgW="1968480" imgH="291960" progId="Equation.3">
                  <p:embed/>
                  <p:pic>
                    <p:nvPicPr>
                      <p:cNvPr id="0" name=""/>
                      <p:cNvPicPr>
                        <a:picLocks noChangeAspect="1" noChangeArrowheads="1"/>
                      </p:cNvPicPr>
                      <p:nvPr/>
                    </p:nvPicPr>
                    <p:blipFill>
                      <a:blip r:embed="rId10"/>
                      <a:srcRect/>
                      <a:stretch>
                        <a:fillRect/>
                      </a:stretch>
                    </p:blipFill>
                    <p:spPr bwMode="auto">
                      <a:xfrm>
                        <a:off x="476250" y="4371559"/>
                        <a:ext cx="5299075" cy="771525"/>
                      </a:xfrm>
                      <a:prstGeom prst="rect">
                        <a:avLst/>
                      </a:prstGeom>
                      <a:noFill/>
                      <a:ln>
                        <a:noFill/>
                      </a:ln>
                    </p:spPr>
                  </p:pic>
                </p:oleObj>
              </mc:Fallback>
            </mc:AlternateContent>
          </a:graphicData>
        </a:graphic>
      </p:graphicFrame>
      <p:sp>
        <p:nvSpPr>
          <p:cNvPr id="18" name="TextBox 17"/>
          <p:cNvSpPr txBox="1"/>
          <p:nvPr/>
        </p:nvSpPr>
        <p:spPr>
          <a:xfrm>
            <a:off x="1647825" y="5426185"/>
            <a:ext cx="2019300" cy="461665"/>
          </a:xfrm>
          <a:prstGeom prst="rect">
            <a:avLst/>
          </a:prstGeom>
          <a:noFill/>
        </p:spPr>
        <p:txBody>
          <a:bodyPr wrap="square" rtlCol="0">
            <a:spAutoFit/>
          </a:bodyPr>
          <a:lstStyle/>
          <a:p>
            <a:r>
              <a:rPr lang="en-US" sz="2400" dirty="0" smtClean="0"/>
              <a:t>Solve for </a:t>
            </a:r>
            <a:r>
              <a:rPr lang="en-US" sz="2400" dirty="0" err="1" smtClean="0"/>
              <a:t>Z</a:t>
            </a:r>
            <a:r>
              <a:rPr lang="en-US" sz="2400" baseline="-25000" dirty="0" err="1" smtClean="0"/>
              <a:t>s</a:t>
            </a:r>
            <a:r>
              <a:rPr lang="en-US" sz="2400" dirty="0" smtClean="0"/>
              <a:t>:</a:t>
            </a:r>
            <a:endParaRPr lang="en-US" sz="2400" dirty="0"/>
          </a:p>
        </p:txBody>
      </p:sp>
      <p:graphicFrame>
        <p:nvGraphicFramePr>
          <p:cNvPr id="19" name="Object 18"/>
          <p:cNvGraphicFramePr>
            <a:graphicFrameLocks noChangeAspect="1"/>
          </p:cNvGraphicFramePr>
          <p:nvPr>
            <p:extLst>
              <p:ext uri="{D42A27DB-BD31-4B8C-83A1-F6EECF244321}">
                <p14:modId xmlns:p14="http://schemas.microsoft.com/office/powerpoint/2010/main" val="3518319747"/>
              </p:ext>
            </p:extLst>
          </p:nvPr>
        </p:nvGraphicFramePr>
        <p:xfrm>
          <a:off x="3706813" y="4913313"/>
          <a:ext cx="2871787" cy="1241425"/>
        </p:xfrm>
        <a:graphic>
          <a:graphicData uri="http://schemas.openxmlformats.org/presentationml/2006/ole">
            <mc:AlternateContent xmlns:mc="http://schemas.openxmlformats.org/markup-compatibility/2006">
              <mc:Choice xmlns:v="urn:schemas-microsoft-com:vml" Requires="v">
                <p:oleObj spid="_x0000_s32029" name="Equation" r:id="rId11" imgW="1066680" imgH="469800" progId="Equation.3">
                  <p:embed/>
                </p:oleObj>
              </mc:Choice>
              <mc:Fallback>
                <p:oleObj name="Equation" r:id="rId11" imgW="1066680" imgH="469800" progId="Equation.3">
                  <p:embed/>
                  <p:pic>
                    <p:nvPicPr>
                      <p:cNvPr id="0" name=""/>
                      <p:cNvPicPr>
                        <a:picLocks noChangeAspect="1" noChangeArrowheads="1"/>
                      </p:cNvPicPr>
                      <p:nvPr/>
                    </p:nvPicPr>
                    <p:blipFill>
                      <a:blip r:embed="rId12"/>
                      <a:srcRect/>
                      <a:stretch>
                        <a:fillRect/>
                      </a:stretch>
                    </p:blipFill>
                    <p:spPr bwMode="auto">
                      <a:xfrm>
                        <a:off x="3706813" y="4913313"/>
                        <a:ext cx="2871787" cy="1241425"/>
                      </a:xfrm>
                      <a:prstGeom prst="rect">
                        <a:avLst/>
                      </a:prstGeom>
                      <a:noFill/>
                      <a:ln>
                        <a:noFill/>
                      </a:ln>
                    </p:spPr>
                  </p:pic>
                </p:oleObj>
              </mc:Fallback>
            </mc:AlternateContent>
          </a:graphicData>
        </a:graphic>
      </p:graphicFrame>
      <p:sp>
        <p:nvSpPr>
          <p:cNvPr id="5" name="Freeform 4"/>
          <p:cNvSpPr/>
          <p:nvPr/>
        </p:nvSpPr>
        <p:spPr>
          <a:xfrm>
            <a:off x="4457700" y="3162299"/>
            <a:ext cx="1490258" cy="45719"/>
          </a:xfrm>
          <a:custGeom>
            <a:avLst/>
            <a:gdLst>
              <a:gd name="connsiteX0" fmla="*/ 0 w 800100"/>
              <a:gd name="connsiteY0" fmla="*/ 0 h 0"/>
              <a:gd name="connsiteX1" fmla="*/ 800100 w 800100"/>
              <a:gd name="connsiteY1" fmla="*/ 0 h 0"/>
            </a:gdLst>
            <a:ahLst/>
            <a:cxnLst>
              <a:cxn ang="0">
                <a:pos x="connsiteX0" y="connsiteY0"/>
              </a:cxn>
              <a:cxn ang="0">
                <a:pos x="connsiteX1" y="connsiteY1"/>
              </a:cxn>
            </a:cxnLst>
            <a:rect l="l" t="t" r="r" b="b"/>
            <a:pathLst>
              <a:path w="800100">
                <a:moveTo>
                  <a:pt x="0" y="0"/>
                </a:moveTo>
                <a:lnTo>
                  <a:pt x="80010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0" y="247650"/>
            <a:ext cx="9144000" cy="584775"/>
          </a:xfrm>
          <a:prstGeom prst="rect">
            <a:avLst/>
          </a:prstGeom>
          <a:noFill/>
        </p:spPr>
        <p:txBody>
          <a:bodyPr wrap="square" rtlCol="0">
            <a:spAutoFit/>
          </a:bodyPr>
          <a:lstStyle/>
          <a:p>
            <a:pPr algn="ctr"/>
            <a:r>
              <a:rPr lang="en-US" sz="3200" b="1" dirty="0" smtClean="0"/>
              <a:t>Equivalent collector systems: </a:t>
            </a:r>
            <a:r>
              <a:rPr lang="en-US" sz="3200" b="1" dirty="0"/>
              <a:t>t</a:t>
            </a:r>
            <a:r>
              <a:rPr lang="en-US" sz="3200" b="1" dirty="0" smtClean="0"/>
              <a:t>runk line level</a:t>
            </a:r>
            <a:endParaRPr lang="en-US" sz="3200" b="1" dirty="0"/>
          </a:p>
        </p:txBody>
      </p:sp>
    </p:spTree>
    <p:extLst>
      <p:ext uri="{BB962C8B-B14F-4D97-AF65-F5344CB8AC3E}">
        <p14:creationId xmlns:p14="http://schemas.microsoft.com/office/powerpoint/2010/main" val="238842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0" y="16965"/>
            <a:ext cx="5695950" cy="707886"/>
          </a:xfrm>
          <a:prstGeom prst="rect">
            <a:avLst/>
          </a:prstGeom>
          <a:noFill/>
          <a:ln w="9525">
            <a:noFill/>
            <a:miter lim="800000"/>
            <a:headEnd/>
            <a:tailEnd/>
          </a:ln>
        </p:spPr>
        <p:txBody>
          <a:bodyPr wrap="square">
            <a:spAutoFit/>
          </a:bodyPr>
          <a:lstStyle/>
          <a:p>
            <a:pPr algn="ctr"/>
            <a:r>
              <a:rPr lang="en-US" sz="4000" b="1" dirty="0" smtClean="0">
                <a:latin typeface="Calibri" pitchFamily="34" charset="0"/>
              </a:rPr>
              <a:t>Topologies</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5</a:t>
            </a:fld>
            <a:endParaRPr lang="en-US"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2139"/>
            <a:ext cx="4805703"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44572" y="2778043"/>
            <a:ext cx="4528456" cy="877163"/>
          </a:xfrm>
          <a:prstGeom prst="rect">
            <a:avLst/>
          </a:prstGeom>
          <a:noFill/>
        </p:spPr>
        <p:txBody>
          <a:bodyPr wrap="square" rtlCol="0">
            <a:spAutoFit/>
          </a:bodyPr>
          <a:lstStyle/>
          <a:p>
            <a:r>
              <a:rPr lang="en-US" sz="1700" b="1" dirty="0" smtClean="0"/>
              <a:t>The </a:t>
            </a:r>
            <a:r>
              <a:rPr lang="en-US" sz="1700" b="1" dirty="0"/>
              <a:t>five 34.5 </a:t>
            </a:r>
            <a:r>
              <a:rPr lang="en-US" sz="1700" b="1" dirty="0" smtClean="0"/>
              <a:t>kV feeder </a:t>
            </a:r>
            <a:r>
              <a:rPr lang="en-US" sz="1700" b="1" dirty="0"/>
              <a:t>systems range in length from </a:t>
            </a:r>
            <a:r>
              <a:rPr lang="en-US" sz="1700" b="1" dirty="0" smtClean="0"/>
              <a:t>few </a:t>
            </a:r>
            <a:r>
              <a:rPr lang="en-US" sz="1700" b="1" dirty="0"/>
              <a:t>hundred feet </a:t>
            </a:r>
            <a:r>
              <a:rPr lang="en-US" sz="1700" b="1" dirty="0" smtClean="0"/>
              <a:t>to several</a:t>
            </a:r>
            <a:r>
              <a:rPr lang="en-US" sz="1700" b="1" dirty="0"/>
              <a:t> </a:t>
            </a:r>
            <a:r>
              <a:rPr lang="en-US" sz="1700" b="1" dirty="0" smtClean="0"/>
              <a:t>miles; have 50-100 turbines each</a:t>
            </a:r>
            <a:endParaRPr lang="en-US" sz="1700" b="1" dirty="0"/>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615" y="788717"/>
            <a:ext cx="44005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0855" y="3910626"/>
            <a:ext cx="465772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2317" y="6244251"/>
            <a:ext cx="41148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0" y="772139"/>
            <a:ext cx="3515710" cy="1340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749972" y="2096814"/>
            <a:ext cx="1986456" cy="2900855"/>
          </a:xfrm>
          <a:custGeom>
            <a:avLst/>
            <a:gdLst>
              <a:gd name="connsiteX0" fmla="*/ 0 w 1986456"/>
              <a:gd name="connsiteY0" fmla="*/ 0 h 2900855"/>
              <a:gd name="connsiteX1" fmla="*/ 1986456 w 1986456"/>
              <a:gd name="connsiteY1" fmla="*/ 2900855 h 2900855"/>
            </a:gdLst>
            <a:ahLst/>
            <a:cxnLst>
              <a:cxn ang="0">
                <a:pos x="connsiteX0" y="connsiteY0"/>
              </a:cxn>
              <a:cxn ang="0">
                <a:pos x="connsiteX1" y="connsiteY1"/>
              </a:cxn>
            </a:cxnLst>
            <a:rect l="l" t="t" r="r" b="b"/>
            <a:pathLst>
              <a:path w="1986456" h="2900855">
                <a:moveTo>
                  <a:pt x="0" y="0"/>
                </a:moveTo>
                <a:lnTo>
                  <a:pt x="1986456" y="2900855"/>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tailEnd w="lg" len="lg"/>
              </a:ln>
            </a:endParaRPr>
          </a:p>
        </p:txBody>
      </p:sp>
      <p:sp>
        <p:nvSpPr>
          <p:cNvPr id="6" name="TextBox 5"/>
          <p:cNvSpPr txBox="1"/>
          <p:nvPr/>
        </p:nvSpPr>
        <p:spPr>
          <a:xfrm>
            <a:off x="488731" y="6553984"/>
            <a:ext cx="8655269" cy="276999"/>
          </a:xfrm>
          <a:prstGeom prst="rect">
            <a:avLst/>
          </a:prstGeom>
          <a:noFill/>
        </p:spPr>
        <p:txBody>
          <a:bodyPr wrap="square" rtlCol="0">
            <a:spAutoFit/>
          </a:bodyPr>
          <a:lstStyle/>
          <a:p>
            <a:r>
              <a:rPr lang="en-US" sz="1200" dirty="0" smtClean="0"/>
              <a:t>Source</a:t>
            </a:r>
            <a:r>
              <a:rPr lang="en-US" sz="1200" dirty="0"/>
              <a:t>: J. </a:t>
            </a:r>
            <a:r>
              <a:rPr lang="en-US" sz="1200" dirty="0" err="1" smtClean="0"/>
              <a:t>Feltes</a:t>
            </a:r>
            <a:r>
              <a:rPr lang="en-US" sz="1200" dirty="0"/>
              <a:t>, </a:t>
            </a:r>
            <a:r>
              <a:rPr lang="en-US" sz="1200" dirty="0" smtClean="0"/>
              <a:t>B</a:t>
            </a:r>
            <a:r>
              <a:rPr lang="en-US" sz="1200" dirty="0"/>
              <a:t>. </a:t>
            </a:r>
            <a:r>
              <a:rPr lang="en-US" sz="1200" dirty="0" err="1" smtClean="0"/>
              <a:t>Fernandes</a:t>
            </a:r>
            <a:r>
              <a:rPr lang="en-US" sz="1200" dirty="0"/>
              <a:t>, </a:t>
            </a:r>
            <a:r>
              <a:rPr lang="en-US" sz="1200" dirty="0" smtClean="0"/>
              <a:t>P</a:t>
            </a:r>
            <a:r>
              <a:rPr lang="en-US" sz="1200" dirty="0"/>
              <a:t>. Keung, “Case Studies </a:t>
            </a:r>
            <a:r>
              <a:rPr lang="en-US" sz="1200" dirty="0" smtClean="0"/>
              <a:t>of Wind </a:t>
            </a:r>
            <a:r>
              <a:rPr lang="en-US" sz="1200" dirty="0"/>
              <a:t>Park </a:t>
            </a:r>
            <a:r>
              <a:rPr lang="en-US" sz="1200" dirty="0" smtClean="0"/>
              <a:t>Modeling,” Proc. of 2011 IEEE PES General Meeting. </a:t>
            </a:r>
            <a:endParaRPr lang="en-US" sz="1200" dirty="0"/>
          </a:p>
        </p:txBody>
      </p:sp>
      <p:sp>
        <p:nvSpPr>
          <p:cNvPr id="2" name="TextBox 1"/>
          <p:cNvSpPr txBox="1"/>
          <p:nvPr/>
        </p:nvSpPr>
        <p:spPr>
          <a:xfrm>
            <a:off x="4615544" y="370908"/>
            <a:ext cx="4528456" cy="400110"/>
          </a:xfrm>
          <a:prstGeom prst="rect">
            <a:avLst/>
          </a:prstGeom>
          <a:noFill/>
        </p:spPr>
        <p:txBody>
          <a:bodyPr wrap="square" rtlCol="0">
            <a:spAutoFit/>
          </a:bodyPr>
          <a:lstStyle/>
          <a:p>
            <a:r>
              <a:rPr lang="en-US" sz="1000" dirty="0" smtClean="0"/>
              <a:t>Note the 850MW size!  There are many larger </a:t>
            </a:r>
            <a:r>
              <a:rPr lang="en-US" sz="1000" dirty="0"/>
              <a:t>ones planned, see </a:t>
            </a:r>
            <a:r>
              <a:rPr lang="en-US" sz="1000" dirty="0">
                <a:hlinkClick r:id="rId7"/>
              </a:rPr>
              <a:t>http://</a:t>
            </a:r>
            <a:r>
              <a:rPr lang="en-US" sz="1000" dirty="0" smtClean="0">
                <a:hlinkClick r:id="rId7"/>
              </a:rPr>
              <a:t>www.re-database.com/index.php/homepage/wind/the-largest-windparks</a:t>
            </a:r>
            <a:r>
              <a:rPr lang="en-US" sz="1000" dirty="0" smtClean="0"/>
              <a:t> </a:t>
            </a:r>
            <a:endParaRPr lang="en-US" sz="1000" dirty="0"/>
          </a:p>
        </p:txBody>
      </p:sp>
      <p:sp>
        <p:nvSpPr>
          <p:cNvPr id="8" name="TextBox 7"/>
          <p:cNvSpPr txBox="1"/>
          <p:nvPr/>
        </p:nvSpPr>
        <p:spPr>
          <a:xfrm>
            <a:off x="4816365" y="2541317"/>
            <a:ext cx="4327635" cy="261610"/>
          </a:xfrm>
          <a:prstGeom prst="rect">
            <a:avLst/>
          </a:prstGeom>
          <a:noFill/>
        </p:spPr>
        <p:txBody>
          <a:bodyPr wrap="square" rtlCol="0">
            <a:spAutoFit/>
          </a:bodyPr>
          <a:lstStyle/>
          <a:p>
            <a:r>
              <a:rPr lang="en-US" sz="1100" b="1" dirty="0" smtClean="0"/>
              <a:t>FC=“Siemens Full converter”; DFIG=“GE Double fed </a:t>
            </a:r>
            <a:r>
              <a:rPr lang="en-US" sz="1100" b="1" dirty="0" err="1" smtClean="0"/>
              <a:t>Ind</a:t>
            </a:r>
            <a:r>
              <a:rPr lang="en-US" sz="1100" b="1" dirty="0" smtClean="0"/>
              <a:t> Gen”</a:t>
            </a:r>
            <a:endParaRPr lang="en-US" sz="1100" b="1" dirty="0"/>
          </a:p>
        </p:txBody>
      </p:sp>
      <p:sp>
        <p:nvSpPr>
          <p:cNvPr id="14" name="TextBox 13"/>
          <p:cNvSpPr txBox="1"/>
          <p:nvPr/>
        </p:nvSpPr>
        <p:spPr>
          <a:xfrm>
            <a:off x="4673600" y="3588113"/>
            <a:ext cx="3230395" cy="353943"/>
          </a:xfrm>
          <a:prstGeom prst="rect">
            <a:avLst/>
          </a:prstGeom>
          <a:noFill/>
        </p:spPr>
        <p:txBody>
          <a:bodyPr wrap="square" rtlCol="0">
            <a:spAutoFit/>
          </a:bodyPr>
          <a:lstStyle/>
          <a:p>
            <a:r>
              <a:rPr lang="en-US" sz="1700" b="1" dirty="0" smtClean="0"/>
              <a:t>1119 buses, 1095 branches.</a:t>
            </a:r>
            <a:endParaRPr lang="en-US" sz="1700" b="1" dirty="0"/>
          </a:p>
        </p:txBody>
      </p:sp>
    </p:spTree>
    <p:extLst>
      <p:ext uri="{BB962C8B-B14F-4D97-AF65-F5344CB8AC3E}">
        <p14:creationId xmlns:p14="http://schemas.microsoft.com/office/powerpoint/2010/main" val="379352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24940" y="6407196"/>
            <a:ext cx="407319" cy="347388"/>
          </a:xfrm>
        </p:spPr>
        <p:txBody>
          <a:bodyPr/>
          <a:lstStyle/>
          <a:p>
            <a:pPr>
              <a:defRPr/>
            </a:pPr>
            <a:fld id="{02FCDE40-6964-416A-9A4E-27EE96A382D7}" type="slidenum">
              <a:rPr lang="en-US" b="1"/>
              <a:pPr>
                <a:defRPr/>
              </a:pPr>
              <a:t>50</a:t>
            </a:fld>
            <a:endParaRPr lang="en-US" b="1" dirty="0"/>
          </a:p>
        </p:txBody>
      </p:sp>
      <p:sp>
        <p:nvSpPr>
          <p:cNvPr id="4" name="TextBox 3"/>
          <p:cNvSpPr txBox="1"/>
          <p:nvPr/>
        </p:nvSpPr>
        <p:spPr>
          <a:xfrm>
            <a:off x="438150" y="6257725"/>
            <a:ext cx="8705850" cy="646331"/>
          </a:xfrm>
          <a:prstGeom prst="rect">
            <a:avLst/>
          </a:prstGeom>
          <a:noFill/>
        </p:spPr>
        <p:txBody>
          <a:bodyPr wrap="square" rtlCol="0">
            <a:spAutoFit/>
          </a:bodyPr>
          <a:lstStyle/>
          <a:p>
            <a:r>
              <a:rPr lang="en-US" sz="1200" dirty="0" smtClean="0"/>
              <a:t>E. Muljadi, C. Butterfield, A. Ellis, J. </a:t>
            </a:r>
            <a:r>
              <a:rPr lang="en-US" sz="1200" dirty="0" err="1" smtClean="0"/>
              <a:t>Mechenbier</a:t>
            </a:r>
            <a:r>
              <a:rPr lang="en-US" sz="1200" dirty="0" smtClean="0"/>
              <a:t>, J. </a:t>
            </a:r>
            <a:r>
              <a:rPr lang="en-US" sz="1200" dirty="0" err="1" smtClean="0"/>
              <a:t>Jochheimer</a:t>
            </a:r>
            <a:r>
              <a:rPr lang="en-US" sz="1200" dirty="0" smtClean="0"/>
              <a:t>, R. Young, N. Miller, R. </a:t>
            </a:r>
            <a:r>
              <a:rPr lang="en-US" sz="1200" dirty="0" err="1" smtClean="0"/>
              <a:t>Delmerico</a:t>
            </a:r>
            <a:r>
              <a:rPr lang="en-US" sz="1200" dirty="0" smtClean="0"/>
              <a:t>, R. </a:t>
            </a:r>
            <a:r>
              <a:rPr lang="en-US" sz="1200" dirty="0" err="1" smtClean="0"/>
              <a:t>Zavadil</a:t>
            </a:r>
            <a:r>
              <a:rPr lang="en-US" sz="1200" dirty="0" smtClean="0"/>
              <a:t> and J. Smith, “</a:t>
            </a:r>
            <a:r>
              <a:rPr lang="en-US" sz="1200" dirty="0" err="1" smtClean="0"/>
              <a:t>Equivalencing</a:t>
            </a:r>
            <a:r>
              <a:rPr lang="en-US" sz="1200" dirty="0" smtClean="0"/>
              <a:t> the collector system of a large wind power plant,” National Renewable Energy Laboratory, paper NREL/CP-500-38930, Jan 2006. .</a:t>
            </a:r>
            <a:endParaRPr lang="en-US" sz="1200" dirty="0"/>
          </a:p>
        </p:txBody>
      </p:sp>
      <p:graphicFrame>
        <p:nvGraphicFramePr>
          <p:cNvPr id="19" name="Object 18"/>
          <p:cNvGraphicFramePr>
            <a:graphicFrameLocks noChangeAspect="1"/>
          </p:cNvGraphicFramePr>
          <p:nvPr>
            <p:extLst>
              <p:ext uri="{D42A27DB-BD31-4B8C-83A1-F6EECF244321}">
                <p14:modId xmlns:p14="http://schemas.microsoft.com/office/powerpoint/2010/main" val="2458064190"/>
              </p:ext>
            </p:extLst>
          </p:nvPr>
        </p:nvGraphicFramePr>
        <p:xfrm>
          <a:off x="5957887" y="3782557"/>
          <a:ext cx="1833563" cy="792618"/>
        </p:xfrm>
        <a:graphic>
          <a:graphicData uri="http://schemas.openxmlformats.org/presentationml/2006/ole">
            <mc:AlternateContent xmlns:mc="http://schemas.openxmlformats.org/markup-compatibility/2006">
              <mc:Choice xmlns:v="urn:schemas-microsoft-com:vml" Requires="v">
                <p:oleObj spid="_x0000_s32908" name="Equation" r:id="rId4" imgW="1066680" imgH="469800" progId="Equation.3">
                  <p:embed/>
                </p:oleObj>
              </mc:Choice>
              <mc:Fallback>
                <p:oleObj name="Equation" r:id="rId4" imgW="1066680" imgH="469800" progId="Equation.3">
                  <p:embed/>
                  <p:pic>
                    <p:nvPicPr>
                      <p:cNvPr id="0" name=""/>
                      <p:cNvPicPr>
                        <a:picLocks noChangeAspect="1" noChangeArrowheads="1"/>
                      </p:cNvPicPr>
                      <p:nvPr/>
                    </p:nvPicPr>
                    <p:blipFill>
                      <a:blip r:embed="rId5"/>
                      <a:srcRect/>
                      <a:stretch>
                        <a:fillRect/>
                      </a:stretch>
                    </p:blipFill>
                    <p:spPr bwMode="auto">
                      <a:xfrm>
                        <a:off x="5957887" y="3782557"/>
                        <a:ext cx="1833563" cy="792618"/>
                      </a:xfrm>
                      <a:prstGeom prst="rect">
                        <a:avLst/>
                      </a:prstGeom>
                      <a:noFill/>
                      <a:ln>
                        <a:noFill/>
                      </a:ln>
                    </p:spPr>
                  </p:pic>
                </p:oleObj>
              </mc:Fallback>
            </mc:AlternateContent>
          </a:graphicData>
        </a:graphic>
      </p:graphicFrame>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1466" y="3588544"/>
            <a:ext cx="2810684"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Freeform 20"/>
          <p:cNvSpPr/>
          <p:nvPr/>
        </p:nvSpPr>
        <p:spPr>
          <a:xfrm rot="5400000">
            <a:off x="3181350" y="1771650"/>
            <a:ext cx="1219200" cy="0"/>
          </a:xfrm>
          <a:custGeom>
            <a:avLst/>
            <a:gdLst>
              <a:gd name="connsiteX0" fmla="*/ 0 w 1219200"/>
              <a:gd name="connsiteY0" fmla="*/ 0 h 0"/>
              <a:gd name="connsiteX1" fmla="*/ 1219200 w 1219200"/>
              <a:gd name="connsiteY1" fmla="*/ 0 h 0"/>
            </a:gdLst>
            <a:ahLst/>
            <a:cxnLst>
              <a:cxn ang="0">
                <a:pos x="connsiteX0" y="connsiteY0"/>
              </a:cxn>
              <a:cxn ang="0">
                <a:pos x="connsiteX1" y="connsiteY1"/>
              </a:cxn>
            </a:cxnLst>
            <a:rect l="l" t="t" r="r" b="b"/>
            <a:pathLst>
              <a:path w="1219200">
                <a:moveTo>
                  <a:pt x="0" y="0"/>
                </a:moveTo>
                <a:lnTo>
                  <a:pt x="1219200" y="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flipH="1" flipV="1">
            <a:off x="3124200" y="2057400"/>
            <a:ext cx="628650" cy="304800"/>
          </a:xfrm>
          <a:custGeom>
            <a:avLst/>
            <a:gdLst>
              <a:gd name="connsiteX0" fmla="*/ 628650 w 628650"/>
              <a:gd name="connsiteY0" fmla="*/ 0 h 304800"/>
              <a:gd name="connsiteX1" fmla="*/ 628650 w 628650"/>
              <a:gd name="connsiteY1" fmla="*/ 304800 h 304800"/>
              <a:gd name="connsiteX2" fmla="*/ 0 w 628650"/>
              <a:gd name="connsiteY2" fmla="*/ 304800 h 304800"/>
            </a:gdLst>
            <a:ahLst/>
            <a:cxnLst>
              <a:cxn ang="0">
                <a:pos x="connsiteX0" y="connsiteY0"/>
              </a:cxn>
              <a:cxn ang="0">
                <a:pos x="connsiteX1" y="connsiteY1"/>
              </a:cxn>
              <a:cxn ang="0">
                <a:pos x="connsiteX2" y="connsiteY2"/>
              </a:cxn>
            </a:cxnLst>
            <a:rect l="l" t="t" r="r" b="b"/>
            <a:pathLst>
              <a:path w="628650" h="304800">
                <a:moveTo>
                  <a:pt x="628650" y="0"/>
                </a:moveTo>
                <a:lnTo>
                  <a:pt x="628650" y="304800"/>
                </a:lnTo>
                <a:lnTo>
                  <a:pt x="0" y="3048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5400000">
            <a:off x="4400550" y="1752600"/>
            <a:ext cx="1219200" cy="0"/>
          </a:xfrm>
          <a:custGeom>
            <a:avLst/>
            <a:gdLst>
              <a:gd name="connsiteX0" fmla="*/ 0 w 1219200"/>
              <a:gd name="connsiteY0" fmla="*/ 0 h 0"/>
              <a:gd name="connsiteX1" fmla="*/ 1219200 w 1219200"/>
              <a:gd name="connsiteY1" fmla="*/ 0 h 0"/>
            </a:gdLst>
            <a:ahLst/>
            <a:cxnLst>
              <a:cxn ang="0">
                <a:pos x="connsiteX0" y="connsiteY0"/>
              </a:cxn>
              <a:cxn ang="0">
                <a:pos x="connsiteX1" y="connsiteY1"/>
              </a:cxn>
            </a:cxnLst>
            <a:rect l="l" t="t" r="r" b="b"/>
            <a:pathLst>
              <a:path w="1219200">
                <a:moveTo>
                  <a:pt x="0" y="0"/>
                </a:moveTo>
                <a:lnTo>
                  <a:pt x="1219200" y="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flipH="1" flipV="1">
            <a:off x="4343400" y="2038350"/>
            <a:ext cx="628650" cy="304800"/>
          </a:xfrm>
          <a:custGeom>
            <a:avLst/>
            <a:gdLst>
              <a:gd name="connsiteX0" fmla="*/ 628650 w 628650"/>
              <a:gd name="connsiteY0" fmla="*/ 0 h 304800"/>
              <a:gd name="connsiteX1" fmla="*/ 628650 w 628650"/>
              <a:gd name="connsiteY1" fmla="*/ 304800 h 304800"/>
              <a:gd name="connsiteX2" fmla="*/ 0 w 628650"/>
              <a:gd name="connsiteY2" fmla="*/ 304800 h 304800"/>
            </a:gdLst>
            <a:ahLst/>
            <a:cxnLst>
              <a:cxn ang="0">
                <a:pos x="connsiteX0" y="connsiteY0"/>
              </a:cxn>
              <a:cxn ang="0">
                <a:pos x="connsiteX1" y="connsiteY1"/>
              </a:cxn>
              <a:cxn ang="0">
                <a:pos x="connsiteX2" y="connsiteY2"/>
              </a:cxn>
            </a:cxnLst>
            <a:rect l="l" t="t" r="r" b="b"/>
            <a:pathLst>
              <a:path w="628650" h="304800">
                <a:moveTo>
                  <a:pt x="628650" y="0"/>
                </a:moveTo>
                <a:lnTo>
                  <a:pt x="628650" y="304800"/>
                </a:lnTo>
                <a:lnTo>
                  <a:pt x="0" y="3048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5400000">
            <a:off x="5619750" y="1733550"/>
            <a:ext cx="1219200" cy="0"/>
          </a:xfrm>
          <a:custGeom>
            <a:avLst/>
            <a:gdLst>
              <a:gd name="connsiteX0" fmla="*/ 0 w 1219200"/>
              <a:gd name="connsiteY0" fmla="*/ 0 h 0"/>
              <a:gd name="connsiteX1" fmla="*/ 1219200 w 1219200"/>
              <a:gd name="connsiteY1" fmla="*/ 0 h 0"/>
            </a:gdLst>
            <a:ahLst/>
            <a:cxnLst>
              <a:cxn ang="0">
                <a:pos x="connsiteX0" y="connsiteY0"/>
              </a:cxn>
              <a:cxn ang="0">
                <a:pos x="connsiteX1" y="connsiteY1"/>
              </a:cxn>
            </a:cxnLst>
            <a:rect l="l" t="t" r="r" b="b"/>
            <a:pathLst>
              <a:path w="1219200">
                <a:moveTo>
                  <a:pt x="0" y="0"/>
                </a:moveTo>
                <a:lnTo>
                  <a:pt x="1219200" y="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14950" y="2314575"/>
            <a:ext cx="514350" cy="514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flipH="1" flipV="1">
            <a:off x="5562600" y="2019300"/>
            <a:ext cx="628650" cy="304800"/>
          </a:xfrm>
          <a:custGeom>
            <a:avLst/>
            <a:gdLst>
              <a:gd name="connsiteX0" fmla="*/ 628650 w 628650"/>
              <a:gd name="connsiteY0" fmla="*/ 0 h 304800"/>
              <a:gd name="connsiteX1" fmla="*/ 628650 w 628650"/>
              <a:gd name="connsiteY1" fmla="*/ 304800 h 304800"/>
              <a:gd name="connsiteX2" fmla="*/ 0 w 628650"/>
              <a:gd name="connsiteY2" fmla="*/ 304800 h 304800"/>
            </a:gdLst>
            <a:ahLst/>
            <a:cxnLst>
              <a:cxn ang="0">
                <a:pos x="connsiteX0" y="connsiteY0"/>
              </a:cxn>
              <a:cxn ang="0">
                <a:pos x="connsiteX1" y="connsiteY1"/>
              </a:cxn>
              <a:cxn ang="0">
                <a:pos x="connsiteX2" y="connsiteY2"/>
              </a:cxn>
            </a:cxnLst>
            <a:rect l="l" t="t" r="r" b="b"/>
            <a:pathLst>
              <a:path w="628650" h="304800">
                <a:moveTo>
                  <a:pt x="628650" y="0"/>
                </a:moveTo>
                <a:lnTo>
                  <a:pt x="628650" y="304800"/>
                </a:lnTo>
                <a:lnTo>
                  <a:pt x="0" y="3048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5400000">
            <a:off x="6838950" y="1714500"/>
            <a:ext cx="1219200" cy="0"/>
          </a:xfrm>
          <a:custGeom>
            <a:avLst/>
            <a:gdLst>
              <a:gd name="connsiteX0" fmla="*/ 0 w 1219200"/>
              <a:gd name="connsiteY0" fmla="*/ 0 h 0"/>
              <a:gd name="connsiteX1" fmla="*/ 1219200 w 1219200"/>
              <a:gd name="connsiteY1" fmla="*/ 0 h 0"/>
            </a:gdLst>
            <a:ahLst/>
            <a:cxnLst>
              <a:cxn ang="0">
                <a:pos x="connsiteX0" y="connsiteY0"/>
              </a:cxn>
              <a:cxn ang="0">
                <a:pos x="connsiteX1" y="connsiteY1"/>
              </a:cxn>
            </a:cxnLst>
            <a:rect l="l" t="t" r="r" b="b"/>
            <a:pathLst>
              <a:path w="1219200">
                <a:moveTo>
                  <a:pt x="0" y="0"/>
                </a:moveTo>
                <a:lnTo>
                  <a:pt x="1219200" y="0"/>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534150" y="2295525"/>
            <a:ext cx="514350" cy="514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flipH="1" flipV="1">
            <a:off x="6781800" y="2000250"/>
            <a:ext cx="628650" cy="304800"/>
          </a:xfrm>
          <a:custGeom>
            <a:avLst/>
            <a:gdLst>
              <a:gd name="connsiteX0" fmla="*/ 628650 w 628650"/>
              <a:gd name="connsiteY0" fmla="*/ 0 h 304800"/>
              <a:gd name="connsiteX1" fmla="*/ 628650 w 628650"/>
              <a:gd name="connsiteY1" fmla="*/ 304800 h 304800"/>
              <a:gd name="connsiteX2" fmla="*/ 0 w 628650"/>
              <a:gd name="connsiteY2" fmla="*/ 304800 h 304800"/>
            </a:gdLst>
            <a:ahLst/>
            <a:cxnLst>
              <a:cxn ang="0">
                <a:pos x="connsiteX0" y="connsiteY0"/>
              </a:cxn>
              <a:cxn ang="0">
                <a:pos x="connsiteX1" y="connsiteY1"/>
              </a:cxn>
              <a:cxn ang="0">
                <a:pos x="connsiteX2" y="connsiteY2"/>
              </a:cxn>
            </a:cxnLst>
            <a:rect l="l" t="t" r="r" b="b"/>
            <a:pathLst>
              <a:path w="628650" h="304800">
                <a:moveTo>
                  <a:pt x="628650" y="0"/>
                </a:moveTo>
                <a:lnTo>
                  <a:pt x="628650" y="304800"/>
                </a:lnTo>
                <a:lnTo>
                  <a:pt x="0" y="3048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114800" y="2352675"/>
            <a:ext cx="514350" cy="514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876550" y="2352675"/>
            <a:ext cx="514350" cy="5143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790950" y="1524000"/>
            <a:ext cx="1238250" cy="0"/>
          </a:xfrm>
          <a:custGeom>
            <a:avLst/>
            <a:gdLst>
              <a:gd name="connsiteX0" fmla="*/ 0 w 1238250"/>
              <a:gd name="connsiteY0" fmla="*/ 0 h 0"/>
              <a:gd name="connsiteX1" fmla="*/ 1238250 w 1238250"/>
              <a:gd name="connsiteY1" fmla="*/ 0 h 0"/>
            </a:gdLst>
            <a:ahLst/>
            <a:cxnLst>
              <a:cxn ang="0">
                <a:pos x="connsiteX0" y="connsiteY0"/>
              </a:cxn>
              <a:cxn ang="0">
                <a:pos x="connsiteX1" y="connsiteY1"/>
              </a:cxn>
            </a:cxnLst>
            <a:rect l="l" t="t" r="r" b="b"/>
            <a:pathLst>
              <a:path w="1238250">
                <a:moveTo>
                  <a:pt x="0" y="0"/>
                </a:moveTo>
                <a:lnTo>
                  <a:pt x="123825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991100" y="1524000"/>
            <a:ext cx="1238250" cy="0"/>
          </a:xfrm>
          <a:custGeom>
            <a:avLst/>
            <a:gdLst>
              <a:gd name="connsiteX0" fmla="*/ 0 w 1238250"/>
              <a:gd name="connsiteY0" fmla="*/ 0 h 0"/>
              <a:gd name="connsiteX1" fmla="*/ 1238250 w 1238250"/>
              <a:gd name="connsiteY1" fmla="*/ 0 h 0"/>
            </a:gdLst>
            <a:ahLst/>
            <a:cxnLst>
              <a:cxn ang="0">
                <a:pos x="connsiteX0" y="connsiteY0"/>
              </a:cxn>
              <a:cxn ang="0">
                <a:pos x="connsiteX1" y="connsiteY1"/>
              </a:cxn>
            </a:cxnLst>
            <a:rect l="l" t="t" r="r" b="b"/>
            <a:pathLst>
              <a:path w="1238250">
                <a:moveTo>
                  <a:pt x="0" y="0"/>
                </a:moveTo>
                <a:lnTo>
                  <a:pt x="123825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191250" y="1524000"/>
            <a:ext cx="1238250" cy="0"/>
          </a:xfrm>
          <a:custGeom>
            <a:avLst/>
            <a:gdLst>
              <a:gd name="connsiteX0" fmla="*/ 0 w 1238250"/>
              <a:gd name="connsiteY0" fmla="*/ 0 h 0"/>
              <a:gd name="connsiteX1" fmla="*/ 1238250 w 1238250"/>
              <a:gd name="connsiteY1" fmla="*/ 0 h 0"/>
            </a:gdLst>
            <a:ahLst/>
            <a:cxnLst>
              <a:cxn ang="0">
                <a:pos x="connsiteX0" y="connsiteY0"/>
              </a:cxn>
              <a:cxn ang="0">
                <a:pos x="connsiteX1" y="connsiteY1"/>
              </a:cxn>
            </a:cxnLst>
            <a:rect l="l" t="t" r="r" b="b"/>
            <a:pathLst>
              <a:path w="1238250">
                <a:moveTo>
                  <a:pt x="0" y="0"/>
                </a:moveTo>
                <a:lnTo>
                  <a:pt x="123825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7448550" y="1543050"/>
            <a:ext cx="1238250" cy="0"/>
          </a:xfrm>
          <a:custGeom>
            <a:avLst/>
            <a:gdLst>
              <a:gd name="connsiteX0" fmla="*/ 0 w 1238250"/>
              <a:gd name="connsiteY0" fmla="*/ 0 h 0"/>
              <a:gd name="connsiteX1" fmla="*/ 1238250 w 1238250"/>
              <a:gd name="connsiteY1" fmla="*/ 0 h 0"/>
            </a:gdLst>
            <a:ahLst/>
            <a:cxnLst>
              <a:cxn ang="0">
                <a:pos x="connsiteX0" y="connsiteY0"/>
              </a:cxn>
              <a:cxn ang="0">
                <a:pos x="connsiteX1" y="connsiteY1"/>
              </a:cxn>
            </a:cxnLst>
            <a:rect l="l" t="t" r="r" b="b"/>
            <a:pathLst>
              <a:path w="1238250">
                <a:moveTo>
                  <a:pt x="0" y="0"/>
                </a:moveTo>
                <a:lnTo>
                  <a:pt x="123825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019550" y="1200150"/>
            <a:ext cx="676275" cy="369332"/>
          </a:xfrm>
          <a:prstGeom prst="rect">
            <a:avLst/>
          </a:prstGeom>
          <a:noFill/>
        </p:spPr>
        <p:txBody>
          <a:bodyPr wrap="square" rtlCol="0">
            <a:spAutoFit/>
          </a:bodyPr>
          <a:lstStyle/>
          <a:p>
            <a:pPr algn="ctr"/>
            <a:r>
              <a:rPr lang="en-US" dirty="0" smtClean="0"/>
              <a:t>Z</a:t>
            </a:r>
            <a:r>
              <a:rPr lang="en-US" baseline="-25000" dirty="0" smtClean="0"/>
              <a:t>1</a:t>
            </a:r>
            <a:endParaRPr lang="en-US" dirty="0"/>
          </a:p>
        </p:txBody>
      </p:sp>
      <p:sp>
        <p:nvSpPr>
          <p:cNvPr id="38" name="TextBox 37"/>
          <p:cNvSpPr txBox="1"/>
          <p:nvPr/>
        </p:nvSpPr>
        <p:spPr>
          <a:xfrm>
            <a:off x="5295900" y="1200150"/>
            <a:ext cx="676275" cy="369332"/>
          </a:xfrm>
          <a:prstGeom prst="rect">
            <a:avLst/>
          </a:prstGeom>
          <a:noFill/>
        </p:spPr>
        <p:txBody>
          <a:bodyPr wrap="square" rtlCol="0">
            <a:spAutoFit/>
          </a:bodyPr>
          <a:lstStyle/>
          <a:p>
            <a:pPr algn="ctr"/>
            <a:r>
              <a:rPr lang="en-US" dirty="0" smtClean="0"/>
              <a:t>Z</a:t>
            </a:r>
            <a:r>
              <a:rPr lang="en-US" baseline="-25000" dirty="0"/>
              <a:t>2</a:t>
            </a:r>
            <a:endParaRPr lang="en-US" dirty="0"/>
          </a:p>
        </p:txBody>
      </p:sp>
      <p:sp>
        <p:nvSpPr>
          <p:cNvPr id="39" name="TextBox 38"/>
          <p:cNvSpPr txBox="1"/>
          <p:nvPr/>
        </p:nvSpPr>
        <p:spPr>
          <a:xfrm>
            <a:off x="6534150" y="1200150"/>
            <a:ext cx="676275" cy="369332"/>
          </a:xfrm>
          <a:prstGeom prst="rect">
            <a:avLst/>
          </a:prstGeom>
          <a:noFill/>
        </p:spPr>
        <p:txBody>
          <a:bodyPr wrap="square" rtlCol="0">
            <a:spAutoFit/>
          </a:bodyPr>
          <a:lstStyle/>
          <a:p>
            <a:pPr algn="ctr"/>
            <a:r>
              <a:rPr lang="en-US" dirty="0" smtClean="0"/>
              <a:t>Z</a:t>
            </a:r>
            <a:r>
              <a:rPr lang="en-US" baseline="-25000" dirty="0" smtClean="0"/>
              <a:t>3</a:t>
            </a:r>
            <a:endParaRPr lang="en-US" dirty="0"/>
          </a:p>
        </p:txBody>
      </p:sp>
      <p:sp>
        <p:nvSpPr>
          <p:cNvPr id="40" name="TextBox 39"/>
          <p:cNvSpPr txBox="1"/>
          <p:nvPr/>
        </p:nvSpPr>
        <p:spPr>
          <a:xfrm>
            <a:off x="7772400" y="1200150"/>
            <a:ext cx="676275" cy="369332"/>
          </a:xfrm>
          <a:prstGeom prst="rect">
            <a:avLst/>
          </a:prstGeom>
          <a:noFill/>
        </p:spPr>
        <p:txBody>
          <a:bodyPr wrap="square" rtlCol="0">
            <a:spAutoFit/>
          </a:bodyPr>
          <a:lstStyle/>
          <a:p>
            <a:pPr algn="ctr"/>
            <a:r>
              <a:rPr lang="en-US" dirty="0" smtClean="0"/>
              <a:t>Z</a:t>
            </a:r>
            <a:r>
              <a:rPr lang="en-US" baseline="-25000" dirty="0"/>
              <a:t>4</a:t>
            </a:r>
            <a:endParaRPr lang="en-US" dirty="0"/>
          </a:p>
        </p:txBody>
      </p:sp>
      <p:sp>
        <p:nvSpPr>
          <p:cNvPr id="41" name="TextBox 40"/>
          <p:cNvSpPr txBox="1"/>
          <p:nvPr/>
        </p:nvSpPr>
        <p:spPr>
          <a:xfrm>
            <a:off x="2576512" y="1752600"/>
            <a:ext cx="676275" cy="369332"/>
          </a:xfrm>
          <a:prstGeom prst="rect">
            <a:avLst/>
          </a:prstGeom>
          <a:noFill/>
        </p:spPr>
        <p:txBody>
          <a:bodyPr wrap="square" rtlCol="0">
            <a:spAutoFit/>
          </a:bodyPr>
          <a:lstStyle/>
          <a:p>
            <a:pPr algn="ctr"/>
            <a:r>
              <a:rPr lang="en-US" dirty="0" smtClean="0"/>
              <a:t>I</a:t>
            </a:r>
            <a:r>
              <a:rPr lang="en-US" baseline="-25000" dirty="0" smtClean="0"/>
              <a:t>1</a:t>
            </a:r>
            <a:endParaRPr lang="en-US" dirty="0"/>
          </a:p>
        </p:txBody>
      </p:sp>
      <p:sp>
        <p:nvSpPr>
          <p:cNvPr id="42" name="Freeform 41"/>
          <p:cNvSpPr/>
          <p:nvPr/>
        </p:nvSpPr>
        <p:spPr>
          <a:xfrm>
            <a:off x="3009900" y="1866900"/>
            <a:ext cx="323850" cy="323850"/>
          </a:xfrm>
          <a:custGeom>
            <a:avLst/>
            <a:gdLst>
              <a:gd name="connsiteX0" fmla="*/ 0 w 323850"/>
              <a:gd name="connsiteY0" fmla="*/ 323850 h 323850"/>
              <a:gd name="connsiteX1" fmla="*/ 0 w 323850"/>
              <a:gd name="connsiteY1" fmla="*/ 0 h 323850"/>
              <a:gd name="connsiteX2" fmla="*/ 323850 w 323850"/>
              <a:gd name="connsiteY2" fmla="*/ 0 h 323850"/>
            </a:gdLst>
            <a:ahLst/>
            <a:cxnLst>
              <a:cxn ang="0">
                <a:pos x="connsiteX0" y="connsiteY0"/>
              </a:cxn>
              <a:cxn ang="0">
                <a:pos x="connsiteX1" y="connsiteY1"/>
              </a:cxn>
              <a:cxn ang="0">
                <a:pos x="connsiteX2" y="connsiteY2"/>
              </a:cxn>
            </a:cxnLst>
            <a:rect l="l" t="t" r="r" b="b"/>
            <a:pathLst>
              <a:path w="323850" h="323850">
                <a:moveTo>
                  <a:pt x="0" y="323850"/>
                </a:moveTo>
                <a:lnTo>
                  <a:pt x="0" y="0"/>
                </a:lnTo>
                <a:lnTo>
                  <a:pt x="3238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795712" y="1752600"/>
            <a:ext cx="676275" cy="369332"/>
          </a:xfrm>
          <a:prstGeom prst="rect">
            <a:avLst/>
          </a:prstGeom>
          <a:noFill/>
        </p:spPr>
        <p:txBody>
          <a:bodyPr wrap="square" rtlCol="0">
            <a:spAutoFit/>
          </a:bodyPr>
          <a:lstStyle/>
          <a:p>
            <a:pPr algn="ctr"/>
            <a:r>
              <a:rPr lang="en-US" dirty="0" smtClean="0"/>
              <a:t>I</a:t>
            </a:r>
            <a:r>
              <a:rPr lang="en-US" baseline="-25000" dirty="0"/>
              <a:t>2</a:t>
            </a:r>
            <a:endParaRPr lang="en-US" dirty="0"/>
          </a:p>
        </p:txBody>
      </p:sp>
      <p:sp>
        <p:nvSpPr>
          <p:cNvPr id="44" name="Freeform 43"/>
          <p:cNvSpPr/>
          <p:nvPr/>
        </p:nvSpPr>
        <p:spPr>
          <a:xfrm>
            <a:off x="4229100" y="1866900"/>
            <a:ext cx="323850" cy="323850"/>
          </a:xfrm>
          <a:custGeom>
            <a:avLst/>
            <a:gdLst>
              <a:gd name="connsiteX0" fmla="*/ 0 w 323850"/>
              <a:gd name="connsiteY0" fmla="*/ 323850 h 323850"/>
              <a:gd name="connsiteX1" fmla="*/ 0 w 323850"/>
              <a:gd name="connsiteY1" fmla="*/ 0 h 323850"/>
              <a:gd name="connsiteX2" fmla="*/ 323850 w 323850"/>
              <a:gd name="connsiteY2" fmla="*/ 0 h 323850"/>
            </a:gdLst>
            <a:ahLst/>
            <a:cxnLst>
              <a:cxn ang="0">
                <a:pos x="connsiteX0" y="connsiteY0"/>
              </a:cxn>
              <a:cxn ang="0">
                <a:pos x="connsiteX1" y="connsiteY1"/>
              </a:cxn>
              <a:cxn ang="0">
                <a:pos x="connsiteX2" y="connsiteY2"/>
              </a:cxn>
            </a:cxnLst>
            <a:rect l="l" t="t" r="r" b="b"/>
            <a:pathLst>
              <a:path w="323850" h="323850">
                <a:moveTo>
                  <a:pt x="0" y="323850"/>
                </a:moveTo>
                <a:lnTo>
                  <a:pt x="0" y="0"/>
                </a:lnTo>
                <a:lnTo>
                  <a:pt x="3238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072062" y="1752600"/>
            <a:ext cx="676275" cy="369332"/>
          </a:xfrm>
          <a:prstGeom prst="rect">
            <a:avLst/>
          </a:prstGeom>
          <a:noFill/>
        </p:spPr>
        <p:txBody>
          <a:bodyPr wrap="square" rtlCol="0">
            <a:spAutoFit/>
          </a:bodyPr>
          <a:lstStyle/>
          <a:p>
            <a:pPr algn="ctr"/>
            <a:r>
              <a:rPr lang="en-US" dirty="0" smtClean="0"/>
              <a:t>I</a:t>
            </a:r>
            <a:r>
              <a:rPr lang="en-US" baseline="-25000" dirty="0" smtClean="0"/>
              <a:t>3</a:t>
            </a:r>
            <a:endParaRPr lang="en-US" dirty="0"/>
          </a:p>
        </p:txBody>
      </p:sp>
      <p:sp>
        <p:nvSpPr>
          <p:cNvPr id="46" name="Freeform 45"/>
          <p:cNvSpPr/>
          <p:nvPr/>
        </p:nvSpPr>
        <p:spPr>
          <a:xfrm>
            <a:off x="5505450" y="1866900"/>
            <a:ext cx="323850" cy="323850"/>
          </a:xfrm>
          <a:custGeom>
            <a:avLst/>
            <a:gdLst>
              <a:gd name="connsiteX0" fmla="*/ 0 w 323850"/>
              <a:gd name="connsiteY0" fmla="*/ 323850 h 323850"/>
              <a:gd name="connsiteX1" fmla="*/ 0 w 323850"/>
              <a:gd name="connsiteY1" fmla="*/ 0 h 323850"/>
              <a:gd name="connsiteX2" fmla="*/ 323850 w 323850"/>
              <a:gd name="connsiteY2" fmla="*/ 0 h 323850"/>
            </a:gdLst>
            <a:ahLst/>
            <a:cxnLst>
              <a:cxn ang="0">
                <a:pos x="connsiteX0" y="connsiteY0"/>
              </a:cxn>
              <a:cxn ang="0">
                <a:pos x="connsiteX1" y="connsiteY1"/>
              </a:cxn>
              <a:cxn ang="0">
                <a:pos x="connsiteX2" y="connsiteY2"/>
              </a:cxn>
            </a:cxnLst>
            <a:rect l="l" t="t" r="r" b="b"/>
            <a:pathLst>
              <a:path w="323850" h="323850">
                <a:moveTo>
                  <a:pt x="0" y="323850"/>
                </a:moveTo>
                <a:lnTo>
                  <a:pt x="0" y="0"/>
                </a:lnTo>
                <a:lnTo>
                  <a:pt x="3238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72212" y="1752600"/>
            <a:ext cx="676275" cy="369332"/>
          </a:xfrm>
          <a:prstGeom prst="rect">
            <a:avLst/>
          </a:prstGeom>
          <a:noFill/>
        </p:spPr>
        <p:txBody>
          <a:bodyPr wrap="square" rtlCol="0">
            <a:spAutoFit/>
          </a:bodyPr>
          <a:lstStyle/>
          <a:p>
            <a:pPr algn="ctr"/>
            <a:r>
              <a:rPr lang="en-US" dirty="0" smtClean="0"/>
              <a:t>I</a:t>
            </a:r>
            <a:r>
              <a:rPr lang="en-US" baseline="-25000" dirty="0"/>
              <a:t>4</a:t>
            </a:r>
            <a:endParaRPr lang="en-US" dirty="0"/>
          </a:p>
        </p:txBody>
      </p:sp>
      <p:sp>
        <p:nvSpPr>
          <p:cNvPr id="48" name="Freeform 47"/>
          <p:cNvSpPr/>
          <p:nvPr/>
        </p:nvSpPr>
        <p:spPr>
          <a:xfrm>
            <a:off x="6705600" y="1866900"/>
            <a:ext cx="323850" cy="323850"/>
          </a:xfrm>
          <a:custGeom>
            <a:avLst/>
            <a:gdLst>
              <a:gd name="connsiteX0" fmla="*/ 0 w 323850"/>
              <a:gd name="connsiteY0" fmla="*/ 323850 h 323850"/>
              <a:gd name="connsiteX1" fmla="*/ 0 w 323850"/>
              <a:gd name="connsiteY1" fmla="*/ 0 h 323850"/>
              <a:gd name="connsiteX2" fmla="*/ 323850 w 323850"/>
              <a:gd name="connsiteY2" fmla="*/ 0 h 323850"/>
            </a:gdLst>
            <a:ahLst/>
            <a:cxnLst>
              <a:cxn ang="0">
                <a:pos x="connsiteX0" y="connsiteY0"/>
              </a:cxn>
              <a:cxn ang="0">
                <a:pos x="connsiteX1" y="connsiteY1"/>
              </a:cxn>
              <a:cxn ang="0">
                <a:pos x="connsiteX2" y="connsiteY2"/>
              </a:cxn>
            </a:cxnLst>
            <a:rect l="l" t="t" r="r" b="b"/>
            <a:pathLst>
              <a:path w="323850" h="323850">
                <a:moveTo>
                  <a:pt x="0" y="323850"/>
                </a:moveTo>
                <a:lnTo>
                  <a:pt x="0" y="0"/>
                </a:lnTo>
                <a:lnTo>
                  <a:pt x="32385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281862" y="1581150"/>
            <a:ext cx="676275" cy="369332"/>
          </a:xfrm>
          <a:prstGeom prst="rect">
            <a:avLst/>
          </a:prstGeom>
          <a:noFill/>
        </p:spPr>
        <p:txBody>
          <a:bodyPr wrap="square" rtlCol="0">
            <a:spAutoFit/>
          </a:bodyPr>
          <a:lstStyle/>
          <a:p>
            <a:pPr algn="ctr"/>
            <a:r>
              <a:rPr lang="en-US" dirty="0" smtClean="0"/>
              <a:t>I</a:t>
            </a:r>
            <a:r>
              <a:rPr lang="en-US" baseline="-25000" dirty="0" smtClean="0"/>
              <a:t>s</a:t>
            </a:r>
            <a:endParaRPr lang="en-US" dirty="0"/>
          </a:p>
        </p:txBody>
      </p:sp>
      <p:sp>
        <p:nvSpPr>
          <p:cNvPr id="50" name="Freeform 49"/>
          <p:cNvSpPr/>
          <p:nvPr/>
        </p:nvSpPr>
        <p:spPr>
          <a:xfrm>
            <a:off x="7715250" y="1733550"/>
            <a:ext cx="381000" cy="0"/>
          </a:xfrm>
          <a:custGeom>
            <a:avLst/>
            <a:gdLst>
              <a:gd name="connsiteX0" fmla="*/ 0 w 381000"/>
              <a:gd name="connsiteY0" fmla="*/ 0 h 0"/>
              <a:gd name="connsiteX1" fmla="*/ 381000 w 381000"/>
              <a:gd name="connsiteY1" fmla="*/ 0 h 0"/>
            </a:gdLst>
            <a:ahLst/>
            <a:cxnLst>
              <a:cxn ang="0">
                <a:pos x="connsiteX0" y="connsiteY0"/>
              </a:cxn>
              <a:cxn ang="0">
                <a:pos x="connsiteX1" y="connsiteY1"/>
              </a:cxn>
            </a:cxnLst>
            <a:rect l="l" t="t" r="r" b="b"/>
            <a:pathLst>
              <a:path w="381000">
                <a:moveTo>
                  <a:pt x="0" y="0"/>
                </a:moveTo>
                <a:lnTo>
                  <a:pt x="38100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198018" y="2990850"/>
            <a:ext cx="2062163" cy="542925"/>
          </a:xfrm>
          <a:prstGeom prst="downArrow">
            <a:avLst/>
          </a:prstGeom>
          <a:solidFill>
            <a:srgbClr val="FFFF00"/>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342900" y="4613017"/>
            <a:ext cx="8667751" cy="830997"/>
          </a:xfrm>
          <a:prstGeom prst="rect">
            <a:avLst/>
          </a:prstGeom>
          <a:noFill/>
        </p:spPr>
        <p:txBody>
          <a:bodyPr wrap="square" rtlCol="0">
            <a:spAutoFit/>
          </a:bodyPr>
          <a:lstStyle/>
          <a:p>
            <a:r>
              <a:rPr lang="en-US" sz="2400" b="1" u="sng" dirty="0" smtClean="0"/>
              <a:t>Under assumption: </a:t>
            </a:r>
            <a:r>
              <a:rPr lang="en-US" sz="2400" b="1" dirty="0" smtClean="0"/>
              <a:t>Current </a:t>
            </a:r>
            <a:r>
              <a:rPr lang="en-US" sz="2400" b="1" dirty="0"/>
              <a:t>injections from all wind turbines are identical in magnitude and angle, I (a </a:t>
            </a:r>
            <a:r>
              <a:rPr lang="en-US" sz="2400" b="1" dirty="0" err="1"/>
              <a:t>phasor</a:t>
            </a:r>
            <a:r>
              <a:rPr lang="en-US" sz="2400" b="1" dirty="0"/>
              <a:t>).</a:t>
            </a:r>
          </a:p>
        </p:txBody>
      </p:sp>
      <p:graphicFrame>
        <p:nvGraphicFramePr>
          <p:cNvPr id="9" name="Object 8"/>
          <p:cNvGraphicFramePr>
            <a:graphicFrameLocks noChangeAspect="1"/>
          </p:cNvGraphicFramePr>
          <p:nvPr>
            <p:extLst>
              <p:ext uri="{D42A27DB-BD31-4B8C-83A1-F6EECF244321}">
                <p14:modId xmlns:p14="http://schemas.microsoft.com/office/powerpoint/2010/main" val="549434033"/>
              </p:ext>
            </p:extLst>
          </p:nvPr>
        </p:nvGraphicFramePr>
        <p:xfrm>
          <a:off x="1543050" y="5449888"/>
          <a:ext cx="7507288" cy="773112"/>
        </p:xfrm>
        <a:graphic>
          <a:graphicData uri="http://schemas.openxmlformats.org/presentationml/2006/ole">
            <mc:AlternateContent xmlns:mc="http://schemas.openxmlformats.org/markup-compatibility/2006">
              <mc:Choice xmlns:v="urn:schemas-microsoft-com:vml" Requires="v">
                <p:oleObj spid="_x0000_s32909" name="Equation" r:id="rId7" imgW="3085920" imgH="291960" progId="Equation.3">
                  <p:embed/>
                </p:oleObj>
              </mc:Choice>
              <mc:Fallback>
                <p:oleObj name="Equation" r:id="rId7" imgW="3085920" imgH="291960" progId="Equation.3">
                  <p:embed/>
                  <p:pic>
                    <p:nvPicPr>
                      <p:cNvPr id="0" name="Object 14"/>
                      <p:cNvPicPr>
                        <a:picLocks noChangeAspect="1" noChangeArrowheads="1"/>
                      </p:cNvPicPr>
                      <p:nvPr/>
                    </p:nvPicPr>
                    <p:blipFill>
                      <a:blip r:embed="rId8"/>
                      <a:srcRect/>
                      <a:stretch>
                        <a:fillRect/>
                      </a:stretch>
                    </p:blipFill>
                    <p:spPr bwMode="auto">
                      <a:xfrm>
                        <a:off x="1543050" y="5449888"/>
                        <a:ext cx="7507288" cy="773112"/>
                      </a:xfrm>
                      <a:prstGeom prst="rect">
                        <a:avLst/>
                      </a:prstGeom>
                      <a:noFill/>
                      <a:ln>
                        <a:noFill/>
                      </a:ln>
                    </p:spPr>
                  </p:pic>
                </p:oleObj>
              </mc:Fallback>
            </mc:AlternateContent>
          </a:graphicData>
        </a:graphic>
      </p:graphicFrame>
      <p:sp>
        <p:nvSpPr>
          <p:cNvPr id="11" name="TextBox 10"/>
          <p:cNvSpPr txBox="1"/>
          <p:nvPr/>
        </p:nvSpPr>
        <p:spPr>
          <a:xfrm>
            <a:off x="171450" y="1675656"/>
            <a:ext cx="1981200" cy="523220"/>
          </a:xfrm>
          <a:prstGeom prst="rect">
            <a:avLst/>
          </a:prstGeom>
          <a:noFill/>
          <a:ln>
            <a:solidFill>
              <a:schemeClr val="tx1"/>
            </a:solidFill>
          </a:ln>
        </p:spPr>
        <p:txBody>
          <a:bodyPr wrap="square" rtlCol="0">
            <a:spAutoFit/>
          </a:bodyPr>
          <a:lstStyle/>
          <a:p>
            <a:r>
              <a:rPr lang="en-US" sz="2800" b="1" dirty="0" smtClean="0"/>
              <a:t>System 1:</a:t>
            </a:r>
            <a:endParaRPr lang="en-US" sz="2800" b="1" dirty="0"/>
          </a:p>
        </p:txBody>
      </p:sp>
      <p:sp>
        <p:nvSpPr>
          <p:cNvPr id="51" name="TextBox 50"/>
          <p:cNvSpPr txBox="1"/>
          <p:nvPr/>
        </p:nvSpPr>
        <p:spPr>
          <a:xfrm>
            <a:off x="228600" y="3805565"/>
            <a:ext cx="1981200" cy="523220"/>
          </a:xfrm>
          <a:prstGeom prst="rect">
            <a:avLst/>
          </a:prstGeom>
          <a:noFill/>
          <a:ln>
            <a:solidFill>
              <a:schemeClr val="tx1"/>
            </a:solidFill>
          </a:ln>
        </p:spPr>
        <p:txBody>
          <a:bodyPr wrap="square" rtlCol="0">
            <a:spAutoFit/>
          </a:bodyPr>
          <a:lstStyle/>
          <a:p>
            <a:r>
              <a:rPr lang="en-US" sz="2800" b="1" dirty="0" smtClean="0"/>
              <a:t>System 2:</a:t>
            </a:r>
            <a:endParaRPr lang="en-US" sz="2800" b="1" dirty="0"/>
          </a:p>
        </p:txBody>
      </p:sp>
      <p:sp>
        <p:nvSpPr>
          <p:cNvPr id="52" name="TextBox 51"/>
          <p:cNvSpPr txBox="1"/>
          <p:nvPr/>
        </p:nvSpPr>
        <p:spPr>
          <a:xfrm>
            <a:off x="342900" y="5657850"/>
            <a:ext cx="1143000" cy="461665"/>
          </a:xfrm>
          <a:prstGeom prst="rect">
            <a:avLst/>
          </a:prstGeom>
          <a:noFill/>
        </p:spPr>
        <p:txBody>
          <a:bodyPr wrap="square" rtlCol="0">
            <a:spAutoFit/>
          </a:bodyPr>
          <a:lstStyle/>
          <a:p>
            <a:r>
              <a:rPr lang="en-US" sz="2400" b="1" dirty="0" smtClean="0"/>
              <a:t>THEN</a:t>
            </a:r>
            <a:endParaRPr lang="en-US" sz="2400" b="1" dirty="0"/>
          </a:p>
        </p:txBody>
      </p:sp>
      <p:sp>
        <p:nvSpPr>
          <p:cNvPr id="53" name="TextBox 52"/>
          <p:cNvSpPr txBox="1"/>
          <p:nvPr/>
        </p:nvSpPr>
        <p:spPr>
          <a:xfrm>
            <a:off x="5829300" y="3262312"/>
            <a:ext cx="2128837" cy="461665"/>
          </a:xfrm>
          <a:prstGeom prst="rect">
            <a:avLst/>
          </a:prstGeom>
          <a:noFill/>
        </p:spPr>
        <p:txBody>
          <a:bodyPr wrap="square" rtlCol="0">
            <a:spAutoFit/>
          </a:bodyPr>
          <a:lstStyle/>
          <a:p>
            <a:r>
              <a:rPr lang="en-US" sz="2400" b="1" dirty="0" smtClean="0"/>
              <a:t>WHERE</a:t>
            </a:r>
            <a:endParaRPr lang="en-US" sz="2400" b="1" dirty="0"/>
          </a:p>
        </p:txBody>
      </p:sp>
      <p:sp>
        <p:nvSpPr>
          <p:cNvPr id="54" name="TextBox 53"/>
          <p:cNvSpPr txBox="1"/>
          <p:nvPr/>
        </p:nvSpPr>
        <p:spPr>
          <a:xfrm>
            <a:off x="0" y="247650"/>
            <a:ext cx="9144000" cy="584775"/>
          </a:xfrm>
          <a:prstGeom prst="rect">
            <a:avLst/>
          </a:prstGeom>
          <a:noFill/>
        </p:spPr>
        <p:txBody>
          <a:bodyPr wrap="square" rtlCol="0">
            <a:spAutoFit/>
          </a:bodyPr>
          <a:lstStyle/>
          <a:p>
            <a:pPr algn="ctr"/>
            <a:r>
              <a:rPr lang="en-US" sz="3200" b="1" dirty="0" smtClean="0"/>
              <a:t>Equivalent collector systems: </a:t>
            </a:r>
            <a:r>
              <a:rPr lang="en-US" sz="3200" b="1" dirty="0"/>
              <a:t>t</a:t>
            </a:r>
            <a:r>
              <a:rPr lang="en-US" sz="3200" b="1" dirty="0" smtClean="0"/>
              <a:t>runk line level</a:t>
            </a:r>
            <a:endParaRPr lang="en-US" sz="3200" b="1" dirty="0"/>
          </a:p>
        </p:txBody>
      </p:sp>
    </p:spTree>
    <p:extLst>
      <p:ext uri="{BB962C8B-B14F-4D97-AF65-F5344CB8AC3E}">
        <p14:creationId xmlns:p14="http://schemas.microsoft.com/office/powerpoint/2010/main" val="343604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51" grpId="0" animBg="1"/>
      <p:bldP spid="52" grpId="0"/>
      <p:bldP spid="5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30831" y="6407196"/>
            <a:ext cx="407319" cy="347388"/>
          </a:xfrm>
        </p:spPr>
        <p:txBody>
          <a:bodyPr/>
          <a:lstStyle/>
          <a:p>
            <a:pPr>
              <a:defRPr/>
            </a:pPr>
            <a:fld id="{02FCDE40-6964-416A-9A4E-27EE96A382D7}" type="slidenum">
              <a:rPr lang="en-US" b="1"/>
              <a:pPr>
                <a:defRPr/>
              </a:pPr>
              <a:t>51</a:t>
            </a:fld>
            <a:endParaRPr lang="en-US" b="1" dirty="0"/>
          </a:p>
        </p:txBody>
      </p:sp>
      <p:sp>
        <p:nvSpPr>
          <p:cNvPr id="4" name="TextBox 3"/>
          <p:cNvSpPr txBox="1"/>
          <p:nvPr/>
        </p:nvSpPr>
        <p:spPr>
          <a:xfrm>
            <a:off x="438150" y="6257725"/>
            <a:ext cx="8705850" cy="646331"/>
          </a:xfrm>
          <a:prstGeom prst="rect">
            <a:avLst/>
          </a:prstGeom>
          <a:noFill/>
        </p:spPr>
        <p:txBody>
          <a:bodyPr wrap="square" rtlCol="0">
            <a:spAutoFit/>
          </a:bodyPr>
          <a:lstStyle/>
          <a:p>
            <a:r>
              <a:rPr lang="en-US" sz="1200" dirty="0" smtClean="0"/>
              <a:t>E. Muljadi, C. Butterfield, A. Ellis, J. </a:t>
            </a:r>
            <a:r>
              <a:rPr lang="en-US" sz="1200" dirty="0" err="1" smtClean="0"/>
              <a:t>Mechenbier</a:t>
            </a:r>
            <a:r>
              <a:rPr lang="en-US" sz="1200" dirty="0" smtClean="0"/>
              <a:t>, J. </a:t>
            </a:r>
            <a:r>
              <a:rPr lang="en-US" sz="1200" dirty="0" err="1" smtClean="0"/>
              <a:t>Jochheimer</a:t>
            </a:r>
            <a:r>
              <a:rPr lang="en-US" sz="1200" dirty="0" smtClean="0"/>
              <a:t>, R. Young, N. Miller, R. </a:t>
            </a:r>
            <a:r>
              <a:rPr lang="en-US" sz="1200" dirty="0" err="1" smtClean="0"/>
              <a:t>Delmerico</a:t>
            </a:r>
            <a:r>
              <a:rPr lang="en-US" sz="1200" dirty="0" smtClean="0"/>
              <a:t>, R. </a:t>
            </a:r>
            <a:r>
              <a:rPr lang="en-US" sz="1200" dirty="0" err="1" smtClean="0"/>
              <a:t>Zavadil</a:t>
            </a:r>
            <a:r>
              <a:rPr lang="en-US" sz="1200" dirty="0" smtClean="0"/>
              <a:t> and J. Smith, “</a:t>
            </a:r>
            <a:r>
              <a:rPr lang="en-US" sz="1200" dirty="0" err="1" smtClean="0"/>
              <a:t>Equivalencing</a:t>
            </a:r>
            <a:r>
              <a:rPr lang="en-US" sz="1200" dirty="0" smtClean="0"/>
              <a:t> the collector system of a large wind power plant,” National Renewable Energy Laboratory, paper NREL/CP-500-38930, Jan 2006. .</a:t>
            </a:r>
            <a:endParaRPr lang="en-US" sz="1200" dirty="0"/>
          </a:p>
        </p:txBody>
      </p:sp>
      <p:sp>
        <p:nvSpPr>
          <p:cNvPr id="43" name="TextBox 42"/>
          <p:cNvSpPr txBox="1"/>
          <p:nvPr/>
        </p:nvSpPr>
        <p:spPr>
          <a:xfrm>
            <a:off x="209550" y="1428750"/>
            <a:ext cx="8743950" cy="461665"/>
          </a:xfrm>
          <a:prstGeom prst="rect">
            <a:avLst/>
          </a:prstGeom>
          <a:noFill/>
        </p:spPr>
        <p:txBody>
          <a:bodyPr wrap="square" rtlCol="0">
            <a:spAutoFit/>
          </a:bodyPr>
          <a:lstStyle/>
          <a:p>
            <a:r>
              <a:rPr lang="en-US" sz="2400" dirty="0" smtClean="0"/>
              <a:t>Step 2a: Derive </a:t>
            </a:r>
            <a:r>
              <a:rPr lang="en-US" sz="2400" dirty="0" err="1" smtClean="0"/>
              <a:t>equiv</a:t>
            </a:r>
            <a:r>
              <a:rPr lang="en-US" sz="2400" dirty="0" smtClean="0"/>
              <a:t> </a:t>
            </a:r>
            <a:r>
              <a:rPr lang="en-US" sz="2400" dirty="0" err="1" smtClean="0"/>
              <a:t>cct</a:t>
            </a:r>
            <a:r>
              <a:rPr lang="en-US" sz="2400" dirty="0" smtClean="0"/>
              <a:t> for multiple trunk lines: </a:t>
            </a:r>
            <a:endParaRPr lang="en-US" sz="2400" dirty="0"/>
          </a:p>
        </p:txBody>
      </p:sp>
      <p:sp>
        <p:nvSpPr>
          <p:cNvPr id="54" name="Down Arrow 53"/>
          <p:cNvSpPr/>
          <p:nvPr/>
        </p:nvSpPr>
        <p:spPr>
          <a:xfrm>
            <a:off x="1228725" y="4124325"/>
            <a:ext cx="1619250" cy="700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0" y="247650"/>
            <a:ext cx="9144000" cy="584775"/>
          </a:xfrm>
          <a:prstGeom prst="rect">
            <a:avLst/>
          </a:prstGeom>
          <a:noFill/>
        </p:spPr>
        <p:txBody>
          <a:bodyPr wrap="square" rtlCol="0">
            <a:spAutoFit/>
          </a:bodyPr>
          <a:lstStyle/>
          <a:p>
            <a:pPr algn="ctr"/>
            <a:r>
              <a:rPr lang="en-US" sz="3200" b="1" dirty="0" smtClean="0"/>
              <a:t>Equivalent collector systems: feeder </a:t>
            </a:r>
            <a:r>
              <a:rPr lang="en-US" sz="3200" b="1" dirty="0" err="1" smtClean="0"/>
              <a:t>cct</a:t>
            </a:r>
            <a:r>
              <a:rPr lang="en-US" sz="3200" b="1" dirty="0" smtClean="0"/>
              <a:t> level</a:t>
            </a:r>
            <a:endParaRPr lang="en-US" sz="3200" b="1" dirty="0"/>
          </a:p>
        </p:txBody>
      </p:sp>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75" y="1933575"/>
            <a:ext cx="2262339"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852" y="4981573"/>
            <a:ext cx="3060383"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3143250" y="3867150"/>
            <a:ext cx="1123950" cy="0"/>
          </a:xfrm>
          <a:custGeom>
            <a:avLst/>
            <a:gdLst>
              <a:gd name="connsiteX0" fmla="*/ 1123950 w 1123950"/>
              <a:gd name="connsiteY0" fmla="*/ 0 h 0"/>
              <a:gd name="connsiteX1" fmla="*/ 0 w 1123950"/>
              <a:gd name="connsiteY1" fmla="*/ 0 h 0"/>
            </a:gdLst>
            <a:ahLst/>
            <a:cxnLst>
              <a:cxn ang="0">
                <a:pos x="connsiteX0" y="connsiteY0"/>
              </a:cxn>
              <a:cxn ang="0">
                <a:pos x="connsiteX1" y="connsiteY1"/>
              </a:cxn>
            </a:cxnLst>
            <a:rect l="l" t="t" r="r" b="b"/>
            <a:pathLst>
              <a:path w="1123950">
                <a:moveTo>
                  <a:pt x="1123950" y="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343400" y="3695700"/>
            <a:ext cx="4400550" cy="369332"/>
          </a:xfrm>
          <a:prstGeom prst="rect">
            <a:avLst/>
          </a:prstGeom>
          <a:noFill/>
          <a:ln>
            <a:solidFill>
              <a:schemeClr val="tx1"/>
            </a:solidFill>
          </a:ln>
        </p:spPr>
        <p:txBody>
          <a:bodyPr wrap="square" rtlCol="0">
            <a:spAutoFit/>
          </a:bodyPr>
          <a:lstStyle/>
          <a:p>
            <a:r>
              <a:rPr lang="en-US" dirty="0" err="1" smtClean="0"/>
              <a:t>n</a:t>
            </a:r>
            <a:r>
              <a:rPr lang="en-US" baseline="-25000" dirty="0" err="1" smtClean="0"/>
              <a:t>k</a:t>
            </a:r>
            <a:r>
              <a:rPr lang="en-US" dirty="0" smtClean="0"/>
              <a:t>: number of turbines for  </a:t>
            </a:r>
            <a:r>
              <a:rPr lang="en-US" dirty="0" err="1" smtClean="0"/>
              <a:t>k</a:t>
            </a:r>
            <a:r>
              <a:rPr lang="en-US" baseline="30000" dirty="0" err="1" smtClean="0"/>
              <a:t>th</a:t>
            </a:r>
            <a:r>
              <a:rPr lang="en-US" dirty="0" smtClean="0"/>
              <a:t> trunk line</a:t>
            </a:r>
            <a:endParaRPr lang="en-US" dirty="0"/>
          </a:p>
        </p:txBody>
      </p:sp>
      <p:sp>
        <p:nvSpPr>
          <p:cNvPr id="56" name="TextBox 55"/>
          <p:cNvSpPr txBox="1"/>
          <p:nvPr/>
        </p:nvSpPr>
        <p:spPr>
          <a:xfrm>
            <a:off x="4324350" y="3048000"/>
            <a:ext cx="4419600" cy="369332"/>
          </a:xfrm>
          <a:prstGeom prst="rect">
            <a:avLst/>
          </a:prstGeom>
          <a:noFill/>
          <a:ln>
            <a:solidFill>
              <a:schemeClr val="tx1"/>
            </a:solidFill>
          </a:ln>
        </p:spPr>
        <p:txBody>
          <a:bodyPr wrap="square" rtlCol="0">
            <a:spAutoFit/>
          </a:bodyPr>
          <a:lstStyle/>
          <a:p>
            <a:r>
              <a:rPr lang="en-US" dirty="0" err="1"/>
              <a:t>Z</a:t>
            </a:r>
            <a:r>
              <a:rPr lang="en-US" baseline="-25000" dirty="0" err="1" smtClean="0"/>
              <a:t>k</a:t>
            </a:r>
            <a:r>
              <a:rPr lang="en-US" dirty="0" smtClean="0"/>
              <a:t>: impedance for </a:t>
            </a:r>
            <a:r>
              <a:rPr lang="en-US" dirty="0" err="1" smtClean="0"/>
              <a:t>k</a:t>
            </a:r>
            <a:r>
              <a:rPr lang="en-US" baseline="30000" dirty="0" err="1" smtClean="0"/>
              <a:t>th</a:t>
            </a:r>
            <a:r>
              <a:rPr lang="en-US" dirty="0" smtClean="0"/>
              <a:t> trunk line</a:t>
            </a:r>
            <a:endParaRPr lang="en-US" dirty="0"/>
          </a:p>
        </p:txBody>
      </p:sp>
      <p:sp>
        <p:nvSpPr>
          <p:cNvPr id="57" name="Freeform 56"/>
          <p:cNvSpPr/>
          <p:nvPr/>
        </p:nvSpPr>
        <p:spPr>
          <a:xfrm>
            <a:off x="3162300" y="3238500"/>
            <a:ext cx="1123950" cy="0"/>
          </a:xfrm>
          <a:custGeom>
            <a:avLst/>
            <a:gdLst>
              <a:gd name="connsiteX0" fmla="*/ 1123950 w 1123950"/>
              <a:gd name="connsiteY0" fmla="*/ 0 h 0"/>
              <a:gd name="connsiteX1" fmla="*/ 0 w 1123950"/>
              <a:gd name="connsiteY1" fmla="*/ 0 h 0"/>
            </a:gdLst>
            <a:ahLst/>
            <a:cxnLst>
              <a:cxn ang="0">
                <a:pos x="connsiteX0" y="connsiteY0"/>
              </a:cxn>
              <a:cxn ang="0">
                <a:pos x="connsiteX1" y="connsiteY1"/>
              </a:cxn>
            </a:cxnLst>
            <a:rect l="l" t="t" r="r" b="b"/>
            <a:pathLst>
              <a:path w="1123950">
                <a:moveTo>
                  <a:pt x="1123950" y="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324350" y="2552700"/>
            <a:ext cx="4419600" cy="375838"/>
          </a:xfrm>
          <a:prstGeom prst="rect">
            <a:avLst/>
          </a:prstGeom>
          <a:noFill/>
          <a:ln>
            <a:solidFill>
              <a:schemeClr val="tx1"/>
            </a:solidFill>
          </a:ln>
        </p:spPr>
        <p:txBody>
          <a:bodyPr wrap="square" rtlCol="0">
            <a:spAutoFit/>
          </a:bodyPr>
          <a:lstStyle/>
          <a:p>
            <a:r>
              <a:rPr lang="en-US" dirty="0" err="1" smtClean="0"/>
              <a:t>I</a:t>
            </a:r>
            <a:r>
              <a:rPr lang="en-US" baseline="-25000" dirty="0" err="1" smtClean="0"/>
              <a:t>k</a:t>
            </a:r>
            <a:r>
              <a:rPr lang="en-US" dirty="0" smtClean="0"/>
              <a:t>: current in </a:t>
            </a:r>
            <a:r>
              <a:rPr lang="en-US" dirty="0" err="1" smtClean="0"/>
              <a:t>k</a:t>
            </a:r>
            <a:r>
              <a:rPr lang="en-US" baseline="30000" dirty="0" err="1" smtClean="0"/>
              <a:t>th</a:t>
            </a:r>
            <a:r>
              <a:rPr lang="en-US" dirty="0" smtClean="0"/>
              <a:t> trunk line = </a:t>
            </a:r>
            <a:r>
              <a:rPr lang="en-US" dirty="0" err="1" smtClean="0"/>
              <a:t>n</a:t>
            </a:r>
            <a:r>
              <a:rPr lang="en-US" baseline="-25000" dirty="0" err="1" smtClean="0"/>
              <a:t>k</a:t>
            </a:r>
            <a:r>
              <a:rPr lang="en-US" dirty="0" err="1" smtClean="0"/>
              <a:t>I</a:t>
            </a:r>
            <a:endParaRPr lang="en-US" dirty="0"/>
          </a:p>
        </p:txBody>
      </p:sp>
      <p:sp>
        <p:nvSpPr>
          <p:cNvPr id="59" name="Freeform 58"/>
          <p:cNvSpPr/>
          <p:nvPr/>
        </p:nvSpPr>
        <p:spPr>
          <a:xfrm rot="21351694" flipV="1">
            <a:off x="2812483" y="2648296"/>
            <a:ext cx="1433060" cy="228830"/>
          </a:xfrm>
          <a:custGeom>
            <a:avLst/>
            <a:gdLst>
              <a:gd name="connsiteX0" fmla="*/ 1123950 w 1123950"/>
              <a:gd name="connsiteY0" fmla="*/ 0 h 0"/>
              <a:gd name="connsiteX1" fmla="*/ 0 w 1123950"/>
              <a:gd name="connsiteY1" fmla="*/ 0 h 0"/>
            </a:gdLst>
            <a:ahLst/>
            <a:cxnLst>
              <a:cxn ang="0">
                <a:pos x="connsiteX0" y="connsiteY0"/>
              </a:cxn>
              <a:cxn ang="0">
                <a:pos x="connsiteX1" y="connsiteY1"/>
              </a:cxn>
            </a:cxnLst>
            <a:rect l="l" t="t" r="r" b="b"/>
            <a:pathLst>
              <a:path w="1123950">
                <a:moveTo>
                  <a:pt x="1123950" y="0"/>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47800" y="2038350"/>
            <a:ext cx="457199" cy="369332"/>
          </a:xfrm>
          <a:prstGeom prst="rect">
            <a:avLst/>
          </a:prstGeom>
          <a:solidFill>
            <a:schemeClr val="bg1"/>
          </a:solidFill>
        </p:spPr>
        <p:txBody>
          <a:bodyPr wrap="square" rtlCol="0">
            <a:spAutoFit/>
          </a:bodyPr>
          <a:lstStyle/>
          <a:p>
            <a:pPr algn="r"/>
            <a:r>
              <a:rPr lang="en-US" dirty="0" smtClean="0"/>
              <a:t>I</a:t>
            </a:r>
            <a:r>
              <a:rPr lang="en-US" baseline="-25000" dirty="0" smtClean="0"/>
              <a:t>P</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659184776"/>
              </p:ext>
            </p:extLst>
          </p:nvPr>
        </p:nvGraphicFramePr>
        <p:xfrm>
          <a:off x="5484812" y="4748210"/>
          <a:ext cx="2098675" cy="1420812"/>
        </p:xfrm>
        <a:graphic>
          <a:graphicData uri="http://schemas.openxmlformats.org/presentationml/2006/ole">
            <mc:AlternateContent xmlns:mc="http://schemas.openxmlformats.org/markup-compatibility/2006">
              <mc:Choice xmlns:v="urn:schemas-microsoft-com:vml" Requires="v">
                <p:oleObj spid="_x0000_s33863" name="Equation" r:id="rId6" imgW="1015920" imgH="698400" progId="Equation.3">
                  <p:embed/>
                </p:oleObj>
              </mc:Choice>
              <mc:Fallback>
                <p:oleObj name="Equation" r:id="rId6" imgW="1015920" imgH="698400" progId="Equation.3">
                  <p:embed/>
                  <p:pic>
                    <p:nvPicPr>
                      <p:cNvPr id="0" name="Object 18"/>
                      <p:cNvPicPr>
                        <a:picLocks noChangeAspect="1" noChangeArrowheads="1"/>
                      </p:cNvPicPr>
                      <p:nvPr/>
                    </p:nvPicPr>
                    <p:blipFill>
                      <a:blip r:embed="rId7"/>
                      <a:srcRect/>
                      <a:stretch>
                        <a:fillRect/>
                      </a:stretch>
                    </p:blipFill>
                    <p:spPr bwMode="auto">
                      <a:xfrm>
                        <a:off x="5484812" y="4748210"/>
                        <a:ext cx="2098675" cy="1420812"/>
                      </a:xfrm>
                      <a:prstGeom prst="rect">
                        <a:avLst/>
                      </a:prstGeom>
                      <a:noFill/>
                      <a:ln>
                        <a:noFill/>
                      </a:ln>
                    </p:spPr>
                  </p:pic>
                </p:oleObj>
              </mc:Fallback>
            </mc:AlternateContent>
          </a:graphicData>
        </a:graphic>
      </p:graphicFrame>
      <p:sp>
        <p:nvSpPr>
          <p:cNvPr id="10" name="TextBox 9"/>
          <p:cNvSpPr txBox="1"/>
          <p:nvPr/>
        </p:nvSpPr>
        <p:spPr>
          <a:xfrm>
            <a:off x="3924300" y="4693590"/>
            <a:ext cx="1466850" cy="461665"/>
          </a:xfrm>
          <a:prstGeom prst="rect">
            <a:avLst/>
          </a:prstGeom>
          <a:noFill/>
        </p:spPr>
        <p:txBody>
          <a:bodyPr wrap="square" rtlCol="0">
            <a:spAutoFit/>
          </a:bodyPr>
          <a:lstStyle/>
          <a:p>
            <a:r>
              <a:rPr lang="en-US" sz="2400" b="1" u="sng" dirty="0" smtClean="0"/>
              <a:t>By KCL</a:t>
            </a:r>
            <a:r>
              <a:rPr lang="en-US" sz="2400" b="1" dirty="0" smtClean="0"/>
              <a:t>:</a:t>
            </a:r>
            <a:endParaRPr lang="en-US" sz="2400" b="1" dirty="0"/>
          </a:p>
        </p:txBody>
      </p:sp>
      <p:sp>
        <p:nvSpPr>
          <p:cNvPr id="11" name="TextBox 10"/>
          <p:cNvSpPr txBox="1"/>
          <p:nvPr/>
        </p:nvSpPr>
        <p:spPr>
          <a:xfrm>
            <a:off x="3171825" y="1818501"/>
            <a:ext cx="3609975" cy="646331"/>
          </a:xfrm>
          <a:prstGeom prst="rect">
            <a:avLst/>
          </a:prstGeom>
          <a:noFill/>
        </p:spPr>
        <p:txBody>
          <a:bodyPr wrap="square" rtlCol="0">
            <a:spAutoFit/>
          </a:bodyPr>
          <a:lstStyle/>
          <a:p>
            <a:r>
              <a:rPr lang="en-US" dirty="0" smtClean="0"/>
              <a:t>Assume each trunk line has been </a:t>
            </a:r>
            <a:r>
              <a:rPr lang="en-US" dirty="0" err="1" smtClean="0"/>
              <a:t>equivalenced</a:t>
            </a:r>
            <a:r>
              <a:rPr lang="en-US" dirty="0" smtClean="0"/>
              <a:t> according to step 1. </a:t>
            </a:r>
            <a:endParaRPr lang="en-US" dirty="0"/>
          </a:p>
        </p:txBody>
      </p:sp>
      <p:sp>
        <p:nvSpPr>
          <p:cNvPr id="13" name="TextBox 12"/>
          <p:cNvSpPr txBox="1"/>
          <p:nvPr/>
        </p:nvSpPr>
        <p:spPr>
          <a:xfrm>
            <a:off x="400050" y="2236232"/>
            <a:ext cx="461665" cy="1288018"/>
          </a:xfrm>
          <a:prstGeom prst="rect">
            <a:avLst/>
          </a:prstGeom>
          <a:noFill/>
        </p:spPr>
        <p:txBody>
          <a:bodyPr vert="vert270" wrap="square" rtlCol="0">
            <a:spAutoFit/>
          </a:bodyPr>
          <a:lstStyle/>
          <a:p>
            <a:r>
              <a:rPr lang="en-US" b="1" dirty="0" smtClean="0"/>
              <a:t>System a</a:t>
            </a:r>
            <a:endParaRPr lang="en-US" b="1" dirty="0"/>
          </a:p>
        </p:txBody>
      </p:sp>
      <p:sp>
        <p:nvSpPr>
          <p:cNvPr id="60" name="TextBox 59"/>
          <p:cNvSpPr txBox="1"/>
          <p:nvPr/>
        </p:nvSpPr>
        <p:spPr>
          <a:xfrm>
            <a:off x="57150" y="4750832"/>
            <a:ext cx="461665" cy="1288018"/>
          </a:xfrm>
          <a:prstGeom prst="rect">
            <a:avLst/>
          </a:prstGeom>
          <a:noFill/>
        </p:spPr>
        <p:txBody>
          <a:bodyPr vert="vert270" wrap="square" rtlCol="0">
            <a:spAutoFit/>
          </a:bodyPr>
          <a:lstStyle/>
          <a:p>
            <a:r>
              <a:rPr lang="en-US" b="1" dirty="0" smtClean="0"/>
              <a:t>System b</a:t>
            </a:r>
            <a:endParaRPr lang="en-US" b="1" dirty="0"/>
          </a:p>
        </p:txBody>
      </p:sp>
    </p:spTree>
    <p:extLst>
      <p:ext uri="{BB962C8B-B14F-4D97-AF65-F5344CB8AC3E}">
        <p14:creationId xmlns:p14="http://schemas.microsoft.com/office/powerpoint/2010/main" val="100269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11781" y="6407196"/>
            <a:ext cx="407319" cy="347388"/>
          </a:xfrm>
        </p:spPr>
        <p:txBody>
          <a:bodyPr/>
          <a:lstStyle/>
          <a:p>
            <a:pPr>
              <a:defRPr/>
            </a:pPr>
            <a:fld id="{02FCDE40-6964-416A-9A4E-27EE96A382D7}" type="slidenum">
              <a:rPr lang="en-US" b="1"/>
              <a:pPr>
                <a:defRPr/>
              </a:pPr>
              <a:t>52</a:t>
            </a:fld>
            <a:endParaRPr lang="en-US" b="1" dirty="0"/>
          </a:p>
        </p:txBody>
      </p:sp>
      <p:sp>
        <p:nvSpPr>
          <p:cNvPr id="4" name="TextBox 3"/>
          <p:cNvSpPr txBox="1"/>
          <p:nvPr/>
        </p:nvSpPr>
        <p:spPr>
          <a:xfrm>
            <a:off x="438150" y="6257725"/>
            <a:ext cx="8705850" cy="646331"/>
          </a:xfrm>
          <a:prstGeom prst="rect">
            <a:avLst/>
          </a:prstGeom>
          <a:noFill/>
        </p:spPr>
        <p:txBody>
          <a:bodyPr wrap="square" rtlCol="0">
            <a:spAutoFit/>
          </a:bodyPr>
          <a:lstStyle/>
          <a:p>
            <a:r>
              <a:rPr lang="en-US" sz="1200" dirty="0" smtClean="0"/>
              <a:t>E. Muljadi, C. Butterfield, A. Ellis, J. </a:t>
            </a:r>
            <a:r>
              <a:rPr lang="en-US" sz="1200" dirty="0" err="1" smtClean="0"/>
              <a:t>Mechenbier</a:t>
            </a:r>
            <a:r>
              <a:rPr lang="en-US" sz="1200" dirty="0" smtClean="0"/>
              <a:t>, J. </a:t>
            </a:r>
            <a:r>
              <a:rPr lang="en-US" sz="1200" dirty="0" err="1" smtClean="0"/>
              <a:t>Jochheimer</a:t>
            </a:r>
            <a:r>
              <a:rPr lang="en-US" sz="1200" dirty="0" smtClean="0"/>
              <a:t>, R. Young, N. Miller, R. </a:t>
            </a:r>
            <a:r>
              <a:rPr lang="en-US" sz="1200" dirty="0" err="1" smtClean="0"/>
              <a:t>Delmerico</a:t>
            </a:r>
            <a:r>
              <a:rPr lang="en-US" sz="1200" dirty="0" smtClean="0"/>
              <a:t>, R. </a:t>
            </a:r>
            <a:r>
              <a:rPr lang="en-US" sz="1200" dirty="0" err="1" smtClean="0"/>
              <a:t>Zavadil</a:t>
            </a:r>
            <a:r>
              <a:rPr lang="en-US" sz="1200" dirty="0" smtClean="0"/>
              <a:t> and J. Smith, “</a:t>
            </a:r>
            <a:r>
              <a:rPr lang="en-US" sz="1200" dirty="0" err="1" smtClean="0"/>
              <a:t>Equivalencing</a:t>
            </a:r>
            <a:r>
              <a:rPr lang="en-US" sz="1200" dirty="0" smtClean="0"/>
              <a:t> the collector system of a large wind power plant,” National Renewable Energy Laboratory, paper NREL/CP-500-38930, Jan 2006. .</a:t>
            </a:r>
            <a:endParaRPr lang="en-US" sz="1200" dirty="0"/>
          </a:p>
        </p:txBody>
      </p:sp>
      <p:sp>
        <p:nvSpPr>
          <p:cNvPr id="43" name="TextBox 42"/>
          <p:cNvSpPr txBox="1"/>
          <p:nvPr/>
        </p:nvSpPr>
        <p:spPr>
          <a:xfrm>
            <a:off x="2386164" y="1163717"/>
            <a:ext cx="2290762" cy="615553"/>
          </a:xfrm>
          <a:prstGeom prst="rect">
            <a:avLst/>
          </a:prstGeom>
          <a:noFill/>
        </p:spPr>
        <p:txBody>
          <a:bodyPr wrap="square" rtlCol="0">
            <a:spAutoFit/>
          </a:bodyPr>
          <a:lstStyle/>
          <a:p>
            <a:r>
              <a:rPr lang="en-US" sz="3400" b="1" dirty="0" smtClean="0"/>
              <a:t>Losses: </a:t>
            </a:r>
            <a:endParaRPr lang="en-US" sz="3400" b="1" dirty="0"/>
          </a:p>
        </p:txBody>
      </p:sp>
      <p:sp>
        <p:nvSpPr>
          <p:cNvPr id="54" name="Down Arrow 53"/>
          <p:cNvSpPr/>
          <p:nvPr/>
        </p:nvSpPr>
        <p:spPr>
          <a:xfrm>
            <a:off x="447675" y="4124325"/>
            <a:ext cx="1619250" cy="7000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0" y="247650"/>
            <a:ext cx="9144000" cy="584775"/>
          </a:xfrm>
          <a:prstGeom prst="rect">
            <a:avLst/>
          </a:prstGeom>
          <a:noFill/>
        </p:spPr>
        <p:txBody>
          <a:bodyPr wrap="square" rtlCol="0">
            <a:spAutoFit/>
          </a:bodyPr>
          <a:lstStyle/>
          <a:p>
            <a:pPr algn="ctr"/>
            <a:r>
              <a:rPr lang="en-US" sz="3200" b="1" dirty="0" smtClean="0"/>
              <a:t>Equivalent collector systems: feeder </a:t>
            </a:r>
            <a:r>
              <a:rPr lang="en-US" sz="3200" b="1" dirty="0" err="1" smtClean="0"/>
              <a:t>cct</a:t>
            </a:r>
            <a:r>
              <a:rPr lang="en-US" sz="3200" b="1" dirty="0" smtClean="0"/>
              <a:t> level</a:t>
            </a:r>
            <a:endParaRPr lang="en-US" sz="3200" b="1" dirty="0"/>
          </a:p>
        </p:txBody>
      </p:sp>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933575"/>
            <a:ext cx="2262339"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02" y="4981573"/>
            <a:ext cx="3060383"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6750" y="2038350"/>
            <a:ext cx="457199" cy="369332"/>
          </a:xfrm>
          <a:prstGeom prst="rect">
            <a:avLst/>
          </a:prstGeom>
          <a:solidFill>
            <a:schemeClr val="bg1"/>
          </a:solidFill>
        </p:spPr>
        <p:txBody>
          <a:bodyPr wrap="square" rtlCol="0">
            <a:spAutoFit/>
          </a:bodyPr>
          <a:lstStyle/>
          <a:p>
            <a:pPr algn="r"/>
            <a:r>
              <a:rPr lang="en-US" dirty="0" smtClean="0"/>
              <a:t>I</a:t>
            </a:r>
            <a:r>
              <a:rPr lang="en-US" baseline="-25000" dirty="0" smtClean="0"/>
              <a:t>P</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63978340"/>
              </p:ext>
            </p:extLst>
          </p:nvPr>
        </p:nvGraphicFramePr>
        <p:xfrm>
          <a:off x="3063875" y="4943473"/>
          <a:ext cx="1416050" cy="515938"/>
        </p:xfrm>
        <a:graphic>
          <a:graphicData uri="http://schemas.openxmlformats.org/presentationml/2006/ole">
            <mc:AlternateContent xmlns:mc="http://schemas.openxmlformats.org/markup-compatibility/2006">
              <mc:Choice xmlns:v="urn:schemas-microsoft-com:vml" Requires="v">
                <p:oleObj spid="_x0000_s35080" name="Equation" r:id="rId6" imgW="685800" imgH="253800" progId="Equation.3">
                  <p:embed/>
                </p:oleObj>
              </mc:Choice>
              <mc:Fallback>
                <p:oleObj name="Equation" r:id="rId6" imgW="685800" imgH="253800" progId="Equation.3">
                  <p:embed/>
                  <p:pic>
                    <p:nvPicPr>
                      <p:cNvPr id="0" name=""/>
                      <p:cNvPicPr>
                        <a:picLocks noChangeAspect="1" noChangeArrowheads="1"/>
                      </p:cNvPicPr>
                      <p:nvPr/>
                    </p:nvPicPr>
                    <p:blipFill>
                      <a:blip r:embed="rId7"/>
                      <a:srcRect/>
                      <a:stretch>
                        <a:fillRect/>
                      </a:stretch>
                    </p:blipFill>
                    <p:spPr bwMode="auto">
                      <a:xfrm>
                        <a:off x="3063875" y="4943473"/>
                        <a:ext cx="1416050" cy="515938"/>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248619989"/>
              </p:ext>
            </p:extLst>
          </p:nvPr>
        </p:nvGraphicFramePr>
        <p:xfrm>
          <a:off x="2540280" y="2076450"/>
          <a:ext cx="2025089" cy="2066686"/>
        </p:xfrm>
        <a:graphic>
          <a:graphicData uri="http://schemas.openxmlformats.org/presentationml/2006/ole">
            <mc:AlternateContent xmlns:mc="http://schemas.openxmlformats.org/markup-compatibility/2006">
              <mc:Choice xmlns:v="urn:schemas-microsoft-com:vml" Requires="v">
                <p:oleObj spid="_x0000_s35081" name="Equation" r:id="rId8" imgW="711000" imgH="736560" progId="Equation.3">
                  <p:embed/>
                </p:oleObj>
              </mc:Choice>
              <mc:Fallback>
                <p:oleObj name="Equation" r:id="rId8" imgW="711000" imgH="736560" progId="Equation.3">
                  <p:embed/>
                  <p:pic>
                    <p:nvPicPr>
                      <p:cNvPr id="0" name=""/>
                      <p:cNvPicPr>
                        <a:picLocks noChangeAspect="1" noChangeArrowheads="1"/>
                      </p:cNvPicPr>
                      <p:nvPr/>
                    </p:nvPicPr>
                    <p:blipFill>
                      <a:blip r:embed="rId9"/>
                      <a:srcRect/>
                      <a:stretch>
                        <a:fillRect/>
                      </a:stretch>
                    </p:blipFill>
                    <p:spPr bwMode="auto">
                      <a:xfrm>
                        <a:off x="2540280" y="2076450"/>
                        <a:ext cx="2025089" cy="2066686"/>
                      </a:xfrm>
                      <a:prstGeom prst="rect">
                        <a:avLst/>
                      </a:prstGeom>
                      <a:noFill/>
                      <a:ln>
                        <a:no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989371695"/>
              </p:ext>
            </p:extLst>
          </p:nvPr>
        </p:nvGraphicFramePr>
        <p:xfrm>
          <a:off x="5059363" y="2373313"/>
          <a:ext cx="3894137" cy="1516062"/>
        </p:xfrm>
        <a:graphic>
          <a:graphicData uri="http://schemas.openxmlformats.org/presentationml/2006/ole">
            <mc:AlternateContent xmlns:mc="http://schemas.openxmlformats.org/markup-compatibility/2006">
              <mc:Choice xmlns:v="urn:schemas-microsoft-com:vml" Requires="v">
                <p:oleObj spid="_x0000_s35082" name="Equation" r:id="rId10" imgW="1930320" imgH="761760" progId="Equation.3">
                  <p:embed/>
                </p:oleObj>
              </mc:Choice>
              <mc:Fallback>
                <p:oleObj name="Equation" r:id="rId10" imgW="1930320" imgH="761760" progId="Equation.3">
                  <p:embed/>
                  <p:pic>
                    <p:nvPicPr>
                      <p:cNvPr id="0" name=""/>
                      <p:cNvPicPr>
                        <a:picLocks noChangeAspect="1" noChangeArrowheads="1"/>
                      </p:cNvPicPr>
                      <p:nvPr/>
                    </p:nvPicPr>
                    <p:blipFill>
                      <a:blip r:embed="rId11"/>
                      <a:srcRect/>
                      <a:stretch>
                        <a:fillRect/>
                      </a:stretch>
                    </p:blipFill>
                    <p:spPr bwMode="auto">
                      <a:xfrm>
                        <a:off x="5059363" y="2373313"/>
                        <a:ext cx="3894137" cy="1516062"/>
                      </a:xfrm>
                      <a:prstGeom prst="rect">
                        <a:avLst/>
                      </a:prstGeom>
                      <a:noFill/>
                      <a:ln>
                        <a:solidFill>
                          <a:schemeClr val="tx1"/>
                        </a:solidFill>
                      </a:ln>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229560897"/>
              </p:ext>
            </p:extLst>
          </p:nvPr>
        </p:nvGraphicFramePr>
        <p:xfrm>
          <a:off x="5003800" y="4557713"/>
          <a:ext cx="3970338" cy="1566862"/>
        </p:xfrm>
        <a:graphic>
          <a:graphicData uri="http://schemas.openxmlformats.org/presentationml/2006/ole">
            <mc:AlternateContent xmlns:mc="http://schemas.openxmlformats.org/markup-compatibility/2006">
              <mc:Choice xmlns:v="urn:schemas-microsoft-com:vml" Requires="v">
                <p:oleObj spid="_x0000_s35083" name="Equation" r:id="rId12" imgW="1968480" imgH="787320" progId="Equation.3">
                  <p:embed/>
                </p:oleObj>
              </mc:Choice>
              <mc:Fallback>
                <p:oleObj name="Equation" r:id="rId12" imgW="1968480" imgH="787320" progId="Equation.3">
                  <p:embed/>
                  <p:pic>
                    <p:nvPicPr>
                      <p:cNvPr id="0" name=""/>
                      <p:cNvPicPr>
                        <a:picLocks noChangeAspect="1" noChangeArrowheads="1"/>
                      </p:cNvPicPr>
                      <p:nvPr/>
                    </p:nvPicPr>
                    <p:blipFill>
                      <a:blip r:embed="rId13"/>
                      <a:srcRect/>
                      <a:stretch>
                        <a:fillRect/>
                      </a:stretch>
                    </p:blipFill>
                    <p:spPr bwMode="auto">
                      <a:xfrm>
                        <a:off x="5003800" y="4557713"/>
                        <a:ext cx="3970338" cy="1566862"/>
                      </a:xfrm>
                      <a:prstGeom prst="rect">
                        <a:avLst/>
                      </a:prstGeom>
                      <a:noFill/>
                      <a:ln>
                        <a:solidFill>
                          <a:schemeClr val="tx1"/>
                        </a:solidFill>
                      </a:ln>
                    </p:spPr>
                  </p:pic>
                </p:oleObj>
              </mc:Fallback>
            </mc:AlternateContent>
          </a:graphicData>
        </a:graphic>
      </p:graphicFrame>
      <p:sp>
        <p:nvSpPr>
          <p:cNvPr id="11" name="Right Arrow 10"/>
          <p:cNvSpPr/>
          <p:nvPr/>
        </p:nvSpPr>
        <p:spPr>
          <a:xfrm>
            <a:off x="4476750" y="2571750"/>
            <a:ext cx="514350" cy="1200150"/>
          </a:xfrm>
          <a:prstGeom prst="rightArrow">
            <a:avLst/>
          </a:prstGeom>
          <a:solidFill>
            <a:srgbClr val="FFFF00"/>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ight Arrow 23"/>
          <p:cNvSpPr/>
          <p:nvPr/>
        </p:nvSpPr>
        <p:spPr>
          <a:xfrm>
            <a:off x="4495800" y="4667250"/>
            <a:ext cx="514350" cy="1200150"/>
          </a:xfrm>
          <a:prstGeom prst="rightArrow">
            <a:avLst/>
          </a:prstGeom>
          <a:solidFill>
            <a:srgbClr val="FFFF00"/>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Up-Down Arrow 11"/>
          <p:cNvSpPr/>
          <p:nvPr/>
        </p:nvSpPr>
        <p:spPr>
          <a:xfrm>
            <a:off x="5772150" y="3867150"/>
            <a:ext cx="571500" cy="702468"/>
          </a:xfrm>
          <a:prstGeom prst="upDownArrow">
            <a:avLst/>
          </a:prstGeom>
          <a:solidFill>
            <a:srgbClr val="FFFF00"/>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p:cNvSpPr txBox="1"/>
          <p:nvPr/>
        </p:nvSpPr>
        <p:spPr>
          <a:xfrm>
            <a:off x="6343650" y="3971925"/>
            <a:ext cx="1733550" cy="461665"/>
          </a:xfrm>
          <a:prstGeom prst="rect">
            <a:avLst/>
          </a:prstGeom>
          <a:noFill/>
        </p:spPr>
        <p:txBody>
          <a:bodyPr wrap="square" rtlCol="0">
            <a:spAutoFit/>
          </a:bodyPr>
          <a:lstStyle/>
          <a:p>
            <a:r>
              <a:rPr lang="en-US" sz="2400" b="1" dirty="0" smtClean="0"/>
              <a:t>EQUATE</a:t>
            </a:r>
            <a:endParaRPr lang="en-US" sz="2400" b="1" dirty="0"/>
          </a:p>
        </p:txBody>
      </p:sp>
      <p:sp>
        <p:nvSpPr>
          <p:cNvPr id="27" name="TextBox 26"/>
          <p:cNvSpPr txBox="1"/>
          <p:nvPr/>
        </p:nvSpPr>
        <p:spPr>
          <a:xfrm>
            <a:off x="80811" y="1664732"/>
            <a:ext cx="1986114" cy="369332"/>
          </a:xfrm>
          <a:prstGeom prst="rect">
            <a:avLst/>
          </a:prstGeom>
          <a:noFill/>
        </p:spPr>
        <p:txBody>
          <a:bodyPr vert="horz" wrap="square" rtlCol="0">
            <a:spAutoFit/>
          </a:bodyPr>
          <a:lstStyle/>
          <a:p>
            <a:r>
              <a:rPr lang="en-US" b="1" dirty="0" smtClean="0"/>
              <a:t>System a</a:t>
            </a:r>
            <a:endParaRPr lang="en-US" b="1" dirty="0"/>
          </a:p>
        </p:txBody>
      </p:sp>
      <p:sp>
        <p:nvSpPr>
          <p:cNvPr id="28" name="TextBox 27"/>
          <p:cNvSpPr txBox="1"/>
          <p:nvPr/>
        </p:nvSpPr>
        <p:spPr>
          <a:xfrm>
            <a:off x="4611" y="5888393"/>
            <a:ext cx="1986114" cy="369332"/>
          </a:xfrm>
          <a:prstGeom prst="rect">
            <a:avLst/>
          </a:prstGeom>
          <a:noFill/>
        </p:spPr>
        <p:txBody>
          <a:bodyPr vert="horz" wrap="square" rtlCol="0">
            <a:spAutoFit/>
          </a:bodyPr>
          <a:lstStyle/>
          <a:p>
            <a:r>
              <a:rPr lang="en-US" b="1" dirty="0" smtClean="0"/>
              <a:t>System b</a:t>
            </a:r>
            <a:endParaRPr lang="en-US" b="1" dirty="0"/>
          </a:p>
        </p:txBody>
      </p:sp>
    </p:spTree>
    <p:extLst>
      <p:ext uri="{BB962C8B-B14F-4D97-AF65-F5344CB8AC3E}">
        <p14:creationId xmlns:p14="http://schemas.microsoft.com/office/powerpoint/2010/main" val="154293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P spid="12"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150" y="6257725"/>
            <a:ext cx="8705850" cy="646331"/>
          </a:xfrm>
          <a:prstGeom prst="rect">
            <a:avLst/>
          </a:prstGeom>
          <a:noFill/>
        </p:spPr>
        <p:txBody>
          <a:bodyPr wrap="square" rtlCol="0">
            <a:spAutoFit/>
          </a:bodyPr>
          <a:lstStyle/>
          <a:p>
            <a:r>
              <a:rPr lang="en-US" sz="1200" dirty="0" smtClean="0"/>
              <a:t>E. Muljadi, C. Butterfield, A. Ellis, J. </a:t>
            </a:r>
            <a:r>
              <a:rPr lang="en-US" sz="1200" dirty="0" err="1" smtClean="0"/>
              <a:t>Mechenbier</a:t>
            </a:r>
            <a:r>
              <a:rPr lang="en-US" sz="1200" dirty="0" smtClean="0"/>
              <a:t>, J. </a:t>
            </a:r>
            <a:r>
              <a:rPr lang="en-US" sz="1200" dirty="0" err="1" smtClean="0"/>
              <a:t>Jochheimer</a:t>
            </a:r>
            <a:r>
              <a:rPr lang="en-US" sz="1200" dirty="0" smtClean="0"/>
              <a:t>, R. Young, N. Miller, R. </a:t>
            </a:r>
            <a:r>
              <a:rPr lang="en-US" sz="1200" dirty="0" err="1" smtClean="0"/>
              <a:t>Delmerico</a:t>
            </a:r>
            <a:r>
              <a:rPr lang="en-US" sz="1200" dirty="0" smtClean="0"/>
              <a:t>, R. </a:t>
            </a:r>
            <a:r>
              <a:rPr lang="en-US" sz="1200" dirty="0" err="1" smtClean="0"/>
              <a:t>Zavadil</a:t>
            </a:r>
            <a:r>
              <a:rPr lang="en-US" sz="1200" dirty="0" smtClean="0"/>
              <a:t> and J. Smith, “</a:t>
            </a:r>
            <a:r>
              <a:rPr lang="en-US" sz="1200" dirty="0" err="1" smtClean="0"/>
              <a:t>Equivalencing</a:t>
            </a:r>
            <a:r>
              <a:rPr lang="en-US" sz="1200" dirty="0" smtClean="0"/>
              <a:t> the collector system of a large wind power plant,” National Renewable Energy Laboratory, paper NREL/CP-500-38930, Jan 2006. .</a:t>
            </a:r>
            <a:endParaRPr lang="en-US" sz="1200" dirty="0"/>
          </a:p>
        </p:txBody>
      </p:sp>
      <p:sp>
        <p:nvSpPr>
          <p:cNvPr id="55" name="TextBox 54"/>
          <p:cNvSpPr txBox="1"/>
          <p:nvPr/>
        </p:nvSpPr>
        <p:spPr>
          <a:xfrm>
            <a:off x="0" y="247650"/>
            <a:ext cx="9144000" cy="584775"/>
          </a:xfrm>
          <a:prstGeom prst="rect">
            <a:avLst/>
          </a:prstGeom>
          <a:noFill/>
        </p:spPr>
        <p:txBody>
          <a:bodyPr wrap="square" rtlCol="0">
            <a:spAutoFit/>
          </a:bodyPr>
          <a:lstStyle/>
          <a:p>
            <a:pPr algn="ctr"/>
            <a:r>
              <a:rPr lang="en-US" sz="3200" b="1" dirty="0" smtClean="0"/>
              <a:t>Equivalent collector systems: feeder </a:t>
            </a:r>
            <a:r>
              <a:rPr lang="en-US" sz="3200" b="1" dirty="0" err="1" smtClean="0"/>
              <a:t>cct</a:t>
            </a:r>
            <a:r>
              <a:rPr lang="en-US" sz="3200" b="1" dirty="0" smtClean="0"/>
              <a:t> level</a:t>
            </a:r>
            <a:endParaRPr lang="en-US" sz="3200" b="1" dirty="0"/>
          </a:p>
        </p:txBody>
      </p:sp>
      <p:graphicFrame>
        <p:nvGraphicFramePr>
          <p:cNvPr id="20" name="Object 19"/>
          <p:cNvGraphicFramePr>
            <a:graphicFrameLocks noChangeAspect="1"/>
          </p:cNvGraphicFramePr>
          <p:nvPr>
            <p:extLst>
              <p:ext uri="{D42A27DB-BD31-4B8C-83A1-F6EECF244321}">
                <p14:modId xmlns:p14="http://schemas.microsoft.com/office/powerpoint/2010/main" val="2550292420"/>
              </p:ext>
            </p:extLst>
          </p:nvPr>
        </p:nvGraphicFramePr>
        <p:xfrm>
          <a:off x="639763" y="2160588"/>
          <a:ext cx="7864475" cy="530225"/>
        </p:xfrm>
        <a:graphic>
          <a:graphicData uri="http://schemas.openxmlformats.org/presentationml/2006/ole">
            <mc:AlternateContent xmlns:mc="http://schemas.openxmlformats.org/markup-compatibility/2006">
              <mc:Choice xmlns:v="urn:schemas-microsoft-com:vml" Requires="v">
                <p:oleObj spid="_x0000_s36038" name="Equation" r:id="rId4" imgW="3898800" imgH="266400" progId="Equation.3">
                  <p:embed/>
                </p:oleObj>
              </mc:Choice>
              <mc:Fallback>
                <p:oleObj name="Equation" r:id="rId4" imgW="3898800" imgH="266400" progId="Equation.3">
                  <p:embed/>
                  <p:pic>
                    <p:nvPicPr>
                      <p:cNvPr id="0" name=""/>
                      <p:cNvPicPr>
                        <a:picLocks noChangeAspect="1" noChangeArrowheads="1"/>
                      </p:cNvPicPr>
                      <p:nvPr/>
                    </p:nvPicPr>
                    <p:blipFill>
                      <a:blip r:embed="rId5"/>
                      <a:srcRect/>
                      <a:stretch>
                        <a:fillRect/>
                      </a:stretch>
                    </p:blipFill>
                    <p:spPr bwMode="auto">
                      <a:xfrm>
                        <a:off x="639763" y="2160588"/>
                        <a:ext cx="7864475" cy="530225"/>
                      </a:xfrm>
                      <a:prstGeom prst="rect">
                        <a:avLst/>
                      </a:prstGeom>
                      <a:noFill/>
                      <a:ln>
                        <a:noFill/>
                      </a:ln>
                    </p:spPr>
                  </p:pic>
                </p:oleObj>
              </mc:Fallback>
            </mc:AlternateContent>
          </a:graphicData>
        </a:graphic>
      </p:graphicFrame>
      <p:sp>
        <p:nvSpPr>
          <p:cNvPr id="2" name="TextBox 1"/>
          <p:cNvSpPr txBox="1"/>
          <p:nvPr/>
        </p:nvSpPr>
        <p:spPr>
          <a:xfrm>
            <a:off x="247650" y="1409700"/>
            <a:ext cx="8420100" cy="523220"/>
          </a:xfrm>
          <a:prstGeom prst="rect">
            <a:avLst/>
          </a:prstGeom>
          <a:noFill/>
        </p:spPr>
        <p:txBody>
          <a:bodyPr wrap="square" rtlCol="0">
            <a:spAutoFit/>
          </a:bodyPr>
          <a:lstStyle/>
          <a:p>
            <a:r>
              <a:rPr lang="en-US" sz="2800" dirty="0" smtClean="0"/>
              <a:t>Equating </a:t>
            </a:r>
            <a:r>
              <a:rPr lang="en-US" sz="2800" dirty="0" err="1" smtClean="0"/>
              <a:t>S</a:t>
            </a:r>
            <a:r>
              <a:rPr lang="en-US" sz="2800" baseline="-25000" dirty="0" err="1" smtClean="0"/>
              <a:t>TotLoss,a</a:t>
            </a:r>
            <a:r>
              <a:rPr lang="en-US" sz="2800" dirty="0" smtClean="0"/>
              <a:t> to </a:t>
            </a:r>
            <a:r>
              <a:rPr lang="en-US" sz="2800" dirty="0" err="1" smtClean="0"/>
              <a:t>S</a:t>
            </a:r>
            <a:r>
              <a:rPr lang="en-US" sz="2800" baseline="-25000" dirty="0" err="1" smtClean="0"/>
              <a:t>TotLoss,b</a:t>
            </a:r>
            <a:r>
              <a:rPr lang="en-US" sz="2800" dirty="0" smtClean="0"/>
              <a:t>, we obtain:</a:t>
            </a:r>
            <a:endParaRPr lang="en-US" sz="2800" dirty="0"/>
          </a:p>
        </p:txBody>
      </p:sp>
      <p:sp>
        <p:nvSpPr>
          <p:cNvPr id="19" name="TextBox 18"/>
          <p:cNvSpPr txBox="1"/>
          <p:nvPr/>
        </p:nvSpPr>
        <p:spPr>
          <a:xfrm>
            <a:off x="247650" y="2857500"/>
            <a:ext cx="8420100" cy="523220"/>
          </a:xfrm>
          <a:prstGeom prst="rect">
            <a:avLst/>
          </a:prstGeom>
          <a:noFill/>
        </p:spPr>
        <p:txBody>
          <a:bodyPr wrap="square" rtlCol="0">
            <a:spAutoFit/>
          </a:bodyPr>
          <a:lstStyle/>
          <a:p>
            <a:r>
              <a:rPr lang="en-US" sz="2800" dirty="0" smtClean="0"/>
              <a:t>Solving for Z</a:t>
            </a:r>
            <a:r>
              <a:rPr lang="en-US" sz="2800" baseline="-25000" dirty="0" smtClean="0"/>
              <a:t>P</a:t>
            </a:r>
            <a:r>
              <a:rPr lang="en-US" sz="2800" dirty="0" smtClean="0"/>
              <a:t>, we get :</a:t>
            </a:r>
            <a:endParaRPr lang="en-US" sz="2800" dirty="0"/>
          </a:p>
        </p:txBody>
      </p:sp>
      <p:graphicFrame>
        <p:nvGraphicFramePr>
          <p:cNvPr id="22" name="Object 21"/>
          <p:cNvGraphicFramePr>
            <a:graphicFrameLocks noChangeAspect="1"/>
          </p:cNvGraphicFramePr>
          <p:nvPr>
            <p:extLst>
              <p:ext uri="{D42A27DB-BD31-4B8C-83A1-F6EECF244321}">
                <p14:modId xmlns:p14="http://schemas.microsoft.com/office/powerpoint/2010/main" val="2697185768"/>
              </p:ext>
            </p:extLst>
          </p:nvPr>
        </p:nvGraphicFramePr>
        <p:xfrm>
          <a:off x="1471613" y="3484563"/>
          <a:ext cx="6197600" cy="933450"/>
        </p:xfrm>
        <a:graphic>
          <a:graphicData uri="http://schemas.openxmlformats.org/presentationml/2006/ole">
            <mc:AlternateContent xmlns:mc="http://schemas.openxmlformats.org/markup-compatibility/2006">
              <mc:Choice xmlns:v="urn:schemas-microsoft-com:vml" Requires="v">
                <p:oleObj spid="_x0000_s36039" name="Equation" r:id="rId6" imgW="3073320" imgH="469800" progId="Equation.3">
                  <p:embed/>
                </p:oleObj>
              </mc:Choice>
              <mc:Fallback>
                <p:oleObj name="Equation" r:id="rId6" imgW="3073320" imgH="469800" progId="Equation.3">
                  <p:embed/>
                  <p:pic>
                    <p:nvPicPr>
                      <p:cNvPr id="0" name=""/>
                      <p:cNvPicPr>
                        <a:picLocks noChangeAspect="1" noChangeArrowheads="1"/>
                      </p:cNvPicPr>
                      <p:nvPr/>
                    </p:nvPicPr>
                    <p:blipFill>
                      <a:blip r:embed="rId7"/>
                      <a:srcRect/>
                      <a:stretch>
                        <a:fillRect/>
                      </a:stretch>
                    </p:blipFill>
                    <p:spPr bwMode="auto">
                      <a:xfrm>
                        <a:off x="1471613" y="3484563"/>
                        <a:ext cx="6197600" cy="933450"/>
                      </a:xfrm>
                      <a:prstGeom prst="rect">
                        <a:avLst/>
                      </a:prstGeom>
                      <a:noFill/>
                      <a:ln>
                        <a:noFill/>
                      </a:ln>
                    </p:spPr>
                  </p:pic>
                </p:oleObj>
              </mc:Fallback>
            </mc:AlternateContent>
          </a:graphicData>
        </a:graphic>
      </p:graphicFrame>
      <p:sp>
        <p:nvSpPr>
          <p:cNvPr id="23" name="TextBox 22"/>
          <p:cNvSpPr txBox="1"/>
          <p:nvPr/>
        </p:nvSpPr>
        <p:spPr>
          <a:xfrm>
            <a:off x="247650" y="4552950"/>
            <a:ext cx="8420100" cy="523220"/>
          </a:xfrm>
          <a:prstGeom prst="rect">
            <a:avLst/>
          </a:prstGeom>
          <a:noFill/>
        </p:spPr>
        <p:txBody>
          <a:bodyPr wrap="square" rtlCol="0">
            <a:spAutoFit/>
          </a:bodyPr>
          <a:lstStyle/>
          <a:p>
            <a:r>
              <a:rPr lang="en-US" sz="2800" dirty="0" smtClean="0"/>
              <a:t>Generalizing the above expression:</a:t>
            </a:r>
            <a:endParaRPr lang="en-US" sz="2800" dirty="0"/>
          </a:p>
        </p:txBody>
      </p:sp>
      <p:graphicFrame>
        <p:nvGraphicFramePr>
          <p:cNvPr id="3" name="Object 2"/>
          <p:cNvGraphicFramePr>
            <a:graphicFrameLocks noChangeAspect="1"/>
          </p:cNvGraphicFramePr>
          <p:nvPr>
            <p:extLst>
              <p:ext uri="{D42A27DB-BD31-4B8C-83A1-F6EECF244321}">
                <p14:modId xmlns:p14="http://schemas.microsoft.com/office/powerpoint/2010/main" val="3383695143"/>
              </p:ext>
            </p:extLst>
          </p:nvPr>
        </p:nvGraphicFramePr>
        <p:xfrm>
          <a:off x="7085013" y="4467025"/>
          <a:ext cx="1870075" cy="1790700"/>
        </p:xfrm>
        <a:graphic>
          <a:graphicData uri="http://schemas.openxmlformats.org/presentationml/2006/ole">
            <mc:AlternateContent xmlns:mc="http://schemas.openxmlformats.org/markup-compatibility/2006">
              <mc:Choice xmlns:v="urn:schemas-microsoft-com:vml" Requires="v">
                <p:oleObj spid="_x0000_s36040" name="Equation" r:id="rId8" imgW="927000" imgH="901440" progId="Equation.3">
                  <p:embed/>
                </p:oleObj>
              </mc:Choice>
              <mc:Fallback>
                <p:oleObj name="Equation" r:id="rId8" imgW="927000" imgH="901440" progId="Equation.3">
                  <p:embed/>
                  <p:pic>
                    <p:nvPicPr>
                      <p:cNvPr id="0" name="Object 21"/>
                      <p:cNvPicPr>
                        <a:picLocks noChangeAspect="1" noChangeArrowheads="1"/>
                      </p:cNvPicPr>
                      <p:nvPr/>
                    </p:nvPicPr>
                    <p:blipFill>
                      <a:blip r:embed="rId9"/>
                      <a:srcRect/>
                      <a:stretch>
                        <a:fillRect/>
                      </a:stretch>
                    </p:blipFill>
                    <p:spPr bwMode="auto">
                      <a:xfrm>
                        <a:off x="7085013" y="4467025"/>
                        <a:ext cx="18700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38100" y="5019020"/>
            <a:ext cx="6524625" cy="1200329"/>
          </a:xfrm>
          <a:prstGeom prst="rect">
            <a:avLst/>
          </a:prstGeom>
          <a:noFill/>
          <a:ln>
            <a:solidFill>
              <a:schemeClr val="tx1"/>
            </a:solidFill>
          </a:ln>
        </p:spPr>
        <p:txBody>
          <a:bodyPr wrap="square" rtlCol="0">
            <a:spAutoFit/>
          </a:bodyPr>
          <a:lstStyle/>
          <a:p>
            <a:r>
              <a:rPr lang="en-US" sz="2400" dirty="0" smtClean="0"/>
              <a:t>There are N trunk lines connected to the same node, and the </a:t>
            </a:r>
            <a:r>
              <a:rPr lang="en-US" sz="2400" dirty="0" err="1" smtClean="0"/>
              <a:t>k</a:t>
            </a:r>
            <a:r>
              <a:rPr lang="en-US" sz="2400" baseline="30000" dirty="0" err="1" smtClean="0"/>
              <a:t>th</a:t>
            </a:r>
            <a:r>
              <a:rPr lang="en-US" sz="2400" dirty="0" smtClean="0"/>
              <a:t> trunk line has </a:t>
            </a:r>
            <a:r>
              <a:rPr lang="en-US" sz="2400" dirty="0" err="1" smtClean="0"/>
              <a:t>n</a:t>
            </a:r>
            <a:r>
              <a:rPr lang="en-US" sz="2400" baseline="-25000" dirty="0" err="1" smtClean="0"/>
              <a:t>k</a:t>
            </a:r>
            <a:r>
              <a:rPr lang="en-US" sz="2400" dirty="0" smtClean="0"/>
              <a:t> turbines and equivalent impedance (based on step 1) of </a:t>
            </a:r>
            <a:r>
              <a:rPr lang="en-US" sz="2400" dirty="0" err="1" smtClean="0"/>
              <a:t>Z</a:t>
            </a:r>
            <a:r>
              <a:rPr lang="en-US" sz="2400" baseline="-25000" dirty="0" err="1" smtClean="0"/>
              <a:t>k</a:t>
            </a:r>
            <a:r>
              <a:rPr lang="en-US" sz="2400" dirty="0" smtClean="0"/>
              <a:t>. </a:t>
            </a:r>
            <a:endParaRPr lang="en-US" sz="2400" dirty="0"/>
          </a:p>
        </p:txBody>
      </p:sp>
      <p:sp>
        <p:nvSpPr>
          <p:cNvPr id="8" name="Freeform 7"/>
          <p:cNvSpPr/>
          <p:nvPr/>
        </p:nvSpPr>
        <p:spPr>
          <a:xfrm>
            <a:off x="6172200" y="4781550"/>
            <a:ext cx="895350" cy="361950"/>
          </a:xfrm>
          <a:custGeom>
            <a:avLst/>
            <a:gdLst>
              <a:gd name="connsiteX0" fmla="*/ 0 w 895350"/>
              <a:gd name="connsiteY0" fmla="*/ 0 h 361950"/>
              <a:gd name="connsiteX1" fmla="*/ 895350 w 895350"/>
              <a:gd name="connsiteY1" fmla="*/ 361950 h 361950"/>
            </a:gdLst>
            <a:ahLst/>
            <a:cxnLst>
              <a:cxn ang="0">
                <a:pos x="connsiteX0" y="connsiteY0"/>
              </a:cxn>
              <a:cxn ang="0">
                <a:pos x="connsiteX1" y="connsiteY1"/>
              </a:cxn>
            </a:cxnLst>
            <a:rect l="l" t="t" r="r" b="b"/>
            <a:pathLst>
              <a:path w="895350" h="361950">
                <a:moveTo>
                  <a:pt x="0" y="0"/>
                </a:moveTo>
                <a:lnTo>
                  <a:pt x="895350" y="36195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60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5"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24940" y="6407196"/>
            <a:ext cx="407319" cy="347388"/>
          </a:xfrm>
        </p:spPr>
        <p:txBody>
          <a:bodyPr/>
          <a:lstStyle/>
          <a:p>
            <a:pPr>
              <a:defRPr/>
            </a:pPr>
            <a:fld id="{02FCDE40-6964-416A-9A4E-27EE96A382D7}" type="slidenum">
              <a:rPr lang="en-US" b="1"/>
              <a:pPr>
                <a:defRPr/>
              </a:pPr>
              <a:t>54</a:t>
            </a:fld>
            <a:endParaRPr lang="en-US" b="1" dirty="0"/>
          </a:p>
        </p:txBody>
      </p:sp>
      <p:sp>
        <p:nvSpPr>
          <p:cNvPr id="4" name="TextBox 3"/>
          <p:cNvSpPr txBox="1"/>
          <p:nvPr/>
        </p:nvSpPr>
        <p:spPr>
          <a:xfrm>
            <a:off x="438150" y="6257725"/>
            <a:ext cx="8705850" cy="646331"/>
          </a:xfrm>
          <a:prstGeom prst="rect">
            <a:avLst/>
          </a:prstGeom>
          <a:noFill/>
        </p:spPr>
        <p:txBody>
          <a:bodyPr wrap="square" rtlCol="0">
            <a:spAutoFit/>
          </a:bodyPr>
          <a:lstStyle/>
          <a:p>
            <a:r>
              <a:rPr lang="en-US" sz="1200" dirty="0" smtClean="0"/>
              <a:t>E. Muljadi, C. Butterfield, A. Ellis, J. </a:t>
            </a:r>
            <a:r>
              <a:rPr lang="en-US" sz="1200" dirty="0" err="1" smtClean="0"/>
              <a:t>Mechenbier</a:t>
            </a:r>
            <a:r>
              <a:rPr lang="en-US" sz="1200" dirty="0" smtClean="0"/>
              <a:t>, J. </a:t>
            </a:r>
            <a:r>
              <a:rPr lang="en-US" sz="1200" dirty="0" err="1" smtClean="0"/>
              <a:t>Jochheimer</a:t>
            </a:r>
            <a:r>
              <a:rPr lang="en-US" sz="1200" dirty="0" smtClean="0"/>
              <a:t>, R. Young, N. Miller, R. </a:t>
            </a:r>
            <a:r>
              <a:rPr lang="en-US" sz="1200" dirty="0" err="1" smtClean="0"/>
              <a:t>Delmerico</a:t>
            </a:r>
            <a:r>
              <a:rPr lang="en-US" sz="1200" dirty="0" smtClean="0"/>
              <a:t>, R. </a:t>
            </a:r>
            <a:r>
              <a:rPr lang="en-US" sz="1200" dirty="0" err="1" smtClean="0"/>
              <a:t>Zavadil</a:t>
            </a:r>
            <a:r>
              <a:rPr lang="en-US" sz="1200" dirty="0" smtClean="0"/>
              <a:t> and J. Smith, “</a:t>
            </a:r>
            <a:r>
              <a:rPr lang="en-US" sz="1200" dirty="0" err="1" smtClean="0"/>
              <a:t>Equivalencing</a:t>
            </a:r>
            <a:r>
              <a:rPr lang="en-US" sz="1200" dirty="0" smtClean="0"/>
              <a:t> the collector system of a large wind power plant,” National Renewable Energy Laboratory, paper NREL/CP-500-38930, Jan 2006. .</a:t>
            </a:r>
            <a:endParaRPr lang="en-US" sz="1200" dirty="0"/>
          </a:p>
        </p:txBody>
      </p:sp>
      <p:sp>
        <p:nvSpPr>
          <p:cNvPr id="6" name="Down Arrow 5"/>
          <p:cNvSpPr/>
          <p:nvPr/>
        </p:nvSpPr>
        <p:spPr>
          <a:xfrm>
            <a:off x="2150268" y="2743200"/>
            <a:ext cx="2062163" cy="542925"/>
          </a:xfrm>
          <a:prstGeom prst="downArrow">
            <a:avLst/>
          </a:prstGeom>
          <a:solidFill>
            <a:srgbClr val="FFFF00"/>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342900" y="4613017"/>
            <a:ext cx="8667751" cy="830997"/>
          </a:xfrm>
          <a:prstGeom prst="rect">
            <a:avLst/>
          </a:prstGeom>
          <a:noFill/>
        </p:spPr>
        <p:txBody>
          <a:bodyPr wrap="square" rtlCol="0">
            <a:spAutoFit/>
          </a:bodyPr>
          <a:lstStyle/>
          <a:p>
            <a:r>
              <a:rPr lang="en-US" sz="2400" b="1" u="sng" dirty="0" smtClean="0"/>
              <a:t>Under assumption: </a:t>
            </a:r>
            <a:r>
              <a:rPr lang="en-US" sz="2400" b="1" dirty="0" smtClean="0"/>
              <a:t>Current </a:t>
            </a:r>
            <a:r>
              <a:rPr lang="en-US" sz="2400" b="1" dirty="0"/>
              <a:t>injections from all wind turbines are identical in magnitude and angle, I (a </a:t>
            </a:r>
            <a:r>
              <a:rPr lang="en-US" sz="2400" b="1" dirty="0" err="1"/>
              <a:t>phasor</a:t>
            </a:r>
            <a:r>
              <a:rPr lang="en-US" sz="2400" b="1" dirty="0"/>
              <a:t>).</a:t>
            </a:r>
          </a:p>
        </p:txBody>
      </p:sp>
      <p:sp>
        <p:nvSpPr>
          <p:cNvPr id="11" name="TextBox 10"/>
          <p:cNvSpPr txBox="1"/>
          <p:nvPr/>
        </p:nvSpPr>
        <p:spPr>
          <a:xfrm>
            <a:off x="171450" y="1675656"/>
            <a:ext cx="1981200" cy="523220"/>
          </a:xfrm>
          <a:prstGeom prst="rect">
            <a:avLst/>
          </a:prstGeom>
          <a:noFill/>
          <a:ln>
            <a:solidFill>
              <a:schemeClr val="tx1"/>
            </a:solidFill>
          </a:ln>
        </p:spPr>
        <p:txBody>
          <a:bodyPr wrap="square" rtlCol="0">
            <a:spAutoFit/>
          </a:bodyPr>
          <a:lstStyle/>
          <a:p>
            <a:r>
              <a:rPr lang="en-US" sz="2800" b="1" dirty="0" smtClean="0"/>
              <a:t>System a:</a:t>
            </a:r>
            <a:endParaRPr lang="en-US" sz="2800" b="1" dirty="0"/>
          </a:p>
        </p:txBody>
      </p:sp>
      <p:sp>
        <p:nvSpPr>
          <p:cNvPr id="51" name="TextBox 50"/>
          <p:cNvSpPr txBox="1"/>
          <p:nvPr/>
        </p:nvSpPr>
        <p:spPr>
          <a:xfrm>
            <a:off x="228600" y="3576965"/>
            <a:ext cx="1981200" cy="523220"/>
          </a:xfrm>
          <a:prstGeom prst="rect">
            <a:avLst/>
          </a:prstGeom>
          <a:noFill/>
          <a:ln>
            <a:solidFill>
              <a:schemeClr val="tx1"/>
            </a:solidFill>
          </a:ln>
        </p:spPr>
        <p:txBody>
          <a:bodyPr wrap="square" rtlCol="0">
            <a:spAutoFit/>
          </a:bodyPr>
          <a:lstStyle/>
          <a:p>
            <a:r>
              <a:rPr lang="en-US" sz="2800" b="1" dirty="0" smtClean="0"/>
              <a:t>System b:</a:t>
            </a:r>
            <a:endParaRPr lang="en-US" sz="2800" b="1" dirty="0"/>
          </a:p>
        </p:txBody>
      </p:sp>
      <p:sp>
        <p:nvSpPr>
          <p:cNvPr id="52" name="TextBox 51"/>
          <p:cNvSpPr txBox="1"/>
          <p:nvPr/>
        </p:nvSpPr>
        <p:spPr>
          <a:xfrm>
            <a:off x="342900" y="5657850"/>
            <a:ext cx="1143000" cy="461665"/>
          </a:xfrm>
          <a:prstGeom prst="rect">
            <a:avLst/>
          </a:prstGeom>
          <a:noFill/>
        </p:spPr>
        <p:txBody>
          <a:bodyPr wrap="square" rtlCol="0">
            <a:spAutoFit/>
          </a:bodyPr>
          <a:lstStyle/>
          <a:p>
            <a:r>
              <a:rPr lang="en-US" sz="2400" b="1" dirty="0" smtClean="0"/>
              <a:t>THEN</a:t>
            </a:r>
            <a:endParaRPr lang="en-US" sz="2400" b="1" dirty="0"/>
          </a:p>
        </p:txBody>
      </p:sp>
      <p:sp>
        <p:nvSpPr>
          <p:cNvPr id="53" name="TextBox 52"/>
          <p:cNvSpPr txBox="1"/>
          <p:nvPr/>
        </p:nvSpPr>
        <p:spPr>
          <a:xfrm>
            <a:off x="5829300" y="3262312"/>
            <a:ext cx="2128837" cy="461665"/>
          </a:xfrm>
          <a:prstGeom prst="rect">
            <a:avLst/>
          </a:prstGeom>
          <a:noFill/>
        </p:spPr>
        <p:txBody>
          <a:bodyPr wrap="square" rtlCol="0">
            <a:spAutoFit/>
          </a:bodyPr>
          <a:lstStyle/>
          <a:p>
            <a:r>
              <a:rPr lang="en-US" sz="2400" b="1" dirty="0" smtClean="0"/>
              <a:t>WHERE</a:t>
            </a:r>
            <a:endParaRPr lang="en-US" sz="2400" b="1" dirty="0"/>
          </a:p>
        </p:txBody>
      </p:sp>
      <p:sp>
        <p:nvSpPr>
          <p:cNvPr id="54" name="TextBox 53"/>
          <p:cNvSpPr txBox="1"/>
          <p:nvPr/>
        </p:nvSpPr>
        <p:spPr>
          <a:xfrm>
            <a:off x="0" y="247650"/>
            <a:ext cx="9144000" cy="584775"/>
          </a:xfrm>
          <a:prstGeom prst="rect">
            <a:avLst/>
          </a:prstGeom>
          <a:noFill/>
        </p:spPr>
        <p:txBody>
          <a:bodyPr wrap="square" rtlCol="0">
            <a:spAutoFit/>
          </a:bodyPr>
          <a:lstStyle/>
          <a:p>
            <a:pPr algn="ctr"/>
            <a:r>
              <a:rPr lang="en-US" sz="3200" b="1" dirty="0" smtClean="0"/>
              <a:t>Equivalent collector systems: feeder </a:t>
            </a:r>
            <a:r>
              <a:rPr lang="en-US" sz="3200" b="1" dirty="0" err="1" smtClean="0"/>
              <a:t>cct</a:t>
            </a:r>
            <a:r>
              <a:rPr lang="en-US" sz="3200" b="1" dirty="0" smtClean="0"/>
              <a:t> level</a:t>
            </a:r>
            <a:endParaRPr lang="en-US" sz="3200" b="1" dirty="0"/>
          </a:p>
        </p:txBody>
      </p:sp>
      <p:pic>
        <p:nvPicPr>
          <p:cNvPr id="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6165" y="1109662"/>
            <a:ext cx="1671486" cy="1590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164" y="3365242"/>
            <a:ext cx="3060383"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90955398"/>
              </p:ext>
            </p:extLst>
          </p:nvPr>
        </p:nvGraphicFramePr>
        <p:xfrm>
          <a:off x="7429500" y="3219885"/>
          <a:ext cx="1581151" cy="1514039"/>
        </p:xfrm>
        <a:graphic>
          <a:graphicData uri="http://schemas.openxmlformats.org/presentationml/2006/ole">
            <mc:AlternateContent xmlns:mc="http://schemas.openxmlformats.org/markup-compatibility/2006">
              <mc:Choice xmlns:v="urn:schemas-microsoft-com:vml" Requires="v">
                <p:oleObj spid="_x0000_s36992" name="Equation" r:id="rId6" imgW="927000" imgH="901440" progId="Equation.3">
                  <p:embed/>
                </p:oleObj>
              </mc:Choice>
              <mc:Fallback>
                <p:oleObj name="Equation" r:id="rId6" imgW="927000" imgH="90144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29500" y="3219885"/>
                        <a:ext cx="1581151" cy="1514039"/>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341045594"/>
              </p:ext>
            </p:extLst>
          </p:nvPr>
        </p:nvGraphicFramePr>
        <p:xfrm>
          <a:off x="1690688" y="5578475"/>
          <a:ext cx="6200775" cy="504825"/>
        </p:xfrm>
        <a:graphic>
          <a:graphicData uri="http://schemas.openxmlformats.org/presentationml/2006/ole">
            <mc:AlternateContent xmlns:mc="http://schemas.openxmlformats.org/markup-compatibility/2006">
              <mc:Choice xmlns:v="urn:schemas-microsoft-com:vml" Requires="v">
                <p:oleObj spid="_x0000_s36993" name="Equation" r:id="rId8" imgW="3073320" imgH="253800" progId="Equation.3">
                  <p:embed/>
                </p:oleObj>
              </mc:Choice>
              <mc:Fallback>
                <p:oleObj name="Equation" r:id="rId8" imgW="3073320" imgH="253800" progId="Equation.3">
                  <p:embed/>
                  <p:pic>
                    <p:nvPicPr>
                      <p:cNvPr id="0" name="Object 19"/>
                      <p:cNvPicPr>
                        <a:picLocks noChangeAspect="1" noChangeArrowheads="1"/>
                      </p:cNvPicPr>
                      <p:nvPr/>
                    </p:nvPicPr>
                    <p:blipFill>
                      <a:blip r:embed="rId9"/>
                      <a:srcRect/>
                      <a:stretch>
                        <a:fillRect/>
                      </a:stretch>
                    </p:blipFill>
                    <p:spPr bwMode="auto">
                      <a:xfrm>
                        <a:off x="1690688" y="5578475"/>
                        <a:ext cx="62007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49734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24940" y="6407196"/>
            <a:ext cx="407319" cy="347388"/>
          </a:xfrm>
        </p:spPr>
        <p:txBody>
          <a:bodyPr/>
          <a:lstStyle/>
          <a:p>
            <a:pPr>
              <a:defRPr/>
            </a:pPr>
            <a:fld id="{02FCDE40-6964-416A-9A4E-27EE96A382D7}" type="slidenum">
              <a:rPr lang="en-US" b="1"/>
              <a:pPr>
                <a:defRPr/>
              </a:pPr>
              <a:t>55</a:t>
            </a:fld>
            <a:endParaRPr lang="en-US" b="1" dirty="0"/>
          </a:p>
        </p:txBody>
      </p:sp>
      <p:sp>
        <p:nvSpPr>
          <p:cNvPr id="4" name="TextBox 3"/>
          <p:cNvSpPr txBox="1"/>
          <p:nvPr/>
        </p:nvSpPr>
        <p:spPr>
          <a:xfrm>
            <a:off x="438150" y="6257725"/>
            <a:ext cx="8705850" cy="646331"/>
          </a:xfrm>
          <a:prstGeom prst="rect">
            <a:avLst/>
          </a:prstGeom>
          <a:noFill/>
        </p:spPr>
        <p:txBody>
          <a:bodyPr wrap="square" rtlCol="0">
            <a:spAutoFit/>
          </a:bodyPr>
          <a:lstStyle/>
          <a:p>
            <a:r>
              <a:rPr lang="en-US" sz="1200" dirty="0" smtClean="0"/>
              <a:t>E. Muljadi, C. Butterfield, A. Ellis, J. </a:t>
            </a:r>
            <a:r>
              <a:rPr lang="en-US" sz="1200" dirty="0" err="1" smtClean="0"/>
              <a:t>Mechenbier</a:t>
            </a:r>
            <a:r>
              <a:rPr lang="en-US" sz="1200" dirty="0" smtClean="0"/>
              <a:t>, J. </a:t>
            </a:r>
            <a:r>
              <a:rPr lang="en-US" sz="1200" dirty="0" err="1" smtClean="0"/>
              <a:t>Jochheimer</a:t>
            </a:r>
            <a:r>
              <a:rPr lang="en-US" sz="1200" dirty="0" smtClean="0"/>
              <a:t>, R. Young, N. Miller, R. </a:t>
            </a:r>
            <a:r>
              <a:rPr lang="en-US" sz="1200" dirty="0" err="1" smtClean="0"/>
              <a:t>Delmerico</a:t>
            </a:r>
            <a:r>
              <a:rPr lang="en-US" sz="1200" dirty="0" smtClean="0"/>
              <a:t>, R. </a:t>
            </a:r>
            <a:r>
              <a:rPr lang="en-US" sz="1200" dirty="0" err="1" smtClean="0"/>
              <a:t>Zavadil</a:t>
            </a:r>
            <a:r>
              <a:rPr lang="en-US" sz="1200" dirty="0" smtClean="0"/>
              <a:t> and J. Smith, “</a:t>
            </a:r>
            <a:r>
              <a:rPr lang="en-US" sz="1200" dirty="0" err="1" smtClean="0"/>
              <a:t>Equivalencing</a:t>
            </a:r>
            <a:r>
              <a:rPr lang="en-US" sz="1200" dirty="0" smtClean="0"/>
              <a:t> the collector system of a large wind power plant,” National Renewable Energy Laboratory, paper NREL/CP-500-38930, Jan 2006. .</a:t>
            </a:r>
            <a:endParaRPr lang="en-US" sz="1200" dirty="0"/>
          </a:p>
        </p:txBody>
      </p:sp>
      <p:sp>
        <p:nvSpPr>
          <p:cNvPr id="6" name="Down Arrow 5"/>
          <p:cNvSpPr/>
          <p:nvPr/>
        </p:nvSpPr>
        <p:spPr>
          <a:xfrm>
            <a:off x="6684168" y="2743200"/>
            <a:ext cx="2062163" cy="542925"/>
          </a:xfrm>
          <a:prstGeom prst="downArrow">
            <a:avLst/>
          </a:prstGeom>
          <a:solidFill>
            <a:srgbClr val="FFFF00"/>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5048250" y="1675656"/>
            <a:ext cx="1981200" cy="523220"/>
          </a:xfrm>
          <a:prstGeom prst="rect">
            <a:avLst/>
          </a:prstGeom>
          <a:noFill/>
          <a:ln>
            <a:solidFill>
              <a:schemeClr val="tx1"/>
            </a:solidFill>
          </a:ln>
        </p:spPr>
        <p:txBody>
          <a:bodyPr wrap="square" rtlCol="0">
            <a:spAutoFit/>
          </a:bodyPr>
          <a:lstStyle/>
          <a:p>
            <a:r>
              <a:rPr lang="en-US" sz="2800" b="1" dirty="0" smtClean="0"/>
              <a:t>System a:</a:t>
            </a:r>
            <a:endParaRPr lang="en-US" sz="2800" b="1" dirty="0"/>
          </a:p>
        </p:txBody>
      </p:sp>
      <p:sp>
        <p:nvSpPr>
          <p:cNvPr id="53" name="TextBox 52"/>
          <p:cNvSpPr txBox="1"/>
          <p:nvPr/>
        </p:nvSpPr>
        <p:spPr>
          <a:xfrm>
            <a:off x="5467350" y="4635078"/>
            <a:ext cx="1485900" cy="461665"/>
          </a:xfrm>
          <a:prstGeom prst="rect">
            <a:avLst/>
          </a:prstGeom>
          <a:noFill/>
        </p:spPr>
        <p:txBody>
          <a:bodyPr wrap="square" rtlCol="0">
            <a:spAutoFit/>
          </a:bodyPr>
          <a:lstStyle/>
          <a:p>
            <a:r>
              <a:rPr lang="en-US" sz="2400" b="1" dirty="0" smtClean="0"/>
              <a:t>WHERE</a:t>
            </a:r>
            <a:endParaRPr lang="en-US" sz="2400" b="1" dirty="0"/>
          </a:p>
        </p:txBody>
      </p:sp>
      <p:sp>
        <p:nvSpPr>
          <p:cNvPr id="54" name="TextBox 53"/>
          <p:cNvSpPr txBox="1"/>
          <p:nvPr/>
        </p:nvSpPr>
        <p:spPr>
          <a:xfrm>
            <a:off x="0" y="38100"/>
            <a:ext cx="9144000" cy="1046440"/>
          </a:xfrm>
          <a:prstGeom prst="rect">
            <a:avLst/>
          </a:prstGeom>
          <a:noFill/>
        </p:spPr>
        <p:txBody>
          <a:bodyPr wrap="square" rtlCol="0">
            <a:spAutoFit/>
          </a:bodyPr>
          <a:lstStyle/>
          <a:p>
            <a:pPr algn="ctr"/>
            <a:r>
              <a:rPr lang="en-US" sz="3100" b="1" dirty="0" smtClean="0"/>
              <a:t>Equivalent collector systems: compare trunk line level approach to feeder </a:t>
            </a:r>
            <a:r>
              <a:rPr lang="en-US" sz="3100" b="1" dirty="0" err="1" smtClean="0"/>
              <a:t>cct</a:t>
            </a:r>
            <a:r>
              <a:rPr lang="en-US" sz="3100" b="1" dirty="0" smtClean="0"/>
              <a:t> level approach</a:t>
            </a:r>
            <a:endParaRPr lang="en-US" sz="3100" b="1" dirty="0"/>
          </a:p>
        </p:txBody>
      </p:sp>
      <p:pic>
        <p:nvPicPr>
          <p:cNvPr id="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0065" y="1109662"/>
            <a:ext cx="1671486" cy="1590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714" y="3365242"/>
            <a:ext cx="3060383"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08627627"/>
              </p:ext>
            </p:extLst>
          </p:nvPr>
        </p:nvGraphicFramePr>
        <p:xfrm>
          <a:off x="6965232" y="4321667"/>
          <a:ext cx="1581151" cy="1514039"/>
        </p:xfrm>
        <a:graphic>
          <a:graphicData uri="http://schemas.openxmlformats.org/presentationml/2006/ole">
            <mc:AlternateContent xmlns:mc="http://schemas.openxmlformats.org/markup-compatibility/2006">
              <mc:Choice xmlns:v="urn:schemas-microsoft-com:vml" Requires="v">
                <p:oleObj spid="_x0000_s38021" name="Equation" r:id="rId6" imgW="927000" imgH="901440" progId="Equation.3">
                  <p:embed/>
                </p:oleObj>
              </mc:Choice>
              <mc:Fallback>
                <p:oleObj name="Equation" r:id="rId6" imgW="927000" imgH="9014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5232" y="4321667"/>
                        <a:ext cx="1581151" cy="1514039"/>
                      </a:xfrm>
                      <a:prstGeom prst="rect">
                        <a:avLst/>
                      </a:prstGeom>
                      <a:noFill/>
                      <a:ln>
                        <a:noFill/>
                      </a:ln>
                    </p:spPr>
                  </p:pic>
                </p:oleObj>
              </mc:Fallback>
            </mc:AlternateContent>
          </a:graphicData>
        </a:graphic>
      </p:graphicFrame>
      <p:sp>
        <p:nvSpPr>
          <p:cNvPr id="51" name="TextBox 50"/>
          <p:cNvSpPr txBox="1"/>
          <p:nvPr/>
        </p:nvSpPr>
        <p:spPr>
          <a:xfrm>
            <a:off x="5048250" y="3009244"/>
            <a:ext cx="1981200" cy="523220"/>
          </a:xfrm>
          <a:prstGeom prst="rect">
            <a:avLst/>
          </a:prstGeom>
          <a:noFill/>
          <a:ln>
            <a:solidFill>
              <a:schemeClr val="tx1"/>
            </a:solidFill>
          </a:ln>
        </p:spPr>
        <p:txBody>
          <a:bodyPr wrap="square" rtlCol="0">
            <a:spAutoFit/>
          </a:bodyPr>
          <a:lstStyle/>
          <a:p>
            <a:r>
              <a:rPr lang="en-US" sz="2800" b="1" dirty="0" smtClean="0"/>
              <a:t>System b:</a:t>
            </a:r>
            <a:endParaRPr lang="en-US" sz="2800" b="1" dirty="0"/>
          </a:p>
        </p:txBody>
      </p:sp>
      <p:graphicFrame>
        <p:nvGraphicFramePr>
          <p:cNvPr id="57" name="Object 56"/>
          <p:cNvGraphicFramePr>
            <a:graphicFrameLocks noChangeAspect="1"/>
          </p:cNvGraphicFramePr>
          <p:nvPr>
            <p:extLst>
              <p:ext uri="{D42A27DB-BD31-4B8C-83A1-F6EECF244321}">
                <p14:modId xmlns:p14="http://schemas.microsoft.com/office/powerpoint/2010/main" val="3697249587"/>
              </p:ext>
            </p:extLst>
          </p:nvPr>
        </p:nvGraphicFramePr>
        <p:xfrm>
          <a:off x="1405342" y="4392858"/>
          <a:ext cx="2520969" cy="1089772"/>
        </p:xfrm>
        <a:graphic>
          <a:graphicData uri="http://schemas.openxmlformats.org/presentationml/2006/ole">
            <mc:AlternateContent xmlns:mc="http://schemas.openxmlformats.org/markup-compatibility/2006">
              <mc:Choice xmlns:v="urn:schemas-microsoft-com:vml" Requires="v">
                <p:oleObj spid="_x0000_s38022" name="Equation" r:id="rId8" imgW="1066680" imgH="469800" progId="Equation.3">
                  <p:embed/>
                </p:oleObj>
              </mc:Choice>
              <mc:Fallback>
                <p:oleObj name="Equation" r:id="rId8" imgW="1066680" imgH="469800" progId="Equation.3">
                  <p:embed/>
                  <p:pic>
                    <p:nvPicPr>
                      <p:cNvPr id="0" name=""/>
                      <p:cNvPicPr>
                        <a:picLocks noChangeAspect="1" noChangeArrowheads="1"/>
                      </p:cNvPicPr>
                      <p:nvPr/>
                    </p:nvPicPr>
                    <p:blipFill>
                      <a:blip r:embed="rId9"/>
                      <a:srcRect/>
                      <a:stretch>
                        <a:fillRect/>
                      </a:stretch>
                    </p:blipFill>
                    <p:spPr bwMode="auto">
                      <a:xfrm>
                        <a:off x="1405342" y="4392858"/>
                        <a:ext cx="2520969" cy="1089772"/>
                      </a:xfrm>
                      <a:prstGeom prst="rect">
                        <a:avLst/>
                      </a:prstGeom>
                      <a:noFill/>
                      <a:ln>
                        <a:noFill/>
                      </a:ln>
                    </p:spPr>
                  </p:pic>
                </p:oleObj>
              </mc:Fallback>
            </mc:AlternateContent>
          </a:graphicData>
        </a:graphic>
      </p:graphicFrame>
      <p:pic>
        <p:nvPicPr>
          <p:cNvPr id="5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457248"/>
            <a:ext cx="2810684"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Down Arrow 88"/>
          <p:cNvSpPr/>
          <p:nvPr/>
        </p:nvSpPr>
        <p:spPr>
          <a:xfrm>
            <a:off x="-78582" y="2800350"/>
            <a:ext cx="2062163" cy="542925"/>
          </a:xfrm>
          <a:prstGeom prst="downArrow">
            <a:avLst/>
          </a:prstGeom>
          <a:solidFill>
            <a:srgbClr val="FFFF00"/>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TextBox 89"/>
          <p:cNvSpPr txBox="1"/>
          <p:nvPr/>
        </p:nvSpPr>
        <p:spPr>
          <a:xfrm>
            <a:off x="73818" y="1198662"/>
            <a:ext cx="1981200" cy="523220"/>
          </a:xfrm>
          <a:prstGeom prst="rect">
            <a:avLst/>
          </a:prstGeom>
          <a:noFill/>
          <a:ln>
            <a:solidFill>
              <a:schemeClr val="tx1"/>
            </a:solidFill>
          </a:ln>
        </p:spPr>
        <p:txBody>
          <a:bodyPr wrap="square" rtlCol="0">
            <a:spAutoFit/>
          </a:bodyPr>
          <a:lstStyle/>
          <a:p>
            <a:r>
              <a:rPr lang="en-US" sz="2800" b="1" dirty="0" smtClean="0"/>
              <a:t>System 1:</a:t>
            </a:r>
            <a:endParaRPr lang="en-US" sz="2800" b="1" dirty="0"/>
          </a:p>
        </p:txBody>
      </p:sp>
      <p:sp>
        <p:nvSpPr>
          <p:cNvPr id="91" name="TextBox 90"/>
          <p:cNvSpPr txBox="1"/>
          <p:nvPr/>
        </p:nvSpPr>
        <p:spPr>
          <a:xfrm>
            <a:off x="1711677" y="3024515"/>
            <a:ext cx="1981200" cy="523220"/>
          </a:xfrm>
          <a:prstGeom prst="rect">
            <a:avLst/>
          </a:prstGeom>
          <a:noFill/>
          <a:ln>
            <a:solidFill>
              <a:schemeClr val="tx1"/>
            </a:solidFill>
          </a:ln>
        </p:spPr>
        <p:txBody>
          <a:bodyPr wrap="square" rtlCol="0">
            <a:spAutoFit/>
          </a:bodyPr>
          <a:lstStyle/>
          <a:p>
            <a:r>
              <a:rPr lang="en-US" sz="2800" b="1" dirty="0" smtClean="0"/>
              <a:t>System 2:</a:t>
            </a:r>
            <a:endParaRPr lang="en-US" sz="2800" b="1" dirty="0"/>
          </a:p>
        </p:txBody>
      </p:sp>
      <p:sp>
        <p:nvSpPr>
          <p:cNvPr id="92" name="TextBox 91"/>
          <p:cNvSpPr txBox="1"/>
          <p:nvPr/>
        </p:nvSpPr>
        <p:spPr>
          <a:xfrm>
            <a:off x="0" y="4657355"/>
            <a:ext cx="2128837" cy="461665"/>
          </a:xfrm>
          <a:prstGeom prst="rect">
            <a:avLst/>
          </a:prstGeom>
          <a:noFill/>
        </p:spPr>
        <p:txBody>
          <a:bodyPr wrap="square" rtlCol="0">
            <a:spAutoFit/>
          </a:bodyPr>
          <a:lstStyle/>
          <a:p>
            <a:r>
              <a:rPr lang="en-US" sz="2400" b="1" dirty="0" smtClean="0"/>
              <a:t>WHERE</a:t>
            </a:r>
            <a:endParaRPr lang="en-US" sz="2400" b="1" dirty="0"/>
          </a:p>
        </p:txBody>
      </p:sp>
      <p:pic>
        <p:nvPicPr>
          <p:cNvPr id="3789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785" y="1667156"/>
            <a:ext cx="3609092" cy="104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785" y="5486400"/>
            <a:ext cx="4297715" cy="646331"/>
          </a:xfrm>
          <a:prstGeom prst="rect">
            <a:avLst/>
          </a:prstGeom>
          <a:noFill/>
        </p:spPr>
        <p:txBody>
          <a:bodyPr wrap="square" rtlCol="0">
            <a:spAutoFit/>
          </a:bodyPr>
          <a:lstStyle/>
          <a:p>
            <a:r>
              <a:rPr lang="en-US" dirty="0" smtClean="0"/>
              <a:t>n: Number of turbines on trunk line.</a:t>
            </a:r>
          </a:p>
          <a:p>
            <a:r>
              <a:rPr lang="en-US" dirty="0" smtClean="0"/>
              <a:t>m: turbine number starting from last one</a:t>
            </a:r>
            <a:endParaRPr lang="en-US" dirty="0"/>
          </a:p>
        </p:txBody>
      </p:sp>
      <p:sp>
        <p:nvSpPr>
          <p:cNvPr id="93" name="TextBox 92"/>
          <p:cNvSpPr txBox="1"/>
          <p:nvPr/>
        </p:nvSpPr>
        <p:spPr>
          <a:xfrm>
            <a:off x="4771207" y="5637431"/>
            <a:ext cx="4297715" cy="646331"/>
          </a:xfrm>
          <a:prstGeom prst="rect">
            <a:avLst/>
          </a:prstGeom>
          <a:noFill/>
        </p:spPr>
        <p:txBody>
          <a:bodyPr wrap="square" rtlCol="0">
            <a:spAutoFit/>
          </a:bodyPr>
          <a:lstStyle/>
          <a:p>
            <a:r>
              <a:rPr lang="en-US" dirty="0"/>
              <a:t>N</a:t>
            </a:r>
            <a:r>
              <a:rPr lang="en-US" dirty="0" smtClean="0"/>
              <a:t>: Number of trunk lines.</a:t>
            </a:r>
          </a:p>
          <a:p>
            <a:r>
              <a:rPr lang="en-US" dirty="0" err="1" smtClean="0"/>
              <a:t>n</a:t>
            </a:r>
            <a:r>
              <a:rPr lang="en-US" baseline="-25000" dirty="0" err="1" smtClean="0"/>
              <a:t>k</a:t>
            </a:r>
            <a:r>
              <a:rPr lang="en-US" dirty="0" smtClean="0"/>
              <a:t>: number of turbines on </a:t>
            </a:r>
            <a:r>
              <a:rPr lang="en-US" dirty="0" err="1" smtClean="0"/>
              <a:t>k</a:t>
            </a:r>
            <a:r>
              <a:rPr lang="en-US" baseline="30000" dirty="0" err="1" smtClean="0"/>
              <a:t>th</a:t>
            </a:r>
            <a:r>
              <a:rPr lang="en-US" dirty="0" smtClean="0"/>
              <a:t> trunk line</a:t>
            </a:r>
            <a:endParaRPr lang="en-US" dirty="0"/>
          </a:p>
        </p:txBody>
      </p:sp>
    </p:spTree>
    <p:extLst>
      <p:ext uri="{BB962C8B-B14F-4D97-AF65-F5344CB8AC3E}">
        <p14:creationId xmlns:p14="http://schemas.microsoft.com/office/powerpoint/2010/main" val="72932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92" grpId="0"/>
      <p:bldP spid="5" grpId="0"/>
      <p:bldP spid="9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30831" y="6407196"/>
            <a:ext cx="407319" cy="347388"/>
          </a:xfrm>
        </p:spPr>
        <p:txBody>
          <a:bodyPr/>
          <a:lstStyle/>
          <a:p>
            <a:pPr>
              <a:defRPr/>
            </a:pPr>
            <a:fld id="{02FCDE40-6964-416A-9A4E-27EE96A382D7}" type="slidenum">
              <a:rPr lang="en-US" b="1"/>
              <a:pPr>
                <a:defRPr/>
              </a:pPr>
              <a:t>56</a:t>
            </a:fld>
            <a:endParaRPr lang="en-US" b="1" dirty="0"/>
          </a:p>
        </p:txBody>
      </p:sp>
      <p:sp>
        <p:nvSpPr>
          <p:cNvPr id="4" name="TextBox 3"/>
          <p:cNvSpPr txBox="1"/>
          <p:nvPr/>
        </p:nvSpPr>
        <p:spPr>
          <a:xfrm>
            <a:off x="438150" y="6257725"/>
            <a:ext cx="8705850" cy="646331"/>
          </a:xfrm>
          <a:prstGeom prst="rect">
            <a:avLst/>
          </a:prstGeom>
          <a:noFill/>
        </p:spPr>
        <p:txBody>
          <a:bodyPr wrap="square" rtlCol="0">
            <a:spAutoFit/>
          </a:bodyPr>
          <a:lstStyle/>
          <a:p>
            <a:r>
              <a:rPr lang="en-US" sz="1200" dirty="0" smtClean="0"/>
              <a:t>E. Muljadi, C. Butterfield, A. Ellis, J. </a:t>
            </a:r>
            <a:r>
              <a:rPr lang="en-US" sz="1200" dirty="0" err="1" smtClean="0"/>
              <a:t>Mechenbier</a:t>
            </a:r>
            <a:r>
              <a:rPr lang="en-US" sz="1200" dirty="0" smtClean="0"/>
              <a:t>, J. </a:t>
            </a:r>
            <a:r>
              <a:rPr lang="en-US" sz="1200" dirty="0" err="1" smtClean="0"/>
              <a:t>Jochheimer</a:t>
            </a:r>
            <a:r>
              <a:rPr lang="en-US" sz="1200" dirty="0" smtClean="0"/>
              <a:t>, R. Young, N. Miller, R. </a:t>
            </a:r>
            <a:r>
              <a:rPr lang="en-US" sz="1200" dirty="0" err="1" smtClean="0"/>
              <a:t>Delmerico</a:t>
            </a:r>
            <a:r>
              <a:rPr lang="en-US" sz="1200" dirty="0" smtClean="0"/>
              <a:t>, R. </a:t>
            </a:r>
            <a:r>
              <a:rPr lang="en-US" sz="1200" dirty="0" err="1" smtClean="0"/>
              <a:t>Zavadil</a:t>
            </a:r>
            <a:r>
              <a:rPr lang="en-US" sz="1200" dirty="0" smtClean="0"/>
              <a:t> and J. Smith, “</a:t>
            </a:r>
            <a:r>
              <a:rPr lang="en-US" sz="1200" dirty="0" err="1" smtClean="0"/>
              <a:t>Equivalencing</a:t>
            </a:r>
            <a:r>
              <a:rPr lang="en-US" sz="1200" dirty="0" smtClean="0"/>
              <a:t> the collector system of a large wind power plant,” National Renewable Energy Laboratory, paper NREL/CP-500-38930, Jan 2006. .</a:t>
            </a:r>
            <a:endParaRPr lang="en-US" sz="1200" dirty="0"/>
          </a:p>
        </p:txBody>
      </p:sp>
      <p:sp>
        <p:nvSpPr>
          <p:cNvPr id="21" name="TextBox 20"/>
          <p:cNvSpPr txBox="1"/>
          <p:nvPr/>
        </p:nvSpPr>
        <p:spPr>
          <a:xfrm>
            <a:off x="0" y="320680"/>
            <a:ext cx="9144000" cy="569387"/>
          </a:xfrm>
          <a:prstGeom prst="rect">
            <a:avLst/>
          </a:prstGeom>
          <a:noFill/>
        </p:spPr>
        <p:txBody>
          <a:bodyPr wrap="square" rtlCol="0">
            <a:spAutoFit/>
          </a:bodyPr>
          <a:lstStyle/>
          <a:p>
            <a:pPr algn="ctr"/>
            <a:r>
              <a:rPr lang="en-US" sz="3100" b="1" dirty="0" smtClean="0"/>
              <a:t>Equivalent collector systems: hybrid </a:t>
            </a:r>
            <a:r>
              <a:rPr lang="en-US" sz="3100" b="1" dirty="0" err="1" smtClean="0"/>
              <a:t>config</a:t>
            </a:r>
            <a:endParaRPr lang="en-US" sz="3100" b="1" dirty="0"/>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509" y="1083609"/>
            <a:ext cx="2457542" cy="233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85" y="1667156"/>
            <a:ext cx="5088432" cy="147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4850" y="2405203"/>
            <a:ext cx="190500" cy="147497"/>
          </a:xfrm>
          <a:prstGeom prst="rect">
            <a:avLst/>
          </a:prstGeom>
          <a:solidFill>
            <a:schemeClr val="bg1"/>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1695450" y="2367103"/>
            <a:ext cx="190500" cy="147497"/>
          </a:xfrm>
          <a:prstGeom prst="rect">
            <a:avLst/>
          </a:prstGeom>
          <a:solidFill>
            <a:schemeClr val="bg1"/>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2762250" y="2386153"/>
            <a:ext cx="190500" cy="147497"/>
          </a:xfrm>
          <a:prstGeom prst="rect">
            <a:avLst/>
          </a:prstGeom>
          <a:solidFill>
            <a:schemeClr val="bg1"/>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3810000" y="2367103"/>
            <a:ext cx="190500" cy="147497"/>
          </a:xfrm>
          <a:prstGeom prst="rect">
            <a:avLst/>
          </a:prstGeom>
          <a:solidFill>
            <a:schemeClr val="bg1"/>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83785" y="3098147"/>
            <a:ext cx="4707290" cy="830997"/>
          </a:xfrm>
          <a:prstGeom prst="rect">
            <a:avLst/>
          </a:prstGeom>
          <a:noFill/>
        </p:spPr>
        <p:txBody>
          <a:bodyPr wrap="square" rtlCol="0">
            <a:spAutoFit/>
          </a:bodyPr>
          <a:lstStyle/>
          <a:p>
            <a:r>
              <a:rPr lang="en-US" sz="2400" dirty="0" smtClean="0"/>
              <a:t>What if we added impedances in our “System 1” as shown?</a:t>
            </a:r>
          </a:p>
        </p:txBody>
      </p:sp>
      <p:sp>
        <p:nvSpPr>
          <p:cNvPr id="31" name="TextBox 30"/>
          <p:cNvSpPr txBox="1"/>
          <p:nvPr/>
        </p:nvSpPr>
        <p:spPr>
          <a:xfrm>
            <a:off x="83785" y="3802997"/>
            <a:ext cx="3726215" cy="1446550"/>
          </a:xfrm>
          <a:prstGeom prst="rect">
            <a:avLst/>
          </a:prstGeom>
          <a:noFill/>
        </p:spPr>
        <p:txBody>
          <a:bodyPr wrap="square" rtlCol="0">
            <a:spAutoFit/>
          </a:bodyPr>
          <a:lstStyle/>
          <a:p>
            <a:r>
              <a:rPr lang="en-US" sz="2200" dirty="0" smtClean="0">
                <a:sym typeface="Wingdings" pitchFamily="2" charset="2"/>
              </a:rPr>
              <a:t>We would have additional losses for which we did not account for in our previous expression.</a:t>
            </a:r>
            <a:endParaRPr lang="en-US" sz="2200" dirty="0" smtClean="0"/>
          </a:p>
        </p:txBody>
      </p:sp>
      <p:graphicFrame>
        <p:nvGraphicFramePr>
          <p:cNvPr id="12" name="Object 11"/>
          <p:cNvGraphicFramePr>
            <a:graphicFrameLocks noChangeAspect="1"/>
          </p:cNvGraphicFramePr>
          <p:nvPr>
            <p:extLst>
              <p:ext uri="{D42A27DB-BD31-4B8C-83A1-F6EECF244321}">
                <p14:modId xmlns:p14="http://schemas.microsoft.com/office/powerpoint/2010/main" val="1839165235"/>
              </p:ext>
            </p:extLst>
          </p:nvPr>
        </p:nvGraphicFramePr>
        <p:xfrm>
          <a:off x="927100" y="5129013"/>
          <a:ext cx="2520950" cy="1090612"/>
        </p:xfrm>
        <a:graphic>
          <a:graphicData uri="http://schemas.openxmlformats.org/presentationml/2006/ole">
            <mc:AlternateContent xmlns:mc="http://schemas.openxmlformats.org/markup-compatibility/2006">
              <mc:Choice xmlns:v="urn:schemas-microsoft-com:vml" Requires="v">
                <p:oleObj spid="_x0000_s39042" name="Equation" r:id="rId6" imgW="1066680" imgH="469800" progId="Equation.3">
                  <p:embed/>
                </p:oleObj>
              </mc:Choice>
              <mc:Fallback>
                <p:oleObj name="Equation" r:id="rId6" imgW="1066680" imgH="469800" progId="Equation.3">
                  <p:embed/>
                  <p:pic>
                    <p:nvPicPr>
                      <p:cNvPr id="0" name="Object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100" y="5129013"/>
                        <a:ext cx="252095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Freeform 13"/>
          <p:cNvSpPr/>
          <p:nvPr/>
        </p:nvSpPr>
        <p:spPr>
          <a:xfrm>
            <a:off x="1009650" y="5124450"/>
            <a:ext cx="2381250" cy="990600"/>
          </a:xfrm>
          <a:custGeom>
            <a:avLst/>
            <a:gdLst>
              <a:gd name="connsiteX0" fmla="*/ 0 w 2381250"/>
              <a:gd name="connsiteY0" fmla="*/ 0 h 1123950"/>
              <a:gd name="connsiteX1" fmla="*/ 2381250 w 2381250"/>
              <a:gd name="connsiteY1" fmla="*/ 1123950 h 1123950"/>
            </a:gdLst>
            <a:ahLst/>
            <a:cxnLst>
              <a:cxn ang="0">
                <a:pos x="connsiteX0" y="connsiteY0"/>
              </a:cxn>
              <a:cxn ang="0">
                <a:pos x="connsiteX1" y="connsiteY1"/>
              </a:cxn>
            </a:cxnLst>
            <a:rect l="l" t="t" r="r" b="b"/>
            <a:pathLst>
              <a:path w="2381250" h="1123950">
                <a:moveTo>
                  <a:pt x="0" y="0"/>
                </a:moveTo>
                <a:lnTo>
                  <a:pt x="2381250" y="1123950"/>
                </a:lnTo>
              </a:path>
            </a:pathLst>
          </a:cu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flipV="1">
            <a:off x="1009650" y="5124450"/>
            <a:ext cx="2381250" cy="990600"/>
          </a:xfrm>
          <a:custGeom>
            <a:avLst/>
            <a:gdLst>
              <a:gd name="connsiteX0" fmla="*/ 0 w 2381250"/>
              <a:gd name="connsiteY0" fmla="*/ 0 h 1123950"/>
              <a:gd name="connsiteX1" fmla="*/ 2381250 w 2381250"/>
              <a:gd name="connsiteY1" fmla="*/ 1123950 h 1123950"/>
            </a:gdLst>
            <a:ahLst/>
            <a:cxnLst>
              <a:cxn ang="0">
                <a:pos x="connsiteX0" y="connsiteY0"/>
              </a:cxn>
              <a:cxn ang="0">
                <a:pos x="connsiteX1" y="connsiteY1"/>
              </a:cxn>
            </a:cxnLst>
            <a:rect l="l" t="t" r="r" b="b"/>
            <a:pathLst>
              <a:path w="2381250" h="1123950">
                <a:moveTo>
                  <a:pt x="0" y="0"/>
                </a:moveTo>
                <a:lnTo>
                  <a:pt x="2381250" y="1123950"/>
                </a:lnTo>
              </a:path>
            </a:pathLst>
          </a:cu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172216" y="3385139"/>
            <a:ext cx="3971783" cy="769441"/>
          </a:xfrm>
          <a:prstGeom prst="rect">
            <a:avLst/>
          </a:prstGeom>
          <a:noFill/>
        </p:spPr>
        <p:txBody>
          <a:bodyPr wrap="square" rtlCol="0">
            <a:spAutoFit/>
          </a:bodyPr>
          <a:lstStyle/>
          <a:p>
            <a:r>
              <a:rPr lang="en-US" sz="2200" dirty="0" smtClean="0"/>
              <a:t>What if we added impedances in our “System a” as shown?</a:t>
            </a:r>
          </a:p>
        </p:txBody>
      </p:sp>
      <p:sp>
        <p:nvSpPr>
          <p:cNvPr id="36" name="Rectangle 35"/>
          <p:cNvSpPr/>
          <p:nvPr/>
        </p:nvSpPr>
        <p:spPr>
          <a:xfrm>
            <a:off x="6934200" y="1852753"/>
            <a:ext cx="190500" cy="147497"/>
          </a:xfrm>
          <a:prstGeom prst="rect">
            <a:avLst/>
          </a:prstGeom>
          <a:solidFill>
            <a:schemeClr val="bg1"/>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7753350" y="1833703"/>
            <a:ext cx="190500" cy="147497"/>
          </a:xfrm>
          <a:prstGeom prst="rect">
            <a:avLst/>
          </a:prstGeom>
          <a:solidFill>
            <a:schemeClr val="bg1"/>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7158107" y="1083609"/>
            <a:ext cx="557143" cy="769144"/>
          </a:xfrm>
          <a:prstGeom prst="rect">
            <a:avLst/>
          </a:prstGeom>
          <a:solidFill>
            <a:schemeClr val="bg1"/>
          </a:solidFill>
          <a:ln>
            <a:no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16"/>
          <p:cNvSpPr/>
          <p:nvPr/>
        </p:nvSpPr>
        <p:spPr>
          <a:xfrm>
            <a:off x="8286750" y="1238250"/>
            <a:ext cx="19050" cy="666750"/>
          </a:xfrm>
          <a:custGeom>
            <a:avLst/>
            <a:gdLst>
              <a:gd name="connsiteX0" fmla="*/ 19050 w 19050"/>
              <a:gd name="connsiteY0" fmla="*/ 666750 h 666750"/>
              <a:gd name="connsiteX1" fmla="*/ 0 w 19050"/>
              <a:gd name="connsiteY1" fmla="*/ 0 h 666750"/>
            </a:gdLst>
            <a:ahLst/>
            <a:cxnLst>
              <a:cxn ang="0">
                <a:pos x="connsiteX0" y="connsiteY0"/>
              </a:cxn>
              <a:cxn ang="0">
                <a:pos x="connsiteX1" y="connsiteY1"/>
              </a:cxn>
            </a:cxnLst>
            <a:rect l="l" t="t" r="r" b="b"/>
            <a:pathLst>
              <a:path w="19050" h="666750">
                <a:moveTo>
                  <a:pt x="19050" y="666750"/>
                </a:moveTo>
                <a:lnTo>
                  <a:pt x="0" y="0"/>
                </a:lnTo>
              </a:path>
            </a:pathLst>
          </a:cu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2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85946" y="1220491"/>
            <a:ext cx="455399" cy="52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4438650" y="3976306"/>
            <a:ext cx="4612184" cy="1107996"/>
          </a:xfrm>
          <a:prstGeom prst="rect">
            <a:avLst/>
          </a:prstGeom>
          <a:noFill/>
        </p:spPr>
        <p:txBody>
          <a:bodyPr wrap="square" rtlCol="0">
            <a:spAutoFit/>
          </a:bodyPr>
          <a:lstStyle/>
          <a:p>
            <a:r>
              <a:rPr lang="en-US" sz="2200" dirty="0" smtClean="0">
                <a:sym typeface="Wingdings" pitchFamily="2" charset="2"/>
              </a:rPr>
              <a:t>We would have additional losses for which we did not account for in our previous expression.</a:t>
            </a:r>
            <a:endParaRPr lang="en-US" sz="2200" dirty="0" smtClean="0"/>
          </a:p>
        </p:txBody>
      </p:sp>
      <p:graphicFrame>
        <p:nvGraphicFramePr>
          <p:cNvPr id="18" name="Object 17"/>
          <p:cNvGraphicFramePr>
            <a:graphicFrameLocks noChangeAspect="1"/>
          </p:cNvGraphicFramePr>
          <p:nvPr>
            <p:extLst>
              <p:ext uri="{D42A27DB-BD31-4B8C-83A1-F6EECF244321}">
                <p14:modId xmlns:p14="http://schemas.microsoft.com/office/powerpoint/2010/main" val="1892666708"/>
              </p:ext>
            </p:extLst>
          </p:nvPr>
        </p:nvGraphicFramePr>
        <p:xfrm>
          <a:off x="7150928" y="4743451"/>
          <a:ext cx="1650760" cy="1581150"/>
        </p:xfrm>
        <a:graphic>
          <a:graphicData uri="http://schemas.openxmlformats.org/presentationml/2006/ole">
            <mc:AlternateContent xmlns:mc="http://schemas.openxmlformats.org/markup-compatibility/2006">
              <mc:Choice xmlns:v="urn:schemas-microsoft-com:vml" Requires="v">
                <p:oleObj spid="_x0000_s39043" name="Equation" r:id="rId9" imgW="927100" imgH="901700" progId="Equation.3">
                  <p:embed/>
                </p:oleObj>
              </mc:Choice>
              <mc:Fallback>
                <p:oleObj name="Equation" r:id="rId9" imgW="927100" imgH="901700" progId="Equation.3">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50928" y="4743451"/>
                        <a:ext cx="1650760" cy="1581150"/>
                      </a:xfrm>
                      <a:prstGeom prst="rect">
                        <a:avLst/>
                      </a:prstGeom>
                      <a:noFill/>
                      <a:ln>
                        <a:noFill/>
                      </a:ln>
                    </p:spPr>
                  </p:pic>
                </p:oleObj>
              </mc:Fallback>
            </mc:AlternateContent>
          </a:graphicData>
        </a:graphic>
      </p:graphicFrame>
      <p:sp>
        <p:nvSpPr>
          <p:cNvPr id="45" name="Freeform 44"/>
          <p:cNvSpPr/>
          <p:nvPr/>
        </p:nvSpPr>
        <p:spPr>
          <a:xfrm>
            <a:off x="6562725" y="5084302"/>
            <a:ext cx="2381250" cy="990600"/>
          </a:xfrm>
          <a:custGeom>
            <a:avLst/>
            <a:gdLst>
              <a:gd name="connsiteX0" fmla="*/ 0 w 2381250"/>
              <a:gd name="connsiteY0" fmla="*/ 0 h 1123950"/>
              <a:gd name="connsiteX1" fmla="*/ 2381250 w 2381250"/>
              <a:gd name="connsiteY1" fmla="*/ 1123950 h 1123950"/>
            </a:gdLst>
            <a:ahLst/>
            <a:cxnLst>
              <a:cxn ang="0">
                <a:pos x="connsiteX0" y="connsiteY0"/>
              </a:cxn>
              <a:cxn ang="0">
                <a:pos x="connsiteX1" y="connsiteY1"/>
              </a:cxn>
            </a:cxnLst>
            <a:rect l="l" t="t" r="r" b="b"/>
            <a:pathLst>
              <a:path w="2381250" h="1123950">
                <a:moveTo>
                  <a:pt x="0" y="0"/>
                </a:moveTo>
                <a:lnTo>
                  <a:pt x="2381250" y="1123950"/>
                </a:lnTo>
              </a:path>
            </a:pathLst>
          </a:cu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flipV="1">
            <a:off x="6400801" y="5084302"/>
            <a:ext cx="2381250" cy="990600"/>
          </a:xfrm>
          <a:custGeom>
            <a:avLst/>
            <a:gdLst>
              <a:gd name="connsiteX0" fmla="*/ 0 w 2381250"/>
              <a:gd name="connsiteY0" fmla="*/ 0 h 1123950"/>
              <a:gd name="connsiteX1" fmla="*/ 2381250 w 2381250"/>
              <a:gd name="connsiteY1" fmla="*/ 1123950 h 1123950"/>
            </a:gdLst>
            <a:ahLst/>
            <a:cxnLst>
              <a:cxn ang="0">
                <a:pos x="connsiteX0" y="connsiteY0"/>
              </a:cxn>
              <a:cxn ang="0">
                <a:pos x="connsiteX1" y="connsiteY1"/>
              </a:cxn>
            </a:cxnLst>
            <a:rect l="l" t="t" r="r" b="b"/>
            <a:pathLst>
              <a:path w="2381250" h="1123950">
                <a:moveTo>
                  <a:pt x="0" y="0"/>
                </a:moveTo>
                <a:lnTo>
                  <a:pt x="2381250" y="1123950"/>
                </a:lnTo>
              </a:path>
            </a:pathLst>
          </a:cu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32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9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8" grpId="0" animBg="1"/>
      <p:bldP spid="29" grpId="0" animBg="1"/>
      <p:bldP spid="31" grpId="0"/>
      <p:bldP spid="14" grpId="0" animBg="1"/>
      <p:bldP spid="34" grpId="0" animBg="1"/>
      <p:bldP spid="35" grpId="0"/>
      <p:bldP spid="36" grpId="0" animBg="1"/>
      <p:bldP spid="37" grpId="0" animBg="1"/>
      <p:bldP spid="16" grpId="0" animBg="1"/>
      <p:bldP spid="17" grpId="0" animBg="1"/>
      <p:bldP spid="44" grpId="0"/>
      <p:bldP spid="45" grpId="0" animBg="1"/>
      <p:bldP spid="4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30831" y="6407196"/>
            <a:ext cx="407319" cy="347388"/>
          </a:xfrm>
        </p:spPr>
        <p:txBody>
          <a:bodyPr/>
          <a:lstStyle/>
          <a:p>
            <a:pPr>
              <a:defRPr/>
            </a:pPr>
            <a:fld id="{02FCDE40-6964-416A-9A4E-27EE96A382D7}" type="slidenum">
              <a:rPr lang="en-US" b="1"/>
              <a:pPr>
                <a:defRPr/>
              </a:pPr>
              <a:t>57</a:t>
            </a:fld>
            <a:endParaRPr lang="en-US" b="1" dirty="0"/>
          </a:p>
        </p:txBody>
      </p:sp>
      <p:sp>
        <p:nvSpPr>
          <p:cNvPr id="4" name="TextBox 3"/>
          <p:cNvSpPr txBox="1"/>
          <p:nvPr/>
        </p:nvSpPr>
        <p:spPr>
          <a:xfrm>
            <a:off x="438150" y="6257725"/>
            <a:ext cx="8705850" cy="646331"/>
          </a:xfrm>
          <a:prstGeom prst="rect">
            <a:avLst/>
          </a:prstGeom>
          <a:noFill/>
        </p:spPr>
        <p:txBody>
          <a:bodyPr wrap="square" rtlCol="0">
            <a:spAutoFit/>
          </a:bodyPr>
          <a:lstStyle/>
          <a:p>
            <a:r>
              <a:rPr lang="en-US" sz="1200" dirty="0" smtClean="0"/>
              <a:t>E. Muljadi, C. Butterfield, A. Ellis, J. </a:t>
            </a:r>
            <a:r>
              <a:rPr lang="en-US" sz="1200" dirty="0" err="1" smtClean="0"/>
              <a:t>Mechenbier</a:t>
            </a:r>
            <a:r>
              <a:rPr lang="en-US" sz="1200" dirty="0" smtClean="0"/>
              <a:t>, J. </a:t>
            </a:r>
            <a:r>
              <a:rPr lang="en-US" sz="1200" dirty="0" err="1" smtClean="0"/>
              <a:t>Jochheimer</a:t>
            </a:r>
            <a:r>
              <a:rPr lang="en-US" sz="1200" dirty="0" smtClean="0"/>
              <a:t>, R. Young, N. Miller, R. </a:t>
            </a:r>
            <a:r>
              <a:rPr lang="en-US" sz="1200" dirty="0" err="1" smtClean="0"/>
              <a:t>Delmerico</a:t>
            </a:r>
            <a:r>
              <a:rPr lang="en-US" sz="1200" dirty="0" smtClean="0"/>
              <a:t>, R. </a:t>
            </a:r>
            <a:r>
              <a:rPr lang="en-US" sz="1200" dirty="0" err="1" smtClean="0"/>
              <a:t>Zavadil</a:t>
            </a:r>
            <a:r>
              <a:rPr lang="en-US" sz="1200" dirty="0" smtClean="0"/>
              <a:t> and J. Smith, “</a:t>
            </a:r>
            <a:r>
              <a:rPr lang="en-US" sz="1200" dirty="0" err="1" smtClean="0"/>
              <a:t>Equivalencing</a:t>
            </a:r>
            <a:r>
              <a:rPr lang="en-US" sz="1200" dirty="0" smtClean="0"/>
              <a:t> the collector system of a large wind power plant,” National Renewable Energy Laboratory, paper NREL/CP-500-38930, Jan 2006. .</a:t>
            </a:r>
            <a:endParaRPr lang="en-US" sz="1200" dirty="0"/>
          </a:p>
        </p:txBody>
      </p:sp>
      <p:sp>
        <p:nvSpPr>
          <p:cNvPr id="43" name="TextBox 42"/>
          <p:cNvSpPr txBox="1"/>
          <p:nvPr/>
        </p:nvSpPr>
        <p:spPr>
          <a:xfrm>
            <a:off x="0" y="1259967"/>
            <a:ext cx="9144000" cy="1061829"/>
          </a:xfrm>
          <a:prstGeom prst="rect">
            <a:avLst/>
          </a:prstGeom>
          <a:noFill/>
        </p:spPr>
        <p:txBody>
          <a:bodyPr wrap="square" rtlCol="0">
            <a:spAutoFit/>
          </a:bodyPr>
          <a:lstStyle/>
          <a:p>
            <a:r>
              <a:rPr lang="en-US" sz="2100" b="1" dirty="0" smtClean="0"/>
              <a:t>These configurations are actually equivalent and are quite common. They occur when different trunk lines are connected at different points along the feeder instead of at the same feeder point. </a:t>
            </a:r>
            <a:endParaRPr lang="en-US" sz="2100" b="1" dirty="0"/>
          </a:p>
        </p:txBody>
      </p:sp>
      <p:sp>
        <p:nvSpPr>
          <p:cNvPr id="21" name="TextBox 20"/>
          <p:cNvSpPr txBox="1"/>
          <p:nvPr/>
        </p:nvSpPr>
        <p:spPr>
          <a:xfrm>
            <a:off x="0" y="320680"/>
            <a:ext cx="9144000" cy="569387"/>
          </a:xfrm>
          <a:prstGeom prst="rect">
            <a:avLst/>
          </a:prstGeom>
          <a:noFill/>
        </p:spPr>
        <p:txBody>
          <a:bodyPr wrap="square" rtlCol="0">
            <a:spAutoFit/>
          </a:bodyPr>
          <a:lstStyle/>
          <a:p>
            <a:pPr algn="ctr"/>
            <a:r>
              <a:rPr lang="en-US" sz="3100" b="1" dirty="0" smtClean="0"/>
              <a:t>Equivalent collector systems: hybrid </a:t>
            </a:r>
            <a:r>
              <a:rPr lang="en-US" sz="3100" b="1" dirty="0" err="1" smtClean="0"/>
              <a:t>config</a:t>
            </a:r>
            <a:endParaRPr lang="en-US" sz="3100" b="1"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577" y="2495550"/>
            <a:ext cx="5096596" cy="367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349" y="4161055"/>
            <a:ext cx="1957027" cy="1477328"/>
          </a:xfrm>
          <a:prstGeom prst="rect">
            <a:avLst/>
          </a:prstGeom>
          <a:noFill/>
        </p:spPr>
        <p:txBody>
          <a:bodyPr wrap="square" rtlCol="0">
            <a:spAutoFit/>
          </a:bodyPr>
          <a:lstStyle/>
          <a:p>
            <a:r>
              <a:rPr lang="en-US" dirty="0" smtClean="0"/>
              <a:t>Three trunk line equivalents, </a:t>
            </a:r>
          </a:p>
          <a:p>
            <a:r>
              <a:rPr lang="en-US" dirty="0" smtClean="0"/>
              <a:t>with n</a:t>
            </a:r>
            <a:r>
              <a:rPr lang="en-US" baseline="-25000" dirty="0" smtClean="0"/>
              <a:t>1</a:t>
            </a:r>
            <a:r>
              <a:rPr lang="en-US" dirty="0" smtClean="0"/>
              <a:t>, n</a:t>
            </a:r>
            <a:r>
              <a:rPr lang="en-US" baseline="-25000" dirty="0" smtClean="0"/>
              <a:t>2</a:t>
            </a:r>
            <a:r>
              <a:rPr lang="en-US" dirty="0" smtClean="0"/>
              <a:t>, and n</a:t>
            </a:r>
            <a:r>
              <a:rPr lang="en-US" baseline="-25000" dirty="0" smtClean="0"/>
              <a:t>3</a:t>
            </a:r>
            <a:r>
              <a:rPr lang="en-US" dirty="0" smtClean="0"/>
              <a:t> turbines, respectively.</a:t>
            </a:r>
            <a:endParaRPr lang="en-US" dirty="0"/>
          </a:p>
        </p:txBody>
      </p:sp>
      <p:sp>
        <p:nvSpPr>
          <p:cNvPr id="8" name="Rectangle 7"/>
          <p:cNvSpPr/>
          <p:nvPr/>
        </p:nvSpPr>
        <p:spPr>
          <a:xfrm>
            <a:off x="2071326" y="3524250"/>
            <a:ext cx="4005624" cy="2733475"/>
          </a:xfrm>
          <a:prstGeom prst="rect">
            <a:avLst/>
          </a:prstGeom>
          <a:noFill/>
          <a:ln w="57150">
            <a:solidFill>
              <a:schemeClr val="tx1"/>
            </a:solidFill>
            <a:prstDash val="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11"/>
          <p:cNvSpPr/>
          <p:nvPr/>
        </p:nvSpPr>
        <p:spPr>
          <a:xfrm>
            <a:off x="1581150" y="4648200"/>
            <a:ext cx="495300" cy="0"/>
          </a:xfrm>
          <a:custGeom>
            <a:avLst/>
            <a:gdLst>
              <a:gd name="connsiteX0" fmla="*/ 0 w 495300"/>
              <a:gd name="connsiteY0" fmla="*/ 0 h 0"/>
              <a:gd name="connsiteX1" fmla="*/ 495300 w 495300"/>
              <a:gd name="connsiteY1" fmla="*/ 0 h 0"/>
            </a:gdLst>
            <a:ahLst/>
            <a:cxnLst>
              <a:cxn ang="0">
                <a:pos x="connsiteX0" y="connsiteY0"/>
              </a:cxn>
              <a:cxn ang="0">
                <a:pos x="connsiteX1" y="connsiteY1"/>
              </a:cxn>
            </a:cxnLst>
            <a:rect l="l" t="t" r="r" b="b"/>
            <a:pathLst>
              <a:path w="495300">
                <a:moveTo>
                  <a:pt x="0" y="0"/>
                </a:moveTo>
                <a:lnTo>
                  <a:pt x="495300" y="0"/>
                </a:lnTo>
              </a:path>
            </a:pathLst>
          </a:custGeom>
          <a:noFill/>
          <a:ln w="28575">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9820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30831" y="6407196"/>
            <a:ext cx="407319" cy="347388"/>
          </a:xfrm>
        </p:spPr>
        <p:txBody>
          <a:bodyPr/>
          <a:lstStyle/>
          <a:p>
            <a:pPr>
              <a:defRPr/>
            </a:pPr>
            <a:fld id="{02FCDE40-6964-416A-9A4E-27EE96A382D7}" type="slidenum">
              <a:rPr lang="en-US" b="1"/>
              <a:pPr>
                <a:defRPr/>
              </a:pPr>
              <a:t>58</a:t>
            </a:fld>
            <a:endParaRPr lang="en-US" b="1" dirty="0"/>
          </a:p>
        </p:txBody>
      </p:sp>
      <p:sp>
        <p:nvSpPr>
          <p:cNvPr id="4" name="TextBox 3"/>
          <p:cNvSpPr txBox="1"/>
          <p:nvPr/>
        </p:nvSpPr>
        <p:spPr>
          <a:xfrm>
            <a:off x="438150" y="6257725"/>
            <a:ext cx="8705850" cy="646331"/>
          </a:xfrm>
          <a:prstGeom prst="rect">
            <a:avLst/>
          </a:prstGeom>
          <a:noFill/>
        </p:spPr>
        <p:txBody>
          <a:bodyPr wrap="square" rtlCol="0">
            <a:spAutoFit/>
          </a:bodyPr>
          <a:lstStyle/>
          <a:p>
            <a:r>
              <a:rPr lang="en-US" sz="1200" dirty="0" smtClean="0"/>
              <a:t>E. Muljadi, C. Butterfield, A. Ellis, J. </a:t>
            </a:r>
            <a:r>
              <a:rPr lang="en-US" sz="1200" dirty="0" err="1" smtClean="0"/>
              <a:t>Mechenbier</a:t>
            </a:r>
            <a:r>
              <a:rPr lang="en-US" sz="1200" dirty="0" smtClean="0"/>
              <a:t>, J. </a:t>
            </a:r>
            <a:r>
              <a:rPr lang="en-US" sz="1200" dirty="0" err="1" smtClean="0"/>
              <a:t>Jochheimer</a:t>
            </a:r>
            <a:r>
              <a:rPr lang="en-US" sz="1200" dirty="0" smtClean="0"/>
              <a:t>, R. Young, N. Miller, R. </a:t>
            </a:r>
            <a:r>
              <a:rPr lang="en-US" sz="1200" dirty="0" err="1" smtClean="0"/>
              <a:t>Delmerico</a:t>
            </a:r>
            <a:r>
              <a:rPr lang="en-US" sz="1200" dirty="0" smtClean="0"/>
              <a:t>, R. </a:t>
            </a:r>
            <a:r>
              <a:rPr lang="en-US" sz="1200" dirty="0" err="1" smtClean="0"/>
              <a:t>Zavadil</a:t>
            </a:r>
            <a:r>
              <a:rPr lang="en-US" sz="1200" dirty="0" smtClean="0"/>
              <a:t> and J. Smith, “</a:t>
            </a:r>
            <a:r>
              <a:rPr lang="en-US" sz="1200" dirty="0" err="1" smtClean="0"/>
              <a:t>Equivalencing</a:t>
            </a:r>
            <a:r>
              <a:rPr lang="en-US" sz="1200" dirty="0" smtClean="0"/>
              <a:t> the collector system of a large wind power plant,” National Renewable Energy Laboratory, paper NREL/CP-500-38930, Jan 2006. .</a:t>
            </a:r>
            <a:endParaRPr lang="en-US" sz="1200" dirty="0"/>
          </a:p>
        </p:txBody>
      </p:sp>
      <p:sp>
        <p:nvSpPr>
          <p:cNvPr id="21" name="TextBox 20"/>
          <p:cNvSpPr txBox="1"/>
          <p:nvPr/>
        </p:nvSpPr>
        <p:spPr>
          <a:xfrm>
            <a:off x="0" y="320680"/>
            <a:ext cx="9144000" cy="569387"/>
          </a:xfrm>
          <a:prstGeom prst="rect">
            <a:avLst/>
          </a:prstGeom>
          <a:noFill/>
        </p:spPr>
        <p:txBody>
          <a:bodyPr wrap="square" rtlCol="0">
            <a:spAutoFit/>
          </a:bodyPr>
          <a:lstStyle/>
          <a:p>
            <a:pPr algn="ctr"/>
            <a:r>
              <a:rPr lang="en-US" sz="3100" b="1" dirty="0" smtClean="0"/>
              <a:t>Equivalent collector systems: hybrid </a:t>
            </a:r>
            <a:r>
              <a:rPr lang="en-US" sz="3100" b="1" dirty="0" err="1" smtClean="0"/>
              <a:t>config</a:t>
            </a:r>
            <a:endParaRPr lang="en-US" sz="3100" b="1" dirty="0"/>
          </a:p>
        </p:txBody>
      </p:sp>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31" y="1156990"/>
            <a:ext cx="3147819" cy="217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3086100" y="1162824"/>
            <a:ext cx="4857750" cy="369332"/>
          </a:xfrm>
          <a:prstGeom prst="rect">
            <a:avLst/>
          </a:prstGeom>
        </p:spPr>
        <p:txBody>
          <a:bodyPr wrap="square">
            <a:spAutoFit/>
          </a:bodyPr>
          <a:lstStyle/>
          <a:p>
            <a:r>
              <a:rPr lang="en-US" dirty="0" smtClean="0"/>
              <a:t>The voltage drop across each impedance is:</a:t>
            </a:r>
            <a:endParaRPr lang="en-US" dirty="0"/>
          </a:p>
        </p:txBody>
      </p:sp>
      <p:graphicFrame>
        <p:nvGraphicFramePr>
          <p:cNvPr id="22" name="Object 21"/>
          <p:cNvGraphicFramePr>
            <a:graphicFrameLocks noChangeAspect="1"/>
          </p:cNvGraphicFramePr>
          <p:nvPr>
            <p:extLst>
              <p:ext uri="{D42A27DB-BD31-4B8C-83A1-F6EECF244321}">
                <p14:modId xmlns:p14="http://schemas.microsoft.com/office/powerpoint/2010/main" val="1673414203"/>
              </p:ext>
            </p:extLst>
          </p:nvPr>
        </p:nvGraphicFramePr>
        <p:xfrm>
          <a:off x="3948113" y="1493839"/>
          <a:ext cx="5032375" cy="2068512"/>
        </p:xfrm>
        <a:graphic>
          <a:graphicData uri="http://schemas.openxmlformats.org/presentationml/2006/ole">
            <mc:AlternateContent xmlns:mc="http://schemas.openxmlformats.org/markup-compatibility/2006">
              <mc:Choice xmlns:v="urn:schemas-microsoft-com:vml" Requires="v">
                <p:oleObj spid="_x0000_s41086" name="Equation" r:id="rId5" imgW="2806560" imgH="1371600" progId="Equation.3">
                  <p:embed/>
                </p:oleObj>
              </mc:Choice>
              <mc:Fallback>
                <p:oleObj name="Equation" r:id="rId5" imgW="2806560" imgH="1371600" progId="Equation.3">
                  <p:embed/>
                  <p:pic>
                    <p:nvPicPr>
                      <p:cNvPr id="0" name=""/>
                      <p:cNvPicPr>
                        <a:picLocks noChangeAspect="1" noChangeArrowheads="1"/>
                      </p:cNvPicPr>
                      <p:nvPr/>
                    </p:nvPicPr>
                    <p:blipFill>
                      <a:blip r:embed="rId6"/>
                      <a:srcRect/>
                      <a:stretch>
                        <a:fillRect/>
                      </a:stretch>
                    </p:blipFill>
                    <p:spPr bwMode="auto">
                      <a:xfrm>
                        <a:off x="3948113" y="1493839"/>
                        <a:ext cx="5032375" cy="2068512"/>
                      </a:xfrm>
                      <a:prstGeom prst="rect">
                        <a:avLst/>
                      </a:prstGeom>
                      <a:noFill/>
                      <a:ln>
                        <a:noFill/>
                      </a:ln>
                      <a:extLst/>
                    </p:spPr>
                  </p:pic>
                </p:oleObj>
              </mc:Fallback>
            </mc:AlternateContent>
          </a:graphicData>
        </a:graphic>
      </p:graphicFrame>
      <p:sp>
        <p:nvSpPr>
          <p:cNvPr id="23" name="Rectangle 22"/>
          <p:cNvSpPr/>
          <p:nvPr/>
        </p:nvSpPr>
        <p:spPr>
          <a:xfrm>
            <a:off x="14481" y="3297793"/>
            <a:ext cx="3738369" cy="369332"/>
          </a:xfrm>
          <a:prstGeom prst="rect">
            <a:avLst/>
          </a:prstGeom>
        </p:spPr>
        <p:txBody>
          <a:bodyPr wrap="square">
            <a:spAutoFit/>
          </a:bodyPr>
          <a:lstStyle/>
          <a:p>
            <a:r>
              <a:rPr lang="en-US" dirty="0"/>
              <a:t>L</a:t>
            </a:r>
            <a:r>
              <a:rPr lang="en-US" dirty="0" smtClean="0"/>
              <a:t>osses in each impedance is:</a:t>
            </a:r>
            <a:endParaRPr lang="en-US" dirty="0"/>
          </a:p>
        </p:txBody>
      </p:sp>
      <p:graphicFrame>
        <p:nvGraphicFramePr>
          <p:cNvPr id="24" name="Object 23"/>
          <p:cNvGraphicFramePr>
            <a:graphicFrameLocks noChangeAspect="1"/>
          </p:cNvGraphicFramePr>
          <p:nvPr>
            <p:extLst>
              <p:ext uri="{D42A27DB-BD31-4B8C-83A1-F6EECF244321}">
                <p14:modId xmlns:p14="http://schemas.microsoft.com/office/powerpoint/2010/main" val="374244188"/>
              </p:ext>
            </p:extLst>
          </p:nvPr>
        </p:nvGraphicFramePr>
        <p:xfrm>
          <a:off x="88900" y="3573463"/>
          <a:ext cx="9056688" cy="2684262"/>
        </p:xfrm>
        <a:graphic>
          <a:graphicData uri="http://schemas.openxmlformats.org/presentationml/2006/ole">
            <mc:AlternateContent xmlns:mc="http://schemas.openxmlformats.org/markup-compatibility/2006">
              <mc:Choice xmlns:v="urn:schemas-microsoft-com:vml" Requires="v">
                <p:oleObj spid="_x0000_s41087" name="Equation" r:id="rId7" imgW="5651280" imgH="1625400" progId="Equation.3">
                  <p:embed/>
                </p:oleObj>
              </mc:Choice>
              <mc:Fallback>
                <p:oleObj name="Equation" r:id="rId7" imgW="5651280" imgH="1625400" progId="Equation.3">
                  <p:embed/>
                  <p:pic>
                    <p:nvPicPr>
                      <p:cNvPr id="0" name=""/>
                      <p:cNvPicPr>
                        <a:picLocks noChangeAspect="1" noChangeArrowheads="1"/>
                      </p:cNvPicPr>
                      <p:nvPr/>
                    </p:nvPicPr>
                    <p:blipFill>
                      <a:blip r:embed="rId8"/>
                      <a:srcRect/>
                      <a:stretch>
                        <a:fillRect/>
                      </a:stretch>
                    </p:blipFill>
                    <p:spPr bwMode="auto">
                      <a:xfrm>
                        <a:off x="88900" y="3573463"/>
                        <a:ext cx="9056688" cy="26842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5020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30831" y="6407196"/>
            <a:ext cx="407319" cy="347388"/>
          </a:xfrm>
        </p:spPr>
        <p:txBody>
          <a:bodyPr/>
          <a:lstStyle/>
          <a:p>
            <a:pPr>
              <a:defRPr/>
            </a:pPr>
            <a:fld id="{02FCDE40-6964-416A-9A4E-27EE96A382D7}" type="slidenum">
              <a:rPr lang="en-US" b="1"/>
              <a:pPr>
                <a:defRPr/>
              </a:pPr>
              <a:t>59</a:t>
            </a:fld>
            <a:endParaRPr lang="en-US" b="1" dirty="0"/>
          </a:p>
        </p:txBody>
      </p:sp>
      <p:sp>
        <p:nvSpPr>
          <p:cNvPr id="4" name="TextBox 3"/>
          <p:cNvSpPr txBox="1"/>
          <p:nvPr/>
        </p:nvSpPr>
        <p:spPr>
          <a:xfrm>
            <a:off x="438150" y="6257725"/>
            <a:ext cx="8705850" cy="646331"/>
          </a:xfrm>
          <a:prstGeom prst="rect">
            <a:avLst/>
          </a:prstGeom>
          <a:noFill/>
        </p:spPr>
        <p:txBody>
          <a:bodyPr wrap="square" rtlCol="0">
            <a:spAutoFit/>
          </a:bodyPr>
          <a:lstStyle/>
          <a:p>
            <a:r>
              <a:rPr lang="en-US" sz="1200" dirty="0" smtClean="0"/>
              <a:t>E. Muljadi, C. Butterfield, A. Ellis, J. </a:t>
            </a:r>
            <a:r>
              <a:rPr lang="en-US" sz="1200" dirty="0" err="1" smtClean="0"/>
              <a:t>Mechenbier</a:t>
            </a:r>
            <a:r>
              <a:rPr lang="en-US" sz="1200" dirty="0" smtClean="0"/>
              <a:t>, J. </a:t>
            </a:r>
            <a:r>
              <a:rPr lang="en-US" sz="1200" dirty="0" err="1" smtClean="0"/>
              <a:t>Jochheimer</a:t>
            </a:r>
            <a:r>
              <a:rPr lang="en-US" sz="1200" dirty="0" smtClean="0"/>
              <a:t>, R. Young, N. Miller, R. </a:t>
            </a:r>
            <a:r>
              <a:rPr lang="en-US" sz="1200" dirty="0" err="1" smtClean="0"/>
              <a:t>Delmerico</a:t>
            </a:r>
            <a:r>
              <a:rPr lang="en-US" sz="1200" dirty="0" smtClean="0"/>
              <a:t>, R. </a:t>
            </a:r>
            <a:r>
              <a:rPr lang="en-US" sz="1200" dirty="0" err="1" smtClean="0"/>
              <a:t>Zavadil</a:t>
            </a:r>
            <a:r>
              <a:rPr lang="en-US" sz="1200" dirty="0" smtClean="0"/>
              <a:t> and J. Smith, “</a:t>
            </a:r>
            <a:r>
              <a:rPr lang="en-US" sz="1200" dirty="0" err="1" smtClean="0"/>
              <a:t>Equivalencing</a:t>
            </a:r>
            <a:r>
              <a:rPr lang="en-US" sz="1200" dirty="0" smtClean="0"/>
              <a:t> the collector system of a large wind power plant,” National Renewable Energy Laboratory, paper NREL/CP-500-38930, Jan 2006. .</a:t>
            </a:r>
            <a:endParaRPr lang="en-US" sz="1200" dirty="0"/>
          </a:p>
        </p:txBody>
      </p:sp>
      <p:sp>
        <p:nvSpPr>
          <p:cNvPr id="21" name="TextBox 20"/>
          <p:cNvSpPr txBox="1"/>
          <p:nvPr/>
        </p:nvSpPr>
        <p:spPr>
          <a:xfrm>
            <a:off x="0" y="320680"/>
            <a:ext cx="9144000" cy="569387"/>
          </a:xfrm>
          <a:prstGeom prst="rect">
            <a:avLst/>
          </a:prstGeom>
          <a:noFill/>
        </p:spPr>
        <p:txBody>
          <a:bodyPr wrap="square" rtlCol="0">
            <a:spAutoFit/>
          </a:bodyPr>
          <a:lstStyle/>
          <a:p>
            <a:pPr algn="ctr"/>
            <a:r>
              <a:rPr lang="en-US" sz="3100" b="1" dirty="0" smtClean="0"/>
              <a:t>Equivalent collector systems: hybrid </a:t>
            </a:r>
            <a:r>
              <a:rPr lang="en-US" sz="3100" b="1" dirty="0" err="1" smtClean="0"/>
              <a:t>config</a:t>
            </a:r>
            <a:endParaRPr lang="en-US" sz="3100" b="1" dirty="0"/>
          </a:p>
        </p:txBody>
      </p:sp>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31" y="1156990"/>
            <a:ext cx="3147819" cy="217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3086100" y="1162824"/>
            <a:ext cx="4857750" cy="369332"/>
          </a:xfrm>
          <a:prstGeom prst="rect">
            <a:avLst/>
          </a:prstGeom>
        </p:spPr>
        <p:txBody>
          <a:bodyPr wrap="square">
            <a:spAutoFit/>
          </a:bodyPr>
          <a:lstStyle/>
          <a:p>
            <a:r>
              <a:rPr lang="en-US" dirty="0" smtClean="0"/>
              <a:t>Compute losses for both systems.</a:t>
            </a:r>
            <a:endParaRPr lang="en-US" dirty="0"/>
          </a:p>
        </p:txBody>
      </p:sp>
      <p:graphicFrame>
        <p:nvGraphicFramePr>
          <p:cNvPr id="24" name="Object 23"/>
          <p:cNvGraphicFramePr>
            <a:graphicFrameLocks noChangeAspect="1"/>
          </p:cNvGraphicFramePr>
          <p:nvPr>
            <p:extLst>
              <p:ext uri="{D42A27DB-BD31-4B8C-83A1-F6EECF244321}">
                <p14:modId xmlns:p14="http://schemas.microsoft.com/office/powerpoint/2010/main" val="926338505"/>
              </p:ext>
            </p:extLst>
          </p:nvPr>
        </p:nvGraphicFramePr>
        <p:xfrm>
          <a:off x="203200" y="3675063"/>
          <a:ext cx="8547100" cy="881062"/>
        </p:xfrm>
        <a:graphic>
          <a:graphicData uri="http://schemas.openxmlformats.org/presentationml/2006/ole">
            <mc:AlternateContent xmlns:mc="http://schemas.openxmlformats.org/markup-compatibility/2006">
              <mc:Choice xmlns:v="urn:schemas-microsoft-com:vml" Requires="v">
                <p:oleObj spid="_x0000_s43251" name="Equation" r:id="rId5" imgW="5333760" imgH="533160" progId="Equation.3">
                  <p:embed/>
                </p:oleObj>
              </mc:Choice>
              <mc:Fallback>
                <p:oleObj name="Equation" r:id="rId5" imgW="5333760" imgH="533160" progId="Equation.3">
                  <p:embed/>
                  <p:pic>
                    <p:nvPicPr>
                      <p:cNvPr id="0" name=""/>
                      <p:cNvPicPr>
                        <a:picLocks noChangeAspect="1" noChangeArrowheads="1"/>
                      </p:cNvPicPr>
                      <p:nvPr/>
                    </p:nvPicPr>
                    <p:blipFill>
                      <a:blip r:embed="rId6"/>
                      <a:srcRect/>
                      <a:stretch>
                        <a:fillRect/>
                      </a:stretch>
                    </p:blipFill>
                    <p:spPr bwMode="auto">
                      <a:xfrm>
                        <a:off x="203200" y="3675063"/>
                        <a:ext cx="8547100" cy="881062"/>
                      </a:xfrm>
                      <a:prstGeom prst="rect">
                        <a:avLst/>
                      </a:prstGeom>
                      <a:noFill/>
                      <a:ln>
                        <a:noFill/>
                      </a:ln>
                      <a:extLst/>
                    </p:spPr>
                  </p:pic>
                </p:oleObj>
              </mc:Fallback>
            </mc:AlternateContent>
          </a:graphicData>
        </a:graphic>
      </p:graphicFrame>
      <p:pic>
        <p:nvPicPr>
          <p:cNvPr id="430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3299" y="1575166"/>
            <a:ext cx="3422443"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06821" y="2266949"/>
            <a:ext cx="495300" cy="369332"/>
          </a:xfrm>
          <a:prstGeom prst="rect">
            <a:avLst/>
          </a:prstGeom>
          <a:solidFill>
            <a:schemeClr val="bg1"/>
          </a:solidFill>
        </p:spPr>
        <p:txBody>
          <a:bodyPr wrap="square" rtlCol="0">
            <a:spAutoFit/>
          </a:bodyPr>
          <a:lstStyle/>
          <a:p>
            <a:r>
              <a:rPr lang="en-US" b="1" dirty="0" smtClean="0"/>
              <a:t>I</a:t>
            </a:r>
            <a:r>
              <a:rPr lang="en-US" b="1" baseline="-25000" dirty="0" smtClean="0"/>
              <a:t>T</a:t>
            </a:r>
            <a:endParaRPr lang="en-US" b="1" dirty="0"/>
          </a:p>
        </p:txBody>
      </p:sp>
      <p:sp>
        <p:nvSpPr>
          <p:cNvPr id="12" name="TextBox 11"/>
          <p:cNvSpPr txBox="1"/>
          <p:nvPr/>
        </p:nvSpPr>
        <p:spPr>
          <a:xfrm>
            <a:off x="5654571" y="2400299"/>
            <a:ext cx="495300" cy="369332"/>
          </a:xfrm>
          <a:prstGeom prst="rect">
            <a:avLst/>
          </a:prstGeom>
          <a:solidFill>
            <a:schemeClr val="bg1"/>
          </a:solidFill>
        </p:spPr>
        <p:txBody>
          <a:bodyPr wrap="square" rtlCol="0">
            <a:spAutoFit/>
          </a:bodyPr>
          <a:lstStyle/>
          <a:p>
            <a:r>
              <a:rPr lang="en-US" b="1" dirty="0"/>
              <a:t>Z</a:t>
            </a:r>
            <a:r>
              <a:rPr lang="en-US" b="1" baseline="-25000" dirty="0" smtClean="0"/>
              <a:t>T</a:t>
            </a:r>
            <a:endParaRPr lang="en-US" b="1" dirty="0"/>
          </a:p>
        </p:txBody>
      </p:sp>
      <p:graphicFrame>
        <p:nvGraphicFramePr>
          <p:cNvPr id="13" name="Object 12"/>
          <p:cNvGraphicFramePr>
            <a:graphicFrameLocks noChangeAspect="1"/>
          </p:cNvGraphicFramePr>
          <p:nvPr>
            <p:extLst>
              <p:ext uri="{D42A27DB-BD31-4B8C-83A1-F6EECF244321}">
                <p14:modId xmlns:p14="http://schemas.microsoft.com/office/powerpoint/2010/main" val="349582816"/>
              </p:ext>
            </p:extLst>
          </p:nvPr>
        </p:nvGraphicFramePr>
        <p:xfrm>
          <a:off x="3328988" y="2867025"/>
          <a:ext cx="5308600" cy="706438"/>
        </p:xfrm>
        <a:graphic>
          <a:graphicData uri="http://schemas.openxmlformats.org/presentationml/2006/ole">
            <mc:AlternateContent xmlns:mc="http://schemas.openxmlformats.org/markup-compatibility/2006">
              <mc:Choice xmlns:v="urn:schemas-microsoft-com:vml" Requires="v">
                <p:oleObj spid="_x0000_s43252" name="Equation" r:id="rId8" imgW="2273040" imgH="291960" progId="Equation.3">
                  <p:embed/>
                </p:oleObj>
              </mc:Choice>
              <mc:Fallback>
                <p:oleObj name="Equation" r:id="rId8" imgW="2273040" imgH="291960" progId="Equation.3">
                  <p:embed/>
                  <p:pic>
                    <p:nvPicPr>
                      <p:cNvPr id="0" name=""/>
                      <p:cNvPicPr>
                        <a:picLocks noChangeAspect="1" noChangeArrowheads="1"/>
                      </p:cNvPicPr>
                      <p:nvPr/>
                    </p:nvPicPr>
                    <p:blipFill>
                      <a:blip r:embed="rId9"/>
                      <a:srcRect/>
                      <a:stretch>
                        <a:fillRect/>
                      </a:stretch>
                    </p:blipFill>
                    <p:spPr bwMode="auto">
                      <a:xfrm>
                        <a:off x="3328988" y="2867025"/>
                        <a:ext cx="5308600" cy="706438"/>
                      </a:xfrm>
                      <a:prstGeom prst="rect">
                        <a:avLst/>
                      </a:prstGeom>
                      <a:noFill/>
                      <a:ln>
                        <a:noFill/>
                      </a:ln>
                      <a:extLst/>
                    </p:spPr>
                  </p:pic>
                </p:oleObj>
              </mc:Fallback>
            </mc:AlternateContent>
          </a:graphicData>
        </a:graphic>
      </p:graphicFrame>
      <p:sp>
        <p:nvSpPr>
          <p:cNvPr id="3" name="Down Arrow 2"/>
          <p:cNvSpPr/>
          <p:nvPr/>
        </p:nvSpPr>
        <p:spPr>
          <a:xfrm>
            <a:off x="571500" y="3331607"/>
            <a:ext cx="666750" cy="459343"/>
          </a:xfrm>
          <a:prstGeom prst="downArrow">
            <a:avLst/>
          </a:prstGeom>
          <a:solidFill>
            <a:srgbClr val="FFFF00"/>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Bent Arrow 4"/>
          <p:cNvSpPr/>
          <p:nvPr/>
        </p:nvSpPr>
        <p:spPr>
          <a:xfrm rot="5400000">
            <a:off x="6934200" y="2114550"/>
            <a:ext cx="895350" cy="807481"/>
          </a:xfrm>
          <a:prstGeom prst="bentArrow">
            <a:avLst/>
          </a:prstGeom>
          <a:solidFill>
            <a:srgbClr val="FFFF00"/>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 name="TextBox 5"/>
          <p:cNvSpPr txBox="1"/>
          <p:nvPr/>
        </p:nvSpPr>
        <p:spPr>
          <a:xfrm>
            <a:off x="71632" y="4533900"/>
            <a:ext cx="1776218" cy="523220"/>
          </a:xfrm>
          <a:prstGeom prst="rect">
            <a:avLst/>
          </a:prstGeom>
          <a:noFill/>
        </p:spPr>
        <p:txBody>
          <a:bodyPr wrap="square" rtlCol="0">
            <a:spAutoFit/>
          </a:bodyPr>
          <a:lstStyle/>
          <a:p>
            <a:r>
              <a:rPr lang="en-US" sz="2800" b="1" dirty="0" smtClean="0"/>
              <a:t>Equate: </a:t>
            </a:r>
            <a:endParaRPr lang="en-US" sz="2800" b="1" dirty="0"/>
          </a:p>
        </p:txBody>
      </p:sp>
      <p:graphicFrame>
        <p:nvGraphicFramePr>
          <p:cNvPr id="17" name="Object 16"/>
          <p:cNvGraphicFramePr>
            <a:graphicFrameLocks noChangeAspect="1"/>
          </p:cNvGraphicFramePr>
          <p:nvPr>
            <p:extLst>
              <p:ext uri="{D42A27DB-BD31-4B8C-83A1-F6EECF244321}">
                <p14:modId xmlns:p14="http://schemas.microsoft.com/office/powerpoint/2010/main" val="1349173923"/>
              </p:ext>
            </p:extLst>
          </p:nvPr>
        </p:nvGraphicFramePr>
        <p:xfrm>
          <a:off x="-49213" y="4975225"/>
          <a:ext cx="9177338" cy="404813"/>
        </p:xfrm>
        <a:graphic>
          <a:graphicData uri="http://schemas.openxmlformats.org/presentationml/2006/ole">
            <mc:AlternateContent xmlns:mc="http://schemas.openxmlformats.org/markup-compatibility/2006">
              <mc:Choice xmlns:v="urn:schemas-microsoft-com:vml" Requires="v">
                <p:oleObj spid="_x0000_s43253" name="Equation" r:id="rId10" imgW="6832440" imgH="291960" progId="Equation.3">
                  <p:embed/>
                </p:oleObj>
              </mc:Choice>
              <mc:Fallback>
                <p:oleObj name="Equation" r:id="rId10" imgW="6832440" imgH="291960" progId="Equation.3">
                  <p:embed/>
                  <p:pic>
                    <p:nvPicPr>
                      <p:cNvPr id="0" name=""/>
                      <p:cNvPicPr>
                        <a:picLocks noChangeAspect="1" noChangeArrowheads="1"/>
                      </p:cNvPicPr>
                      <p:nvPr/>
                    </p:nvPicPr>
                    <p:blipFill>
                      <a:blip r:embed="rId11"/>
                      <a:srcRect/>
                      <a:stretch>
                        <a:fillRect/>
                      </a:stretch>
                    </p:blipFill>
                    <p:spPr bwMode="auto">
                      <a:xfrm>
                        <a:off x="-49213" y="4975225"/>
                        <a:ext cx="9177338" cy="404813"/>
                      </a:xfrm>
                      <a:prstGeom prst="rect">
                        <a:avLst/>
                      </a:prstGeom>
                      <a:noFill/>
                      <a:ln>
                        <a:noFill/>
                      </a:ln>
                      <a:extLst/>
                    </p:spPr>
                  </p:pic>
                </p:oleObj>
              </mc:Fallback>
            </mc:AlternateContent>
          </a:graphicData>
        </a:graphic>
      </p:graphicFrame>
      <p:sp>
        <p:nvSpPr>
          <p:cNvPr id="18" name="TextBox 17"/>
          <p:cNvSpPr txBox="1"/>
          <p:nvPr/>
        </p:nvSpPr>
        <p:spPr>
          <a:xfrm>
            <a:off x="-4568" y="5314950"/>
            <a:ext cx="2328668" cy="523220"/>
          </a:xfrm>
          <a:prstGeom prst="rect">
            <a:avLst/>
          </a:prstGeom>
          <a:noFill/>
        </p:spPr>
        <p:txBody>
          <a:bodyPr wrap="square" rtlCol="0">
            <a:spAutoFit/>
          </a:bodyPr>
          <a:lstStyle/>
          <a:p>
            <a:r>
              <a:rPr lang="en-US" sz="2800" b="1" dirty="0" smtClean="0"/>
              <a:t>Solve for Z</a:t>
            </a:r>
            <a:r>
              <a:rPr lang="en-US" sz="2800" b="1" baseline="-25000" dirty="0" smtClean="0"/>
              <a:t>T</a:t>
            </a:r>
            <a:r>
              <a:rPr lang="en-US" sz="2800" b="1" dirty="0" smtClean="0"/>
              <a:t>: </a:t>
            </a:r>
            <a:endParaRPr lang="en-US" sz="2800" b="1" dirty="0"/>
          </a:p>
        </p:txBody>
      </p:sp>
      <p:graphicFrame>
        <p:nvGraphicFramePr>
          <p:cNvPr id="19" name="Object 18"/>
          <p:cNvGraphicFramePr>
            <a:graphicFrameLocks noChangeAspect="1"/>
          </p:cNvGraphicFramePr>
          <p:nvPr>
            <p:extLst>
              <p:ext uri="{D42A27DB-BD31-4B8C-83A1-F6EECF244321}">
                <p14:modId xmlns:p14="http://schemas.microsoft.com/office/powerpoint/2010/main" val="2930148944"/>
              </p:ext>
            </p:extLst>
          </p:nvPr>
        </p:nvGraphicFramePr>
        <p:xfrm>
          <a:off x="1982788" y="5532438"/>
          <a:ext cx="6615112" cy="765175"/>
        </p:xfrm>
        <a:graphic>
          <a:graphicData uri="http://schemas.openxmlformats.org/presentationml/2006/ole">
            <mc:AlternateContent xmlns:mc="http://schemas.openxmlformats.org/markup-compatibility/2006">
              <mc:Choice xmlns:v="urn:schemas-microsoft-com:vml" Requires="v">
                <p:oleObj spid="_x0000_s43254" name="Equation" r:id="rId12" imgW="4431960" imgH="495000" progId="Equation.3">
                  <p:embed/>
                </p:oleObj>
              </mc:Choice>
              <mc:Fallback>
                <p:oleObj name="Equation" r:id="rId12" imgW="4431960" imgH="495000" progId="Equation.3">
                  <p:embed/>
                  <p:pic>
                    <p:nvPicPr>
                      <p:cNvPr id="0" name=""/>
                      <p:cNvPicPr>
                        <a:picLocks noChangeAspect="1" noChangeArrowheads="1"/>
                      </p:cNvPicPr>
                      <p:nvPr/>
                    </p:nvPicPr>
                    <p:blipFill>
                      <a:blip r:embed="rId13"/>
                      <a:srcRect/>
                      <a:stretch>
                        <a:fillRect/>
                      </a:stretch>
                    </p:blipFill>
                    <p:spPr bwMode="auto">
                      <a:xfrm>
                        <a:off x="1982788" y="5532438"/>
                        <a:ext cx="6615112" cy="76517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5150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0" y="16965"/>
            <a:ext cx="4162097" cy="661720"/>
          </a:xfrm>
          <a:prstGeom prst="rect">
            <a:avLst/>
          </a:prstGeom>
          <a:noFill/>
          <a:ln w="9525">
            <a:noFill/>
            <a:miter lim="800000"/>
            <a:headEnd/>
            <a:tailEnd/>
          </a:ln>
        </p:spPr>
        <p:txBody>
          <a:bodyPr wrap="square">
            <a:spAutoFit/>
          </a:bodyPr>
          <a:lstStyle/>
          <a:p>
            <a:r>
              <a:rPr lang="en-US" sz="3700" b="1" dirty="0" smtClean="0">
                <a:latin typeface="Calibri" pitchFamily="34" charset="0"/>
              </a:rPr>
              <a:t>More on topologies</a:t>
            </a:r>
            <a:endParaRPr lang="en-US" sz="3700" b="1" dirty="0">
              <a:latin typeface="Calibri" pitchFamily="34"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5" y="0"/>
            <a:ext cx="4562475" cy="68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225503"/>
            <a:ext cx="6134100" cy="646331"/>
          </a:xfrm>
          <a:prstGeom prst="rect">
            <a:avLst/>
          </a:prstGeom>
          <a:noFill/>
        </p:spPr>
        <p:txBody>
          <a:bodyPr wrap="square" rtlCol="0">
            <a:spAutoFit/>
          </a:bodyPr>
          <a:lstStyle/>
          <a:p>
            <a:r>
              <a:rPr lang="en-US" sz="900" dirty="0"/>
              <a:t>Source: M. </a:t>
            </a:r>
            <a:r>
              <a:rPr lang="en-US" sz="900" dirty="0" err="1"/>
              <a:t>Altin</a:t>
            </a:r>
            <a:r>
              <a:rPr lang="en-US" sz="900" dirty="0"/>
              <a:t>, R. Teodorescu, B. </a:t>
            </a:r>
            <a:r>
              <a:rPr lang="en-US" sz="900" dirty="0" err="1"/>
              <a:t>Bak</a:t>
            </a:r>
            <a:r>
              <a:rPr lang="en-US" sz="900" dirty="0"/>
              <a:t>-Jensen, P. Rodriguez and P. C. </a:t>
            </a:r>
            <a:r>
              <a:rPr lang="en-US" sz="900" dirty="0" err="1" smtClean="0"/>
              <a:t>Kjær</a:t>
            </a:r>
            <a:r>
              <a:rPr lang="en-US" sz="900" dirty="0"/>
              <a:t>, “Aspects of Wind Power Plant Collector </a:t>
            </a:r>
            <a:r>
              <a:rPr lang="en-US" sz="900" dirty="0" smtClean="0"/>
              <a:t>Network Layout </a:t>
            </a:r>
            <a:r>
              <a:rPr lang="en-US" sz="900" dirty="0"/>
              <a:t>and Control </a:t>
            </a:r>
            <a:r>
              <a:rPr lang="en-US" sz="900" dirty="0" smtClean="0"/>
              <a:t>Architecture</a:t>
            </a:r>
            <a:r>
              <a:rPr lang="en-US" sz="900" dirty="0"/>
              <a:t>,” available at </a:t>
            </a:r>
            <a:r>
              <a:rPr lang="en-US" sz="900" dirty="0">
                <a:hlinkClick r:id="rId4"/>
              </a:rPr>
              <a:t>http://</a:t>
            </a:r>
            <a:r>
              <a:rPr lang="en-US" sz="900" dirty="0" smtClean="0">
                <a:hlinkClick r:id="rId4"/>
              </a:rPr>
              <a:t>vbn.aau.dk/files/19638975/Publication</a:t>
            </a:r>
            <a:r>
              <a:rPr lang="en-US" sz="900" dirty="0" smtClean="0"/>
              <a:t>. </a:t>
            </a:r>
            <a:endParaRPr lang="en-US" sz="900" dirty="0"/>
          </a:p>
          <a:p>
            <a:r>
              <a:rPr lang="en-US" sz="900" dirty="0" err="1"/>
              <a:t>Quinonez</a:t>
            </a:r>
            <a:r>
              <a:rPr lang="en-US" sz="900" dirty="0"/>
              <a:t>-Varela, G.; Ault, G.W.; Anaya-Lara, O.; McDonald, </a:t>
            </a:r>
            <a:r>
              <a:rPr lang="en-US" sz="900" dirty="0" smtClean="0"/>
              <a:t>J.R, “Electrical </a:t>
            </a:r>
            <a:r>
              <a:rPr lang="en-US" sz="900" dirty="0"/>
              <a:t>collector system options for large offshore wind </a:t>
            </a:r>
            <a:r>
              <a:rPr lang="en-US" sz="900" dirty="0" smtClean="0"/>
              <a:t>farms,” Renewable </a:t>
            </a:r>
            <a:r>
              <a:rPr lang="en-US" sz="900" dirty="0"/>
              <a:t>Power Generation, </a:t>
            </a:r>
            <a:r>
              <a:rPr lang="en-US" sz="900" dirty="0" smtClean="0"/>
              <a:t>IET, Volume</a:t>
            </a:r>
            <a:r>
              <a:rPr lang="en-US" sz="900" dirty="0"/>
              <a:t>: 1 , Issue: </a:t>
            </a:r>
            <a:r>
              <a:rPr lang="en-US" sz="900" dirty="0" smtClean="0"/>
              <a:t>2, 2007, pp. 107 </a:t>
            </a:r>
            <a:r>
              <a:rPr lang="en-US" sz="900" dirty="0"/>
              <a:t>- 114 </a:t>
            </a:r>
          </a:p>
        </p:txBody>
      </p:sp>
      <p:sp>
        <p:nvSpPr>
          <p:cNvPr id="2" name="TextBox 1"/>
          <p:cNvSpPr txBox="1"/>
          <p:nvPr/>
        </p:nvSpPr>
        <p:spPr>
          <a:xfrm>
            <a:off x="1560786" y="751103"/>
            <a:ext cx="3247697" cy="954107"/>
          </a:xfrm>
          <a:prstGeom prst="rect">
            <a:avLst/>
          </a:prstGeom>
          <a:solidFill>
            <a:schemeClr val="bg1"/>
          </a:solidFill>
        </p:spPr>
        <p:txBody>
          <a:bodyPr wrap="square" rtlCol="0">
            <a:spAutoFit/>
          </a:bodyPr>
          <a:lstStyle/>
          <a:p>
            <a:r>
              <a:rPr lang="en-US" sz="2800" dirty="0" smtClean="0"/>
              <a:t>Radially designed &amp; radially operated</a:t>
            </a:r>
            <a:endParaRPr lang="en-US" sz="2800" dirty="0"/>
          </a:p>
        </p:txBody>
      </p:sp>
      <p:sp>
        <p:nvSpPr>
          <p:cNvPr id="8" name="TextBox 7"/>
          <p:cNvSpPr txBox="1"/>
          <p:nvPr/>
        </p:nvSpPr>
        <p:spPr>
          <a:xfrm>
            <a:off x="1560786" y="2212081"/>
            <a:ext cx="3242437" cy="954107"/>
          </a:xfrm>
          <a:prstGeom prst="rect">
            <a:avLst/>
          </a:prstGeom>
          <a:solidFill>
            <a:schemeClr val="bg1"/>
          </a:solidFill>
        </p:spPr>
        <p:txBody>
          <a:bodyPr wrap="square" rtlCol="0">
            <a:spAutoFit/>
          </a:bodyPr>
          <a:lstStyle/>
          <a:p>
            <a:r>
              <a:rPr lang="en-US" sz="2800" dirty="0" smtClean="0"/>
              <a:t>Ring designed &amp; radially operated</a:t>
            </a:r>
            <a:endParaRPr lang="en-US" sz="2800" dirty="0"/>
          </a:p>
        </p:txBody>
      </p:sp>
      <p:sp>
        <p:nvSpPr>
          <p:cNvPr id="9" name="TextBox 8"/>
          <p:cNvSpPr txBox="1"/>
          <p:nvPr/>
        </p:nvSpPr>
        <p:spPr>
          <a:xfrm>
            <a:off x="1560786" y="5255246"/>
            <a:ext cx="3237177" cy="954107"/>
          </a:xfrm>
          <a:prstGeom prst="rect">
            <a:avLst/>
          </a:prstGeom>
          <a:solidFill>
            <a:schemeClr val="bg1"/>
          </a:solidFill>
        </p:spPr>
        <p:txBody>
          <a:bodyPr wrap="square" rtlCol="0">
            <a:spAutoFit/>
          </a:bodyPr>
          <a:lstStyle/>
          <a:p>
            <a:r>
              <a:rPr lang="en-US" sz="2800" dirty="0" smtClean="0"/>
              <a:t>Star designed &amp; radially operated</a:t>
            </a:r>
            <a:endParaRPr lang="en-US" sz="2800" dirty="0"/>
          </a:p>
        </p:txBody>
      </p:sp>
      <p:sp>
        <p:nvSpPr>
          <p:cNvPr id="10" name="TextBox 9"/>
          <p:cNvSpPr txBox="1"/>
          <p:nvPr/>
        </p:nvSpPr>
        <p:spPr>
          <a:xfrm>
            <a:off x="1555526" y="3625761"/>
            <a:ext cx="3242437" cy="954107"/>
          </a:xfrm>
          <a:prstGeom prst="rect">
            <a:avLst/>
          </a:prstGeom>
          <a:solidFill>
            <a:schemeClr val="bg1"/>
          </a:solidFill>
        </p:spPr>
        <p:txBody>
          <a:bodyPr wrap="square" rtlCol="0">
            <a:spAutoFit/>
          </a:bodyPr>
          <a:lstStyle/>
          <a:p>
            <a:r>
              <a:rPr lang="en-US" sz="2800" dirty="0" smtClean="0"/>
              <a:t>Ring designed &amp; radially operated</a:t>
            </a:r>
            <a:endParaRPr lang="en-US" sz="2800" dirty="0"/>
          </a:p>
        </p:txBody>
      </p:sp>
      <p:sp>
        <p:nvSpPr>
          <p:cNvPr id="3" name="TextBox 2"/>
          <p:cNvSpPr txBox="1"/>
          <p:nvPr/>
        </p:nvSpPr>
        <p:spPr>
          <a:xfrm>
            <a:off x="0" y="2876550"/>
            <a:ext cx="1695450" cy="1754326"/>
          </a:xfrm>
          <a:prstGeom prst="rect">
            <a:avLst/>
          </a:prstGeom>
          <a:noFill/>
        </p:spPr>
        <p:txBody>
          <a:bodyPr wrap="square" rtlCol="0">
            <a:spAutoFit/>
          </a:bodyPr>
          <a:lstStyle/>
          <a:p>
            <a:r>
              <a:rPr lang="en-US" dirty="0" smtClean="0"/>
              <a:t>Mixed design: </a:t>
            </a:r>
          </a:p>
          <a:p>
            <a:r>
              <a:rPr lang="en-US" dirty="0" smtClean="0"/>
              <a:t>Combining two of these can also be interesting, e.g., c and d.</a:t>
            </a:r>
            <a:endParaRPr lang="en-US" dirty="0"/>
          </a:p>
        </p:txBody>
      </p:sp>
      <p:sp>
        <p:nvSpPr>
          <p:cNvPr id="7" name="Slide Number Placeholder 7"/>
          <p:cNvSpPr>
            <a:spLocks noGrp="1"/>
          </p:cNvSpPr>
          <p:nvPr>
            <p:ph type="sldNum" sz="quarter" idx="10"/>
          </p:nvPr>
        </p:nvSpPr>
        <p:spPr>
          <a:xfrm>
            <a:off x="8685432" y="6496323"/>
            <a:ext cx="458568" cy="333102"/>
          </a:xfrm>
        </p:spPr>
        <p:txBody>
          <a:bodyPr/>
          <a:lstStyle/>
          <a:p>
            <a:pPr>
              <a:defRPr/>
            </a:pPr>
            <a:fld id="{02FCDE40-6964-416A-9A4E-27EE96A382D7}" type="slidenum">
              <a:rPr lang="en-US" b="1"/>
              <a:pPr>
                <a:defRPr/>
              </a:pPr>
              <a:t>6</a:t>
            </a:fld>
            <a:endParaRPr lang="en-US" b="1" dirty="0"/>
          </a:p>
        </p:txBody>
      </p:sp>
      <p:sp>
        <p:nvSpPr>
          <p:cNvPr id="5" name="TextBox 4"/>
          <p:cNvSpPr txBox="1"/>
          <p:nvPr/>
        </p:nvSpPr>
        <p:spPr>
          <a:xfrm>
            <a:off x="6134100" y="4"/>
            <a:ext cx="3009900" cy="707886"/>
          </a:xfrm>
          <a:prstGeom prst="rect">
            <a:avLst/>
          </a:prstGeom>
          <a:noFill/>
        </p:spPr>
        <p:txBody>
          <a:bodyPr wrap="square" rtlCol="0">
            <a:spAutoFit/>
          </a:bodyPr>
          <a:lstStyle/>
          <a:p>
            <a:r>
              <a:rPr lang="en-US" sz="1000" dirty="0" smtClean="0"/>
              <a:t>The NO configurations may be wise under light-load conditions when the cables would otherwise produce large </a:t>
            </a:r>
            <a:r>
              <a:rPr lang="en-US" sz="1000" dirty="0" err="1" smtClean="0"/>
              <a:t>vars</a:t>
            </a:r>
            <a:r>
              <a:rPr lang="en-US" sz="1000" dirty="0" smtClean="0"/>
              <a:t>, but then they need to also be disconnected at the substation end. </a:t>
            </a:r>
            <a:endParaRPr lang="en-US" sz="1000" dirty="0"/>
          </a:p>
        </p:txBody>
      </p:sp>
    </p:spTree>
    <p:extLst>
      <p:ext uri="{BB962C8B-B14F-4D97-AF65-F5344CB8AC3E}">
        <p14:creationId xmlns:p14="http://schemas.microsoft.com/office/powerpoint/2010/main" val="4958090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30831" y="6407196"/>
            <a:ext cx="407319" cy="347388"/>
          </a:xfrm>
        </p:spPr>
        <p:txBody>
          <a:bodyPr/>
          <a:lstStyle/>
          <a:p>
            <a:pPr>
              <a:defRPr/>
            </a:pPr>
            <a:fld id="{02FCDE40-6964-416A-9A4E-27EE96A382D7}" type="slidenum">
              <a:rPr lang="en-US" b="1"/>
              <a:pPr>
                <a:defRPr/>
              </a:pPr>
              <a:t>60</a:t>
            </a:fld>
            <a:endParaRPr lang="en-US" b="1" dirty="0"/>
          </a:p>
        </p:txBody>
      </p:sp>
      <p:sp>
        <p:nvSpPr>
          <p:cNvPr id="4" name="TextBox 3"/>
          <p:cNvSpPr txBox="1"/>
          <p:nvPr/>
        </p:nvSpPr>
        <p:spPr>
          <a:xfrm>
            <a:off x="438150" y="6257725"/>
            <a:ext cx="8705850" cy="646331"/>
          </a:xfrm>
          <a:prstGeom prst="rect">
            <a:avLst/>
          </a:prstGeom>
          <a:noFill/>
        </p:spPr>
        <p:txBody>
          <a:bodyPr wrap="square" rtlCol="0">
            <a:spAutoFit/>
          </a:bodyPr>
          <a:lstStyle/>
          <a:p>
            <a:r>
              <a:rPr lang="en-US" sz="1200" dirty="0" smtClean="0"/>
              <a:t>E. Muljadi, C. Butterfield, A. Ellis, J. </a:t>
            </a:r>
            <a:r>
              <a:rPr lang="en-US" sz="1200" dirty="0" err="1" smtClean="0"/>
              <a:t>Mechenbier</a:t>
            </a:r>
            <a:r>
              <a:rPr lang="en-US" sz="1200" dirty="0" smtClean="0"/>
              <a:t>, J. </a:t>
            </a:r>
            <a:r>
              <a:rPr lang="en-US" sz="1200" dirty="0" err="1" smtClean="0"/>
              <a:t>Jochheimer</a:t>
            </a:r>
            <a:r>
              <a:rPr lang="en-US" sz="1200" dirty="0" smtClean="0"/>
              <a:t>, R. Young, N. Miller, R. </a:t>
            </a:r>
            <a:r>
              <a:rPr lang="en-US" sz="1200" dirty="0" err="1" smtClean="0"/>
              <a:t>Delmerico</a:t>
            </a:r>
            <a:r>
              <a:rPr lang="en-US" sz="1200" dirty="0" smtClean="0"/>
              <a:t>, R. </a:t>
            </a:r>
            <a:r>
              <a:rPr lang="en-US" sz="1200" dirty="0" err="1" smtClean="0"/>
              <a:t>Zavadil</a:t>
            </a:r>
            <a:r>
              <a:rPr lang="en-US" sz="1200" dirty="0" smtClean="0"/>
              <a:t> and J. Smith, “</a:t>
            </a:r>
            <a:r>
              <a:rPr lang="en-US" sz="1200" dirty="0" err="1" smtClean="0"/>
              <a:t>Equivalencing</a:t>
            </a:r>
            <a:r>
              <a:rPr lang="en-US" sz="1200" dirty="0" smtClean="0"/>
              <a:t> the collector system of a large wind power plant,” National Renewable Energy Laboratory, paper NREL/CP-500-38930, Jan 2006. .</a:t>
            </a:r>
            <a:endParaRPr lang="en-US" sz="1200" dirty="0"/>
          </a:p>
        </p:txBody>
      </p:sp>
      <p:sp>
        <p:nvSpPr>
          <p:cNvPr id="21" name="TextBox 20"/>
          <p:cNvSpPr txBox="1"/>
          <p:nvPr/>
        </p:nvSpPr>
        <p:spPr>
          <a:xfrm>
            <a:off x="0" y="320680"/>
            <a:ext cx="9144000" cy="569387"/>
          </a:xfrm>
          <a:prstGeom prst="rect">
            <a:avLst/>
          </a:prstGeom>
          <a:noFill/>
        </p:spPr>
        <p:txBody>
          <a:bodyPr wrap="square" rtlCol="0">
            <a:spAutoFit/>
          </a:bodyPr>
          <a:lstStyle/>
          <a:p>
            <a:pPr algn="ctr"/>
            <a:r>
              <a:rPr lang="en-US" sz="3100" b="1" dirty="0" smtClean="0"/>
              <a:t>Equivalent collector systems: hybrid </a:t>
            </a:r>
            <a:r>
              <a:rPr lang="en-US" sz="3100" b="1" dirty="0" err="1" smtClean="0"/>
              <a:t>config</a:t>
            </a:r>
            <a:endParaRPr lang="en-US" sz="3100" b="1" dirty="0"/>
          </a:p>
        </p:txBody>
      </p:sp>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31" y="1156990"/>
            <a:ext cx="3147819" cy="217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3086100" y="1162824"/>
            <a:ext cx="4857750" cy="369332"/>
          </a:xfrm>
          <a:prstGeom prst="rect">
            <a:avLst/>
          </a:prstGeom>
        </p:spPr>
        <p:txBody>
          <a:bodyPr wrap="square">
            <a:spAutoFit/>
          </a:bodyPr>
          <a:lstStyle/>
          <a:p>
            <a:r>
              <a:rPr lang="en-US" dirty="0" smtClean="0"/>
              <a:t>Compute losses for both systems.</a:t>
            </a:r>
            <a:endParaRPr lang="en-US" dirty="0"/>
          </a:p>
        </p:txBody>
      </p:sp>
      <p:pic>
        <p:nvPicPr>
          <p:cNvPr id="430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3299" y="1575166"/>
            <a:ext cx="3422443"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06821" y="2266949"/>
            <a:ext cx="495300" cy="369332"/>
          </a:xfrm>
          <a:prstGeom prst="rect">
            <a:avLst/>
          </a:prstGeom>
          <a:solidFill>
            <a:schemeClr val="bg1"/>
          </a:solidFill>
        </p:spPr>
        <p:txBody>
          <a:bodyPr wrap="square" rtlCol="0">
            <a:spAutoFit/>
          </a:bodyPr>
          <a:lstStyle/>
          <a:p>
            <a:r>
              <a:rPr lang="en-US" b="1" dirty="0" smtClean="0"/>
              <a:t>I</a:t>
            </a:r>
            <a:r>
              <a:rPr lang="en-US" b="1" baseline="-25000" dirty="0" smtClean="0"/>
              <a:t>T</a:t>
            </a:r>
            <a:endParaRPr lang="en-US" b="1" dirty="0"/>
          </a:p>
        </p:txBody>
      </p:sp>
      <p:sp>
        <p:nvSpPr>
          <p:cNvPr id="12" name="TextBox 11"/>
          <p:cNvSpPr txBox="1"/>
          <p:nvPr/>
        </p:nvSpPr>
        <p:spPr>
          <a:xfrm>
            <a:off x="5654571" y="2400299"/>
            <a:ext cx="495300" cy="369332"/>
          </a:xfrm>
          <a:prstGeom prst="rect">
            <a:avLst/>
          </a:prstGeom>
          <a:solidFill>
            <a:schemeClr val="bg1"/>
          </a:solidFill>
        </p:spPr>
        <p:txBody>
          <a:bodyPr wrap="square" rtlCol="0">
            <a:spAutoFit/>
          </a:bodyPr>
          <a:lstStyle/>
          <a:p>
            <a:r>
              <a:rPr lang="en-US" b="1" dirty="0"/>
              <a:t>Z</a:t>
            </a:r>
            <a:r>
              <a:rPr lang="en-US" b="1" baseline="-25000" dirty="0" smtClean="0"/>
              <a:t>T</a:t>
            </a:r>
            <a:endParaRPr lang="en-US" b="1" dirty="0"/>
          </a:p>
        </p:txBody>
      </p:sp>
      <p:graphicFrame>
        <p:nvGraphicFramePr>
          <p:cNvPr id="19" name="Object 18"/>
          <p:cNvGraphicFramePr>
            <a:graphicFrameLocks noChangeAspect="1"/>
          </p:cNvGraphicFramePr>
          <p:nvPr>
            <p:extLst>
              <p:ext uri="{D42A27DB-BD31-4B8C-83A1-F6EECF244321}">
                <p14:modId xmlns:p14="http://schemas.microsoft.com/office/powerpoint/2010/main" val="437518775"/>
              </p:ext>
            </p:extLst>
          </p:nvPr>
        </p:nvGraphicFramePr>
        <p:xfrm>
          <a:off x="144551" y="3500438"/>
          <a:ext cx="6615112" cy="765175"/>
        </p:xfrm>
        <a:graphic>
          <a:graphicData uri="http://schemas.openxmlformats.org/presentationml/2006/ole">
            <mc:AlternateContent xmlns:mc="http://schemas.openxmlformats.org/markup-compatibility/2006">
              <mc:Choice xmlns:v="urn:schemas-microsoft-com:vml" Requires="v">
                <p:oleObj spid="_x0000_s51226" name="Equation" r:id="rId6" imgW="4431960" imgH="495000" progId="Equation.3">
                  <p:embed/>
                </p:oleObj>
              </mc:Choice>
              <mc:Fallback>
                <p:oleObj name="Equation" r:id="rId6" imgW="4431960" imgH="495000" progId="Equation.3">
                  <p:embed/>
                  <p:pic>
                    <p:nvPicPr>
                      <p:cNvPr id="0" name=""/>
                      <p:cNvPicPr>
                        <a:picLocks noChangeAspect="1" noChangeArrowheads="1"/>
                      </p:cNvPicPr>
                      <p:nvPr/>
                    </p:nvPicPr>
                    <p:blipFill>
                      <a:blip r:embed="rId7"/>
                      <a:srcRect/>
                      <a:stretch>
                        <a:fillRect/>
                      </a:stretch>
                    </p:blipFill>
                    <p:spPr bwMode="auto">
                      <a:xfrm>
                        <a:off x="144551" y="3500438"/>
                        <a:ext cx="6615112" cy="765175"/>
                      </a:xfrm>
                      <a:prstGeom prst="rect">
                        <a:avLst/>
                      </a:prstGeom>
                      <a:noFill/>
                      <a:ln>
                        <a:noFill/>
                      </a:ln>
                      <a:extLst/>
                    </p:spPr>
                  </p:pic>
                </p:oleObj>
              </mc:Fallback>
            </mc:AlternateContent>
          </a:graphicData>
        </a:graphic>
      </p:graphicFrame>
      <p:sp>
        <p:nvSpPr>
          <p:cNvPr id="8" name="Right Arrow 7"/>
          <p:cNvSpPr/>
          <p:nvPr/>
        </p:nvSpPr>
        <p:spPr>
          <a:xfrm>
            <a:off x="499737" y="4826357"/>
            <a:ext cx="1227014" cy="609600"/>
          </a:xfrm>
          <a:prstGeom prst="rightArrow">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03423499"/>
              </p:ext>
            </p:extLst>
          </p:nvPr>
        </p:nvGraphicFramePr>
        <p:xfrm>
          <a:off x="1874810" y="4404922"/>
          <a:ext cx="2896878" cy="1609143"/>
        </p:xfrm>
        <a:graphic>
          <a:graphicData uri="http://schemas.openxmlformats.org/presentationml/2006/ole">
            <mc:AlternateContent xmlns:mc="http://schemas.openxmlformats.org/markup-compatibility/2006">
              <mc:Choice xmlns:v="urn:schemas-microsoft-com:vml" Requires="v">
                <p:oleObj spid="_x0000_s51227" name="Equation" r:id="rId8" imgW="2933640" imgH="1574640" progId="Equation.3">
                  <p:embed/>
                </p:oleObj>
              </mc:Choice>
              <mc:Fallback>
                <p:oleObj name="Equation" r:id="rId8" imgW="2933640" imgH="1574640" progId="Equation.3">
                  <p:embed/>
                  <p:pic>
                    <p:nvPicPr>
                      <p:cNvPr id="0" name=""/>
                      <p:cNvPicPr>
                        <a:picLocks noChangeAspect="1" noChangeArrowheads="1"/>
                      </p:cNvPicPr>
                      <p:nvPr/>
                    </p:nvPicPr>
                    <p:blipFill>
                      <a:blip r:embed="rId9"/>
                      <a:srcRect/>
                      <a:stretch>
                        <a:fillRect/>
                      </a:stretch>
                    </p:blipFill>
                    <p:spPr bwMode="auto">
                      <a:xfrm>
                        <a:off x="1874810" y="4404922"/>
                        <a:ext cx="2896878" cy="1609143"/>
                      </a:xfrm>
                      <a:prstGeom prst="rect">
                        <a:avLst/>
                      </a:prstGeom>
                      <a:noFill/>
                      <a:ln>
                        <a:noFill/>
                      </a:ln>
                      <a:extLst/>
                    </p:spPr>
                  </p:pic>
                </p:oleObj>
              </mc:Fallback>
            </mc:AlternateContent>
          </a:graphicData>
        </a:graphic>
      </p:graphicFrame>
      <p:sp>
        <p:nvSpPr>
          <p:cNvPr id="3" name="TextBox 2"/>
          <p:cNvSpPr txBox="1"/>
          <p:nvPr/>
        </p:nvSpPr>
        <p:spPr>
          <a:xfrm>
            <a:off x="5102121" y="4768334"/>
            <a:ext cx="3574395" cy="923330"/>
          </a:xfrm>
          <a:prstGeom prst="rect">
            <a:avLst/>
          </a:prstGeom>
          <a:noFill/>
        </p:spPr>
        <p:txBody>
          <a:bodyPr wrap="square" rtlCol="0">
            <a:spAutoFit/>
          </a:bodyPr>
          <a:lstStyle/>
          <a:p>
            <a:r>
              <a:rPr lang="en-US" dirty="0" smtClean="0"/>
              <a:t>N</a:t>
            </a:r>
            <a:r>
              <a:rPr lang="en-US" baseline="-25000" dirty="0" smtClean="0"/>
              <a:t>P</a:t>
            </a:r>
            <a:r>
              <a:rPr lang="en-US" dirty="0" smtClean="0"/>
              <a:t>: number of trunk lines</a:t>
            </a:r>
          </a:p>
          <a:p>
            <a:r>
              <a:rPr lang="en-US" dirty="0" smtClean="0"/>
              <a:t>N</a:t>
            </a:r>
            <a:r>
              <a:rPr lang="en-US" baseline="-25000" dirty="0" smtClean="0"/>
              <a:t>S</a:t>
            </a:r>
            <a:r>
              <a:rPr lang="en-US" dirty="0" smtClean="0"/>
              <a:t>: number of feeder segments</a:t>
            </a:r>
          </a:p>
          <a:p>
            <a:r>
              <a:rPr lang="en-US" dirty="0" smtClean="0"/>
              <a:t>(should have N</a:t>
            </a:r>
            <a:r>
              <a:rPr lang="en-US" baseline="-25000" dirty="0" smtClean="0"/>
              <a:t>P</a:t>
            </a:r>
            <a:r>
              <a:rPr lang="en-US" dirty="0" smtClean="0"/>
              <a:t>=N</a:t>
            </a:r>
            <a:r>
              <a:rPr lang="en-US" baseline="-25000" dirty="0" smtClean="0"/>
              <a:t>S</a:t>
            </a:r>
            <a:r>
              <a:rPr lang="en-US" dirty="0" smtClean="0"/>
              <a:t>)</a:t>
            </a:r>
            <a:endParaRPr lang="en-US" dirty="0"/>
          </a:p>
        </p:txBody>
      </p:sp>
    </p:spTree>
    <p:extLst>
      <p:ext uri="{BB962C8B-B14F-4D97-AF65-F5344CB8AC3E}">
        <p14:creationId xmlns:p14="http://schemas.microsoft.com/office/powerpoint/2010/main" val="225030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0"/>
          </p:nvPr>
        </p:nvSpPr>
        <p:spPr>
          <a:xfrm>
            <a:off x="30831" y="6407196"/>
            <a:ext cx="407319" cy="347388"/>
          </a:xfrm>
        </p:spPr>
        <p:txBody>
          <a:bodyPr/>
          <a:lstStyle/>
          <a:p>
            <a:pPr>
              <a:defRPr/>
            </a:pPr>
            <a:fld id="{02FCDE40-6964-416A-9A4E-27EE96A382D7}" type="slidenum">
              <a:rPr lang="en-US" b="1"/>
              <a:pPr>
                <a:defRPr/>
              </a:pPr>
              <a:t>61</a:t>
            </a:fld>
            <a:endParaRPr lang="en-US" b="1" dirty="0"/>
          </a:p>
        </p:txBody>
      </p:sp>
      <p:sp>
        <p:nvSpPr>
          <p:cNvPr id="4" name="TextBox 3"/>
          <p:cNvSpPr txBox="1"/>
          <p:nvPr/>
        </p:nvSpPr>
        <p:spPr>
          <a:xfrm>
            <a:off x="438150" y="6257725"/>
            <a:ext cx="8705850" cy="646331"/>
          </a:xfrm>
          <a:prstGeom prst="rect">
            <a:avLst/>
          </a:prstGeom>
          <a:noFill/>
        </p:spPr>
        <p:txBody>
          <a:bodyPr wrap="square" rtlCol="0">
            <a:spAutoFit/>
          </a:bodyPr>
          <a:lstStyle/>
          <a:p>
            <a:r>
              <a:rPr lang="en-US" sz="1200" dirty="0" smtClean="0"/>
              <a:t>E. Muljadi, C. Butterfield, A. Ellis, J. </a:t>
            </a:r>
            <a:r>
              <a:rPr lang="en-US" sz="1200" dirty="0" err="1" smtClean="0"/>
              <a:t>Mechenbier</a:t>
            </a:r>
            <a:r>
              <a:rPr lang="en-US" sz="1200" dirty="0" smtClean="0"/>
              <a:t>, J. </a:t>
            </a:r>
            <a:r>
              <a:rPr lang="en-US" sz="1200" dirty="0" err="1" smtClean="0"/>
              <a:t>Jochheimer</a:t>
            </a:r>
            <a:r>
              <a:rPr lang="en-US" sz="1200" dirty="0" smtClean="0"/>
              <a:t>, R. Young, N. Miller, R. </a:t>
            </a:r>
            <a:r>
              <a:rPr lang="en-US" sz="1200" dirty="0" err="1" smtClean="0"/>
              <a:t>Delmerico</a:t>
            </a:r>
            <a:r>
              <a:rPr lang="en-US" sz="1200" dirty="0" smtClean="0"/>
              <a:t>, R. </a:t>
            </a:r>
            <a:r>
              <a:rPr lang="en-US" sz="1200" dirty="0" err="1" smtClean="0"/>
              <a:t>Zavadil</a:t>
            </a:r>
            <a:r>
              <a:rPr lang="en-US" sz="1200" dirty="0" smtClean="0"/>
              <a:t> and J. Smith, “</a:t>
            </a:r>
            <a:r>
              <a:rPr lang="en-US" sz="1200" dirty="0" err="1" smtClean="0"/>
              <a:t>Equivalencing</a:t>
            </a:r>
            <a:r>
              <a:rPr lang="en-US" sz="1200" dirty="0" smtClean="0"/>
              <a:t> the collector system of a large wind power plant,” National Renewable Energy Laboratory, paper NREL/CP-500-38930, Jan 2006. .</a:t>
            </a:r>
            <a:endParaRPr lang="en-US" sz="1200" dirty="0"/>
          </a:p>
        </p:txBody>
      </p:sp>
      <p:sp>
        <p:nvSpPr>
          <p:cNvPr id="21" name="TextBox 20"/>
          <p:cNvSpPr txBox="1"/>
          <p:nvPr/>
        </p:nvSpPr>
        <p:spPr>
          <a:xfrm>
            <a:off x="0" y="320680"/>
            <a:ext cx="9144000" cy="569387"/>
          </a:xfrm>
          <a:prstGeom prst="rect">
            <a:avLst/>
          </a:prstGeom>
          <a:noFill/>
        </p:spPr>
        <p:txBody>
          <a:bodyPr wrap="square" rtlCol="0">
            <a:spAutoFit/>
          </a:bodyPr>
          <a:lstStyle/>
          <a:p>
            <a:pPr algn="ctr"/>
            <a:r>
              <a:rPr lang="en-US" sz="3100" b="1" dirty="0" smtClean="0"/>
              <a:t>Equivalent collector systems: shunts and </a:t>
            </a:r>
            <a:r>
              <a:rPr lang="en-US" sz="3100" b="1" dirty="0" err="1" smtClean="0"/>
              <a:t>xfmrs</a:t>
            </a:r>
            <a:endParaRPr lang="en-US" sz="3100" b="1" dirty="0"/>
          </a:p>
        </p:txBody>
      </p:sp>
      <p:sp>
        <p:nvSpPr>
          <p:cNvPr id="20" name="Rectangle 19"/>
          <p:cNvSpPr/>
          <p:nvPr/>
        </p:nvSpPr>
        <p:spPr>
          <a:xfrm>
            <a:off x="244370" y="1118890"/>
            <a:ext cx="8899630" cy="1200329"/>
          </a:xfrm>
          <a:prstGeom prst="rect">
            <a:avLst/>
          </a:prstGeom>
        </p:spPr>
        <p:txBody>
          <a:bodyPr wrap="square">
            <a:spAutoFit/>
          </a:bodyPr>
          <a:lstStyle/>
          <a:p>
            <a:r>
              <a:rPr lang="en-US" dirty="0" smtClean="0"/>
              <a:t>Two more issues:</a:t>
            </a:r>
          </a:p>
          <a:p>
            <a:pPr marL="342900" indent="-342900">
              <a:buAutoNum type="arabicPeriod"/>
            </a:pPr>
            <a:r>
              <a:rPr lang="en-US" dirty="0" smtClean="0"/>
              <a:t>Shunts: add them up (assumes voltage is 1.0 </a:t>
            </a:r>
            <a:r>
              <a:rPr lang="en-US" dirty="0" err="1" smtClean="0"/>
              <a:t>pu</a:t>
            </a:r>
            <a:r>
              <a:rPr lang="en-US" dirty="0" smtClean="0"/>
              <a:t> everywhere in collector system).</a:t>
            </a:r>
          </a:p>
          <a:p>
            <a:pPr marL="342900" indent="-342900">
              <a:buAutoNum type="arabicPeriod"/>
            </a:pPr>
            <a:r>
              <a:rPr lang="en-US" dirty="0" smtClean="0"/>
              <a:t>Transformers: Assume all turbine transformers are in parallel and all are the same rating. Divide transformer series impedance by number of turbines.</a:t>
            </a:r>
            <a:endParaRPr lang="en-US" dirty="0"/>
          </a:p>
        </p:txBody>
      </p:sp>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5" y="2319338"/>
            <a:ext cx="4327145"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499" y="2295525"/>
            <a:ext cx="2790825"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743203966"/>
              </p:ext>
            </p:extLst>
          </p:nvPr>
        </p:nvGraphicFramePr>
        <p:xfrm>
          <a:off x="112108" y="4248150"/>
          <a:ext cx="1502802" cy="928492"/>
        </p:xfrm>
        <a:graphic>
          <a:graphicData uri="http://schemas.openxmlformats.org/presentationml/2006/ole">
            <mc:AlternateContent xmlns:mc="http://schemas.openxmlformats.org/markup-compatibility/2006">
              <mc:Choice xmlns:v="urn:schemas-microsoft-com:vml" Requires="v">
                <p:oleObj spid="_x0000_s46196" name="Equation" r:id="rId6" imgW="723600" imgH="431640" progId="Equation.3">
                  <p:embed/>
                </p:oleObj>
              </mc:Choice>
              <mc:Fallback>
                <p:oleObj name="Equation" r:id="rId6" imgW="723600" imgH="431640" progId="Equation.3">
                  <p:embed/>
                  <p:pic>
                    <p:nvPicPr>
                      <p:cNvPr id="0" name="Object 12"/>
                      <p:cNvPicPr>
                        <a:picLocks noChangeAspect="1" noChangeArrowheads="1"/>
                      </p:cNvPicPr>
                      <p:nvPr/>
                    </p:nvPicPr>
                    <p:blipFill>
                      <a:blip r:embed="rId7"/>
                      <a:srcRect/>
                      <a:stretch>
                        <a:fillRect/>
                      </a:stretch>
                    </p:blipFill>
                    <p:spPr bwMode="auto">
                      <a:xfrm>
                        <a:off x="112108" y="4248150"/>
                        <a:ext cx="1502802" cy="928492"/>
                      </a:xfrm>
                      <a:prstGeom prst="rect">
                        <a:avLst/>
                      </a:prstGeom>
                      <a:noFill/>
                      <a:ln>
                        <a:noFill/>
                      </a:ln>
                    </p:spPr>
                  </p:pic>
                </p:oleObj>
              </mc:Fallback>
            </mc:AlternateContent>
          </a:graphicData>
        </a:graphic>
      </p:graphicFrame>
      <p:sp>
        <p:nvSpPr>
          <p:cNvPr id="3" name="TextBox 2"/>
          <p:cNvSpPr txBox="1"/>
          <p:nvPr/>
        </p:nvSpPr>
        <p:spPr>
          <a:xfrm>
            <a:off x="1638299" y="4152900"/>
            <a:ext cx="2838449" cy="1200329"/>
          </a:xfrm>
          <a:prstGeom prst="rect">
            <a:avLst/>
          </a:prstGeom>
          <a:noFill/>
        </p:spPr>
        <p:txBody>
          <a:bodyPr wrap="square" rtlCol="0">
            <a:spAutoFit/>
          </a:bodyPr>
          <a:lstStyle/>
          <a:p>
            <a:r>
              <a:rPr lang="en-US" dirty="0" smtClean="0"/>
              <a:t>B</a:t>
            </a:r>
            <a:r>
              <a:rPr lang="en-US" baseline="-25000" dirty="0" smtClean="0"/>
              <a:t>i</a:t>
            </a:r>
            <a:r>
              <a:rPr lang="en-US" dirty="0" smtClean="0"/>
              <a:t>: sum of actual shunt at bus i and line charging (</a:t>
            </a:r>
            <a:r>
              <a:rPr lang="en-US" dirty="0" err="1" smtClean="0"/>
              <a:t>B</a:t>
            </a:r>
            <a:r>
              <a:rPr lang="en-US" baseline="-25000" dirty="0" err="1" smtClean="0"/>
              <a:t>k</a:t>
            </a:r>
            <a:r>
              <a:rPr lang="en-US" dirty="0" smtClean="0"/>
              <a:t>/2) for any circuit k connected to bus i.</a:t>
            </a:r>
            <a:endParaRPr lang="en-US" dirty="0"/>
          </a:p>
        </p:txBody>
      </p:sp>
      <p:sp>
        <p:nvSpPr>
          <p:cNvPr id="5" name="TextBox 4"/>
          <p:cNvSpPr txBox="1"/>
          <p:nvPr/>
        </p:nvSpPr>
        <p:spPr>
          <a:xfrm>
            <a:off x="1638300" y="2705100"/>
            <a:ext cx="1238250" cy="369332"/>
          </a:xfrm>
          <a:prstGeom prst="rect">
            <a:avLst/>
          </a:prstGeom>
          <a:solidFill>
            <a:schemeClr val="bg1"/>
          </a:solidFill>
        </p:spPr>
        <p:txBody>
          <a:bodyPr wrap="square" rtlCol="0">
            <a:spAutoFit/>
          </a:bodyPr>
          <a:lstStyle/>
          <a:p>
            <a:pPr algn="ctr"/>
            <a:r>
              <a:rPr lang="en-US" dirty="0" err="1" smtClean="0"/>
              <a:t>R</a:t>
            </a:r>
            <a:r>
              <a:rPr lang="en-US" baseline="-25000" dirty="0" err="1" smtClean="0"/>
              <a:t>k</a:t>
            </a:r>
            <a:r>
              <a:rPr lang="en-US" dirty="0" err="1" smtClean="0"/>
              <a:t>+jX</a:t>
            </a:r>
            <a:r>
              <a:rPr lang="en-US" baseline="-25000" dirty="0" err="1" smtClean="0"/>
              <a:t>k</a:t>
            </a:r>
            <a:endParaRPr lang="en-US" dirty="0"/>
          </a:p>
        </p:txBody>
      </p:sp>
      <p:sp>
        <p:nvSpPr>
          <p:cNvPr id="12" name="TextBox 11"/>
          <p:cNvSpPr txBox="1"/>
          <p:nvPr/>
        </p:nvSpPr>
        <p:spPr>
          <a:xfrm>
            <a:off x="1285875" y="3138964"/>
            <a:ext cx="781050" cy="369332"/>
          </a:xfrm>
          <a:prstGeom prst="rect">
            <a:avLst/>
          </a:prstGeom>
          <a:solidFill>
            <a:schemeClr val="bg1"/>
          </a:solidFill>
        </p:spPr>
        <p:txBody>
          <a:bodyPr wrap="square" rtlCol="0">
            <a:spAutoFit/>
          </a:bodyPr>
          <a:lstStyle/>
          <a:p>
            <a:pPr algn="ctr"/>
            <a:r>
              <a:rPr lang="en-US" dirty="0" err="1" smtClean="0"/>
              <a:t>B</a:t>
            </a:r>
            <a:r>
              <a:rPr lang="en-US" baseline="-25000" dirty="0" err="1" smtClean="0"/>
              <a:t>k</a:t>
            </a:r>
            <a:r>
              <a:rPr lang="en-US" dirty="0" smtClean="0"/>
              <a:t>/2</a:t>
            </a:r>
            <a:endParaRPr lang="en-US" dirty="0"/>
          </a:p>
        </p:txBody>
      </p:sp>
      <p:sp>
        <p:nvSpPr>
          <p:cNvPr id="13" name="TextBox 12"/>
          <p:cNvSpPr txBox="1"/>
          <p:nvPr/>
        </p:nvSpPr>
        <p:spPr>
          <a:xfrm>
            <a:off x="2438400" y="3153728"/>
            <a:ext cx="781050" cy="369332"/>
          </a:xfrm>
          <a:prstGeom prst="rect">
            <a:avLst/>
          </a:prstGeom>
          <a:solidFill>
            <a:schemeClr val="bg1"/>
          </a:solidFill>
        </p:spPr>
        <p:txBody>
          <a:bodyPr wrap="square" rtlCol="0">
            <a:spAutoFit/>
          </a:bodyPr>
          <a:lstStyle/>
          <a:p>
            <a:pPr algn="ctr"/>
            <a:r>
              <a:rPr lang="en-US" dirty="0" err="1" smtClean="0"/>
              <a:t>B</a:t>
            </a:r>
            <a:r>
              <a:rPr lang="en-US" baseline="-25000" dirty="0" err="1" smtClean="0"/>
              <a:t>k</a:t>
            </a:r>
            <a:r>
              <a:rPr lang="en-US" dirty="0" smtClean="0"/>
              <a:t>/2</a:t>
            </a:r>
            <a:endParaRPr lang="en-US" dirty="0"/>
          </a:p>
        </p:txBody>
      </p:sp>
      <p:sp>
        <p:nvSpPr>
          <p:cNvPr id="6" name="TextBox 5"/>
          <p:cNvSpPr txBox="1"/>
          <p:nvPr/>
        </p:nvSpPr>
        <p:spPr>
          <a:xfrm>
            <a:off x="35305" y="5353229"/>
            <a:ext cx="4363604" cy="646331"/>
          </a:xfrm>
          <a:prstGeom prst="rect">
            <a:avLst/>
          </a:prstGeom>
          <a:noFill/>
        </p:spPr>
        <p:txBody>
          <a:bodyPr wrap="square" rtlCol="0">
            <a:spAutoFit/>
          </a:bodyPr>
          <a:lstStyle/>
          <a:p>
            <a:r>
              <a:rPr lang="en-US" dirty="0" smtClean="0"/>
              <a:t>Then model </a:t>
            </a:r>
            <a:r>
              <a:rPr lang="en-US" dirty="0" err="1" smtClean="0"/>
              <a:t>B</a:t>
            </a:r>
            <a:r>
              <a:rPr lang="en-US" baseline="-25000" dirty="0" err="1" smtClean="0"/>
              <a:t>tot</a:t>
            </a:r>
            <a:r>
              <a:rPr lang="en-US" dirty="0" smtClean="0"/>
              <a:t>/2 at sending-end side of feeder &amp; at receiving-end side of feeder.</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1198048198"/>
              </p:ext>
            </p:extLst>
          </p:nvPr>
        </p:nvGraphicFramePr>
        <p:xfrm>
          <a:off x="7305675" y="2273300"/>
          <a:ext cx="1714500" cy="1473200"/>
        </p:xfrm>
        <a:graphic>
          <a:graphicData uri="http://schemas.openxmlformats.org/presentationml/2006/ole">
            <mc:AlternateContent xmlns:mc="http://schemas.openxmlformats.org/markup-compatibility/2006">
              <mc:Choice xmlns:v="urn:schemas-microsoft-com:vml" Requires="v">
                <p:oleObj spid="_x0000_s46197" name="Equation" r:id="rId8" imgW="825480" imgH="685800" progId="Equation.3">
                  <p:embed/>
                </p:oleObj>
              </mc:Choice>
              <mc:Fallback>
                <p:oleObj name="Equation" r:id="rId8" imgW="825480" imgH="685800" progId="Equation.3">
                  <p:embed/>
                  <p:pic>
                    <p:nvPicPr>
                      <p:cNvPr id="0" name="Object 1"/>
                      <p:cNvPicPr>
                        <a:picLocks noChangeAspect="1" noChangeArrowheads="1"/>
                      </p:cNvPicPr>
                      <p:nvPr/>
                    </p:nvPicPr>
                    <p:blipFill>
                      <a:blip r:embed="rId9"/>
                      <a:srcRect/>
                      <a:stretch>
                        <a:fillRect/>
                      </a:stretch>
                    </p:blipFill>
                    <p:spPr bwMode="auto">
                      <a:xfrm>
                        <a:off x="7305675" y="2273300"/>
                        <a:ext cx="17145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p:nvPr/>
        </p:nvSpPr>
        <p:spPr>
          <a:xfrm>
            <a:off x="7067550" y="3638550"/>
            <a:ext cx="2076451" cy="2585323"/>
          </a:xfrm>
          <a:prstGeom prst="rect">
            <a:avLst/>
          </a:prstGeom>
          <a:noFill/>
        </p:spPr>
        <p:txBody>
          <a:bodyPr wrap="square" rtlCol="0">
            <a:spAutoFit/>
          </a:bodyPr>
          <a:lstStyle/>
          <a:p>
            <a:r>
              <a:rPr lang="en-US" dirty="0" err="1" smtClean="0"/>
              <a:t>r+jx</a:t>
            </a:r>
            <a:r>
              <a:rPr lang="en-US" dirty="0" smtClean="0"/>
              <a:t>: series impedance of 1 </a:t>
            </a:r>
            <a:r>
              <a:rPr lang="en-US" dirty="0" err="1" smtClean="0"/>
              <a:t>padmount</a:t>
            </a:r>
            <a:r>
              <a:rPr lang="en-US" dirty="0" smtClean="0"/>
              <a:t> transformer. </a:t>
            </a:r>
          </a:p>
          <a:p>
            <a:endParaRPr lang="en-US" dirty="0" smtClean="0"/>
          </a:p>
          <a:p>
            <a:r>
              <a:rPr lang="en-US" dirty="0" err="1" smtClean="0"/>
              <a:t>n</a:t>
            </a:r>
            <a:r>
              <a:rPr lang="en-US" baseline="-25000" dirty="0" err="1" smtClean="0"/>
              <a:t>t</a:t>
            </a:r>
            <a:r>
              <a:rPr lang="en-US" dirty="0" smtClean="0"/>
              <a:t>: total number of transformers being </a:t>
            </a:r>
            <a:r>
              <a:rPr lang="en-US" dirty="0" err="1" smtClean="0"/>
              <a:t>equivalenced</a:t>
            </a:r>
            <a:r>
              <a:rPr lang="en-US" dirty="0" smtClean="0"/>
              <a:t>. </a:t>
            </a:r>
            <a:endParaRPr lang="en-US" dirty="0"/>
          </a:p>
        </p:txBody>
      </p:sp>
    </p:spTree>
    <p:extLst>
      <p:ext uri="{BB962C8B-B14F-4D97-AF65-F5344CB8AC3E}">
        <p14:creationId xmlns:p14="http://schemas.microsoft.com/office/powerpoint/2010/main" val="293913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2" grpId="0" animBg="1"/>
      <p:bldP spid="13" grpId="0" animBg="1"/>
      <p:bldP spid="6" grpId="0"/>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15880"/>
            <a:ext cx="9144000" cy="569387"/>
          </a:xfrm>
          <a:prstGeom prst="rect">
            <a:avLst/>
          </a:prstGeom>
          <a:noFill/>
        </p:spPr>
        <p:txBody>
          <a:bodyPr wrap="square" rtlCol="0">
            <a:spAutoFit/>
          </a:bodyPr>
          <a:lstStyle/>
          <a:p>
            <a:pPr algn="ctr"/>
            <a:r>
              <a:rPr lang="en-US" sz="3100" b="1" dirty="0" smtClean="0"/>
              <a:t>Some final comments</a:t>
            </a:r>
            <a:endParaRPr lang="en-US" sz="3100" b="1" dirty="0"/>
          </a:p>
        </p:txBody>
      </p:sp>
      <p:sp>
        <p:nvSpPr>
          <p:cNvPr id="3" name="Rectangle 2"/>
          <p:cNvSpPr/>
          <p:nvPr/>
        </p:nvSpPr>
        <p:spPr>
          <a:xfrm>
            <a:off x="0" y="680740"/>
            <a:ext cx="9144000" cy="6186309"/>
          </a:xfrm>
          <a:prstGeom prst="rect">
            <a:avLst/>
          </a:prstGeom>
          <a:solidFill>
            <a:schemeClr val="bg1"/>
          </a:solidFill>
        </p:spPr>
        <p:txBody>
          <a:bodyPr wrap="square">
            <a:spAutoFit/>
          </a:bodyPr>
          <a:lstStyle/>
          <a:p>
            <a:pPr marL="342900" indent="-342900">
              <a:buAutoNum type="arabicPeriod"/>
            </a:pPr>
            <a:r>
              <a:rPr lang="en-US" dirty="0" smtClean="0"/>
              <a:t>All impedances should be in per-unit. The MVA base is chosen to be consistent with the power flow model for which the equivalent will be used; this is normally 100 MVA. The voltage base for a given portion of the system is the nominal line-to-line voltage of that portion of the system. Then </a:t>
            </a:r>
            <a:r>
              <a:rPr lang="en-US" dirty="0" err="1" smtClean="0"/>
              <a:t>Z</a:t>
            </a:r>
            <a:r>
              <a:rPr lang="en-US" baseline="-25000" dirty="0" err="1" smtClean="0"/>
              <a:t>base</a:t>
            </a:r>
            <a:r>
              <a:rPr lang="en-US" dirty="0" smtClean="0"/>
              <a:t>=(</a:t>
            </a:r>
            <a:r>
              <a:rPr lang="en-US" dirty="0" err="1" smtClean="0"/>
              <a:t>V</a:t>
            </a:r>
            <a:r>
              <a:rPr lang="en-US" baseline="-25000" dirty="0" err="1" smtClean="0"/>
              <a:t>LL,base</a:t>
            </a:r>
            <a:r>
              <a:rPr lang="en-US" dirty="0" smtClean="0"/>
              <a:t>)</a:t>
            </a:r>
            <a:r>
              <a:rPr lang="en-US" baseline="30000" dirty="0" smtClean="0"/>
              <a:t>2</a:t>
            </a:r>
            <a:r>
              <a:rPr lang="en-US" dirty="0" smtClean="0"/>
              <a:t>/S</a:t>
            </a:r>
            <a:r>
              <a:rPr lang="en-US" baseline="-25000" dirty="0" smtClean="0"/>
              <a:t>3,base</a:t>
            </a:r>
            <a:r>
              <a:rPr lang="en-US" dirty="0" smtClean="0"/>
              <a:t>.</a:t>
            </a:r>
          </a:p>
          <a:p>
            <a:pPr marL="342900" indent="-342900">
              <a:buAutoNum type="arabicPeriod"/>
            </a:pPr>
            <a:r>
              <a:rPr lang="en-US" dirty="0" smtClean="0"/>
              <a:t>It is sometimes useful to represent a </a:t>
            </a:r>
            <a:r>
              <a:rPr lang="en-US" dirty="0" err="1" smtClean="0"/>
              <a:t>windfarm</a:t>
            </a:r>
            <a:r>
              <a:rPr lang="en-US" dirty="0" smtClean="0"/>
              <a:t> with two or more turbines (multi-turbine </a:t>
            </a:r>
            <a:r>
              <a:rPr lang="en-US" dirty="0"/>
              <a:t>equivalent) </a:t>
            </a:r>
            <a:r>
              <a:rPr lang="en-US" dirty="0" smtClean="0"/>
              <a:t>instead of just one (single-turbine equivalent), because:</a:t>
            </a:r>
          </a:p>
          <a:p>
            <a:pPr marL="800100" lvl="1" indent="-342900">
              <a:buFont typeface="Arial" pitchFamily="34" charset="0"/>
              <a:buChar char="•"/>
            </a:pPr>
            <a:r>
              <a:rPr lang="en-US" b="1" u="sng" dirty="0" smtClean="0"/>
              <a:t>Types</a:t>
            </a:r>
            <a:r>
              <a:rPr lang="en-US" dirty="0" smtClean="0"/>
              <a:t>: A </a:t>
            </a:r>
            <a:r>
              <a:rPr lang="en-US" dirty="0" err="1" smtClean="0"/>
              <a:t>windfarm</a:t>
            </a:r>
            <a:r>
              <a:rPr lang="en-US" dirty="0" smtClean="0"/>
              <a:t> may have turbines of different types. This matters little for power flow (static) studies, but it matter for studies of dynamic performance, because in such studies, the dynamics of the machines make a difference, and the various wind turbine generators (types 1, 2, 3, and 4) have different dynamic characteristics. And so, if a </a:t>
            </a:r>
            <a:r>
              <a:rPr lang="en-US" dirty="0" err="1" smtClean="0"/>
              <a:t>windfarm</a:t>
            </a:r>
            <a:r>
              <a:rPr lang="en-US" dirty="0" smtClean="0"/>
              <a:t> has multiple types, do not form an equivalent out of different types. An exception to this may be when there are two types but </a:t>
            </a:r>
            <a:r>
              <a:rPr lang="en-US" b="1" i="1" u="sng" dirty="0" smtClean="0"/>
              <a:t>most</a:t>
            </a:r>
            <a:r>
              <a:rPr lang="en-US" dirty="0" smtClean="0"/>
              <a:t> of the MW are of only one type. Then we may choose to represent all with one machine using the type comprising most of the MW.</a:t>
            </a:r>
          </a:p>
          <a:p>
            <a:pPr marL="800100" lvl="1" indent="-342900">
              <a:buFont typeface="Arial" pitchFamily="34" charset="0"/>
              <a:buChar char="•"/>
            </a:pPr>
            <a:r>
              <a:rPr lang="en-US" b="1" u="sng" dirty="0"/>
              <a:t>Wind diversity</a:t>
            </a:r>
            <a:r>
              <a:rPr lang="en-US" dirty="0"/>
              <a:t>: Some turbines may see very different wind resource than other turbines. In such cases, the current output can be quite different from one turbine to another. Grouping turbines by proximity can be useful in these cases.</a:t>
            </a:r>
          </a:p>
          <a:p>
            <a:pPr marL="800100" lvl="1" indent="-342900">
              <a:buFont typeface="Arial" pitchFamily="34" charset="0"/>
              <a:buChar char="•"/>
            </a:pPr>
            <a:r>
              <a:rPr lang="en-US" b="1" u="sng" dirty="0" smtClean="0"/>
              <a:t>Sizes (ratings)</a:t>
            </a:r>
            <a:r>
              <a:rPr lang="en-US" dirty="0" smtClean="0"/>
              <a:t>: A </a:t>
            </a:r>
            <a:r>
              <a:rPr lang="en-US" dirty="0" err="1" smtClean="0"/>
              <a:t>windfarm</a:t>
            </a:r>
            <a:r>
              <a:rPr lang="en-US" dirty="0" smtClean="0"/>
              <a:t> may have different sizes, in which case the per-unit current out of the turbine for the larger sized turbines will be greater than the per-unit current out of the smaller-sized turbines. This violates the assumption that all turbines output the same current magnitude and phase. But…. there is an alternative way to address this, see next slide.</a:t>
            </a:r>
          </a:p>
        </p:txBody>
      </p:sp>
      <p:sp>
        <p:nvSpPr>
          <p:cNvPr id="4" name="Slide Number Placeholder 7"/>
          <p:cNvSpPr>
            <a:spLocks noGrp="1"/>
          </p:cNvSpPr>
          <p:nvPr>
            <p:ph type="sldNum" sz="quarter" idx="10"/>
          </p:nvPr>
        </p:nvSpPr>
        <p:spPr>
          <a:xfrm>
            <a:off x="-26319" y="6540546"/>
            <a:ext cx="407319" cy="347388"/>
          </a:xfrm>
        </p:spPr>
        <p:txBody>
          <a:bodyPr/>
          <a:lstStyle/>
          <a:p>
            <a:pPr>
              <a:defRPr/>
            </a:pPr>
            <a:fld id="{02FCDE40-6964-416A-9A4E-27EE96A382D7}" type="slidenum">
              <a:rPr lang="en-US" b="1"/>
              <a:pPr>
                <a:defRPr/>
              </a:pPr>
              <a:t>62</a:t>
            </a:fld>
            <a:endParaRPr lang="en-US" b="1" dirty="0"/>
          </a:p>
        </p:txBody>
      </p:sp>
    </p:spTree>
    <p:extLst>
      <p:ext uri="{BB962C8B-B14F-4D97-AF65-F5344CB8AC3E}">
        <p14:creationId xmlns:p14="http://schemas.microsoft.com/office/powerpoint/2010/main" val="30302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320680"/>
            <a:ext cx="9144000" cy="569387"/>
          </a:xfrm>
          <a:prstGeom prst="rect">
            <a:avLst/>
          </a:prstGeom>
          <a:noFill/>
        </p:spPr>
        <p:txBody>
          <a:bodyPr wrap="square" rtlCol="0">
            <a:spAutoFit/>
          </a:bodyPr>
          <a:lstStyle/>
          <a:p>
            <a:pPr algn="ctr"/>
            <a:r>
              <a:rPr lang="en-US" sz="3100" b="1" dirty="0" smtClean="0"/>
              <a:t>Some final comments</a:t>
            </a:r>
            <a:endParaRPr lang="en-US" sz="3100" b="1" dirty="0"/>
          </a:p>
        </p:txBody>
      </p:sp>
      <p:sp>
        <p:nvSpPr>
          <p:cNvPr id="3" name="Rectangle 2"/>
          <p:cNvSpPr/>
          <p:nvPr/>
        </p:nvSpPr>
        <p:spPr>
          <a:xfrm>
            <a:off x="0" y="1061740"/>
            <a:ext cx="9144000" cy="646331"/>
          </a:xfrm>
          <a:prstGeom prst="rect">
            <a:avLst/>
          </a:prstGeom>
        </p:spPr>
        <p:txBody>
          <a:bodyPr wrap="square">
            <a:spAutoFit/>
          </a:bodyPr>
          <a:lstStyle/>
          <a:p>
            <a:r>
              <a:rPr lang="en-US" dirty="0" smtClean="0"/>
              <a:t>Consider the situation where there is a daisy-chained group of turbines of different ratings, as shown below, where we observe that #1, 2 are different capacities than #3, 4.</a:t>
            </a:r>
            <a:endParaRPr lang="en-US" dirty="0"/>
          </a:p>
        </p:txBody>
      </p:sp>
      <p:sp>
        <p:nvSpPr>
          <p:cNvPr id="4" name="Slide Number Placeholder 7"/>
          <p:cNvSpPr>
            <a:spLocks noGrp="1"/>
          </p:cNvSpPr>
          <p:nvPr>
            <p:ph type="sldNum" sz="quarter" idx="10"/>
          </p:nvPr>
        </p:nvSpPr>
        <p:spPr>
          <a:xfrm>
            <a:off x="-26319" y="6540546"/>
            <a:ext cx="407319" cy="347388"/>
          </a:xfrm>
        </p:spPr>
        <p:txBody>
          <a:bodyPr/>
          <a:lstStyle/>
          <a:p>
            <a:pPr>
              <a:defRPr/>
            </a:pPr>
            <a:fld id="{02FCDE40-6964-416A-9A4E-27EE96A382D7}" type="slidenum">
              <a:rPr lang="en-US" b="1"/>
              <a:pPr>
                <a:defRPr/>
              </a:pPr>
              <a:t>63</a:t>
            </a:fld>
            <a:endParaRPr lang="en-US" b="1" dirty="0"/>
          </a:p>
        </p:txBody>
      </p:sp>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799" y="1708071"/>
            <a:ext cx="3705225" cy="157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3494173417"/>
              </p:ext>
            </p:extLst>
          </p:nvPr>
        </p:nvGraphicFramePr>
        <p:xfrm>
          <a:off x="190500" y="2700338"/>
          <a:ext cx="3781425" cy="1606550"/>
        </p:xfrm>
        <a:graphic>
          <a:graphicData uri="http://schemas.openxmlformats.org/presentationml/2006/ole">
            <mc:AlternateContent xmlns:mc="http://schemas.openxmlformats.org/markup-compatibility/2006">
              <mc:Choice xmlns:v="urn:schemas-microsoft-com:vml" Requires="v">
                <p:oleObj spid="_x0000_s47238" name="Equation" r:id="rId5" imgW="2108160" imgH="914400" progId="Equation.3">
                  <p:embed/>
                </p:oleObj>
              </mc:Choice>
              <mc:Fallback>
                <p:oleObj name="Equation" r:id="rId5" imgW="2108160" imgH="914400" progId="Equation.3">
                  <p:embed/>
                  <p:pic>
                    <p:nvPicPr>
                      <p:cNvPr id="0" name="Object 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 y="2700338"/>
                        <a:ext cx="37814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33724894"/>
              </p:ext>
            </p:extLst>
          </p:nvPr>
        </p:nvGraphicFramePr>
        <p:xfrm>
          <a:off x="130175" y="4379913"/>
          <a:ext cx="8428038" cy="1784350"/>
        </p:xfrm>
        <a:graphic>
          <a:graphicData uri="http://schemas.openxmlformats.org/presentationml/2006/ole">
            <mc:AlternateContent xmlns:mc="http://schemas.openxmlformats.org/markup-compatibility/2006">
              <mc:Choice xmlns:v="urn:schemas-microsoft-com:vml" Requires="v">
                <p:oleObj spid="_x0000_s47239" name="Equation" r:id="rId7" imgW="4698720" imgH="1015920" progId="Equation.3">
                  <p:embed/>
                </p:oleObj>
              </mc:Choice>
              <mc:Fallback>
                <p:oleObj name="Equation" r:id="rId7" imgW="4698720" imgH="1015920" progId="Equation.3">
                  <p:embed/>
                  <p:pic>
                    <p:nvPicPr>
                      <p:cNvPr id="0" name="Object 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175" y="4379913"/>
                        <a:ext cx="842803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0" y="1733550"/>
            <a:ext cx="5257799" cy="923330"/>
          </a:xfrm>
          <a:prstGeom prst="rect">
            <a:avLst/>
          </a:prstGeom>
          <a:noFill/>
        </p:spPr>
        <p:txBody>
          <a:bodyPr wrap="square" rtlCol="0">
            <a:spAutoFit/>
          </a:bodyPr>
          <a:lstStyle/>
          <a:p>
            <a:r>
              <a:rPr lang="en-US" dirty="0" smtClean="0"/>
              <a:t>If they are the same capacities, then the assumption they all inject identical currents holds, </a:t>
            </a:r>
          </a:p>
          <a:p>
            <a:r>
              <a:rPr lang="en-US" dirty="0" smtClean="0"/>
              <a:t>and I</a:t>
            </a:r>
            <a:r>
              <a:rPr lang="en-US" baseline="-25000" dirty="0" smtClean="0"/>
              <a:t>1</a:t>
            </a:r>
            <a:r>
              <a:rPr lang="en-US" dirty="0" smtClean="0"/>
              <a:t>=I</a:t>
            </a:r>
            <a:r>
              <a:rPr lang="en-US" baseline="-25000" dirty="0" smtClean="0"/>
              <a:t>2</a:t>
            </a:r>
            <a:r>
              <a:rPr lang="en-US" dirty="0" smtClean="0"/>
              <a:t>=I</a:t>
            </a:r>
            <a:r>
              <a:rPr lang="en-US" baseline="-25000" dirty="0" smtClean="0"/>
              <a:t>3</a:t>
            </a:r>
            <a:r>
              <a:rPr lang="en-US" dirty="0" smtClean="0"/>
              <a:t>=I</a:t>
            </a:r>
            <a:r>
              <a:rPr lang="en-US" baseline="-25000" dirty="0" smtClean="0"/>
              <a:t>4</a:t>
            </a:r>
            <a:r>
              <a:rPr lang="en-US" dirty="0" smtClean="0"/>
              <a:t>=I (see slide 46-47), resulting in:</a:t>
            </a:r>
            <a:endParaRPr lang="en-US" dirty="0"/>
          </a:p>
        </p:txBody>
      </p:sp>
      <p:sp>
        <p:nvSpPr>
          <p:cNvPr id="7" name="Oval 6"/>
          <p:cNvSpPr/>
          <p:nvPr/>
        </p:nvSpPr>
        <p:spPr>
          <a:xfrm>
            <a:off x="1657350" y="2656880"/>
            <a:ext cx="514350" cy="448270"/>
          </a:xfrm>
          <a:prstGeom prst="ellipse">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19350" y="3056930"/>
            <a:ext cx="666750" cy="448270"/>
          </a:xfrm>
          <a:prstGeom prst="ellipse">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857500" y="3456980"/>
            <a:ext cx="666750" cy="448270"/>
          </a:xfrm>
          <a:prstGeom prst="ellipse">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14700" y="3857030"/>
            <a:ext cx="666750" cy="448270"/>
          </a:xfrm>
          <a:prstGeom prst="ellipse">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695700" y="4352330"/>
            <a:ext cx="666750" cy="448270"/>
          </a:xfrm>
          <a:prstGeom prst="ellipse">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381750" y="4828580"/>
            <a:ext cx="876300" cy="448270"/>
          </a:xfrm>
          <a:prstGeom prst="ellipse">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77150" y="5304830"/>
            <a:ext cx="876300" cy="448270"/>
          </a:xfrm>
          <a:prstGeom prst="ellipse">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38225" y="5753100"/>
            <a:ext cx="876300" cy="448270"/>
          </a:xfrm>
          <a:prstGeom prst="ellipse">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62500" y="3505200"/>
            <a:ext cx="4000500" cy="369332"/>
          </a:xfrm>
          <a:prstGeom prst="rect">
            <a:avLst/>
          </a:prstGeom>
          <a:noFill/>
        </p:spPr>
        <p:txBody>
          <a:bodyPr wrap="square" rtlCol="0">
            <a:spAutoFit/>
          </a:bodyPr>
          <a:lstStyle/>
          <a:p>
            <a:r>
              <a:rPr lang="en-US" dirty="0" smtClean="0"/>
              <a:t>But now, I</a:t>
            </a:r>
            <a:r>
              <a:rPr lang="en-US" baseline="-25000" dirty="0" smtClean="0"/>
              <a:t>1</a:t>
            </a:r>
            <a:r>
              <a:rPr lang="en-US" dirty="0" smtClean="0"/>
              <a:t>=I</a:t>
            </a:r>
            <a:r>
              <a:rPr lang="en-US" baseline="-25000" dirty="0" smtClean="0"/>
              <a:t>2</a:t>
            </a:r>
            <a:r>
              <a:rPr lang="en-US" dirty="0" smtClean="0"/>
              <a:t>≠I</a:t>
            </a:r>
            <a:r>
              <a:rPr lang="en-US" baseline="-25000" dirty="0" smtClean="0"/>
              <a:t>3</a:t>
            </a:r>
            <a:r>
              <a:rPr lang="en-US" dirty="0" smtClean="0"/>
              <a:t>=I</a:t>
            </a:r>
            <a:r>
              <a:rPr lang="en-US" baseline="-25000" dirty="0" smtClean="0"/>
              <a:t>4</a:t>
            </a:r>
            <a:r>
              <a:rPr lang="en-US" dirty="0" smtClean="0"/>
              <a:t>. What to do?</a:t>
            </a:r>
            <a:endParaRPr lang="en-US" dirty="0"/>
          </a:p>
        </p:txBody>
      </p:sp>
      <p:sp>
        <p:nvSpPr>
          <p:cNvPr id="18" name="TextBox 17"/>
          <p:cNvSpPr txBox="1"/>
          <p:nvPr/>
        </p:nvSpPr>
        <p:spPr>
          <a:xfrm>
            <a:off x="4769760" y="3918852"/>
            <a:ext cx="4374240" cy="646331"/>
          </a:xfrm>
          <a:prstGeom prst="rect">
            <a:avLst/>
          </a:prstGeom>
          <a:noFill/>
        </p:spPr>
        <p:txBody>
          <a:bodyPr wrap="square" rtlCol="0">
            <a:spAutoFit/>
          </a:bodyPr>
          <a:lstStyle/>
          <a:p>
            <a:r>
              <a:rPr lang="en-US" dirty="0" smtClean="0"/>
              <a:t>One approach is to keep them separate, as indicated on the previous slide. </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593935757"/>
              </p:ext>
            </p:extLst>
          </p:nvPr>
        </p:nvGraphicFramePr>
        <p:xfrm>
          <a:off x="5056174" y="5803067"/>
          <a:ext cx="2201876" cy="951834"/>
        </p:xfrm>
        <a:graphic>
          <a:graphicData uri="http://schemas.openxmlformats.org/presentationml/2006/ole">
            <mc:AlternateContent xmlns:mc="http://schemas.openxmlformats.org/markup-compatibility/2006">
              <mc:Choice xmlns:v="urn:schemas-microsoft-com:vml" Requires="v">
                <p:oleObj spid="_x0000_s47240" name="Equation" r:id="rId9" imgW="1066680" imgH="469800" progId="Equation.3">
                  <p:embed/>
                </p:oleObj>
              </mc:Choice>
              <mc:Fallback>
                <p:oleObj name="Equation" r:id="rId9" imgW="1066680" imgH="469800" progId="Equation.3">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6174" y="5803067"/>
                        <a:ext cx="2201876" cy="951834"/>
                      </a:xfrm>
                      <a:prstGeom prst="rect">
                        <a:avLst/>
                      </a:prstGeom>
                      <a:noFill/>
                      <a:ln>
                        <a:noFill/>
                      </a:ln>
                    </p:spPr>
                  </p:pic>
                </p:oleObj>
              </mc:Fallback>
            </mc:AlternateContent>
          </a:graphicData>
        </a:graphic>
      </p:graphicFrame>
      <p:sp>
        <p:nvSpPr>
          <p:cNvPr id="17" name="Right Arrow 16"/>
          <p:cNvSpPr/>
          <p:nvPr/>
        </p:nvSpPr>
        <p:spPr>
          <a:xfrm>
            <a:off x="4180114" y="6201370"/>
            <a:ext cx="812800" cy="417144"/>
          </a:xfrm>
          <a:prstGeom prst="rightArrow">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80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P spid="16" grpId="0" animBg="1"/>
      <p:bldP spid="8" grpId="0"/>
      <p:bldP spid="18" grpId="0"/>
      <p:bldP spid="1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55196"/>
            <a:ext cx="9144000" cy="569387"/>
          </a:xfrm>
          <a:prstGeom prst="rect">
            <a:avLst/>
          </a:prstGeom>
          <a:noFill/>
        </p:spPr>
        <p:txBody>
          <a:bodyPr wrap="square" rtlCol="0">
            <a:spAutoFit/>
          </a:bodyPr>
          <a:lstStyle/>
          <a:p>
            <a:pPr algn="ctr"/>
            <a:r>
              <a:rPr lang="en-US" sz="3100" b="1" dirty="0" smtClean="0"/>
              <a:t>Some final comments</a:t>
            </a:r>
            <a:endParaRPr lang="en-US" sz="3100" b="1" dirty="0"/>
          </a:p>
        </p:txBody>
      </p:sp>
      <p:sp>
        <p:nvSpPr>
          <p:cNvPr id="3" name="Rectangle 2"/>
          <p:cNvSpPr/>
          <p:nvPr/>
        </p:nvSpPr>
        <p:spPr>
          <a:xfrm>
            <a:off x="0" y="1061740"/>
            <a:ext cx="9144000" cy="646331"/>
          </a:xfrm>
          <a:prstGeom prst="rect">
            <a:avLst/>
          </a:prstGeom>
        </p:spPr>
        <p:txBody>
          <a:bodyPr wrap="square">
            <a:spAutoFit/>
          </a:bodyPr>
          <a:lstStyle/>
          <a:p>
            <a:r>
              <a:rPr lang="en-US" dirty="0" smtClean="0"/>
              <a:t>Assume each turbine is of unique rating (most general case). Also assume that the turbines are compensated/controlled to have unity power factor</a:t>
            </a:r>
            <a:r>
              <a:rPr lang="en-US" dirty="0" smtClean="0">
                <a:sym typeface="Wingdings" pitchFamily="2" charset="2"/>
              </a:rPr>
              <a:t> S</a:t>
            </a:r>
            <a:r>
              <a:rPr lang="en-US" baseline="-25000" dirty="0" smtClean="0">
                <a:sym typeface="Wingdings" pitchFamily="2" charset="2"/>
              </a:rPr>
              <a:t>i</a:t>
            </a:r>
            <a:r>
              <a:rPr lang="en-US" dirty="0" smtClean="0">
                <a:sym typeface="Wingdings" pitchFamily="2" charset="2"/>
              </a:rPr>
              <a:t>=P</a:t>
            </a:r>
            <a:r>
              <a:rPr lang="en-US" baseline="-25000" dirty="0" smtClean="0">
                <a:sym typeface="Wingdings" pitchFamily="2" charset="2"/>
              </a:rPr>
              <a:t>i</a:t>
            </a:r>
            <a:r>
              <a:rPr lang="en-US" dirty="0" smtClean="0">
                <a:sym typeface="Wingdings" pitchFamily="2" charset="2"/>
              </a:rPr>
              <a:t>.  Then:</a:t>
            </a:r>
            <a:endParaRPr lang="en-US" dirty="0"/>
          </a:p>
        </p:txBody>
      </p:sp>
      <p:sp>
        <p:nvSpPr>
          <p:cNvPr id="4" name="Slide Number Placeholder 7"/>
          <p:cNvSpPr>
            <a:spLocks noGrp="1"/>
          </p:cNvSpPr>
          <p:nvPr>
            <p:ph type="sldNum" sz="quarter" idx="10"/>
          </p:nvPr>
        </p:nvSpPr>
        <p:spPr>
          <a:xfrm>
            <a:off x="-26319" y="6540546"/>
            <a:ext cx="407319" cy="347388"/>
          </a:xfrm>
        </p:spPr>
        <p:txBody>
          <a:bodyPr/>
          <a:lstStyle/>
          <a:p>
            <a:pPr>
              <a:defRPr/>
            </a:pPr>
            <a:fld id="{02FCDE40-6964-416A-9A4E-27EE96A382D7}" type="slidenum">
              <a:rPr lang="en-US" b="1"/>
              <a:pPr>
                <a:defRPr/>
              </a:pPr>
              <a:t>64</a:t>
            </a:fld>
            <a:endParaRPr lang="en-US" b="1" dirty="0"/>
          </a:p>
        </p:txBody>
      </p:sp>
      <p:graphicFrame>
        <p:nvGraphicFramePr>
          <p:cNvPr id="2" name="Object 1"/>
          <p:cNvGraphicFramePr>
            <a:graphicFrameLocks noChangeAspect="1"/>
          </p:cNvGraphicFramePr>
          <p:nvPr>
            <p:extLst>
              <p:ext uri="{D42A27DB-BD31-4B8C-83A1-F6EECF244321}">
                <p14:modId xmlns:p14="http://schemas.microsoft.com/office/powerpoint/2010/main" val="2080545501"/>
              </p:ext>
            </p:extLst>
          </p:nvPr>
        </p:nvGraphicFramePr>
        <p:xfrm>
          <a:off x="325437" y="1612821"/>
          <a:ext cx="6332538" cy="1739900"/>
        </p:xfrm>
        <a:graphic>
          <a:graphicData uri="http://schemas.openxmlformats.org/presentationml/2006/ole">
            <mc:AlternateContent xmlns:mc="http://schemas.openxmlformats.org/markup-compatibility/2006">
              <mc:Choice xmlns:v="urn:schemas-microsoft-com:vml" Requires="v">
                <p:oleObj spid="_x0000_s48344" name="Equation" r:id="rId4" imgW="3530520" imgH="990360" progId="Equation.3">
                  <p:embed/>
                </p:oleObj>
              </mc:Choice>
              <mc:Fallback>
                <p:oleObj name="Equation" r:id="rId4" imgW="3530520" imgH="990360" progId="Equation.3">
                  <p:embed/>
                  <p:pic>
                    <p:nvPicPr>
                      <p:cNvPr id="0" name=""/>
                      <p:cNvPicPr>
                        <a:picLocks noChangeAspect="1" noChangeArrowheads="1"/>
                      </p:cNvPicPr>
                      <p:nvPr/>
                    </p:nvPicPr>
                    <p:blipFill>
                      <a:blip r:embed="rId5"/>
                      <a:srcRect/>
                      <a:stretch>
                        <a:fillRect/>
                      </a:stretch>
                    </p:blipFill>
                    <p:spPr bwMode="auto">
                      <a:xfrm>
                        <a:off x="325437" y="1612821"/>
                        <a:ext cx="63325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60689912"/>
              </p:ext>
            </p:extLst>
          </p:nvPr>
        </p:nvGraphicFramePr>
        <p:xfrm>
          <a:off x="314325" y="3636963"/>
          <a:ext cx="7904163" cy="1784350"/>
        </p:xfrm>
        <a:graphic>
          <a:graphicData uri="http://schemas.openxmlformats.org/presentationml/2006/ole">
            <mc:AlternateContent xmlns:mc="http://schemas.openxmlformats.org/markup-compatibility/2006">
              <mc:Choice xmlns:v="urn:schemas-microsoft-com:vml" Requires="v">
                <p:oleObj spid="_x0000_s48345" name="Equation" r:id="rId6" imgW="4406760" imgH="1015920" progId="Equation.3">
                  <p:embed/>
                </p:oleObj>
              </mc:Choice>
              <mc:Fallback>
                <p:oleObj name="Equation" r:id="rId6" imgW="4406760" imgH="1015920" progId="Equation.3">
                  <p:embed/>
                  <p:pic>
                    <p:nvPicPr>
                      <p:cNvPr id="0" name=""/>
                      <p:cNvPicPr>
                        <a:picLocks noChangeAspect="1" noChangeArrowheads="1"/>
                      </p:cNvPicPr>
                      <p:nvPr/>
                    </p:nvPicPr>
                    <p:blipFill>
                      <a:blip r:embed="rId7"/>
                      <a:srcRect/>
                      <a:stretch>
                        <a:fillRect/>
                      </a:stretch>
                    </p:blipFill>
                    <p:spPr bwMode="auto">
                      <a:xfrm>
                        <a:off x="314325" y="3636963"/>
                        <a:ext cx="79041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p:cNvSpPr/>
          <p:nvPr/>
        </p:nvSpPr>
        <p:spPr>
          <a:xfrm>
            <a:off x="85726" y="5424190"/>
            <a:ext cx="1314450" cy="1477328"/>
          </a:xfrm>
          <a:prstGeom prst="rect">
            <a:avLst/>
          </a:prstGeom>
        </p:spPr>
        <p:txBody>
          <a:bodyPr wrap="square">
            <a:spAutoFit/>
          </a:bodyPr>
          <a:lstStyle/>
          <a:p>
            <a:r>
              <a:rPr lang="en-US" dirty="0" smtClean="0"/>
              <a:t>Assume sum of power injections=line flows:</a:t>
            </a:r>
            <a:endParaRPr lang="en-US" dirty="0"/>
          </a:p>
        </p:txBody>
      </p:sp>
      <p:graphicFrame>
        <p:nvGraphicFramePr>
          <p:cNvPr id="22" name="Object 21"/>
          <p:cNvGraphicFramePr>
            <a:graphicFrameLocks noChangeAspect="1"/>
          </p:cNvGraphicFramePr>
          <p:nvPr>
            <p:extLst>
              <p:ext uri="{D42A27DB-BD31-4B8C-83A1-F6EECF244321}">
                <p14:modId xmlns:p14="http://schemas.microsoft.com/office/powerpoint/2010/main" val="1160490624"/>
              </p:ext>
            </p:extLst>
          </p:nvPr>
        </p:nvGraphicFramePr>
        <p:xfrm>
          <a:off x="1819275" y="5424190"/>
          <a:ext cx="1657350" cy="1346520"/>
        </p:xfrm>
        <a:graphic>
          <a:graphicData uri="http://schemas.openxmlformats.org/presentationml/2006/ole">
            <mc:AlternateContent xmlns:mc="http://schemas.openxmlformats.org/markup-compatibility/2006">
              <mc:Choice xmlns:v="urn:schemas-microsoft-com:vml" Requires="v">
                <p:oleObj spid="_x0000_s48346" name="Equation" r:id="rId8" imgW="1193760" imgH="990360" progId="Equation.3">
                  <p:embed/>
                </p:oleObj>
              </mc:Choice>
              <mc:Fallback>
                <p:oleObj name="Equation" r:id="rId8" imgW="1193760" imgH="990360" progId="Equation.3">
                  <p:embed/>
                  <p:pic>
                    <p:nvPicPr>
                      <p:cNvPr id="0" name=""/>
                      <p:cNvPicPr>
                        <a:picLocks noChangeAspect="1" noChangeArrowheads="1"/>
                      </p:cNvPicPr>
                      <p:nvPr/>
                    </p:nvPicPr>
                    <p:blipFill>
                      <a:blip r:embed="rId9"/>
                      <a:srcRect/>
                      <a:stretch>
                        <a:fillRect/>
                      </a:stretch>
                    </p:blipFill>
                    <p:spPr bwMode="auto">
                      <a:xfrm>
                        <a:off x="1819275" y="5424190"/>
                        <a:ext cx="1657350" cy="1346520"/>
                      </a:xfrm>
                      <a:prstGeom prst="rect">
                        <a:avLst/>
                      </a:prstGeom>
                      <a:noFill/>
                      <a:ln>
                        <a:noFill/>
                      </a:ln>
                    </p:spPr>
                  </p:pic>
                </p:oleObj>
              </mc:Fallback>
            </mc:AlternateContent>
          </a:graphicData>
        </a:graphic>
      </p:graphicFrame>
      <p:sp>
        <p:nvSpPr>
          <p:cNvPr id="17" name="Right Arrow 16"/>
          <p:cNvSpPr/>
          <p:nvPr/>
        </p:nvSpPr>
        <p:spPr>
          <a:xfrm>
            <a:off x="1371600" y="5886450"/>
            <a:ext cx="342900" cy="457200"/>
          </a:xfrm>
          <a:prstGeom prst="rightArrow">
            <a:avLst/>
          </a:prstGeom>
          <a:solidFill>
            <a:srgbClr val="FFFF00"/>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619500" y="5376386"/>
            <a:ext cx="2000250" cy="1477328"/>
          </a:xfrm>
          <a:prstGeom prst="rect">
            <a:avLst/>
          </a:prstGeom>
        </p:spPr>
        <p:txBody>
          <a:bodyPr wrap="square">
            <a:spAutoFit/>
          </a:bodyPr>
          <a:lstStyle/>
          <a:p>
            <a:r>
              <a:rPr lang="en-US" dirty="0" smtClean="0"/>
              <a:t>Adding up losses and equating to loss expression of reduced model results in:</a:t>
            </a:r>
            <a:endParaRPr lang="en-US" dirty="0"/>
          </a:p>
        </p:txBody>
      </p:sp>
      <p:graphicFrame>
        <p:nvGraphicFramePr>
          <p:cNvPr id="19" name="Object 18"/>
          <p:cNvGraphicFramePr>
            <a:graphicFrameLocks noChangeAspect="1"/>
          </p:cNvGraphicFramePr>
          <p:nvPr>
            <p:extLst>
              <p:ext uri="{D42A27DB-BD31-4B8C-83A1-F6EECF244321}">
                <p14:modId xmlns:p14="http://schemas.microsoft.com/office/powerpoint/2010/main" val="1512929925"/>
              </p:ext>
            </p:extLst>
          </p:nvPr>
        </p:nvGraphicFramePr>
        <p:xfrm>
          <a:off x="6081713" y="5216525"/>
          <a:ext cx="2940050" cy="1341438"/>
        </p:xfrm>
        <a:graphic>
          <a:graphicData uri="http://schemas.openxmlformats.org/presentationml/2006/ole">
            <mc:AlternateContent xmlns:mc="http://schemas.openxmlformats.org/markup-compatibility/2006">
              <mc:Choice xmlns:v="urn:schemas-microsoft-com:vml" Requires="v">
                <p:oleObj spid="_x0000_s48347" name="Equation" r:id="rId10" imgW="1091880" imgH="507960" progId="Equation.3">
                  <p:embed/>
                </p:oleObj>
              </mc:Choice>
              <mc:Fallback>
                <p:oleObj name="Equation" r:id="rId10" imgW="1091880" imgH="507960" progId="Equation.3">
                  <p:embed/>
                  <p:pic>
                    <p:nvPicPr>
                      <p:cNvPr id="0" name="Object 18"/>
                      <p:cNvPicPr>
                        <a:picLocks noChangeAspect="1" noChangeArrowheads="1"/>
                      </p:cNvPicPr>
                      <p:nvPr/>
                    </p:nvPicPr>
                    <p:blipFill>
                      <a:blip r:embed="rId11"/>
                      <a:srcRect/>
                      <a:stretch>
                        <a:fillRect/>
                      </a:stretch>
                    </p:blipFill>
                    <p:spPr bwMode="auto">
                      <a:xfrm>
                        <a:off x="6081713" y="5216525"/>
                        <a:ext cx="29400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Right Arrow 25"/>
          <p:cNvSpPr/>
          <p:nvPr/>
        </p:nvSpPr>
        <p:spPr>
          <a:xfrm>
            <a:off x="5619750" y="5705654"/>
            <a:ext cx="342900" cy="457200"/>
          </a:xfrm>
          <a:prstGeom prst="rightArrow">
            <a:avLst/>
          </a:prstGeom>
          <a:solidFill>
            <a:srgbClr val="FFFF00"/>
          </a:solid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08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7" grpId="0" animBg="1"/>
      <p:bldP spid="23" grpId="0"/>
      <p:bldP spid="2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320680"/>
            <a:ext cx="9144000" cy="569387"/>
          </a:xfrm>
          <a:prstGeom prst="rect">
            <a:avLst/>
          </a:prstGeom>
          <a:noFill/>
        </p:spPr>
        <p:txBody>
          <a:bodyPr wrap="square" rtlCol="0">
            <a:spAutoFit/>
          </a:bodyPr>
          <a:lstStyle/>
          <a:p>
            <a:pPr algn="ctr"/>
            <a:r>
              <a:rPr lang="en-US" sz="3100" b="1" dirty="0" smtClean="0"/>
              <a:t>Some final comments</a:t>
            </a:r>
            <a:endParaRPr lang="en-US" sz="3100" b="1" dirty="0"/>
          </a:p>
        </p:txBody>
      </p:sp>
      <p:sp>
        <p:nvSpPr>
          <p:cNvPr id="6" name="TextBox 5"/>
          <p:cNvSpPr txBox="1"/>
          <p:nvPr/>
        </p:nvSpPr>
        <p:spPr>
          <a:xfrm>
            <a:off x="2000660" y="2379881"/>
            <a:ext cx="5485990" cy="646331"/>
          </a:xfrm>
          <a:prstGeom prst="rect">
            <a:avLst/>
          </a:prstGeom>
          <a:noFill/>
        </p:spPr>
        <p:txBody>
          <a:bodyPr wrap="square" rtlCol="0">
            <a:spAutoFit/>
          </a:bodyPr>
          <a:lstStyle/>
          <a:p>
            <a:r>
              <a:rPr lang="en-US" dirty="0" smtClean="0"/>
              <a:t>And for pad-mounted transformers, of different sizes it can be derived (see </a:t>
            </a:r>
            <a:r>
              <a:rPr lang="en-US" dirty="0" err="1" smtClean="0"/>
              <a:t>Muljadi’s</a:t>
            </a:r>
            <a:r>
              <a:rPr lang="en-US" dirty="0" smtClean="0"/>
              <a:t> second paper)</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26272956"/>
              </p:ext>
            </p:extLst>
          </p:nvPr>
        </p:nvGraphicFramePr>
        <p:xfrm>
          <a:off x="2528888" y="3135313"/>
          <a:ext cx="3111500" cy="1541462"/>
        </p:xfrm>
        <a:graphic>
          <a:graphicData uri="http://schemas.openxmlformats.org/presentationml/2006/ole">
            <mc:AlternateContent xmlns:mc="http://schemas.openxmlformats.org/markup-compatibility/2006">
              <mc:Choice xmlns:v="urn:schemas-microsoft-com:vml" Requires="v">
                <p:oleObj spid="_x0000_s49197" name="Equation" r:id="rId4" imgW="1155600" imgH="583920" progId="Equation.3">
                  <p:embed/>
                </p:oleObj>
              </mc:Choice>
              <mc:Fallback>
                <p:oleObj name="Equation" r:id="rId4" imgW="1155600" imgH="583920" progId="Equation.3">
                  <p:embed/>
                  <p:pic>
                    <p:nvPicPr>
                      <p:cNvPr id="0" name="Object 18"/>
                      <p:cNvPicPr>
                        <a:picLocks noChangeAspect="1" noChangeArrowheads="1"/>
                      </p:cNvPicPr>
                      <p:nvPr/>
                    </p:nvPicPr>
                    <p:blipFill>
                      <a:blip r:embed="rId5"/>
                      <a:srcRect/>
                      <a:stretch>
                        <a:fillRect/>
                      </a:stretch>
                    </p:blipFill>
                    <p:spPr bwMode="auto">
                      <a:xfrm>
                        <a:off x="2528888" y="3135313"/>
                        <a:ext cx="311150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394421" y="5238750"/>
            <a:ext cx="8355158" cy="923330"/>
          </a:xfrm>
          <a:prstGeom prst="rect">
            <a:avLst/>
          </a:prstGeom>
          <a:noFill/>
        </p:spPr>
        <p:txBody>
          <a:bodyPr wrap="square" rtlCol="0">
            <a:spAutoFit/>
          </a:bodyPr>
          <a:lstStyle/>
          <a:p>
            <a:r>
              <a:rPr lang="en-US" dirty="0" smtClean="0"/>
              <a:t>See paper by J. Phillips for a good treatment of similar material.</a:t>
            </a:r>
          </a:p>
          <a:p>
            <a:r>
              <a:rPr lang="en-US" dirty="0" smtClean="0"/>
              <a:t>Also, look into using Gaussian Elimination (see the </a:t>
            </a:r>
            <a:r>
              <a:rPr lang="en-US" dirty="0" err="1" smtClean="0"/>
              <a:t>Podmore-Germond</a:t>
            </a:r>
            <a:r>
              <a:rPr lang="en-US" dirty="0"/>
              <a:t> </a:t>
            </a:r>
            <a:r>
              <a:rPr lang="en-US" dirty="0" smtClean="0"/>
              <a:t>work) to improve the collection circuit network reduction methods.</a:t>
            </a:r>
            <a:endParaRPr lang="en-US" dirty="0"/>
          </a:p>
        </p:txBody>
      </p:sp>
    </p:spTree>
    <p:extLst>
      <p:ext uri="{BB962C8B-B14F-4D97-AF65-F5344CB8AC3E}">
        <p14:creationId xmlns:p14="http://schemas.microsoft.com/office/powerpoint/2010/main" val="1612296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0" y="16965"/>
            <a:ext cx="4162097" cy="661720"/>
          </a:xfrm>
          <a:prstGeom prst="rect">
            <a:avLst/>
          </a:prstGeom>
          <a:noFill/>
          <a:ln w="9525">
            <a:noFill/>
            <a:miter lim="800000"/>
            <a:headEnd/>
            <a:tailEnd/>
          </a:ln>
        </p:spPr>
        <p:txBody>
          <a:bodyPr wrap="square">
            <a:spAutoFit/>
          </a:bodyPr>
          <a:lstStyle/>
          <a:p>
            <a:r>
              <a:rPr lang="en-US" sz="3700" b="1" dirty="0" smtClean="0">
                <a:latin typeface="Calibri" pitchFamily="34" charset="0"/>
              </a:rPr>
              <a:t>More on topologies</a:t>
            </a:r>
            <a:endParaRPr lang="en-US" sz="3700" b="1" dirty="0">
              <a:latin typeface="Calibri" pitchFamily="34" charset="0"/>
            </a:endParaRPr>
          </a:p>
        </p:txBody>
      </p:sp>
      <p:sp>
        <p:nvSpPr>
          <p:cNvPr id="7" name="Slide Number Placeholder 7"/>
          <p:cNvSpPr>
            <a:spLocks noGrp="1"/>
          </p:cNvSpPr>
          <p:nvPr>
            <p:ph type="sldNum" sz="quarter" idx="10"/>
          </p:nvPr>
        </p:nvSpPr>
        <p:spPr>
          <a:xfrm>
            <a:off x="8685432" y="6496323"/>
            <a:ext cx="458568" cy="333102"/>
          </a:xfrm>
        </p:spPr>
        <p:txBody>
          <a:bodyPr/>
          <a:lstStyle/>
          <a:p>
            <a:pPr>
              <a:defRPr/>
            </a:pPr>
            <a:fld id="{02FCDE40-6964-416A-9A4E-27EE96A382D7}" type="slidenum">
              <a:rPr lang="en-US" b="1"/>
              <a:pPr>
                <a:defRPr/>
              </a:pPr>
              <a:t>7</a:t>
            </a:fld>
            <a:endParaRPr lang="en-US" b="1" dirty="0"/>
          </a:p>
        </p:txBody>
      </p:sp>
      <p:sp>
        <p:nvSpPr>
          <p:cNvPr id="6" name="TextBox 5"/>
          <p:cNvSpPr txBox="1"/>
          <p:nvPr/>
        </p:nvSpPr>
        <p:spPr>
          <a:xfrm>
            <a:off x="145143" y="6168571"/>
            <a:ext cx="8505371" cy="523220"/>
          </a:xfrm>
          <a:prstGeom prst="rect">
            <a:avLst/>
          </a:prstGeom>
          <a:noFill/>
        </p:spPr>
        <p:txBody>
          <a:bodyPr wrap="square" rtlCol="0">
            <a:spAutoFit/>
          </a:bodyPr>
          <a:lstStyle/>
          <a:p>
            <a:r>
              <a:rPr lang="en-US" sz="1400" dirty="0"/>
              <a:t>(Miller, Walling, and Piwko, “Electrical Design </a:t>
            </a:r>
            <a:r>
              <a:rPr lang="en-US" sz="1400" dirty="0" smtClean="0"/>
              <a:t>of </a:t>
            </a:r>
            <a:r>
              <a:rPr lang="en-US" sz="1400" dirty="0"/>
              <a:t>a Wind Plant,” chapter 13, in “Wind power in power systems,” </a:t>
            </a:r>
            <a:r>
              <a:rPr lang="en-US" sz="1400" dirty="0" smtClean="0"/>
              <a:t>edited </a:t>
            </a:r>
            <a:r>
              <a:rPr lang="en-US" sz="1400" dirty="0"/>
              <a:t>by T. Ackermann, second edition, 2012, Wiley</a:t>
            </a:r>
            <a:r>
              <a:rPr lang="en-US" sz="1400" dirty="0" smtClean="0"/>
              <a:t>.)</a:t>
            </a:r>
            <a:endParaRPr lang="en-US" sz="1400" dirty="0"/>
          </a:p>
        </p:txBody>
      </p:sp>
      <p:sp>
        <p:nvSpPr>
          <p:cNvPr id="11" name="TextBox 10"/>
          <p:cNvSpPr txBox="1"/>
          <p:nvPr/>
        </p:nvSpPr>
        <p:spPr>
          <a:xfrm>
            <a:off x="290286" y="1393371"/>
            <a:ext cx="8360228" cy="4524315"/>
          </a:xfrm>
          <a:prstGeom prst="rect">
            <a:avLst/>
          </a:prstGeom>
          <a:noFill/>
        </p:spPr>
        <p:txBody>
          <a:bodyPr wrap="square" rtlCol="0">
            <a:spAutoFit/>
          </a:bodyPr>
          <a:lstStyle/>
          <a:p>
            <a:r>
              <a:rPr lang="en-US" dirty="0" smtClean="0"/>
              <a:t>“It is conceivable that a feeder could be configured as a loop; either operated continuously in the looped configuration or with a normally open tie at the end of two radial feeders. Looping will provide increased availability, as it allows the wind turbines to operate when a feeder section is out of service. However, to operate in this mode, the feeder </a:t>
            </a:r>
            <a:r>
              <a:rPr lang="en-US" dirty="0" err="1" smtClean="0"/>
              <a:t>ampacity</a:t>
            </a:r>
            <a:r>
              <a:rPr lang="en-US" dirty="0" smtClean="0"/>
              <a:t> may have to be increased substantially from that which is required for simple radial configuration. It is common practice to taper the size of radial feeder cables and conductors as the maximum load current decreases away from the substation. If a feeder is to operate in a loop configuration, such as during an outage of a section near the substation end of one feeder, the size of cables and conductors will need to be substantially greater than for a strictly radial configuration. In addition, an extra feeder section is needed to complete the loop. The experience of the wind industry indicates that the extra investment needed to allow looped operation is not justified by the relatively small amount of recovered production otherwise made unavailable due to feeder failures. For this reason, very few wind plants employ a looped collector feeder configuration.”</a:t>
            </a:r>
            <a:endParaRPr lang="en-US" dirty="0"/>
          </a:p>
        </p:txBody>
      </p:sp>
    </p:spTree>
    <p:extLst>
      <p:ext uri="{BB962C8B-B14F-4D97-AF65-F5344CB8AC3E}">
        <p14:creationId xmlns:p14="http://schemas.microsoft.com/office/powerpoint/2010/main" val="3718884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0" y="16965"/>
            <a:ext cx="4162097" cy="661720"/>
          </a:xfrm>
          <a:prstGeom prst="rect">
            <a:avLst/>
          </a:prstGeom>
          <a:noFill/>
          <a:ln w="9525">
            <a:noFill/>
            <a:miter lim="800000"/>
            <a:headEnd/>
            <a:tailEnd/>
          </a:ln>
        </p:spPr>
        <p:txBody>
          <a:bodyPr wrap="square">
            <a:spAutoFit/>
          </a:bodyPr>
          <a:lstStyle/>
          <a:p>
            <a:r>
              <a:rPr lang="en-US" sz="3700" b="1" dirty="0" smtClean="0">
                <a:latin typeface="Calibri" pitchFamily="34" charset="0"/>
              </a:rPr>
              <a:t>More on topologies</a:t>
            </a:r>
            <a:endParaRPr lang="en-US" sz="3700" b="1" dirty="0">
              <a:latin typeface="Calibri" pitchFamily="34" charset="0"/>
            </a:endParaRPr>
          </a:p>
        </p:txBody>
      </p:sp>
      <p:sp>
        <p:nvSpPr>
          <p:cNvPr id="7" name="Slide Number Placeholder 7"/>
          <p:cNvSpPr>
            <a:spLocks noGrp="1"/>
          </p:cNvSpPr>
          <p:nvPr>
            <p:ph type="sldNum" sz="quarter" idx="10"/>
          </p:nvPr>
        </p:nvSpPr>
        <p:spPr>
          <a:xfrm>
            <a:off x="-13" y="6377262"/>
            <a:ext cx="458568" cy="333102"/>
          </a:xfrm>
        </p:spPr>
        <p:txBody>
          <a:bodyPr/>
          <a:lstStyle/>
          <a:p>
            <a:pPr>
              <a:defRPr/>
            </a:pPr>
            <a:fld id="{02FCDE40-6964-416A-9A4E-27EE96A382D7}" type="slidenum">
              <a:rPr lang="en-US" b="1"/>
              <a:pPr>
                <a:defRPr/>
              </a:pPr>
              <a:t>8</a:t>
            </a:fld>
            <a:endParaRPr lang="en-US" b="1" dirty="0"/>
          </a:p>
        </p:txBody>
      </p:sp>
      <p:sp>
        <p:nvSpPr>
          <p:cNvPr id="4" name="TextBox 3"/>
          <p:cNvSpPr txBox="1"/>
          <p:nvPr/>
        </p:nvSpPr>
        <p:spPr>
          <a:xfrm>
            <a:off x="375108" y="6492203"/>
            <a:ext cx="8673642" cy="246221"/>
          </a:xfrm>
          <a:prstGeom prst="rect">
            <a:avLst/>
          </a:prstGeom>
          <a:noFill/>
        </p:spPr>
        <p:txBody>
          <a:bodyPr wrap="square" rtlCol="0">
            <a:spAutoFit/>
          </a:bodyPr>
          <a:lstStyle/>
          <a:p>
            <a:r>
              <a:rPr lang="en-US" sz="1000" dirty="0"/>
              <a:t>Source: </a:t>
            </a:r>
            <a:r>
              <a:rPr lang="en-US" sz="1000" dirty="0" smtClean="0"/>
              <a:t>S. </a:t>
            </a:r>
            <a:r>
              <a:rPr lang="en-US" sz="1000" dirty="0" err="1" smtClean="0"/>
              <a:t>Dutta</a:t>
            </a:r>
            <a:r>
              <a:rPr lang="en-US" sz="1000" dirty="0" smtClean="0"/>
              <a:t> and T. Overbye, “A </a:t>
            </a:r>
            <a:r>
              <a:rPr lang="en-US" sz="1000" dirty="0" err="1" smtClean="0"/>
              <a:t>clusteritering</a:t>
            </a:r>
            <a:r>
              <a:rPr lang="en-US" sz="1000" dirty="0" smtClean="0"/>
              <a:t>-based wind farm collector system cable layout design,” </a:t>
            </a:r>
            <a:r>
              <a:rPr lang="en-US" sz="1000" dirty="0" err="1" smtClean="0"/>
              <a:t>Proc</a:t>
            </a:r>
            <a:r>
              <a:rPr lang="en-US" sz="1000" dirty="0" smtClean="0"/>
              <a:t> of the IEEE PES. 2011 General Meeting</a:t>
            </a:r>
            <a:endParaRPr lang="en-US" sz="1000" dirty="0"/>
          </a:p>
        </p:txBody>
      </p:sp>
      <p:sp>
        <p:nvSpPr>
          <p:cNvPr id="2" name="TextBox 1"/>
          <p:cNvSpPr txBox="1"/>
          <p:nvPr/>
        </p:nvSpPr>
        <p:spPr>
          <a:xfrm>
            <a:off x="161597" y="3429000"/>
            <a:ext cx="2734004" cy="523220"/>
          </a:xfrm>
          <a:prstGeom prst="rect">
            <a:avLst/>
          </a:prstGeom>
          <a:solidFill>
            <a:schemeClr val="bg1"/>
          </a:solidFill>
        </p:spPr>
        <p:txBody>
          <a:bodyPr wrap="square" rtlCol="0">
            <a:spAutoFit/>
          </a:bodyPr>
          <a:lstStyle/>
          <a:p>
            <a:r>
              <a:rPr lang="en-US" sz="2800" dirty="0" smtClean="0"/>
              <a:t>Radial design</a:t>
            </a:r>
            <a:endParaRPr lang="en-US" sz="2800" dirty="0"/>
          </a:p>
        </p:txBody>
      </p:sp>
      <p:sp>
        <p:nvSpPr>
          <p:cNvPr id="8" name="TextBox 7"/>
          <p:cNvSpPr txBox="1"/>
          <p:nvPr/>
        </p:nvSpPr>
        <p:spPr>
          <a:xfrm>
            <a:off x="6373377" y="3447925"/>
            <a:ext cx="2508686" cy="523220"/>
          </a:xfrm>
          <a:prstGeom prst="rect">
            <a:avLst/>
          </a:prstGeom>
          <a:solidFill>
            <a:schemeClr val="bg1"/>
          </a:solidFill>
        </p:spPr>
        <p:txBody>
          <a:bodyPr wrap="square" rtlCol="0">
            <a:spAutoFit/>
          </a:bodyPr>
          <a:lstStyle/>
          <a:p>
            <a:r>
              <a:rPr lang="en-US" sz="2800" dirty="0" smtClean="0"/>
              <a:t>Mixed design</a:t>
            </a:r>
            <a:endParaRPr lang="en-US" sz="2800" dirty="0"/>
          </a:p>
        </p:txBody>
      </p:sp>
      <p:sp>
        <p:nvSpPr>
          <p:cNvPr id="9" name="TextBox 8"/>
          <p:cNvSpPr txBox="1"/>
          <p:nvPr/>
        </p:nvSpPr>
        <p:spPr>
          <a:xfrm>
            <a:off x="3507329" y="3521041"/>
            <a:ext cx="2096813" cy="523220"/>
          </a:xfrm>
          <a:prstGeom prst="rect">
            <a:avLst/>
          </a:prstGeom>
          <a:solidFill>
            <a:schemeClr val="bg1"/>
          </a:solidFill>
        </p:spPr>
        <p:txBody>
          <a:bodyPr wrap="square" rtlCol="0">
            <a:spAutoFit/>
          </a:bodyPr>
          <a:lstStyle/>
          <a:p>
            <a:r>
              <a:rPr lang="en-US" sz="2800" dirty="0" smtClean="0"/>
              <a:t>Star design</a:t>
            </a:r>
            <a:endParaRPr lang="en-US" sz="2800"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08" y="1114425"/>
            <a:ext cx="28575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374" y="1114425"/>
            <a:ext cx="27527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538" y="1171574"/>
            <a:ext cx="26765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9374" y="4139511"/>
            <a:ext cx="2876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8863" y="4152900"/>
            <a:ext cx="26955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597" y="4168086"/>
            <a:ext cx="261937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 y="5239661"/>
            <a:ext cx="9144000" cy="646331"/>
          </a:xfrm>
          <a:prstGeom prst="rect">
            <a:avLst/>
          </a:prstGeom>
          <a:noFill/>
        </p:spPr>
        <p:txBody>
          <a:bodyPr wrap="square" rtlCol="0">
            <a:spAutoFit/>
          </a:bodyPr>
          <a:lstStyle/>
          <a:p>
            <a:r>
              <a:rPr lang="en-US" dirty="0" smtClean="0"/>
              <a:t>Capital costs=cable </a:t>
            </a:r>
            <a:r>
              <a:rPr lang="en-US" dirty="0" err="1" smtClean="0"/>
              <a:t>costs+trenching</a:t>
            </a:r>
            <a:r>
              <a:rPr lang="en-US" dirty="0" smtClean="0"/>
              <a:t> </a:t>
            </a:r>
            <a:r>
              <a:rPr lang="en-US" dirty="0" err="1" smtClean="0"/>
              <a:t>costs+turbine</a:t>
            </a:r>
            <a:r>
              <a:rPr lang="en-US" dirty="0" smtClean="0"/>
              <a:t> costs+5% to account for </a:t>
            </a:r>
            <a:r>
              <a:rPr lang="en-US" dirty="0"/>
              <a:t>site</a:t>
            </a:r>
          </a:p>
          <a:p>
            <a:r>
              <a:rPr lang="en-US" dirty="0"/>
              <a:t>preparation, grid connections, project development, </a:t>
            </a:r>
            <a:r>
              <a:rPr lang="en-US" dirty="0" smtClean="0"/>
              <a:t>and feasibility </a:t>
            </a:r>
            <a:r>
              <a:rPr lang="en-US" dirty="0"/>
              <a:t>study</a:t>
            </a:r>
          </a:p>
        </p:txBody>
      </p:sp>
    </p:spTree>
    <p:extLst>
      <p:ext uri="{BB962C8B-B14F-4D97-AF65-F5344CB8AC3E}">
        <p14:creationId xmlns:p14="http://schemas.microsoft.com/office/powerpoint/2010/main" val="3195381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134372" y="16965"/>
            <a:ext cx="8551862" cy="707886"/>
          </a:xfrm>
          <a:prstGeom prst="rect">
            <a:avLst/>
          </a:prstGeom>
          <a:noFill/>
          <a:ln w="9525">
            <a:noFill/>
            <a:miter lim="800000"/>
            <a:headEnd/>
            <a:tailEnd/>
          </a:ln>
        </p:spPr>
        <p:txBody>
          <a:bodyPr>
            <a:spAutoFit/>
          </a:bodyPr>
          <a:lstStyle/>
          <a:p>
            <a:pPr algn="ctr"/>
            <a:r>
              <a:rPr lang="en-US" sz="4000" b="1" dirty="0" smtClean="0">
                <a:latin typeface="Calibri" pitchFamily="34" charset="0"/>
              </a:rPr>
              <a:t>Design considerations</a:t>
            </a:r>
            <a:endParaRPr lang="en-US" sz="4000" b="1" dirty="0">
              <a:latin typeface="Calibri" pitchFamily="34" charset="0"/>
            </a:endParaRPr>
          </a:p>
        </p:txBody>
      </p:sp>
      <p:sp>
        <p:nvSpPr>
          <p:cNvPr id="7" name="Slide Number Placeholder 7"/>
          <p:cNvSpPr>
            <a:spLocks noGrp="1"/>
          </p:cNvSpPr>
          <p:nvPr>
            <p:ph type="sldNum" sz="quarter" idx="10"/>
          </p:nvPr>
        </p:nvSpPr>
        <p:spPr>
          <a:xfrm>
            <a:off x="63051" y="6377262"/>
            <a:ext cx="458568" cy="333102"/>
          </a:xfrm>
        </p:spPr>
        <p:txBody>
          <a:bodyPr/>
          <a:lstStyle/>
          <a:p>
            <a:pPr>
              <a:defRPr/>
            </a:pPr>
            <a:fld id="{02FCDE40-6964-416A-9A4E-27EE96A382D7}" type="slidenum">
              <a:rPr lang="en-US" b="1"/>
              <a:pPr>
                <a:defRPr/>
              </a:pPr>
              <a:t>9</a:t>
            </a:fld>
            <a:endParaRPr lang="en-US" b="1" dirty="0"/>
          </a:p>
        </p:txBody>
      </p:sp>
      <p:sp>
        <p:nvSpPr>
          <p:cNvPr id="3" name="TextBox 2"/>
          <p:cNvSpPr txBox="1"/>
          <p:nvPr/>
        </p:nvSpPr>
        <p:spPr>
          <a:xfrm>
            <a:off x="0" y="1174451"/>
            <a:ext cx="9144000" cy="5709255"/>
          </a:xfrm>
          <a:prstGeom prst="rect">
            <a:avLst/>
          </a:prstGeom>
          <a:noFill/>
        </p:spPr>
        <p:txBody>
          <a:bodyPr wrap="square" rtlCol="0">
            <a:spAutoFit/>
          </a:bodyPr>
          <a:lstStyle/>
          <a:p>
            <a:pPr marL="457200" indent="-457200">
              <a:buFont typeface="Arial" pitchFamily="34" charset="0"/>
              <a:buChar char="•"/>
            </a:pPr>
            <a:r>
              <a:rPr lang="en-US" sz="2800" dirty="0" smtClean="0"/>
              <a:t>Number of turbines per string is limited by conductor </a:t>
            </a:r>
            <a:r>
              <a:rPr lang="en-US" sz="2800" dirty="0" err="1" smtClean="0"/>
              <a:t>ampacity</a:t>
            </a:r>
            <a:r>
              <a:rPr lang="en-US" sz="2800" dirty="0" smtClean="0"/>
              <a:t>;</a:t>
            </a:r>
          </a:p>
          <a:p>
            <a:pPr marL="457200" indent="-457200">
              <a:buFont typeface="Arial" pitchFamily="34" charset="0"/>
              <a:buChar char="•"/>
            </a:pPr>
            <a:r>
              <a:rPr lang="en-US" sz="2800" dirty="0" smtClean="0"/>
              <a:t>Total number of circuits limited by substation </a:t>
            </a:r>
            <a:r>
              <a:rPr lang="en-US" sz="2800" dirty="0" err="1" smtClean="0"/>
              <a:t>xfmr</a:t>
            </a:r>
            <a:endParaRPr lang="en-US" sz="2800" dirty="0" smtClean="0"/>
          </a:p>
          <a:p>
            <a:pPr marL="457200" indent="-457200">
              <a:buFont typeface="Arial" pitchFamily="34" charset="0"/>
              <a:buChar char="•"/>
            </a:pPr>
            <a:r>
              <a:rPr lang="en-US" sz="2800" dirty="0" smtClean="0"/>
              <a:t>For UG, conductor sizing begins with soil:</a:t>
            </a:r>
          </a:p>
          <a:p>
            <a:pPr marL="742950" indent="-285750">
              <a:buFont typeface="Arial" pitchFamily="34" charset="0"/>
              <a:buChar char="•"/>
            </a:pPr>
            <a:r>
              <a:rPr lang="en-US" sz="2300" dirty="0" smtClean="0"/>
              <a:t>Soil thermal resistivity characterizes the ability of the soil to dissipate heat generated by energized </a:t>
            </a:r>
            <a:r>
              <a:rPr lang="en-US" sz="2300" dirty="0"/>
              <a:t>&amp;</a:t>
            </a:r>
            <a:r>
              <a:rPr lang="en-US" sz="2300" dirty="0" smtClean="0"/>
              <a:t> loaded power cables. </a:t>
            </a:r>
          </a:p>
          <a:p>
            <a:pPr marL="742950" indent="-285750">
              <a:buFont typeface="Arial" pitchFamily="34" charset="0"/>
              <a:buChar char="•"/>
            </a:pPr>
            <a:r>
              <a:rPr lang="en-US" sz="2300" dirty="0" smtClean="0"/>
              <a:t>Soil resistivity is represented by Rho (</a:t>
            </a:r>
            <a:r>
              <a:rPr lang="el-GR" sz="2300" dirty="0" smtClean="0"/>
              <a:t>ρ</a:t>
            </a:r>
            <a:r>
              <a:rPr lang="en-US" sz="2300" dirty="0" smtClean="0"/>
              <a:t>); units are °C-m/Watt. Lower is better: a lower value means that for a given temp differential between two points 1m apart (the numerator, similar to voltage), you get a higher heat flow or rate of change of energy (the denominator, similar to current). </a:t>
            </a:r>
          </a:p>
          <a:p>
            <a:pPr marL="742950" indent="-285750">
              <a:buFont typeface="Arial" pitchFamily="34" charset="0"/>
              <a:buChar char="•"/>
            </a:pPr>
            <a:r>
              <a:rPr lang="el-GR" sz="2300" dirty="0"/>
              <a:t>ρ</a:t>
            </a:r>
            <a:r>
              <a:rPr lang="en-US" sz="2300" dirty="0" smtClean="0"/>
              <a:t> is </a:t>
            </a:r>
            <a:r>
              <a:rPr lang="en-US" sz="2300" dirty="0"/>
              <a:t>the resistance to a quantity </a:t>
            </a:r>
            <a:r>
              <a:rPr lang="en-US" sz="2300" dirty="0" smtClean="0"/>
              <a:t>of heat flow; the </a:t>
            </a:r>
            <a:r>
              <a:rPr lang="en-US" sz="2300" dirty="0"/>
              <a:t>thermal insulating ability of </a:t>
            </a:r>
            <a:r>
              <a:rPr lang="en-US" sz="2300" dirty="0" smtClean="0"/>
              <a:t>soil.</a:t>
            </a:r>
          </a:p>
          <a:p>
            <a:pPr marL="742950" indent="-285750">
              <a:buFont typeface="Arial" pitchFamily="34" charset="0"/>
              <a:buChar char="•"/>
            </a:pPr>
            <a:r>
              <a:rPr lang="en-US" sz="2300" dirty="0" smtClean="0"/>
              <a:t>Lower </a:t>
            </a:r>
            <a:r>
              <a:rPr lang="en-US" sz="2300" dirty="0"/>
              <a:t>value </a:t>
            </a:r>
            <a:r>
              <a:rPr lang="en-US" sz="2300" dirty="0" smtClean="0"/>
              <a:t>of </a:t>
            </a:r>
            <a:r>
              <a:rPr lang="el-GR" sz="2300" dirty="0"/>
              <a:t>ρ </a:t>
            </a:r>
            <a:r>
              <a:rPr lang="en-US" sz="2300" dirty="0" smtClean="0"/>
              <a:t>indicates </a:t>
            </a:r>
            <a:r>
              <a:rPr lang="en-US" sz="2300" dirty="0"/>
              <a:t>better heat transfer away </a:t>
            </a:r>
            <a:r>
              <a:rPr lang="en-US" sz="2300" dirty="0" smtClean="0"/>
              <a:t>from </a:t>
            </a:r>
            <a:r>
              <a:rPr lang="en-US" sz="2300" dirty="0"/>
              <a:t>cable</a:t>
            </a:r>
            <a:r>
              <a:rPr lang="en-US" sz="2300" dirty="0" smtClean="0"/>
              <a:t>.</a:t>
            </a:r>
          </a:p>
          <a:p>
            <a:pPr marL="742950" indent="-285750">
              <a:buFont typeface="Arial" pitchFamily="34" charset="0"/>
              <a:buChar char="•"/>
            </a:pPr>
            <a:r>
              <a:rPr lang="el-GR" sz="2300" dirty="0"/>
              <a:t>ρ </a:t>
            </a:r>
            <a:r>
              <a:rPr lang="en-US" sz="2300" dirty="0"/>
              <a:t>is the reciprocal of thermal conductivity, k [W/°C-cm].</a:t>
            </a:r>
            <a:endParaRPr lang="en-US" sz="2300" dirty="0" smtClean="0"/>
          </a:p>
        </p:txBody>
      </p:sp>
    </p:spTree>
    <p:extLst>
      <p:ext uri="{BB962C8B-B14F-4D97-AF65-F5344CB8AC3E}">
        <p14:creationId xmlns:p14="http://schemas.microsoft.com/office/powerpoint/2010/main" val="1236219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headEnd type="none" w="med" len="med"/>
          <a:tailEnd type="triangle" w="lg" len="lg"/>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27554</TotalTime>
  <Words>7817</Words>
  <Application>Microsoft Office PowerPoint</Application>
  <PresentationFormat>On-screen Show (4:3)</PresentationFormat>
  <Paragraphs>624</Paragraphs>
  <Slides>65</Slides>
  <Notes>65</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65</vt:i4>
      </vt:variant>
    </vt:vector>
  </HeadingPairs>
  <TitlesOfParts>
    <vt:vector size="72" baseType="lpstr">
      <vt:lpstr>Arial</vt:lpstr>
      <vt:lpstr>Calibri</vt:lpstr>
      <vt:lpstr>Wingdings</vt:lpstr>
      <vt:lpstr>Office Theme</vt:lpstr>
      <vt:lpstr>Custom Design</vt:lpstr>
      <vt:lpstr>Equation</vt:lpstr>
      <vt:lpstr>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Brown</dc:creator>
  <cp:lastModifiedBy>McCalley, James D [E CPE]</cp:lastModifiedBy>
  <cp:revision>395</cp:revision>
  <dcterms:created xsi:type="dcterms:W3CDTF">2008-10-18T20:05:06Z</dcterms:created>
  <dcterms:modified xsi:type="dcterms:W3CDTF">2016-12-05T22:32:55Z</dcterms:modified>
</cp:coreProperties>
</file>