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434" r:id="rId3"/>
    <p:sldId id="444" r:id="rId4"/>
    <p:sldId id="447" r:id="rId5"/>
    <p:sldId id="449" r:id="rId6"/>
    <p:sldId id="450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0" autoAdjust="0"/>
    <p:restoredTop sz="96671" autoAdjust="0"/>
  </p:normalViewPr>
  <p:slideViewPr>
    <p:cSldViewPr snapToGrid="0">
      <p:cViewPr varScale="1">
        <p:scale>
          <a:sx n="66" d="100"/>
          <a:sy n="66" d="100"/>
        </p:scale>
        <p:origin x="6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D06CAA5-A6CE-40F7-9A13-92F9DC6A6DC9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E419770-A11C-4576-B3DC-DA2A77942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1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8ECB218-9B4D-498C-8495-A58153E21AF6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6FE24BA-1CCA-4E1D-940C-9F0E575B3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0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2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18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3995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FF81-649B-4A67-9C3E-E92BE43BE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2116-A165-47E7-BE3B-7C634DE8A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324B-DE4B-479D-8783-6FDF6A99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0AA5-B403-401D-9187-E2C7F2DF4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467C-B1A8-4489-91BB-E4E200E67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6544-4468-4F8C-A234-AEA6B308E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A7B3-6A40-43F0-89E0-FE4FC7D51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6D94-133D-4350-929C-5BD8427B2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78EE2-0929-4FA5-9E12-4C49CAF0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464E-78DA-4D16-9198-8FB643C1F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3EE63-B3B4-4A27-81F5-43B9E6541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242"/>
            <a:ext cx="8229600" cy="4900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14E0-7B6F-4C74-A486-D8202FE94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CBC1-09AE-4ED9-B8AA-66787C74A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9B42-4C24-4325-AEB2-703C1E35A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6732-7656-4B8B-98DB-069B7EDF8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2C29-B97E-496F-8F8D-4CD967500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82377-9572-45ED-92F2-76EACC40E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8CAB-38F0-4930-82D5-975A53EBC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130175" y="1403350"/>
            <a:ext cx="8931275" cy="22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71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7122-4731-4EB1-823C-6C4D5F1A5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56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8CBA-0322-4ADB-9312-12B7C258D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 flipV="1">
            <a:off x="130175" y="10683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5C4B7-FA89-4232-9438-E2BBEBDDE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C66C7-423C-4A07-A5EC-A77E1CAC3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70B8F-E386-4267-9B74-F58E451E9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493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92350"/>
            <a:ext cx="82296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2588" y="6297613"/>
            <a:ext cx="78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AE60EB-AB5C-4B01-93A9-A8A8DBEC8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C39345-96B8-4D01-A0BA-3CC85D063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o.iastate.edu/proctored-testing/proctored-testing-guidelines-for-studen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2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16473"/>
            <a:ext cx="914400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Wednesday</a:t>
            </a:r>
            <a:r>
              <a:rPr lang="en-US" sz="2800" dirty="0" smtClean="0"/>
              <a:t>, Nov 16, 2016, 5-6:20pm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On-campus students take it at this time</a:t>
            </a:r>
            <a:r>
              <a:rPr lang="en-US" sz="2800" dirty="0" smtClean="0"/>
              <a:t>, this room</a:t>
            </a:r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Off-campus students: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You may take it with on-campus students if you like.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If you do not take it on-campus, then you must have a proctor. Your proctor must register at </a:t>
            </a:r>
          </a:p>
          <a:p>
            <a:pPr lvl="1"/>
            <a:r>
              <a:rPr lang="en-US" sz="1600" u="sng" dirty="0" smtClean="0">
                <a:hlinkClick r:id="rId3"/>
              </a:rPr>
              <a:t>	www.elo.iastate.edu/proctored-testing/proctored-testing-guidelines-for-students/</a:t>
            </a:r>
            <a:endParaRPr lang="en-US" sz="1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Your proctor downloads/uploads exam at </a:t>
            </a:r>
            <a:r>
              <a:rPr lang="en-US" dirty="0" smtClean="0"/>
              <a:t>www-testing-las.sws.iastate.edu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 will make it available at 10:30am (CST) and you have until 12:00 noon (CST) to begin the exam. Your should be done with it by 12:50, and your proctor should upload it to the testing center by 1:30pm.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If the above scheduling requirements cause a problem for you, please email me and we can discuss. </a:t>
            </a: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2 Summary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151473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EMPE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64638"/>
            <a:ext cx="9144000" cy="61863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Representing RSC with impedance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Equivalent circuit of DFIG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Torque-slip characteristic for DFIG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DFIG for non-unity power </a:t>
            </a:r>
            <a:r>
              <a:rPr lang="en-US" dirty="0" smtClean="0"/>
              <a:t>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Machine </a:t>
            </a:r>
            <a:r>
              <a:rPr lang="en-US" dirty="0"/>
              <a:t>transformations</a:t>
            </a:r>
          </a:p>
          <a:p>
            <a:pPr lvl="2"/>
            <a:r>
              <a:rPr lang="en-US" dirty="0"/>
              <a:t>Space vectors</a:t>
            </a:r>
          </a:p>
          <a:p>
            <a:pPr lvl="2"/>
            <a:r>
              <a:rPr lang="el-GR" dirty="0"/>
              <a:t>α</a:t>
            </a:r>
            <a:r>
              <a:rPr lang="en-US" dirty="0"/>
              <a:t>-</a:t>
            </a:r>
            <a:r>
              <a:rPr lang="el-GR" dirty="0"/>
              <a:t>β</a:t>
            </a:r>
            <a:r>
              <a:rPr lang="en-US" dirty="0"/>
              <a:t> </a:t>
            </a:r>
            <a:r>
              <a:rPr lang="en-US" dirty="0" smtClean="0"/>
              <a:t>transformation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DFIG </a:t>
            </a:r>
            <a:r>
              <a:rPr lang="en-US" dirty="0"/>
              <a:t>Machine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d-q transformation (rotor-circuit and stator circuit)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 of transforming voltage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Torque and power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/>
              <a:t>abc</a:t>
            </a:r>
            <a:r>
              <a:rPr lang="en-US" dirty="0"/>
              <a:t> quantities</a:t>
            </a:r>
          </a:p>
          <a:p>
            <a:pPr lvl="2"/>
            <a:r>
              <a:rPr lang="en-US" dirty="0"/>
              <a:t>In qd0 quantities</a:t>
            </a:r>
          </a:p>
          <a:p>
            <a:pPr lvl="2"/>
            <a:r>
              <a:rPr lang="en-US" dirty="0"/>
              <a:t>Control concepts</a:t>
            </a:r>
          </a:p>
          <a:p>
            <a:pPr lvl="2"/>
            <a:r>
              <a:rPr lang="en-US" dirty="0"/>
              <a:t>Obtaining the transformation angle</a:t>
            </a:r>
          </a:p>
          <a:p>
            <a:pPr lvl="2"/>
            <a:r>
              <a:rPr lang="en-US" dirty="0"/>
              <a:t>Function of grid-side converter</a:t>
            </a:r>
          </a:p>
          <a:p>
            <a:pPr lvl="2"/>
            <a:r>
              <a:rPr lang="en-US" dirty="0"/>
              <a:t>Function of grid-side converter – DC link </a:t>
            </a:r>
            <a:r>
              <a:rPr lang="en-US" dirty="0" smtClean="0"/>
              <a:t>voltage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Two-level </a:t>
            </a:r>
            <a:r>
              <a:rPr lang="en-US" dirty="0"/>
              <a:t>voltage source converter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dirty="0" smtClean="0"/>
              <a:t>6-pulse </a:t>
            </a:r>
            <a:r>
              <a:rPr lang="en-US" dirty="0"/>
              <a:t>generation scheme and its harmonic analysis</a:t>
            </a:r>
          </a:p>
          <a:p>
            <a:pPr lvl="2"/>
            <a:r>
              <a:rPr lang="en-US" dirty="0"/>
              <a:t>Space vector modulation, dwell-time calculation, switching sequence</a:t>
            </a:r>
          </a:p>
          <a:p>
            <a:pPr lvl="2"/>
            <a:r>
              <a:rPr lang="en-US" dirty="0"/>
              <a:t>Computing space vector from switching sequence</a:t>
            </a:r>
          </a:p>
        </p:txBody>
      </p:sp>
    </p:spTree>
    <p:extLst>
      <p:ext uri="{BB962C8B-B14F-4D97-AF65-F5344CB8AC3E}">
        <p14:creationId xmlns:p14="http://schemas.microsoft.com/office/powerpoint/2010/main" val="15666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2 Summary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16473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GII</a:t>
            </a:r>
            <a:r>
              <a:rPr lang="en-US" dirty="0" smtClean="0"/>
              <a:t>: Transient frequency performance and wind penetration</a:t>
            </a:r>
          </a:p>
          <a:p>
            <a:pPr lvl="1"/>
            <a:r>
              <a:rPr lang="en-US" dirty="0" smtClean="0"/>
              <a:t>Motivation – EPA rules and once-through cooling units</a:t>
            </a:r>
          </a:p>
          <a:p>
            <a:pPr lvl="1"/>
            <a:r>
              <a:rPr lang="en-US" dirty="0" smtClean="0"/>
              <a:t>Frequency </a:t>
            </a:r>
            <a:r>
              <a:rPr lang="en-US" dirty="0"/>
              <a:t>study </a:t>
            </a:r>
            <a:r>
              <a:rPr lang="en-US" dirty="0" smtClean="0"/>
              <a:t>basics</a:t>
            </a:r>
          </a:p>
          <a:p>
            <a:pPr lvl="1"/>
            <a:r>
              <a:rPr lang="en-US" dirty="0" smtClean="0"/>
              <a:t>Inertial </a:t>
            </a:r>
            <a:r>
              <a:rPr lang="en-US" dirty="0"/>
              <a:t>impact (equation); effect on frequency response</a:t>
            </a:r>
          </a:p>
          <a:p>
            <a:pPr lvl="1"/>
            <a:r>
              <a:rPr lang="en-US" dirty="0" smtClean="0"/>
              <a:t>Relation of steam turbine to wind turbine control</a:t>
            </a:r>
          </a:p>
          <a:p>
            <a:pPr lvl="1"/>
            <a:r>
              <a:rPr lang="en-US" dirty="0" smtClean="0"/>
              <a:t>Reasons for impact of wind on frequency performance</a:t>
            </a:r>
          </a:p>
          <a:p>
            <a:pPr lvl="1"/>
            <a:r>
              <a:rPr lang="en-US" dirty="0" smtClean="0"/>
              <a:t>Different perspectives among stakeholders for providing APC</a:t>
            </a:r>
          </a:p>
          <a:p>
            <a:pPr lvl="1"/>
            <a:r>
              <a:rPr lang="en-US" dirty="0" smtClean="0"/>
              <a:t>Reasons for frequency response degradation and potential for wind impact</a:t>
            </a:r>
          </a:p>
          <a:p>
            <a:pPr lvl="1"/>
            <a:r>
              <a:rPr lang="en-US" dirty="0" smtClean="0"/>
              <a:t>Potential </a:t>
            </a:r>
            <a:r>
              <a:rPr lang="en-US" dirty="0"/>
              <a:t>impacts of low </a:t>
            </a:r>
            <a:r>
              <a:rPr lang="en-US" dirty="0" smtClean="0"/>
              <a:t>frequency in the network</a:t>
            </a:r>
          </a:p>
          <a:p>
            <a:pPr lvl="1"/>
            <a:r>
              <a:rPr lang="en-US" dirty="0" smtClean="0"/>
              <a:t>“Nested” protection against low frequency operation</a:t>
            </a:r>
            <a:endParaRPr lang="en-US" dirty="0"/>
          </a:p>
          <a:p>
            <a:pPr lvl="1"/>
            <a:r>
              <a:rPr lang="en-US" dirty="0"/>
              <a:t>Effect of system </a:t>
            </a:r>
            <a:r>
              <a:rPr lang="en-US" dirty="0" smtClean="0"/>
              <a:t>size on transient frequency dip</a:t>
            </a:r>
            <a:endParaRPr lang="en-US" dirty="0"/>
          </a:p>
          <a:p>
            <a:pPr lvl="1"/>
            <a:r>
              <a:rPr lang="en-US" dirty="0"/>
              <a:t>Reasons why calculated nadir is lower than simulated</a:t>
            </a:r>
          </a:p>
          <a:p>
            <a:pPr lvl="1"/>
            <a:r>
              <a:rPr lang="en-US" dirty="0"/>
              <a:t>Additional issues – special influences</a:t>
            </a:r>
          </a:p>
          <a:p>
            <a:pPr lvl="1"/>
            <a:r>
              <a:rPr lang="en-US" dirty="0"/>
              <a:t>Control modifications for inertial </a:t>
            </a:r>
            <a:r>
              <a:rPr lang="en-US" dirty="0" smtClean="0"/>
              <a:t>emulation</a:t>
            </a:r>
          </a:p>
          <a:p>
            <a:pPr lvl="0"/>
            <a:r>
              <a:rPr lang="en-US" dirty="0" smtClean="0"/>
              <a:t>GII: Primary frequency control</a:t>
            </a:r>
          </a:p>
          <a:p>
            <a:pPr lvl="1"/>
            <a:r>
              <a:rPr lang="en-US" dirty="0" smtClean="0"/>
              <a:t>Solutions </a:t>
            </a:r>
            <a:r>
              <a:rPr lang="en-US" dirty="0" smtClean="0"/>
              <a:t>to variability </a:t>
            </a:r>
            <a:endParaRPr lang="en-US" dirty="0" smtClean="0"/>
          </a:p>
          <a:p>
            <a:pPr lvl="1"/>
            <a:r>
              <a:rPr lang="en-US" dirty="0" smtClean="0"/>
              <a:t>Variability</a:t>
            </a:r>
            <a:r>
              <a:rPr lang="en-US" dirty="0" smtClean="0"/>
              <a:t>: temporal, spatial</a:t>
            </a:r>
          </a:p>
          <a:p>
            <a:pPr lvl="1"/>
            <a:r>
              <a:rPr lang="en-US" dirty="0" smtClean="0"/>
              <a:t>Effect of variability of wind on net load</a:t>
            </a:r>
          </a:p>
          <a:p>
            <a:pPr lvl="1"/>
            <a:r>
              <a:rPr lang="en-US" dirty="0" smtClean="0"/>
              <a:t>Use of correlation to measure regulation coincidence</a:t>
            </a:r>
          </a:p>
          <a:p>
            <a:pPr lvl="1"/>
            <a:r>
              <a:rPr lang="en-US" dirty="0" smtClean="0"/>
              <a:t>Generation portfolio design</a:t>
            </a:r>
          </a:p>
          <a:p>
            <a:pPr lvl="1"/>
            <a:r>
              <a:rPr lang="en-US" dirty="0" smtClean="0"/>
              <a:t>Providing wind turbines with primary frequency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2 Summary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16473"/>
            <a:ext cx="91440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GII: Primary frequency control</a:t>
            </a:r>
          </a:p>
          <a:p>
            <a:pPr lvl="1"/>
            <a:r>
              <a:rPr lang="en-US" dirty="0" smtClean="0"/>
              <a:t>*Governor </a:t>
            </a:r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*Providing </a:t>
            </a:r>
            <a:r>
              <a:rPr lang="en-US" dirty="0" smtClean="0"/>
              <a:t>wind turbines with primary frequency control</a:t>
            </a:r>
          </a:p>
          <a:p>
            <a:pPr lvl="1"/>
            <a:r>
              <a:rPr lang="en-US" dirty="0" smtClean="0"/>
              <a:t>*Significance </a:t>
            </a:r>
            <a:r>
              <a:rPr lang="en-US" dirty="0" smtClean="0"/>
              <a:t>of wind ramp rates</a:t>
            </a:r>
          </a:p>
          <a:p>
            <a:pPr lvl="1"/>
            <a:r>
              <a:rPr lang="en-US" dirty="0" smtClean="0"/>
              <a:t>*Difference </a:t>
            </a:r>
            <a:r>
              <a:rPr lang="en-US" dirty="0" smtClean="0"/>
              <a:t>between wind capability to provide PFC-up and PFC-down </a:t>
            </a:r>
            <a:endParaRPr lang="en-US" dirty="0"/>
          </a:p>
          <a:p>
            <a:pPr lvl="0"/>
            <a:r>
              <a:rPr lang="en-US" dirty="0"/>
              <a:t>GII: Grid operations – regulation</a:t>
            </a:r>
          </a:p>
          <a:p>
            <a:pPr lvl="1"/>
            <a:r>
              <a:rPr lang="en-US" dirty="0" smtClean="0"/>
              <a:t>Temporal variability of wind power</a:t>
            </a:r>
            <a:endParaRPr lang="en-US" dirty="0"/>
          </a:p>
          <a:p>
            <a:pPr lvl="1"/>
            <a:r>
              <a:rPr lang="en-US" dirty="0" smtClean="0"/>
              <a:t>Spatial variability of wind power</a:t>
            </a:r>
            <a:endParaRPr lang="en-US" dirty="0"/>
          </a:p>
          <a:p>
            <a:pPr lvl="1"/>
            <a:r>
              <a:rPr lang="en-US" dirty="0"/>
              <a:t>Effect of variability of wind on net load</a:t>
            </a:r>
          </a:p>
          <a:p>
            <a:pPr lvl="1"/>
            <a:r>
              <a:rPr lang="en-US" dirty="0"/>
              <a:t>Use of correlation to measure regulation coincidence</a:t>
            </a:r>
          </a:p>
          <a:p>
            <a:pPr lvl="1"/>
            <a:r>
              <a:rPr lang="en-US" dirty="0"/>
              <a:t>Generation portfolio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Control performance measures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* Will not be on this exam.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Exam </a:t>
            </a:r>
            <a:r>
              <a:rPr lang="en-US" sz="3100" b="1" dirty="0" smtClean="0"/>
              <a:t>2 </a:t>
            </a:r>
            <a:r>
              <a:rPr lang="en-US" sz="3100" b="1" dirty="0" smtClean="0"/>
              <a:t>Summary</a:t>
            </a:r>
            <a:endParaRPr lang="en-US" sz="31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18073"/>
            <a:ext cx="9144000" cy="6124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Expected form of exam: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Closed notes, closed book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 may have pencil/pen/paper and calculator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Calculator cannot have a communication device on it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Exam will be </a:t>
            </a:r>
            <a:r>
              <a:rPr lang="en-US" sz="2800" dirty="0" smtClean="0"/>
              <a:t>75</a:t>
            </a:r>
            <a:r>
              <a:rPr lang="en-US" sz="2800" dirty="0" smtClean="0"/>
              <a:t> </a:t>
            </a:r>
            <a:r>
              <a:rPr lang="en-US" sz="2800" dirty="0" smtClean="0"/>
              <a:t>minutes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Problems requiring calculations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Problems requiring insight and understanding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Short-answer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True-false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How to prepare?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Review HWs and HW solutions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Review in-class slides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Study “additional items”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53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headEnd type="none" w="med" len="med"/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25244</TotalTime>
  <Words>425</Words>
  <Application>Microsoft Office PowerPoint</Application>
  <PresentationFormat>On-screen Show (4:3)</PresentationFormat>
  <Paragraphs>96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Brown</dc:creator>
  <cp:lastModifiedBy>McCalley, James D [E CPE]</cp:lastModifiedBy>
  <cp:revision>348</cp:revision>
  <dcterms:created xsi:type="dcterms:W3CDTF">2008-10-18T20:05:06Z</dcterms:created>
  <dcterms:modified xsi:type="dcterms:W3CDTF">2016-11-14T23:44:28Z</dcterms:modified>
</cp:coreProperties>
</file>