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434" r:id="rId3"/>
    <p:sldId id="446" r:id="rId4"/>
    <p:sldId id="445" r:id="rId5"/>
    <p:sldId id="443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0" autoAdjust="0"/>
    <p:restoredTop sz="96671" autoAdjust="0"/>
  </p:normalViewPr>
  <p:slideViewPr>
    <p:cSldViewPr snapToGrid="0">
      <p:cViewPr varScale="1">
        <p:scale>
          <a:sx n="60" d="100"/>
          <a:sy n="60" d="100"/>
        </p:scale>
        <p:origin x="53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49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D06CAA5-A6CE-40F7-9A13-92F9DC6A6DC9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E419770-A11C-4576-B3DC-DA2A77942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1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8ECB218-9B4D-498C-8495-A58153E21AF6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6FE24BA-1CCA-4E1D-940C-9F0E575B3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90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E5A5-6BE2-4734-8DED-A9DE855ED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E5A5-6BE2-4734-8DED-A9DE855ED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E5A5-6BE2-4734-8DED-A9DE855ED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E5A5-6BE2-4734-8DED-A9DE855ED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418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3995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EFF81-649B-4A67-9C3E-E92BE43BE2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2116-A165-47E7-BE3B-7C634DE8A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324B-DE4B-479D-8783-6FDF6A990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90AA5-B403-401D-9187-E2C7F2DF4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A467C-B1A8-4489-91BB-E4E200E67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76544-4468-4F8C-A234-AEA6B308E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6A7B3-6A40-43F0-89E0-FE4FC7D51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6D94-133D-4350-929C-5BD8427B2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78EE2-0929-4FA5-9E12-4C49CAF0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464E-78DA-4D16-9198-8FB643C1F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3EE63-B3B4-4A27-81F5-43B9E6541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130175" y="11445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6242"/>
            <a:ext cx="8229600" cy="49004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A14E0-7B6F-4C74-A486-D8202FE94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CBC1-09AE-4ED9-B8AA-66787C74A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9B42-4C24-4325-AEB2-703C1E35A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16732-7656-4B8B-98DB-069B7EDF8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A2C29-B97E-496F-8F8D-4CD967500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82377-9572-45ED-92F2-76EACC40E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130175" y="11445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7262"/>
            <a:ext cx="4038600" cy="48389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7262"/>
            <a:ext cx="4038600" cy="48389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C8CAB-38F0-4930-82D5-975A53EBC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130175" y="1403350"/>
            <a:ext cx="8931275" cy="22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71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A7122-4731-4EB1-823C-6C4D5F1A5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flipV="1">
            <a:off x="130175" y="11445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56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68CBA-0322-4ADB-9312-12B7C258D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 flipV="1">
            <a:off x="130175" y="10683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5C4B7-FA89-4232-9438-E2BBEBDDE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C66C7-423C-4A07-A5EC-A77E1CAC3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70B8F-E386-4267-9B74-F58E451E9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493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92350"/>
            <a:ext cx="822960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2588" y="6297613"/>
            <a:ext cx="788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AE60EB-AB5C-4B01-93A9-A8A8DBEC81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  <p:sldLayoutId id="214748404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C39345-96B8-4D01-A0BA-3CC85D063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35986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 smtClean="0"/>
              <a:t>Exam 1</a:t>
            </a:r>
            <a:endParaRPr lang="en-US" sz="31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16473"/>
            <a:ext cx="9144000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Wed</a:t>
            </a:r>
            <a:r>
              <a:rPr lang="en-US" sz="2800" dirty="0" smtClean="0"/>
              <a:t>, Sept 28, 2016, 5:10pm-6:25pm</a:t>
            </a:r>
            <a:endParaRPr lang="en-US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On-campus students take it at this time</a:t>
            </a:r>
            <a:r>
              <a:rPr lang="en-US" sz="2800" dirty="0" smtClean="0"/>
              <a:t>, this room</a:t>
            </a:r>
            <a:endParaRPr lang="en-US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Off-campus students: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You may take it with on-campus students if you like.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If you do not take it on-campus, then you must have a </a:t>
            </a:r>
            <a:r>
              <a:rPr lang="en-US" sz="2000" dirty="0" smtClean="0"/>
              <a:t>proctor (should have already done this, but if not, do it immediately – instructions are in the course syllabus posted on the website).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Your proctor downloads/uploads exam at </a:t>
            </a:r>
            <a:r>
              <a:rPr lang="en-US" dirty="0" smtClean="0"/>
              <a:t>testing center internet site.</a:t>
            </a:r>
            <a:endParaRPr lang="en-US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 </a:t>
            </a:r>
            <a:r>
              <a:rPr lang="en-US" sz="2000" dirty="0" smtClean="0"/>
              <a:t>will make it available at </a:t>
            </a:r>
            <a:r>
              <a:rPr lang="en-US" sz="2000" dirty="0" smtClean="0"/>
              <a:t>4:00</a:t>
            </a:r>
            <a:r>
              <a:rPr lang="en-US" sz="2000" dirty="0"/>
              <a:t>p</a:t>
            </a:r>
            <a:r>
              <a:rPr lang="en-US" sz="2000" dirty="0" smtClean="0"/>
              <a:t>m CT </a:t>
            </a:r>
            <a:r>
              <a:rPr lang="en-US" sz="2000" dirty="0" smtClean="0"/>
              <a:t>and you have until 12:00 </a:t>
            </a:r>
            <a:r>
              <a:rPr lang="en-US" sz="2000" dirty="0" smtClean="0"/>
              <a:t>midnight CT on Thursday complete </a:t>
            </a:r>
            <a:r>
              <a:rPr lang="en-US" sz="2000" dirty="0" smtClean="0"/>
              <a:t>the </a:t>
            </a:r>
            <a:r>
              <a:rPr lang="en-US" sz="2000" dirty="0" smtClean="0"/>
              <a:t>exam. </a:t>
            </a:r>
            <a:endParaRPr lang="en-US" sz="20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If </a:t>
            </a:r>
            <a:r>
              <a:rPr lang="en-US" sz="2000" dirty="0" smtClean="0"/>
              <a:t>the above scheduling requirements cause a problem for you, please email me and we can discuss.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5C4B7-FA89-4232-9438-E2BBEBDDE60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35986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 smtClean="0"/>
              <a:t>Exam 1 Summary</a:t>
            </a:r>
            <a:endParaRPr lang="en-US" sz="31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16473"/>
            <a:ext cx="9144000" cy="64633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Introductory material: Industry status, expected growth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Capacity factor; converting energy to </a:t>
            </a:r>
            <a:r>
              <a:rPr lang="en-US" dirty="0" smtClean="0"/>
              <a:t>capacity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wind energy industry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Recent trends in energy and their influence on wind energy</a:t>
            </a:r>
          </a:p>
          <a:p>
            <a:pPr lvl="0"/>
            <a:r>
              <a:rPr lang="en-US" dirty="0"/>
              <a:t>Introductory material: Wind energy technology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HAWT/VAWT, towers, foundations, blades, hub, rotor, nacelle, gearbox, generator, collector </a:t>
            </a:r>
            <a:r>
              <a:rPr lang="en-US" dirty="0" err="1"/>
              <a:t>cct</a:t>
            </a:r>
            <a:r>
              <a:rPr lang="en-US" dirty="0"/>
              <a:t>, atmosphere</a:t>
            </a:r>
          </a:p>
          <a:p>
            <a:pPr lvl="0"/>
            <a:r>
              <a:rPr lang="en-US" dirty="0"/>
              <a:t>Introductory material: </a:t>
            </a:r>
            <a:r>
              <a:rPr lang="en-US" dirty="0" err="1"/>
              <a:t>Levelized</a:t>
            </a:r>
            <a:r>
              <a:rPr lang="en-US" dirty="0"/>
              <a:t> cost of wind energy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Discount rate; use of engineering economics equations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Accounting for inflation: real vs. nominal discount rate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Computing LCOE=(LARR+AOE)/AAEP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Typical LCOEs; representative splits for </a:t>
            </a:r>
            <a:r>
              <a:rPr lang="en-US" dirty="0" smtClean="0"/>
              <a:t>LCOE</a:t>
            </a:r>
          </a:p>
          <a:p>
            <a:r>
              <a:rPr lang="en-US" dirty="0" smtClean="0"/>
              <a:t>EMPE: Wind Generators Steady-state basics (fixed speed machine)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Structure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Rotating magnetic field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Slip and speed relations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Per-phase equivalent circuit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Torque calculation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Torque-slip characteristic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Reactive power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Voltage dips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Type 2 machine speed control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Type 2 with pole-changing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5C4B7-FA89-4232-9438-E2BBEBDDE6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35986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 smtClean="0"/>
              <a:t>Exam 1 Summary</a:t>
            </a:r>
            <a:endParaRPr lang="en-US" sz="31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18073"/>
            <a:ext cx="9144000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EMPE</a:t>
            </a:r>
            <a:r>
              <a:rPr lang="en-US" dirty="0"/>
              <a:t>: Steady-state analysis of DFIGs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Basic concepts: slip, three operational modes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Per-phase operational model; referring quantities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Power relations; torque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Airgap</a:t>
            </a:r>
            <a:r>
              <a:rPr lang="en-US" dirty="0"/>
              <a:t> and slip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Power balance for different generator modes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Per-unitization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Voltage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Phasor</a:t>
            </a:r>
            <a:r>
              <a:rPr lang="en-US" dirty="0"/>
              <a:t> diagrams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Wind turbine control levels, with particular emphasis on Level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Dependence of various quantities (I</a:t>
            </a:r>
            <a:r>
              <a:rPr lang="en-US" baseline="-25000" dirty="0"/>
              <a:t>s</a:t>
            </a:r>
            <a:r>
              <a:rPr lang="en-US" dirty="0"/>
              <a:t>, </a:t>
            </a:r>
            <a:r>
              <a:rPr lang="en-US" dirty="0" err="1"/>
              <a:t>λ</a:t>
            </a:r>
            <a:r>
              <a:rPr lang="en-US" baseline="-25000" dirty="0" err="1"/>
              <a:t>r</a:t>
            </a:r>
            <a:r>
              <a:rPr lang="en-US" dirty="0"/>
              <a:t>, </a:t>
            </a:r>
            <a:r>
              <a:rPr lang="en-US" dirty="0" err="1"/>
              <a:t>λ</a:t>
            </a:r>
            <a:r>
              <a:rPr lang="en-US" baseline="-25000" dirty="0" err="1"/>
              <a:t>s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r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r</a:t>
            </a:r>
            <a:r>
              <a:rPr lang="en-US" dirty="0"/>
              <a:t>)  on stator voltage, stator reactive power, and torque.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I</a:t>
            </a:r>
            <a:r>
              <a:rPr lang="en-US" baseline="-25000" dirty="0" err="1"/>
              <a:t>m</a:t>
            </a:r>
            <a:r>
              <a:rPr lang="en-US" dirty="0"/>
              <a:t> expression as function of Q</a:t>
            </a:r>
            <a:r>
              <a:rPr lang="en-US" baseline="-25000" dirty="0"/>
              <a:t>s</a:t>
            </a:r>
            <a:r>
              <a:rPr lang="en-US" dirty="0"/>
              <a:t> to show magnetization </a:t>
            </a: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5C4B7-FA89-4232-9438-E2BBEBDDE6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46355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Additional items (in addition to HW1, HW2, HW3)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Video on laboratory issues by Nick David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NREL paper on control (section II)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In-class example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35986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 smtClean="0"/>
              <a:t>Exam 1 Summary</a:t>
            </a:r>
            <a:endParaRPr lang="en-US" sz="31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5C4B7-FA89-4232-9438-E2BBEBDDE6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18073"/>
            <a:ext cx="9144000" cy="61247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/>
              <a:t>Expected form of exam: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Closed notes, closed book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You may have pencil/pen/paper and calculator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Calculator cannot have a communication device on it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Exam will be 50 minutes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Problems requiring calculations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Problems requiring insight and understanding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Short-answer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True-false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How to prepare?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Review HWs and HW solutions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Review in-class </a:t>
            </a:r>
            <a:r>
              <a:rPr lang="en-US" sz="2800" dirty="0" smtClean="0"/>
              <a:t>slides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Study “additional items”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21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  <a:headEnd type="none" w="med" len="med"/>
          <a:tailEnd type="triangle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25057</TotalTime>
  <Words>451</Words>
  <Application>Microsoft Office PowerPoint</Application>
  <PresentationFormat>On-screen Show (4:3)</PresentationFormat>
  <Paragraphs>72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Brown</dc:creator>
  <cp:lastModifiedBy>McCalley, James D [E CPE]</cp:lastModifiedBy>
  <cp:revision>337</cp:revision>
  <dcterms:created xsi:type="dcterms:W3CDTF">2008-10-18T20:05:06Z</dcterms:created>
  <dcterms:modified xsi:type="dcterms:W3CDTF">2016-09-26T21:46:34Z</dcterms:modified>
</cp:coreProperties>
</file>