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58" r:id="rId1"/>
    <p:sldMasterId id="2147484745" r:id="rId2"/>
    <p:sldMasterId id="2147483660" r:id="rId3"/>
  </p:sldMasterIdLst>
  <p:notesMasterIdLst>
    <p:notesMasterId r:id="rId37"/>
  </p:notesMasterIdLst>
  <p:handoutMasterIdLst>
    <p:handoutMasterId r:id="rId38"/>
  </p:handoutMasterIdLst>
  <p:sldIdLst>
    <p:sldId id="334" r:id="rId4"/>
    <p:sldId id="642" r:id="rId5"/>
    <p:sldId id="643" r:id="rId6"/>
    <p:sldId id="644" r:id="rId7"/>
    <p:sldId id="645" r:id="rId8"/>
    <p:sldId id="666" r:id="rId9"/>
    <p:sldId id="667" r:id="rId10"/>
    <p:sldId id="668" r:id="rId11"/>
    <p:sldId id="661" r:id="rId12"/>
    <p:sldId id="669" r:id="rId13"/>
    <p:sldId id="662" r:id="rId14"/>
    <p:sldId id="663" r:id="rId15"/>
    <p:sldId id="671" r:id="rId16"/>
    <p:sldId id="664" r:id="rId17"/>
    <p:sldId id="665" r:id="rId18"/>
    <p:sldId id="670" r:id="rId19"/>
    <p:sldId id="675" r:id="rId20"/>
    <p:sldId id="655" r:id="rId21"/>
    <p:sldId id="673" r:id="rId22"/>
    <p:sldId id="674" r:id="rId23"/>
    <p:sldId id="677" r:id="rId24"/>
    <p:sldId id="647" r:id="rId25"/>
    <p:sldId id="648" r:id="rId26"/>
    <p:sldId id="649" r:id="rId27"/>
    <p:sldId id="650" r:id="rId28"/>
    <p:sldId id="651" r:id="rId29"/>
    <p:sldId id="656" r:id="rId30"/>
    <p:sldId id="676" r:id="rId31"/>
    <p:sldId id="678" r:id="rId32"/>
    <p:sldId id="657" r:id="rId33"/>
    <p:sldId id="658" r:id="rId34"/>
    <p:sldId id="679" r:id="rId35"/>
    <p:sldId id="680" r:id="rId36"/>
  </p:sldIdLst>
  <p:sldSz cx="9144000" cy="6858000" type="screen4x3"/>
  <p:notesSz cx="7043738" cy="93329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0">
          <p15:clr>
            <a:srgbClr val="A4A3A4"/>
          </p15:clr>
        </p15:guide>
        <p15:guide id="2" pos="221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5BB"/>
    <a:srgbClr val="FFCCCC"/>
    <a:srgbClr val="FF9999"/>
    <a:srgbClr val="FF7C80"/>
    <a:srgbClr val="CCFF99"/>
    <a:srgbClr val="66FF33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3435" autoAdjust="0"/>
    <p:restoredTop sz="86725" autoAdjust="0"/>
  </p:normalViewPr>
  <p:slideViewPr>
    <p:cSldViewPr snapToGrid="0">
      <p:cViewPr>
        <p:scale>
          <a:sx n="60" d="100"/>
          <a:sy n="60" d="100"/>
        </p:scale>
        <p:origin x="480" y="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-24528"/>
    </p:cViewPr>
  </p:sorterViewPr>
  <p:notesViewPr>
    <p:cSldViewPr snapToGrid="0">
      <p:cViewPr varScale="1">
        <p:scale>
          <a:sx n="62" d="100"/>
          <a:sy n="62" d="100"/>
        </p:scale>
        <p:origin x="-600" y="-96"/>
      </p:cViewPr>
      <p:guideLst>
        <p:guide orient="horz" pos="2940"/>
        <p:guide pos="221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e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33.wmf"/><Relationship Id="rId4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wrap="square" lIns="93568" tIns="46784" rIns="93568" bIns="4678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89388" y="0"/>
            <a:ext cx="3052762" cy="466725"/>
          </a:xfrm>
          <a:prstGeom prst="rect">
            <a:avLst/>
          </a:prstGeom>
        </p:spPr>
        <p:txBody>
          <a:bodyPr vert="horz" wrap="square" lIns="93568" tIns="46784" rIns="93568" bIns="4678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4011A1BE-CFF9-4855-8EA8-8ADAFAE4B7DD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64600"/>
            <a:ext cx="3052763" cy="466725"/>
          </a:xfrm>
          <a:prstGeom prst="rect">
            <a:avLst/>
          </a:prstGeom>
        </p:spPr>
        <p:txBody>
          <a:bodyPr vert="horz" wrap="square" lIns="93568" tIns="46784" rIns="93568" bIns="4678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89388" y="8864600"/>
            <a:ext cx="3052762" cy="466725"/>
          </a:xfrm>
          <a:prstGeom prst="rect">
            <a:avLst/>
          </a:prstGeom>
        </p:spPr>
        <p:txBody>
          <a:bodyPr vert="horz" wrap="square" lIns="93568" tIns="46784" rIns="93568" bIns="4678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999C6EC-8178-4AA4-8C0B-E19A951196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715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wrap="square" lIns="93568" tIns="46784" rIns="93568" bIns="4678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9388" y="0"/>
            <a:ext cx="3052762" cy="466725"/>
          </a:xfrm>
          <a:prstGeom prst="rect">
            <a:avLst/>
          </a:prstGeom>
        </p:spPr>
        <p:txBody>
          <a:bodyPr vert="horz" wrap="square" lIns="93568" tIns="46784" rIns="93568" bIns="4678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ADEAC33B-E16D-4329-AD29-B7072CBFA6FE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700088"/>
            <a:ext cx="4665662" cy="3500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568" tIns="46784" rIns="93568" bIns="46784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33888"/>
            <a:ext cx="5634038" cy="4198937"/>
          </a:xfrm>
          <a:prstGeom prst="rect">
            <a:avLst/>
          </a:prstGeom>
        </p:spPr>
        <p:txBody>
          <a:bodyPr vert="horz" wrap="square" lIns="93568" tIns="46784" rIns="93568" bIns="4678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64600"/>
            <a:ext cx="3052763" cy="466725"/>
          </a:xfrm>
          <a:prstGeom prst="rect">
            <a:avLst/>
          </a:prstGeom>
        </p:spPr>
        <p:txBody>
          <a:bodyPr vert="horz" wrap="square" lIns="93568" tIns="46784" rIns="93568" bIns="4678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9388" y="8864600"/>
            <a:ext cx="3052762" cy="466725"/>
          </a:xfrm>
          <a:prstGeom prst="rect">
            <a:avLst/>
          </a:prstGeom>
        </p:spPr>
        <p:txBody>
          <a:bodyPr vert="horz" wrap="square" lIns="93568" tIns="46784" rIns="93568" bIns="4678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1083D9E-6C37-498A-BC9B-91DF455E8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117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Check Ackermann’s “Wind power in power systems,” chapter 13 by Nick Miller, et al, section 13.4, for “Economic evaluation factors.”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FA67C8-A641-47DB-B269-4F8D9427F98C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083D9E-6C37-498A-BC9B-91DF455E807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924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4768850" y="6348413"/>
            <a:ext cx="5508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681CE-606C-4E12-ADCE-607436D26B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3E300-1BD3-4C1E-A247-642A327D4F36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EDE49-56C8-4694-9DEA-C32CAA463F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C1C19-443D-4D43-A8F4-21E893C05B3D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D1051-9482-4319-B59E-CC0E8D60BD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F2317-57DF-4C7F-9A2D-054755AAB791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5A307-0904-4904-9122-59EDD6CAA1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C08DF-BB33-4168-BDCD-5D322B0A8E29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A9256-D605-4035-B48A-C64289853D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A5E34-9866-44C8-899B-C8BA891DC5AF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0387C-E424-42A4-85D6-ABF213677A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15A49-8CC2-45AC-8B76-2ED565110251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7C5E7-157A-4CBC-8E06-4315790C45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DBFEB-3AF1-4D52-AD20-830190981069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E15C0-1CB5-4E48-A255-31A294673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5B93D-BF94-4D1F-8B02-8757592164C0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05C86-7AA8-44A5-847A-02F115CD4A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225F2-E71F-47B7-A939-E947B5A1D7B3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AB9AA-86B3-4202-8B4D-BA96581BBD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CC4B2-40EC-4352-9969-71D8E1EB97EA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27E6B-02B9-4354-B8C2-03689CF54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9D43E-623E-4429-82A1-E41D3DC219FF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718050" y="6373813"/>
            <a:ext cx="704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0C673-9F18-468E-B89E-39311B78EF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02939-DD68-4A64-8BD9-6A15E215E291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E6EEE-7623-410C-9749-8E9796F04E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62FBF-052F-47F6-9509-3F65C838BCDB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D29FC-60D9-439C-A64F-588B698D38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EE9A1-C5C7-4D9F-8022-BE75D06D437B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D9B97-6BE8-4D69-B0F1-32A186CDC0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6671C-5EAA-4EC3-8D2D-07464BE99668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41458-6EE4-4DDD-8856-84981F1CED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893E4-D04D-44EA-A924-32EFBF6102CA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D29A3-2F49-47C1-BC8D-B674049125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C5D10-0E6A-44E5-A61A-9ECEFC3C492A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9C199-D6D6-47F3-A8E2-815033F7F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8B9B7-36CE-4798-95E3-A0D9BA05F95A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9199B-709E-4438-8930-26581AEB6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26B81-B75A-4FDE-B8C5-982F5E7C81E8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59DEF-3938-43F9-91EE-7D9A37FC80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DBDE7-1A69-497B-80E5-63A816E46D3B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15501-16C6-4052-8704-7BB8FCE76C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B611E-04E0-4E88-B481-D3B95AD0D91C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F496E-99AB-4F64-ADC1-59921B1F01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68674-9E41-42E1-AD62-7446A1D23ECE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AF9BC-9D7B-4DF0-AC9C-4C66D6066A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CC2FD-5462-411F-BFE4-30BF7938E973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3090A-7DF8-4790-82BD-7234C03B1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957F7-D807-44AB-BFF7-F5583C4EA88A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9701-F654-44CF-8804-C42723F2C7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FB3F9-ADEB-4681-9999-85569144FA3C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2A50C-1F53-4A86-8AC6-8CEF333104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69286-724B-43DA-B98D-4FF53110A4D4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48F9A-1FBA-4CF6-ADC7-336C4A9FF5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D3BA6-2D69-47EE-9F93-78601E288830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DB740-1A11-4CB0-8369-08CEFE26F3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AA884-643C-4D9C-B406-86641E12B3CF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EEBF3-1177-43CE-8B61-E56A03BF97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FB049-A7AD-4CF8-A266-C42687BB31A4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3E4F4-0411-4EC5-94CF-851F89E2EB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79413-B9ED-4626-B3CB-01C67DA156F6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BD3F4-0B99-4267-8E97-85E012F068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AB0E2-F8C6-4417-A16D-DDD580E3D444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E6811-1CA9-4B2D-B5A0-5EAC80C03C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89544-5C94-4398-BBE8-7D5B0D5A3F3E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76EC1-8BB4-44A0-BFF2-58EC4406E0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7AD5D7-439B-42D2-AC68-385B7F11229C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0998AED-B4D7-41B7-B1B5-C8AD02C416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813" y="6215063"/>
            <a:ext cx="30289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http://www.print.iastate.edu/images/NewWebNameplates/NewWebNameplatesPNG/ISU2LINE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66025" y="6227763"/>
            <a:ext cx="14287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01" r:id="rId1"/>
    <p:sldLayoutId id="2147484902" r:id="rId2"/>
    <p:sldLayoutId id="2147484870" r:id="rId3"/>
    <p:sldLayoutId id="2147484871" r:id="rId4"/>
    <p:sldLayoutId id="2147484872" r:id="rId5"/>
    <p:sldLayoutId id="2147484873" r:id="rId6"/>
    <p:sldLayoutId id="2147484903" r:id="rId7"/>
    <p:sldLayoutId id="2147484874" r:id="rId8"/>
    <p:sldLayoutId id="2147484875" r:id="rId9"/>
    <p:sldLayoutId id="2147484876" r:id="rId10"/>
    <p:sldLayoutId id="214748487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FE121C0-62E8-4D8E-9245-7ECC5FD3A5E0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6DD3CF3-580C-47B2-92BA-C145ACFBBB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8" r:id="rId1"/>
    <p:sldLayoutId id="2147484879" r:id="rId2"/>
    <p:sldLayoutId id="2147484880" r:id="rId3"/>
    <p:sldLayoutId id="2147484881" r:id="rId4"/>
    <p:sldLayoutId id="2147484882" r:id="rId5"/>
    <p:sldLayoutId id="2147484883" r:id="rId6"/>
    <p:sldLayoutId id="2147484884" r:id="rId7"/>
    <p:sldLayoutId id="2147484885" r:id="rId8"/>
    <p:sldLayoutId id="2147484886" r:id="rId9"/>
    <p:sldLayoutId id="2147484887" r:id="rId10"/>
    <p:sldLayoutId id="2147484888" r:id="rId11"/>
    <p:sldLayoutId id="214748488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E77B861-DE8A-4325-9922-28493728ED85}" type="datetime1">
              <a:rPr lang="en-US"/>
              <a:pPr>
                <a:defRPr/>
              </a:pPr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BECC3B3-AF93-42B0-A1ED-F9EB331E2B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91" r:id="rId2"/>
    <p:sldLayoutId id="2147484892" r:id="rId3"/>
    <p:sldLayoutId id="2147484893" r:id="rId4"/>
    <p:sldLayoutId id="2147484894" r:id="rId5"/>
    <p:sldLayoutId id="2147484895" r:id="rId6"/>
    <p:sldLayoutId id="2147484896" r:id="rId7"/>
    <p:sldLayoutId id="2147484897" r:id="rId8"/>
    <p:sldLayoutId id="2147484898" r:id="rId9"/>
    <p:sldLayoutId id="2147484899" r:id="rId10"/>
    <p:sldLayoutId id="214748490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a.gov/forecasts/aeo/assumptions/pdf/table_8.2.pdf" TargetMode="External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a.gov/forecasts/aeo/assumptions/pdf/table_8.2.pdf" TargetMode="External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a.gov/forecasts/aeo/assumptions/pdf/table_8.2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el.gov/docs/fy12osti/52920.pdf" TargetMode="External"/><Relationship Id="rId2" Type="http://schemas.openxmlformats.org/officeDocument/2006/relationships/hyperlink" Target="http://www.eia.gov/forecasts/aeo/pdf/electricity_generation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rel.gov/docs/fy16osti/64281.pdf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8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hyperlink" Target="https://www.eia.gov/forecasts/aeo/pdf/electricity_generation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hyperlink" Target="https://www.eia.gov/forecasts/aeo/pdf/electricity_generation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hyperlink" Target="http://www.eia.gov/forecasts/aeo/pdf/electricity_generation.pdf" TargetMode="External"/><Relationship Id="rId5" Type="http://schemas.openxmlformats.org/officeDocument/2006/relationships/hyperlink" Target="http://www.eia.gov/conference/2013/pdf/presentations/namovicz.pdf" TargetMode="External"/><Relationship Id="rId4" Type="http://schemas.openxmlformats.org/officeDocument/2006/relationships/image" Target="../media/image33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hyperlink" Target="http://www.eia.gov/conference/2013/pdf/presentations/namovicz.pdf" TargetMode="External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42.wmf"/><Relationship Id="rId4" Type="http://schemas.openxmlformats.org/officeDocument/2006/relationships/hyperlink" Target="http://www.eia.gov/forecasts/aeo/pdf/electricity_generation.pdf" TargetMode="External"/><Relationship Id="rId9" Type="http://schemas.openxmlformats.org/officeDocument/2006/relationships/oleObject" Target="../embeddings/oleObject36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a.gov/forecasts/aeo/pdf/electricity_generation.pdf" TargetMode="External"/><Relationship Id="rId2" Type="http://schemas.openxmlformats.org/officeDocument/2006/relationships/hyperlink" Target="http://www.eia.gov/conference/2013/pdf/presentations/namovicz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21.emf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 idx="4294967295"/>
          </p:nvPr>
        </p:nvSpPr>
        <p:spPr>
          <a:xfrm>
            <a:off x="460145" y="15766"/>
            <a:ext cx="7955184" cy="3067050"/>
          </a:xfrm>
        </p:spPr>
        <p:txBody>
          <a:bodyPr/>
          <a:lstStyle/>
          <a:p>
            <a:r>
              <a:rPr lang="en-US" sz="4800" b="1" dirty="0" err="1" smtClean="0"/>
              <a:t>Levelized</a:t>
            </a:r>
            <a:r>
              <a:rPr lang="en-US" sz="4800" b="1" dirty="0" smtClean="0"/>
              <a:t> Cost </a:t>
            </a:r>
            <a:r>
              <a:rPr lang="en-US" sz="4800" b="1" dirty="0" smtClean="0"/>
              <a:t>of Wind</a:t>
            </a:r>
            <a:endParaRPr lang="en-US" sz="4800" dirty="0"/>
          </a:p>
        </p:txBody>
      </p:sp>
      <p:sp>
        <p:nvSpPr>
          <p:cNvPr id="8198" name="Slide Number Placeholder 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35860" y="6371020"/>
            <a:ext cx="61595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7C769D6-30B7-43E9-B440-64EEA301EB3C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607545" y="4369617"/>
            <a:ext cx="528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J. McCalley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7545" y="2941386"/>
            <a:ext cx="528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EE 459/559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77461"/>
          </a:xfrm>
        </p:spPr>
        <p:txBody>
          <a:bodyPr/>
          <a:lstStyle/>
          <a:p>
            <a:r>
              <a:rPr lang="en-US" b="1" dirty="0" smtClean="0"/>
              <a:t>Inflation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4325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10</a:t>
            </a:fld>
            <a:endParaRPr lang="es-ES" altLang="en-US" b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0" y="798793"/>
            <a:ext cx="911663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 smtClean="0"/>
              <a:t>Current </a:t>
            </a:r>
            <a:r>
              <a:rPr lang="en-US" sz="2400" u="sng" dirty="0" smtClean="0"/>
              <a:t>or nominal dollars</a:t>
            </a:r>
            <a:r>
              <a:rPr lang="en-US" sz="2400" dirty="0" smtClean="0"/>
              <a:t> are </a:t>
            </a:r>
            <a:r>
              <a:rPr lang="en-US" sz="2400" dirty="0" smtClean="0"/>
              <a:t>actual cash flows that would occur during each particular </a:t>
            </a:r>
            <a:r>
              <a:rPr lang="en-US" sz="2400" dirty="0" smtClean="0"/>
              <a:t>year and are not, therefore,</a:t>
            </a:r>
            <a:r>
              <a:rPr lang="en-US" sz="2400" dirty="0" smtClean="0"/>
              <a:t> referenced to a particular year. </a:t>
            </a:r>
            <a:r>
              <a:rPr lang="en-US" sz="2400" i="1" dirty="0" smtClean="0"/>
              <a:t>Use </a:t>
            </a:r>
            <a:r>
              <a:rPr lang="en-US" sz="2400" i="1" dirty="0" smtClean="0"/>
              <a:t>nominal</a:t>
            </a:r>
            <a:r>
              <a:rPr lang="en-US" sz="2400" i="1" dirty="0" smtClean="0"/>
              <a:t> </a:t>
            </a:r>
            <a:r>
              <a:rPr lang="en-US" sz="2400" i="1" dirty="0" smtClean="0"/>
              <a:t>discount rate with current dollars</a:t>
            </a:r>
            <a:r>
              <a:rPr lang="en-US" sz="2400" i="1" dirty="0" smtClean="0"/>
              <a:t>.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/>
              <a:t>Constant </a:t>
            </a:r>
            <a:r>
              <a:rPr lang="en-US" sz="2400" u="sng" dirty="0" smtClean="0"/>
              <a:t>or real dollars </a:t>
            </a:r>
            <a:r>
              <a:rPr lang="en-US" sz="2400" dirty="0"/>
              <a:t>adjust for inflation and are therefore “constant-value” dollars, i.e., their expression in one year has equivalent buying power as their (adjusted) expression in another year</a:t>
            </a:r>
            <a:r>
              <a:rPr lang="en-US" sz="2400" dirty="0" smtClean="0"/>
              <a:t>. </a:t>
            </a:r>
            <a:r>
              <a:rPr lang="en-US" sz="2400" dirty="0" smtClean="0"/>
              <a:t>Constant dollars are </a:t>
            </a:r>
            <a:r>
              <a:rPr lang="en-US" sz="2400" dirty="0" smtClean="0"/>
              <a:t>always referenced to a particular year, e.g., “2015 dollars.” </a:t>
            </a:r>
            <a:r>
              <a:rPr lang="en-US" sz="2400" i="1" dirty="0" smtClean="0"/>
              <a:t>Use real </a:t>
            </a:r>
            <a:r>
              <a:rPr lang="en-US" sz="2400" i="1" dirty="0" smtClean="0"/>
              <a:t>discount rate with constant dollars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94704" y="4429130"/>
            <a:ext cx="77144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ym typeface="Wingdings" panose="05000000000000000000" pitchFamily="2" charset="2"/>
              </a:rPr>
              <a:t>Unless otherwise stated, assume we use constant dollars with the real discount rate.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8789" y="5396248"/>
            <a:ext cx="8987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example, when converting a series of cash flows to a present worth value,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cash flows are current dollars (not inflation-adjusted), use nominal discount rate.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cash flows are constant dollars (inflation-adjusted), use real discount rate.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76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77461"/>
          </a:xfrm>
        </p:spPr>
        <p:txBody>
          <a:bodyPr/>
          <a:lstStyle/>
          <a:p>
            <a:r>
              <a:rPr lang="en-US" b="1" dirty="0" smtClean="0"/>
              <a:t>Fixed </a:t>
            </a:r>
            <a:r>
              <a:rPr lang="en-US" b="1" dirty="0" smtClean="0"/>
              <a:t>Costs</a:t>
            </a:r>
            <a:endParaRPr lang="en-US" b="1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4325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11</a:t>
            </a:fld>
            <a:endParaRPr lang="es-ES" altLang="en-US" b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4546" y="977462"/>
            <a:ext cx="8654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nvestment costs: 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39" y="1599334"/>
            <a:ext cx="5286777" cy="34745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837" y="5138062"/>
            <a:ext cx="5105582" cy="1294488"/>
          </a:xfrm>
          <a:prstGeom prst="rect">
            <a:avLst/>
          </a:prstGeom>
        </p:spPr>
      </p:pic>
      <p:sp>
        <p:nvSpPr>
          <p:cNvPr id="5" name="Right Brace 4"/>
          <p:cNvSpPr/>
          <p:nvPr/>
        </p:nvSpPr>
        <p:spPr>
          <a:xfrm>
            <a:off x="5601419" y="1203158"/>
            <a:ext cx="863549" cy="52293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64968" y="3336614"/>
            <a:ext cx="2520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costs occur each year over the life of the plant and may be annuitized.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6300944"/>
            <a:ext cx="5599176" cy="527304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60240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77461"/>
          </a:xfrm>
        </p:spPr>
        <p:txBody>
          <a:bodyPr/>
          <a:lstStyle/>
          <a:p>
            <a:r>
              <a:rPr lang="en-US" b="1" dirty="0" smtClean="0"/>
              <a:t>Fixed </a:t>
            </a:r>
            <a:r>
              <a:rPr lang="en-US" b="1" dirty="0" smtClean="0"/>
              <a:t>costs</a:t>
            </a:r>
            <a:endParaRPr lang="en-US" b="1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4325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12</a:t>
            </a:fld>
            <a:endParaRPr lang="es-ES" altLang="en-US" b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54545" y="915103"/>
            <a:ext cx="8654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</a:t>
            </a:r>
            <a:r>
              <a:rPr lang="en-US" sz="2800" dirty="0" smtClean="0"/>
              <a:t>on-investment fixed costs: 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172" y="1438323"/>
            <a:ext cx="6855089" cy="273677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983831" y="4175099"/>
            <a:ext cx="2520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costs occur each year over the life of the plant and may be annuitized.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3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77461"/>
          </a:xfrm>
        </p:spPr>
        <p:txBody>
          <a:bodyPr/>
          <a:lstStyle/>
          <a:p>
            <a:r>
              <a:rPr lang="en-US" b="1" dirty="0" err="1" smtClean="0"/>
              <a:t>Levelizing</a:t>
            </a:r>
            <a:r>
              <a:rPr lang="en-US" b="1" dirty="0" smtClean="0"/>
              <a:t> Fixed Costs</a:t>
            </a:r>
            <a:endParaRPr lang="en-US" b="1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4325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13</a:t>
            </a:fld>
            <a:endParaRPr lang="es-ES" altLang="en-US" b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8337" y="977462"/>
            <a:ext cx="8903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 </a:t>
            </a:r>
            <a:r>
              <a:rPr lang="en-US" sz="2800" dirty="0" err="1" smtClean="0"/>
              <a:t>levelize</a:t>
            </a:r>
            <a:r>
              <a:rPr lang="en-US" sz="2800" dirty="0" smtClean="0"/>
              <a:t> (or annuitize</a:t>
            </a:r>
            <a:r>
              <a:rPr lang="en-US" sz="2800" dirty="0"/>
              <a:t>) </a:t>
            </a:r>
            <a:r>
              <a:rPr lang="en-US" sz="2800" dirty="0" smtClean="0"/>
              <a:t>the fixed costs over a period of N years, we can do the following: 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590246"/>
              </p:ext>
            </p:extLst>
          </p:nvPr>
        </p:nvGraphicFramePr>
        <p:xfrm>
          <a:off x="2257425" y="5059777"/>
          <a:ext cx="356552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3" imgW="1422360" imgH="444240" progId="Equation.DSMT4">
                  <p:embed/>
                </p:oleObj>
              </mc:Choice>
              <mc:Fallback>
                <p:oleObj name="Equation" r:id="rId3" imgW="1422360" imgH="44424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25" y="5059777"/>
                        <a:ext cx="3565525" cy="1114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180943"/>
              </p:ext>
            </p:extLst>
          </p:nvPr>
        </p:nvGraphicFramePr>
        <p:xfrm>
          <a:off x="2284413" y="2715040"/>
          <a:ext cx="3133725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5" imgW="1130040" imgH="431640" progId="Equation.DSMT4">
                  <p:embed/>
                </p:oleObj>
              </mc:Choice>
              <mc:Fallback>
                <p:oleObj name="Equation" r:id="rId5" imgW="1130040" imgH="43164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2715040"/>
                        <a:ext cx="3133725" cy="1176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28337" y="2398598"/>
            <a:ext cx="8903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Obtain the present worth of all of future costs F</a:t>
            </a:r>
            <a:r>
              <a:rPr lang="en-US" sz="2800" baseline="-25000" dirty="0" smtClean="0"/>
              <a:t>t</a:t>
            </a:r>
            <a:r>
              <a:rPr lang="en-US" sz="2800" dirty="0" smtClean="0"/>
              <a:t>, t=1,…,N via: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136359" y="3802282"/>
            <a:ext cx="8903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  <a:r>
              <a:rPr lang="en-US" sz="2800" dirty="0" smtClean="0"/>
              <a:t>. Annuitize this present worth cost to obtain the </a:t>
            </a:r>
            <a:r>
              <a:rPr lang="en-US" sz="2800" dirty="0" err="1" smtClean="0"/>
              <a:t>levelized</a:t>
            </a:r>
            <a:r>
              <a:rPr lang="en-US" sz="2800" dirty="0" smtClean="0"/>
              <a:t> annual revenue requirements (LARR):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481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77461"/>
          </a:xfrm>
        </p:spPr>
        <p:txBody>
          <a:bodyPr/>
          <a:lstStyle/>
          <a:p>
            <a:r>
              <a:rPr lang="en-US" b="1" dirty="0" smtClean="0"/>
              <a:t>Fixed Charge Rate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4325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14</a:t>
            </a:fld>
            <a:endParaRPr lang="es-ES" altLang="en-US" b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8940" y="858161"/>
            <a:ext cx="87061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The fixed charge rate is then given by</a:t>
            </a:r>
          </a:p>
        </p:txBody>
      </p:sp>
      <p:sp>
        <p:nvSpPr>
          <p:cNvPr id="9" name="Rectangle 8"/>
          <p:cNvSpPr/>
          <p:nvPr/>
        </p:nvSpPr>
        <p:spPr>
          <a:xfrm>
            <a:off x="1367464" y="5797793"/>
            <a:ext cx="694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http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://www.eia.gov/forecasts/aeo/assumptions/pdf/table_8.2.pdf 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011376"/>
              </p:ext>
            </p:extLst>
          </p:nvPr>
        </p:nvGraphicFramePr>
        <p:xfrm>
          <a:off x="2209048" y="1742232"/>
          <a:ext cx="366077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4" imgW="1460160" imgH="419040" progId="Equation.DSMT4">
                  <p:embed/>
                </p:oleObj>
              </mc:Choice>
              <mc:Fallback>
                <p:oleObj name="Equation" r:id="rId4" imgW="1460160" imgH="41904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048" y="1742232"/>
                        <a:ext cx="3660775" cy="1050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2793157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overnight cost for a particular generation technology is the cost in $/kW to build that technology if it could be done in a single day. It does not include the allowance for funds used during construction, AFUDC.</a:t>
            </a:r>
          </a:p>
          <a:p>
            <a:endParaRPr lang="en-US" sz="2800" dirty="0"/>
          </a:p>
          <a:p>
            <a:r>
              <a:rPr lang="en-US" sz="2800" dirty="0" smtClean="0"/>
              <a:t>Overnight costs are estimated by the US Energy Information Administration. For 2016, see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122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4043966" cy="977461"/>
          </a:xfrm>
        </p:spPr>
        <p:txBody>
          <a:bodyPr/>
          <a:lstStyle/>
          <a:p>
            <a:r>
              <a:rPr lang="en-US" b="1" dirty="0" smtClean="0"/>
              <a:t>Overnight cost</a:t>
            </a:r>
            <a:endParaRPr lang="en-US" b="1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51276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15</a:t>
            </a:fld>
            <a:endParaRPr lang="es-ES" altLang="en-US" b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77" y="1232079"/>
            <a:ext cx="8851680" cy="539624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525037" y="1438138"/>
            <a:ext cx="875763" cy="523481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0877" y="5636652"/>
            <a:ext cx="8851680" cy="2704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73510" y="-5988"/>
            <a:ext cx="537049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Observe this is stated in 2015 dollars. If we want to invest in a wind turbine in 2020, we can increase this cost by (1+e)</a:t>
            </a:r>
            <a:r>
              <a:rPr lang="en-US" sz="1700" baseline="30000" dirty="0" smtClean="0"/>
              <a:t>5</a:t>
            </a:r>
            <a:r>
              <a:rPr lang="en-US" sz="1700" dirty="0" smtClean="0"/>
              <a:t> and then use </a:t>
            </a:r>
            <a:r>
              <a:rPr lang="en-US" sz="1700" dirty="0" err="1" smtClean="0"/>
              <a:t>i</a:t>
            </a:r>
            <a:r>
              <a:rPr lang="en-US" sz="1700" baseline="-25000" dirty="0" err="1" smtClean="0"/>
              <a:t>r</a:t>
            </a:r>
            <a:r>
              <a:rPr lang="en-US" sz="1700" dirty="0" smtClean="0"/>
              <a:t> as discount rate. Alternatively, we can use the 2015 value in 2020 and then use i</a:t>
            </a:r>
            <a:r>
              <a:rPr lang="en-US" sz="1700" baseline="-25000" dirty="0" smtClean="0"/>
              <a:t>n</a:t>
            </a:r>
            <a:r>
              <a:rPr lang="en-US" sz="1700" dirty="0" smtClean="0"/>
              <a:t> as discount rate.</a:t>
            </a:r>
            <a:endParaRPr lang="en-US" sz="1700" dirty="0"/>
          </a:p>
        </p:txBody>
      </p:sp>
      <p:sp>
        <p:nvSpPr>
          <p:cNvPr id="11" name="Rectangle 10"/>
          <p:cNvSpPr/>
          <p:nvPr/>
        </p:nvSpPr>
        <p:spPr>
          <a:xfrm>
            <a:off x="2021983" y="6568440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hlinkClick r:id="rId3"/>
              </a:rPr>
              <a:t>www.eia.gov/forecasts/aeo/assumptions/pdf/table_8.2.pdf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03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77461"/>
          </a:xfrm>
        </p:spPr>
        <p:txBody>
          <a:bodyPr/>
          <a:lstStyle/>
          <a:p>
            <a:r>
              <a:rPr lang="en-US" b="1" dirty="0" smtClean="0"/>
              <a:t>Notes on previous table</a:t>
            </a:r>
            <a:endParaRPr lang="en-US" b="1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51276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16</a:t>
            </a:fld>
            <a:endParaRPr lang="es-ES" altLang="en-US" b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28" y="977462"/>
            <a:ext cx="8845344" cy="4187762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2021983" y="6568440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hlinkClick r:id="rId3"/>
              </a:rPr>
              <a:t>www.eia.gov/forecasts/aeo/assumptions/pdf/table_8.2.pdf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61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77461"/>
          </a:xfrm>
        </p:spPr>
        <p:txBody>
          <a:bodyPr/>
          <a:lstStyle/>
          <a:p>
            <a:r>
              <a:rPr lang="en-US" b="1" dirty="0" smtClean="0"/>
              <a:t>Computation of LARR</a:t>
            </a:r>
            <a:endParaRPr lang="en-US" b="1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51276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17</a:t>
            </a:fld>
            <a:endParaRPr lang="es-ES" altLang="en-US" b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021983" y="6568440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hlinkClick r:id="rId3"/>
              </a:rPr>
              <a:t>www.eia.gov/forecasts/aeo/assumptions/pdf/table_8.2.pdf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8758" y="977462"/>
            <a:ext cx="8518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the FCR and the overnight cost, the LARR is then computed according to </a:t>
            </a:r>
            <a:endParaRPr lang="en-US" sz="2800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231652"/>
              </p:ext>
            </p:extLst>
          </p:nvPr>
        </p:nvGraphicFramePr>
        <p:xfrm>
          <a:off x="2152650" y="2654236"/>
          <a:ext cx="483870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Equation" r:id="rId4" imgW="1930320" imgH="203040" progId="Equation.DSMT4">
                  <p:embed/>
                </p:oleObj>
              </mc:Choice>
              <mc:Fallback>
                <p:oleObj name="Equation" r:id="rId4" imgW="1930320" imgH="20304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2654236"/>
                        <a:ext cx="4838700" cy="509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024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77461"/>
          </a:xfrm>
        </p:spPr>
        <p:txBody>
          <a:bodyPr/>
          <a:lstStyle/>
          <a:p>
            <a:r>
              <a:rPr lang="en-US" b="1" dirty="0" smtClean="0"/>
              <a:t>Annual Operating Expenses (AOE)</a:t>
            </a:r>
            <a:endParaRPr lang="en-US" b="1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6114" y="6419414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18</a:t>
            </a:fld>
            <a:endParaRPr lang="es-ES" altLang="en-US" b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12834" y="945914"/>
            <a:ext cx="87183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 smtClean="0"/>
              <a:t>annual operating expenses (</a:t>
            </a:r>
            <a:r>
              <a:rPr lang="en-US" sz="2400" dirty="0" smtClean="0"/>
              <a:t>AOE) include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annual </a:t>
            </a:r>
            <a:r>
              <a:rPr lang="en-US" sz="2400" dirty="0" smtClean="0"/>
              <a:t>land </a:t>
            </a:r>
            <a:r>
              <a:rPr lang="en-US" sz="2400" dirty="0" smtClean="0"/>
              <a:t>lease </a:t>
            </a:r>
            <a:r>
              <a:rPr lang="en-US" sz="2400" dirty="0" smtClean="0"/>
              <a:t>cost</a:t>
            </a:r>
            <a:r>
              <a:rPr lang="en-US" sz="2400" dirty="0"/>
              <a:t> </a:t>
            </a:r>
            <a:r>
              <a:rPr lang="en-US" sz="2400" dirty="0" smtClean="0"/>
              <a:t>(LLC)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levelized</a:t>
            </a:r>
            <a:r>
              <a:rPr lang="en-US" sz="2400" dirty="0" smtClean="0"/>
              <a:t> O&amp;M cost (LOM), </a:t>
            </a:r>
            <a:r>
              <a:rPr lang="en-US" sz="2400" dirty="0" smtClean="0"/>
              <a:t>and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levelized</a:t>
            </a:r>
            <a:r>
              <a:rPr lang="en-US" sz="2400" dirty="0" smtClean="0"/>
              <a:t> </a:t>
            </a:r>
            <a:r>
              <a:rPr lang="en-US" sz="2400" dirty="0" smtClean="0"/>
              <a:t>replacement </a:t>
            </a:r>
            <a:r>
              <a:rPr lang="en-US" sz="2400" dirty="0" smtClean="0"/>
              <a:t>cost (LRC)</a:t>
            </a:r>
            <a:endParaRPr lang="en-US" sz="2400" dirty="0" smtClean="0"/>
          </a:p>
          <a:p>
            <a:pPr algn="just"/>
            <a:r>
              <a:rPr lang="en-US" sz="2400" dirty="0" smtClean="0"/>
              <a:t>with </a:t>
            </a:r>
            <a:r>
              <a:rPr lang="en-US" sz="2400" dirty="0" smtClean="0"/>
              <a:t>units of $/year. 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379923"/>
              </p:ext>
            </p:extLst>
          </p:nvPr>
        </p:nvGraphicFramePr>
        <p:xfrm>
          <a:off x="2053974" y="3119891"/>
          <a:ext cx="4329112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Equation" r:id="rId3" imgW="1726920" imgH="177480" progId="Equation.DSMT4">
                  <p:embed/>
                </p:oleObj>
              </mc:Choice>
              <mc:Fallback>
                <p:oleObj name="Equation" r:id="rId3" imgW="1726920" imgH="17748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3974" y="3119891"/>
                        <a:ext cx="4329112" cy="446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35865" y="3648855"/>
            <a:ext cx="3476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with </a:t>
            </a:r>
            <a:r>
              <a:rPr lang="en-US" sz="2400" dirty="0" smtClean="0"/>
              <a:t>units of $/year. </a:t>
            </a:r>
          </a:p>
        </p:txBody>
      </p:sp>
    </p:spTree>
    <p:extLst>
      <p:ext uri="{BB962C8B-B14F-4D97-AF65-F5344CB8AC3E}">
        <p14:creationId xmlns:p14="http://schemas.microsoft.com/office/powerpoint/2010/main" val="248564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77461"/>
          </a:xfrm>
        </p:spPr>
        <p:txBody>
          <a:bodyPr/>
          <a:lstStyle/>
          <a:p>
            <a:r>
              <a:rPr lang="en-US" b="1" dirty="0" err="1" smtClean="0"/>
              <a:t>Levelized</a:t>
            </a:r>
            <a:r>
              <a:rPr lang="en-US" b="1" dirty="0" smtClean="0"/>
              <a:t> cost of energy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6114" y="6419414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19</a:t>
            </a:fld>
            <a:endParaRPr lang="es-ES" altLang="en-US" b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531408"/>
              </p:ext>
            </p:extLst>
          </p:nvPr>
        </p:nvGraphicFramePr>
        <p:xfrm>
          <a:off x="1362949" y="1118833"/>
          <a:ext cx="6097587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Equation" r:id="rId3" imgW="2717640" imgH="419040" progId="Equation.3">
                  <p:embed/>
                </p:oleObj>
              </mc:Choice>
              <mc:Fallback>
                <p:oleObj name="Equation" r:id="rId3" imgW="2717640" imgH="41904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949" y="1118833"/>
                        <a:ext cx="6097587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204" y="2329321"/>
            <a:ext cx="794067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observe that LCOE is a function: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LARR: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Investment costs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Non-investment fixed costs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AOE: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Operating cost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Maintenance costs</a:t>
            </a: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Average Annual Energy Production Capacity</a:t>
            </a: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Capacity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Capacity factor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463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77461"/>
          </a:xfrm>
        </p:spPr>
        <p:txBody>
          <a:bodyPr/>
          <a:lstStyle/>
          <a:p>
            <a:r>
              <a:rPr lang="en-US" b="1" dirty="0" smtClean="0"/>
              <a:t>Discount rate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2</a:t>
            </a:fld>
            <a:endParaRPr lang="es-ES" altLang="en-US" b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04952" y="1103586"/>
            <a:ext cx="89390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discount rate, i, is the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i="1" dirty="0" smtClean="0"/>
              <a:t>annual </a:t>
            </a:r>
            <a:r>
              <a:rPr lang="en-US" sz="2800" i="1" dirty="0"/>
              <a:t>payment as </a:t>
            </a:r>
            <a:r>
              <a:rPr lang="en-US" sz="2800" i="1" dirty="0" smtClean="0"/>
              <a:t>percentage </a:t>
            </a:r>
            <a:r>
              <a:rPr lang="en-US" sz="2800" i="1" dirty="0"/>
              <a:t>of the amount </a:t>
            </a:r>
            <a:r>
              <a:rPr lang="en-US" sz="2800" i="1" dirty="0" smtClean="0"/>
              <a:t>owed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The discount rate value may be thought of as reflecting the value given </a:t>
            </a:r>
            <a:r>
              <a:rPr lang="en-US" sz="2800" dirty="0"/>
              <a:t>to possession of money now rather than later, since having it now allows it to be invested </a:t>
            </a:r>
            <a:r>
              <a:rPr lang="en-US" sz="2800" dirty="0" smtClean="0"/>
              <a:t>to </a:t>
            </a:r>
            <a:r>
              <a:rPr lang="en-US" sz="2800" dirty="0"/>
              <a:t>earn a return. In this sense, the discount rate is the </a:t>
            </a:r>
            <a:r>
              <a:rPr lang="en-US" sz="2800" dirty="0" smtClean="0"/>
              <a:t> 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en-US" sz="2800" i="1" dirty="0" smtClean="0"/>
              <a:t>annual </a:t>
            </a:r>
            <a:r>
              <a:rPr lang="en-US" sz="2800" i="1" dirty="0"/>
              <a:t>income as </a:t>
            </a:r>
            <a:r>
              <a:rPr lang="en-US" sz="2800" i="1" dirty="0" smtClean="0"/>
              <a:t>percentage </a:t>
            </a:r>
            <a:r>
              <a:rPr lang="en-US" sz="2800" i="1" dirty="0"/>
              <a:t>of the amount </a:t>
            </a:r>
            <a:endParaRPr lang="en-US" sz="2800" i="1" dirty="0" smtClean="0"/>
          </a:p>
          <a:p>
            <a:r>
              <a:rPr lang="en-US" sz="2800" i="1" dirty="0"/>
              <a:t> </a:t>
            </a:r>
            <a:r>
              <a:rPr lang="en-US" sz="2800" i="1" dirty="0" smtClean="0"/>
              <a:t>  invested</a:t>
            </a:r>
            <a:r>
              <a:rPr lang="en-US" sz="2800" i="1" dirty="0"/>
              <a:t>, i.e., </a:t>
            </a:r>
            <a:r>
              <a:rPr lang="en-US" sz="2800" i="1" dirty="0" smtClean="0"/>
              <a:t>the average </a:t>
            </a:r>
            <a:r>
              <a:rPr lang="en-US" sz="2800" i="1" dirty="0"/>
              <a:t>interest rate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716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77461"/>
          </a:xfrm>
        </p:spPr>
        <p:txBody>
          <a:bodyPr/>
          <a:lstStyle/>
          <a:p>
            <a:r>
              <a:rPr lang="en-US" b="1" dirty="0" err="1" smtClean="0"/>
              <a:t>Levelized</a:t>
            </a:r>
            <a:r>
              <a:rPr lang="en-US" b="1" dirty="0" smtClean="0"/>
              <a:t> cost of energy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6114" y="6419414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20</a:t>
            </a:fld>
            <a:endParaRPr lang="es-ES" altLang="en-US" b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194205"/>
              </p:ext>
            </p:extLst>
          </p:nvPr>
        </p:nvGraphicFramePr>
        <p:xfrm>
          <a:off x="1454151" y="1579067"/>
          <a:ext cx="6097587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3" imgW="2717640" imgH="419040" progId="Equation.3">
                  <p:embed/>
                </p:oleObj>
              </mc:Choice>
              <mc:Fallback>
                <p:oleObj name="Equation" r:id="rId3" imgW="2717640" imgH="41904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1" y="1579067"/>
                        <a:ext cx="6097587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157380"/>
              </p:ext>
            </p:extLst>
          </p:nvPr>
        </p:nvGraphicFramePr>
        <p:xfrm>
          <a:off x="457200" y="3407233"/>
          <a:ext cx="7094538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Equation" r:id="rId5" imgW="3162240" imgH="419040" progId="Equation.3">
                  <p:embed/>
                </p:oleObj>
              </mc:Choice>
              <mc:Fallback>
                <p:oleObj name="Equation" r:id="rId5" imgW="3162240" imgH="419040" progId="Equation.3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407233"/>
                        <a:ext cx="7094538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0" y="794068"/>
            <a:ext cx="636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AOE </a:t>
            </a:r>
            <a:r>
              <a:rPr lang="en-US" sz="2800" dirty="0" smtClean="0"/>
              <a:t>is given in </a:t>
            </a:r>
            <a:r>
              <a:rPr lang="en-US" sz="2800" dirty="0" smtClean="0"/>
              <a:t>$/</a:t>
            </a:r>
            <a:r>
              <a:rPr lang="en-US" sz="2800" dirty="0" smtClean="0"/>
              <a:t>year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2693342"/>
            <a:ext cx="636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AOE </a:t>
            </a:r>
            <a:r>
              <a:rPr lang="en-US" sz="2800" dirty="0" smtClean="0"/>
              <a:t>is given in $/</a:t>
            </a:r>
            <a:r>
              <a:rPr lang="en-US" sz="2800" dirty="0" err="1" smtClean="0"/>
              <a:t>MWhr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555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77461"/>
          </a:xfrm>
        </p:spPr>
        <p:txBody>
          <a:bodyPr/>
          <a:lstStyle/>
          <a:p>
            <a:r>
              <a:rPr lang="en-US" b="1" dirty="0" smtClean="0"/>
              <a:t>Three good LCOE references</a:t>
            </a:r>
            <a:endParaRPr lang="en-US" b="1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6114" y="6419414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21</a:t>
            </a:fld>
            <a:endParaRPr lang="es-ES" altLang="en-US" b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0" y="1201426"/>
            <a:ext cx="914400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300" dirty="0"/>
              <a:t>US DOE Energy Information Administration (EIA), “</a:t>
            </a:r>
            <a:r>
              <a:rPr lang="en-US" sz="2300" dirty="0" err="1"/>
              <a:t>Levelized</a:t>
            </a:r>
            <a:r>
              <a:rPr lang="en-US" sz="2300" dirty="0"/>
              <a:t> Cost and </a:t>
            </a:r>
            <a:r>
              <a:rPr lang="en-US" sz="2300" dirty="0" err="1"/>
              <a:t>Levelized</a:t>
            </a:r>
            <a:r>
              <a:rPr lang="en-US" sz="2300" dirty="0"/>
              <a:t> Avoided Cost of New Generation Resources in the Annual Energy Outlook 2016,” August 2016, available </a:t>
            </a:r>
            <a:r>
              <a:rPr lang="en-US" sz="2300" dirty="0" smtClean="0"/>
              <a:t>at </a:t>
            </a:r>
            <a:r>
              <a:rPr lang="en-US" sz="2300" dirty="0" smtClean="0">
                <a:hlinkClick r:id="rId2"/>
              </a:rPr>
              <a:t>www.eia.gov/forecasts/aeo/pdf/electricity_generation.pdf</a:t>
            </a:r>
            <a:r>
              <a:rPr lang="en-US" sz="2300" dirty="0"/>
              <a:t>. </a:t>
            </a:r>
            <a:endParaRPr lang="en-US" sz="2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S. </a:t>
            </a:r>
            <a:r>
              <a:rPr lang="en-US" sz="2300" dirty="0" err="1" smtClean="0"/>
              <a:t>Tegen</a:t>
            </a:r>
            <a:r>
              <a:rPr lang="en-US" sz="2300" dirty="0" smtClean="0"/>
              <a:t>, M. Hand, B. Maples, E. Lantz, P. </a:t>
            </a:r>
            <a:r>
              <a:rPr lang="en-US" sz="2300" dirty="0" err="1" smtClean="0"/>
              <a:t>Schwabe</a:t>
            </a:r>
            <a:r>
              <a:rPr lang="en-US" sz="2300" dirty="0" smtClean="0"/>
              <a:t>, and A. Smith, “2010 Cost of Wind Energy Review,” NREL/TP-5000-52920, April 2012, available at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www.nrel.gov/docs/fy12osti/52920.pdf</a:t>
            </a:r>
            <a:r>
              <a:rPr lang="en-US" dirty="0" smtClean="0"/>
              <a:t>. </a:t>
            </a:r>
            <a:endParaRPr lang="en-US" sz="2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C. </a:t>
            </a:r>
            <a:r>
              <a:rPr lang="en-US" sz="2300" dirty="0" err="1" smtClean="0"/>
              <a:t>Mone</a:t>
            </a:r>
            <a:r>
              <a:rPr lang="en-US" sz="2300" dirty="0" smtClean="0"/>
              <a:t>, T. </a:t>
            </a:r>
            <a:r>
              <a:rPr lang="en-US" sz="2300" dirty="0" err="1" smtClean="0"/>
              <a:t>Stehly</a:t>
            </a:r>
            <a:r>
              <a:rPr lang="en-US" sz="2300" dirty="0" smtClean="0"/>
              <a:t>, B. Maples, and E. Settle, “2014 Cost of Wind Energy Review,” NREL/TP-6A20-64281, October 2015, available at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www.nrel.gov/docs/fy16osti/64281.pdf</a:t>
            </a:r>
            <a:r>
              <a:rPr lang="en-US" dirty="0" smtClean="0"/>
              <a:t>.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29189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77461"/>
          </a:xfrm>
        </p:spPr>
        <p:txBody>
          <a:bodyPr/>
          <a:lstStyle/>
          <a:p>
            <a:r>
              <a:rPr lang="en-US" b="1" dirty="0" err="1" smtClean="0"/>
              <a:t>Levelized</a:t>
            </a:r>
            <a:r>
              <a:rPr lang="en-US" b="1" dirty="0" smtClean="0"/>
              <a:t> cost of energy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300574"/>
              </p:ext>
            </p:extLst>
          </p:nvPr>
        </p:nvGraphicFramePr>
        <p:xfrm>
          <a:off x="2096814" y="924854"/>
          <a:ext cx="3185076" cy="31132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32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3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2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Data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Wind Turbine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3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Purchase </a:t>
                      </a:r>
                      <a:r>
                        <a:rPr lang="en-US" sz="1600" dirty="0" smtClean="0">
                          <a:effectLst/>
                        </a:rPr>
                        <a:t>cost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$1820/kW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3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Installation cost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$600000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9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Levelized fixed charge rate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65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Plant rating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1.5 MW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3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Capacity factor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3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Discount </a:t>
                      </a:r>
                      <a:r>
                        <a:rPr lang="en-US" sz="1600" dirty="0">
                          <a:effectLst/>
                        </a:rPr>
                        <a:t>rate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75586" y="1198179"/>
            <a:ext cx="33580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Levelized</a:t>
            </a:r>
            <a:r>
              <a:rPr lang="en-US" dirty="0" smtClean="0"/>
              <a:t> fixed charge rate: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Return on investment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Depreciation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Fed and state income taxes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Property tax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Insurance costs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483" y="4067487"/>
            <a:ext cx="7118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initial investment is</a:t>
            </a:r>
          </a:p>
          <a:p>
            <a:r>
              <a:rPr lang="en-US" dirty="0"/>
              <a:t>($1820/kw)*1500kW+600000=$3,300,000</a:t>
            </a:r>
          </a:p>
          <a:p>
            <a:r>
              <a:rPr lang="en-US" dirty="0"/>
              <a:t>The fixed </a:t>
            </a:r>
            <a:r>
              <a:rPr lang="en-US" dirty="0" smtClean="0"/>
              <a:t>annual charges </a:t>
            </a:r>
            <a:r>
              <a:rPr lang="en-US" dirty="0"/>
              <a:t>are then </a:t>
            </a:r>
            <a:r>
              <a:rPr lang="en-US" dirty="0" smtClean="0"/>
              <a:t>0.2*3,300,000=$660,000.</a:t>
            </a:r>
          </a:p>
          <a:p>
            <a:r>
              <a:rPr lang="en-US" dirty="0" smtClean="0"/>
              <a:t>This is called the </a:t>
            </a:r>
            <a:r>
              <a:rPr lang="en-US" dirty="0" err="1" smtClean="0"/>
              <a:t>levelized</a:t>
            </a:r>
            <a:r>
              <a:rPr lang="en-US" dirty="0" smtClean="0"/>
              <a:t> annual revenue requirements (LARR)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62607" y="5158725"/>
            <a:ext cx="69920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average annual energy production is</a:t>
            </a:r>
          </a:p>
          <a:p>
            <a:r>
              <a:rPr lang="en-US" dirty="0"/>
              <a:t>=Capacity*8760hrs/</a:t>
            </a:r>
            <a:r>
              <a:rPr lang="en-US" dirty="0" err="1"/>
              <a:t>yr</a:t>
            </a:r>
            <a:r>
              <a:rPr lang="en-US" dirty="0"/>
              <a:t>*</a:t>
            </a:r>
            <a:r>
              <a:rPr lang="en-US" dirty="0" err="1"/>
              <a:t>CapacityFactor</a:t>
            </a:r>
            <a:endParaRPr lang="en-US" dirty="0"/>
          </a:p>
          <a:p>
            <a:r>
              <a:rPr lang="en-US" dirty="0"/>
              <a:t>=1.5MW*8760hrs/</a:t>
            </a:r>
            <a:r>
              <a:rPr lang="en-US" dirty="0" err="1"/>
              <a:t>yr</a:t>
            </a:r>
            <a:r>
              <a:rPr lang="en-US" dirty="0"/>
              <a:t>*.35=4599MWhrs</a:t>
            </a:r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6114" y="6419414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22</a:t>
            </a:fld>
            <a:endParaRPr lang="es-ES" altLang="en-US" b="0" smtClean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563162"/>
              </p:ext>
            </p:extLst>
          </p:nvPr>
        </p:nvGraphicFramePr>
        <p:xfrm>
          <a:off x="1765738" y="6082055"/>
          <a:ext cx="64674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3" imgW="4432300" imgH="419100" progId="Equation.3">
                  <p:embed/>
                </p:oleObj>
              </mc:Choice>
              <mc:Fallback>
                <p:oleObj name="Equation" r:id="rId3" imgW="4432300" imgH="419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738" y="6082055"/>
                        <a:ext cx="64674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14014" y="1097442"/>
            <a:ext cx="21730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Assume annual operating expenses are 0; </a:t>
            </a:r>
          </a:p>
          <a:p>
            <a:r>
              <a:rPr lang="en-US" dirty="0" smtClean="0"/>
              <a:t>and PTC </a:t>
            </a:r>
            <a:r>
              <a:rPr lang="en-US" dirty="0" smtClean="0"/>
              <a:t>impact </a:t>
            </a:r>
            <a:r>
              <a:rPr lang="en-US" dirty="0" smtClean="0"/>
              <a:t>is not </a:t>
            </a:r>
            <a:r>
              <a:rPr lang="en-US" dirty="0" smtClean="0"/>
              <a:t>included.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77461"/>
          </a:xfrm>
        </p:spPr>
        <p:txBody>
          <a:bodyPr/>
          <a:lstStyle/>
          <a:p>
            <a:r>
              <a:rPr lang="en-US" b="1" dirty="0" err="1" smtClean="0"/>
              <a:t>Levelized</a:t>
            </a:r>
            <a:r>
              <a:rPr lang="en-US" b="1" dirty="0" smtClean="0"/>
              <a:t> cost of energy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87956"/>
              </p:ext>
            </p:extLst>
          </p:nvPr>
        </p:nvGraphicFramePr>
        <p:xfrm>
          <a:off x="2096814" y="924854"/>
          <a:ext cx="3185076" cy="31132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32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3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2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Data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Wind Turbine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3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Purchase cost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$1820/kW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3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Installation cost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$600000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9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Levelized fixed charge rate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11.6%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65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Plant rating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1.5 MW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3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Capacity factor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0.35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3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Discount </a:t>
                      </a:r>
                      <a:r>
                        <a:rPr lang="en-US" sz="1600" dirty="0">
                          <a:effectLst/>
                        </a:rPr>
                        <a:t>rate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75586" y="1198179"/>
            <a:ext cx="33580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Levelized</a:t>
            </a:r>
            <a:r>
              <a:rPr lang="en-US" dirty="0" smtClean="0"/>
              <a:t> fixed charge rate: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Return on investment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Depreciation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Fed and state income taxes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Property tax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Insurance costs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483" y="4067487"/>
            <a:ext cx="7118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initial investment is</a:t>
            </a:r>
          </a:p>
          <a:p>
            <a:r>
              <a:rPr lang="en-US" dirty="0"/>
              <a:t>($1820/kw)*1500kW+600000=$3,300,000</a:t>
            </a:r>
          </a:p>
          <a:p>
            <a:r>
              <a:rPr lang="en-US" dirty="0"/>
              <a:t>The fixed </a:t>
            </a:r>
            <a:r>
              <a:rPr lang="en-US" dirty="0" smtClean="0"/>
              <a:t>annual charges </a:t>
            </a:r>
            <a:r>
              <a:rPr lang="en-US" dirty="0"/>
              <a:t>are then </a:t>
            </a:r>
            <a:r>
              <a:rPr lang="en-US" dirty="0" smtClean="0"/>
              <a:t>0.116*3,300,000=$382,800.</a:t>
            </a:r>
          </a:p>
          <a:p>
            <a:r>
              <a:rPr lang="en-US" dirty="0" smtClean="0"/>
              <a:t>This is called the </a:t>
            </a:r>
            <a:r>
              <a:rPr lang="en-US" dirty="0" err="1" smtClean="0"/>
              <a:t>levelized</a:t>
            </a:r>
            <a:r>
              <a:rPr lang="en-US" dirty="0" smtClean="0"/>
              <a:t> annual revenue requirements (LARR)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62607" y="5158725"/>
            <a:ext cx="69920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average annual energy production is</a:t>
            </a:r>
          </a:p>
          <a:p>
            <a:r>
              <a:rPr lang="en-US" dirty="0"/>
              <a:t>=Capacity*8760hrs/</a:t>
            </a:r>
            <a:r>
              <a:rPr lang="en-US" dirty="0" err="1"/>
              <a:t>yr</a:t>
            </a:r>
            <a:r>
              <a:rPr lang="en-US" dirty="0"/>
              <a:t>*</a:t>
            </a:r>
            <a:r>
              <a:rPr lang="en-US" dirty="0" err="1"/>
              <a:t>CapacityFactor</a:t>
            </a:r>
            <a:endParaRPr lang="en-US" dirty="0"/>
          </a:p>
          <a:p>
            <a:r>
              <a:rPr lang="en-US" dirty="0"/>
              <a:t>=1.5MW*8760hrs/</a:t>
            </a:r>
            <a:r>
              <a:rPr lang="en-US" dirty="0" err="1"/>
              <a:t>yr</a:t>
            </a:r>
            <a:r>
              <a:rPr lang="en-US" dirty="0"/>
              <a:t>*.35=4599MWhrs</a:t>
            </a:r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6114" y="6419414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23</a:t>
            </a:fld>
            <a:endParaRPr lang="es-ES" altLang="en-US" b="0" smtClean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358789"/>
              </p:ext>
            </p:extLst>
          </p:nvPr>
        </p:nvGraphicFramePr>
        <p:xfrm>
          <a:off x="1970689" y="6082055"/>
          <a:ext cx="64103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3" imgW="4394200" imgH="419100" progId="Equation.3">
                  <p:embed/>
                </p:oleObj>
              </mc:Choice>
              <mc:Fallback>
                <p:oleObj name="Equation" r:id="rId3" imgW="4394200" imgH="419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689" y="6082055"/>
                        <a:ext cx="641032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-14014" y="1097442"/>
            <a:ext cx="21730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Assume annual operating expenses are 0; </a:t>
            </a:r>
          </a:p>
          <a:p>
            <a:r>
              <a:rPr lang="en-US" dirty="0" smtClean="0"/>
              <a:t>and PTC </a:t>
            </a:r>
            <a:r>
              <a:rPr lang="en-US" dirty="0" smtClean="0"/>
              <a:t>impact </a:t>
            </a:r>
            <a:r>
              <a:rPr lang="en-US" dirty="0" smtClean="0"/>
              <a:t>is not </a:t>
            </a:r>
            <a:r>
              <a:rPr lang="en-US" dirty="0" smtClean="0"/>
              <a:t>included.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41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77461"/>
          </a:xfrm>
        </p:spPr>
        <p:txBody>
          <a:bodyPr/>
          <a:lstStyle/>
          <a:p>
            <a:r>
              <a:rPr lang="en-US" b="1" dirty="0" err="1" smtClean="0"/>
              <a:t>Levelized</a:t>
            </a:r>
            <a:r>
              <a:rPr lang="en-US" b="1" dirty="0" smtClean="0"/>
              <a:t> cost of energy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259971"/>
              </p:ext>
            </p:extLst>
          </p:nvPr>
        </p:nvGraphicFramePr>
        <p:xfrm>
          <a:off x="2096814" y="924854"/>
          <a:ext cx="3185076" cy="31132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32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3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2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Data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Wind Turbine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3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Purchase cost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$1820/kW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3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Installation cost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$600000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9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Levelized fixed charge rate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65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Plant rating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1.5 MW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3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Capacity factor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0.40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3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Dscount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rate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75586" y="1198179"/>
            <a:ext cx="33580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Levelized</a:t>
            </a:r>
            <a:r>
              <a:rPr lang="en-US" dirty="0" smtClean="0"/>
              <a:t> fixed charge rate: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Return on investment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Depreciation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Fed and state income taxes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Property tax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Insurance costs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483" y="4067487"/>
            <a:ext cx="7118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initial investment is</a:t>
            </a:r>
          </a:p>
          <a:p>
            <a:r>
              <a:rPr lang="en-US" dirty="0"/>
              <a:t>($1820/kw)*1500kW+600000=$3,300,000</a:t>
            </a:r>
          </a:p>
          <a:p>
            <a:r>
              <a:rPr lang="en-US" dirty="0"/>
              <a:t>The fixed </a:t>
            </a:r>
            <a:r>
              <a:rPr lang="en-US" dirty="0" smtClean="0"/>
              <a:t>annual charges </a:t>
            </a:r>
            <a:r>
              <a:rPr lang="en-US" dirty="0"/>
              <a:t>are then </a:t>
            </a:r>
            <a:r>
              <a:rPr lang="en-US" dirty="0" smtClean="0"/>
              <a:t>0.2*3,300,000=$660,000.</a:t>
            </a:r>
          </a:p>
          <a:p>
            <a:r>
              <a:rPr lang="en-US" dirty="0" smtClean="0"/>
              <a:t>This is called the </a:t>
            </a:r>
            <a:r>
              <a:rPr lang="en-US" dirty="0" err="1" smtClean="0"/>
              <a:t>levelized</a:t>
            </a:r>
            <a:r>
              <a:rPr lang="en-US" dirty="0" smtClean="0"/>
              <a:t> annual revenue requirements (LARR)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62607" y="5158725"/>
            <a:ext cx="69920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average annual energy production is</a:t>
            </a:r>
          </a:p>
          <a:p>
            <a:r>
              <a:rPr lang="en-US" dirty="0"/>
              <a:t>=Capacity*8760hrs/</a:t>
            </a:r>
            <a:r>
              <a:rPr lang="en-US" dirty="0" err="1"/>
              <a:t>yr</a:t>
            </a:r>
            <a:r>
              <a:rPr lang="en-US" dirty="0"/>
              <a:t>*</a:t>
            </a:r>
            <a:r>
              <a:rPr lang="en-US" dirty="0" err="1"/>
              <a:t>CapacityFactor</a:t>
            </a:r>
            <a:endParaRPr lang="en-US" dirty="0"/>
          </a:p>
          <a:p>
            <a:r>
              <a:rPr lang="en-US" dirty="0"/>
              <a:t>=1.5MW*8760hrs/</a:t>
            </a:r>
            <a:r>
              <a:rPr lang="en-US" dirty="0" err="1"/>
              <a:t>yr</a:t>
            </a:r>
            <a:r>
              <a:rPr lang="en-US" dirty="0" smtClean="0"/>
              <a:t>*.40=5256MWhrs</a:t>
            </a:r>
            <a:endParaRPr lang="en-US" dirty="0"/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6114" y="6419414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24</a:t>
            </a:fld>
            <a:endParaRPr lang="es-ES" altLang="en-US" b="0" smtClean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797310"/>
              </p:ext>
            </p:extLst>
          </p:nvPr>
        </p:nvGraphicFramePr>
        <p:xfrm>
          <a:off x="2128344" y="6082055"/>
          <a:ext cx="64674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3" imgW="4432300" imgH="419100" progId="Equation.3">
                  <p:embed/>
                </p:oleObj>
              </mc:Choice>
              <mc:Fallback>
                <p:oleObj name="Equation" r:id="rId3" imgW="4432300" imgH="419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8344" y="6082055"/>
                        <a:ext cx="64674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-14014" y="1097442"/>
            <a:ext cx="21730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Assume annual operating expenses are 0; </a:t>
            </a:r>
          </a:p>
          <a:p>
            <a:r>
              <a:rPr lang="en-US" dirty="0" smtClean="0"/>
              <a:t>and PTC </a:t>
            </a:r>
            <a:r>
              <a:rPr lang="en-US" dirty="0" smtClean="0"/>
              <a:t>impact </a:t>
            </a:r>
            <a:r>
              <a:rPr lang="en-US" dirty="0" smtClean="0"/>
              <a:t>is not </a:t>
            </a:r>
            <a:r>
              <a:rPr lang="en-US" dirty="0" smtClean="0"/>
              <a:t>included.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5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77461"/>
          </a:xfrm>
        </p:spPr>
        <p:txBody>
          <a:bodyPr/>
          <a:lstStyle/>
          <a:p>
            <a:r>
              <a:rPr lang="en-US" b="1" dirty="0" err="1" smtClean="0"/>
              <a:t>Levelized</a:t>
            </a:r>
            <a:r>
              <a:rPr lang="en-US" b="1" dirty="0" smtClean="0"/>
              <a:t> cost of energy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475438"/>
              </p:ext>
            </p:extLst>
          </p:nvPr>
        </p:nvGraphicFramePr>
        <p:xfrm>
          <a:off x="2096814" y="924854"/>
          <a:ext cx="3185076" cy="31132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32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3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2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Data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Wind Turbine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3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Purchase cost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$1820/kW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3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Installation cost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$600000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9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Levelized fixed charge rate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11.6%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65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Plant rating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1.5 MW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3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Capacity factor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0.40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3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Discount </a:t>
                      </a:r>
                      <a:r>
                        <a:rPr lang="en-US" sz="1600" dirty="0">
                          <a:effectLst/>
                        </a:rPr>
                        <a:t>rate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58" marR="6655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75586" y="1198179"/>
            <a:ext cx="33580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Levelized</a:t>
            </a:r>
            <a:r>
              <a:rPr lang="en-US" dirty="0" smtClean="0"/>
              <a:t> fixed charge rate: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Return on investment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Depreciation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Fed and state income taxes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Property tax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Insurance costs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483" y="4067487"/>
            <a:ext cx="7118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initial investment is</a:t>
            </a:r>
          </a:p>
          <a:p>
            <a:r>
              <a:rPr lang="en-US" dirty="0"/>
              <a:t>($1820/kw)*1500kW+600000=$3,300,000</a:t>
            </a:r>
          </a:p>
          <a:p>
            <a:r>
              <a:rPr lang="en-US" dirty="0"/>
              <a:t>The fixed </a:t>
            </a:r>
            <a:r>
              <a:rPr lang="en-US" dirty="0" smtClean="0"/>
              <a:t>annual charges </a:t>
            </a:r>
            <a:r>
              <a:rPr lang="en-US" dirty="0"/>
              <a:t>are then </a:t>
            </a:r>
            <a:r>
              <a:rPr lang="en-US" dirty="0" smtClean="0"/>
              <a:t>0.116*3,300,000=$382,800.</a:t>
            </a:r>
          </a:p>
          <a:p>
            <a:r>
              <a:rPr lang="en-US" dirty="0" smtClean="0"/>
              <a:t>This is called the </a:t>
            </a:r>
            <a:r>
              <a:rPr lang="en-US" dirty="0" err="1" smtClean="0"/>
              <a:t>levelized</a:t>
            </a:r>
            <a:r>
              <a:rPr lang="en-US" dirty="0" smtClean="0"/>
              <a:t> annual revenue requirements (LARR)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62607" y="5158725"/>
            <a:ext cx="69920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average annual energy production is</a:t>
            </a:r>
          </a:p>
          <a:p>
            <a:r>
              <a:rPr lang="en-US" dirty="0"/>
              <a:t>=Capacity*8760hrs/</a:t>
            </a:r>
            <a:r>
              <a:rPr lang="en-US" dirty="0" err="1"/>
              <a:t>yr</a:t>
            </a:r>
            <a:r>
              <a:rPr lang="en-US" dirty="0"/>
              <a:t>*</a:t>
            </a:r>
            <a:r>
              <a:rPr lang="en-US" dirty="0" err="1"/>
              <a:t>CapacityFactor</a:t>
            </a:r>
            <a:endParaRPr lang="en-US" dirty="0"/>
          </a:p>
          <a:p>
            <a:r>
              <a:rPr lang="en-US" dirty="0"/>
              <a:t>=1.5MW*8760hrs/</a:t>
            </a:r>
            <a:r>
              <a:rPr lang="en-US" dirty="0" err="1"/>
              <a:t>yr</a:t>
            </a:r>
            <a:r>
              <a:rPr lang="en-US" dirty="0" smtClean="0"/>
              <a:t>*.40=5256MWhrs</a:t>
            </a:r>
            <a:endParaRPr lang="en-US" dirty="0"/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6114" y="6419414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25</a:t>
            </a:fld>
            <a:endParaRPr lang="es-ES" altLang="en-US" b="0" smtClean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060067"/>
              </p:ext>
            </p:extLst>
          </p:nvPr>
        </p:nvGraphicFramePr>
        <p:xfrm>
          <a:off x="2112579" y="6082055"/>
          <a:ext cx="63912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3" imgW="4381500" imgH="419100" progId="Equation.3">
                  <p:embed/>
                </p:oleObj>
              </mc:Choice>
              <mc:Fallback>
                <p:oleObj name="Equation" r:id="rId3" imgW="43815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579" y="6082055"/>
                        <a:ext cx="63912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-14014" y="1097442"/>
            <a:ext cx="21730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Assume annual operating expenses are 0; </a:t>
            </a:r>
          </a:p>
          <a:p>
            <a:r>
              <a:rPr lang="en-US" dirty="0" smtClean="0"/>
              <a:t>and PTC </a:t>
            </a:r>
            <a:r>
              <a:rPr lang="en-US" dirty="0" smtClean="0"/>
              <a:t>impact </a:t>
            </a:r>
            <a:r>
              <a:rPr lang="en-US" dirty="0" smtClean="0"/>
              <a:t>is not </a:t>
            </a:r>
            <a:r>
              <a:rPr lang="en-US" dirty="0" smtClean="0"/>
              <a:t>included.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9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77461"/>
          </a:xfrm>
        </p:spPr>
        <p:txBody>
          <a:bodyPr/>
          <a:lstStyle/>
          <a:p>
            <a:r>
              <a:rPr lang="en-US" b="1" dirty="0" err="1" smtClean="0"/>
              <a:t>Levelized</a:t>
            </a:r>
            <a:r>
              <a:rPr lang="en-US" b="1" dirty="0" smtClean="0"/>
              <a:t> cost of energy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948727"/>
              </p:ext>
            </p:extLst>
          </p:nvPr>
        </p:nvGraphicFramePr>
        <p:xfrm>
          <a:off x="2116915" y="1142053"/>
          <a:ext cx="5737860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0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7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Resource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LCOE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PC plant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$59.94/MWhr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NGCC plant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$99.64/MWhr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Nuclear plant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$66.49/MWhr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Wind, CF=0.35, FCR=20%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$143.51/MWhr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Wind, CF=0.35, FCR=11.6%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$83.24/MWhr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Wind, CF=0.40, FCR=20%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$125.58/MWhr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Wind, CF=0.40, FCR=11.6%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$72.83/</a:t>
                      </a:r>
                      <a:r>
                        <a:rPr lang="en-US" sz="1800" dirty="0" err="1">
                          <a:effectLst/>
                        </a:rPr>
                        <a:t>MWhr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32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"/>
            <a:ext cx="8229600" cy="756744"/>
          </a:xfrm>
        </p:spPr>
        <p:txBody>
          <a:bodyPr/>
          <a:lstStyle/>
          <a:p>
            <a:r>
              <a:rPr lang="en-US" b="1" dirty="0" err="1" smtClean="0"/>
              <a:t>Levelized</a:t>
            </a:r>
            <a:r>
              <a:rPr lang="en-US" b="1" dirty="0" smtClean="0"/>
              <a:t> Cost of Energy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6114" y="6419414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27</a:t>
            </a:fld>
            <a:endParaRPr lang="es-ES" altLang="en-US" b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09908" y="6339055"/>
            <a:ext cx="86451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US DOE Energy Information Administration (EIA), </a:t>
            </a:r>
            <a:r>
              <a:rPr lang="en-US" sz="1100" dirty="0"/>
              <a:t>“</a:t>
            </a:r>
            <a:r>
              <a:rPr lang="en-US" sz="1100" dirty="0" err="1"/>
              <a:t>Levelized</a:t>
            </a:r>
            <a:r>
              <a:rPr lang="en-US" sz="1100" dirty="0"/>
              <a:t> Cost and </a:t>
            </a:r>
            <a:r>
              <a:rPr lang="en-US" sz="1100" dirty="0" err="1"/>
              <a:t>Levelized</a:t>
            </a:r>
            <a:r>
              <a:rPr lang="en-US" sz="1100" dirty="0"/>
              <a:t> Avoided Cost of New Generation Resources in the Annual Energy Outlook 2016,” </a:t>
            </a:r>
            <a:r>
              <a:rPr lang="en-US" sz="1100" dirty="0" smtClean="0"/>
              <a:t>August</a:t>
            </a:r>
            <a:r>
              <a:rPr lang="en-US" sz="1100" dirty="0" smtClean="0"/>
              <a:t> 2016, </a:t>
            </a:r>
            <a:r>
              <a:rPr lang="en-US" sz="1100" dirty="0"/>
              <a:t>available at </a:t>
            </a:r>
            <a:r>
              <a:rPr lang="en-US" sz="1100" dirty="0">
                <a:hlinkClick r:id="rId2"/>
              </a:rPr>
              <a:t>https://</a:t>
            </a:r>
            <a:r>
              <a:rPr lang="en-US" sz="1100" dirty="0" smtClean="0">
                <a:hlinkClick r:id="rId2"/>
              </a:rPr>
              <a:t>www.eia.gov/forecasts/aeo/pdf/electricity_generation.pdf</a:t>
            </a:r>
            <a:r>
              <a:rPr lang="en-US" sz="1100" dirty="0" smtClean="0"/>
              <a:t>. </a:t>
            </a:r>
            <a:endParaRPr lang="en-US" sz="11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946101"/>
            <a:ext cx="8597898" cy="518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45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"/>
            <a:ext cx="8229600" cy="756744"/>
          </a:xfrm>
        </p:spPr>
        <p:txBody>
          <a:bodyPr/>
          <a:lstStyle/>
          <a:p>
            <a:r>
              <a:rPr lang="en-US" b="1" dirty="0" err="1" smtClean="0"/>
              <a:t>Levelized</a:t>
            </a:r>
            <a:r>
              <a:rPr lang="en-US" b="1" dirty="0" smtClean="0"/>
              <a:t> Cost of Energy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6114" y="6419414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28</a:t>
            </a:fld>
            <a:endParaRPr lang="es-ES" altLang="en-US" b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09908" y="6339055"/>
            <a:ext cx="86451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US DOE Energy Information Administration (EIA), </a:t>
            </a:r>
            <a:r>
              <a:rPr lang="en-US" sz="1100" dirty="0"/>
              <a:t>“</a:t>
            </a:r>
            <a:r>
              <a:rPr lang="en-US" sz="1100" dirty="0" err="1"/>
              <a:t>Levelized</a:t>
            </a:r>
            <a:r>
              <a:rPr lang="en-US" sz="1100" dirty="0"/>
              <a:t> Cost and </a:t>
            </a:r>
            <a:r>
              <a:rPr lang="en-US" sz="1100" dirty="0" err="1"/>
              <a:t>Levelized</a:t>
            </a:r>
            <a:r>
              <a:rPr lang="en-US" sz="1100" dirty="0"/>
              <a:t> Avoided Cost of New Generation Resources in the Annual Energy Outlook 2016,” </a:t>
            </a:r>
            <a:r>
              <a:rPr lang="en-US" sz="1100" dirty="0" smtClean="0"/>
              <a:t>August</a:t>
            </a:r>
            <a:r>
              <a:rPr lang="en-US" sz="1100" dirty="0" smtClean="0"/>
              <a:t> 2016, </a:t>
            </a:r>
            <a:r>
              <a:rPr lang="en-US" sz="1100" dirty="0"/>
              <a:t>available at </a:t>
            </a:r>
            <a:r>
              <a:rPr lang="en-US" sz="1100" dirty="0">
                <a:hlinkClick r:id="rId2"/>
              </a:rPr>
              <a:t>https://</a:t>
            </a:r>
            <a:r>
              <a:rPr lang="en-US" sz="1100" dirty="0" smtClean="0">
                <a:hlinkClick r:id="rId2"/>
              </a:rPr>
              <a:t>www.eia.gov/forecasts/aeo/pdf/electricity_generation.pdf</a:t>
            </a:r>
            <a:r>
              <a:rPr lang="en-US" sz="1100" dirty="0" smtClean="0"/>
              <a:t>. </a:t>
            </a:r>
            <a:endParaRPr lang="en-US" sz="11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114" y="1382536"/>
            <a:ext cx="8898253" cy="376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89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"/>
            <a:ext cx="8229600" cy="756744"/>
          </a:xfrm>
        </p:spPr>
        <p:txBody>
          <a:bodyPr/>
          <a:lstStyle/>
          <a:p>
            <a:r>
              <a:rPr lang="en-US" b="1" dirty="0" smtClean="0"/>
              <a:t>Representative split – capital costs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6114" y="6419414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29</a:t>
            </a:fld>
            <a:endParaRPr lang="es-ES" altLang="en-US" b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09909" y="6072355"/>
            <a:ext cx="45719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P. Jamieson, “Innovation in wind turbine design,” Wiley, 2011. Note – this book has an entire chapter dedicated to “Cost of Energy.”</a:t>
            </a:r>
            <a:endParaRPr lang="en-US" sz="11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093041"/>
              </p:ext>
            </p:extLst>
          </p:nvPr>
        </p:nvGraphicFramePr>
        <p:xfrm>
          <a:off x="4997673" y="746930"/>
          <a:ext cx="3941380" cy="562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4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 fraction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Blades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0.177</a:t>
                      </a:r>
                      <a:endParaRPr lang="en-US" sz="1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Hub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0.077</a:t>
                      </a:r>
                      <a:endParaRPr lang="en-US" sz="1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Gearbox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0.143</a:t>
                      </a:r>
                      <a:endParaRPr lang="en-US" sz="1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Generator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0.076</a:t>
                      </a:r>
                      <a:endParaRPr lang="en-US" sz="1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Yaw system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0.019</a:t>
                      </a:r>
                      <a:endParaRPr lang="en-US" sz="1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Nacelle  cover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0.020</a:t>
                      </a:r>
                      <a:endParaRPr lang="en-US" sz="1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Nacelle structure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0.040</a:t>
                      </a:r>
                      <a:endParaRPr lang="en-US" sz="1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Tower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0.219</a:t>
                      </a:r>
                      <a:endParaRPr lang="en-US" sz="1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Variable speed system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0.073</a:t>
                      </a:r>
                      <a:endParaRPr lang="en-US" sz="1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Pitch system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0.043</a:t>
                      </a:r>
                      <a:endParaRPr lang="en-US" sz="1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Rotor brake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0.006</a:t>
                      </a:r>
                      <a:endParaRPr lang="en-US" sz="1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Couplings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0.003</a:t>
                      </a:r>
                      <a:endParaRPr lang="en-US" sz="1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Shaft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0.041</a:t>
                      </a:r>
                      <a:endParaRPr lang="en-US" sz="1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Other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0.063</a:t>
                      </a:r>
                      <a:endParaRPr lang="en-US" sz="1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Total turbine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1.00</a:t>
                      </a:r>
                      <a:endParaRPr lang="en-US" sz="1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09909" y="1292772"/>
            <a:ext cx="43355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for capital (investment) costs.</a:t>
            </a:r>
          </a:p>
          <a:p>
            <a:r>
              <a:rPr lang="en-US" dirty="0" smtClean="0"/>
              <a:t>It is for a representative wind turbine design, but one should recognize that there are different designs. But it does provide some indication of relative splits among major wind turbine components.</a:t>
            </a:r>
          </a:p>
        </p:txBody>
      </p:sp>
    </p:spTree>
    <p:extLst>
      <p:ext uri="{BB962C8B-B14F-4D97-AF65-F5344CB8AC3E}">
        <p14:creationId xmlns:p14="http://schemas.microsoft.com/office/powerpoint/2010/main" val="185648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77461"/>
          </a:xfrm>
        </p:spPr>
        <p:txBody>
          <a:bodyPr/>
          <a:lstStyle/>
          <a:p>
            <a:r>
              <a:rPr lang="en-US" b="1" dirty="0" smtClean="0"/>
              <a:t>Moving single amounts in time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3</a:t>
            </a:fld>
            <a:endParaRPr lang="es-ES" altLang="en-US" b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868464"/>
              </p:ext>
            </p:extLst>
          </p:nvPr>
        </p:nvGraphicFramePr>
        <p:xfrm>
          <a:off x="1071562" y="1726774"/>
          <a:ext cx="2746368" cy="114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Equation" r:id="rId3" imgW="990360" imgH="419040" progId="Equation.3">
                  <p:embed/>
                </p:oleObj>
              </mc:Choice>
              <mc:Fallback>
                <p:oleObj name="Equation" r:id="rId3" imgW="990360" imgH="419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2" y="1726774"/>
                        <a:ext cx="2746368" cy="1142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4539" y="2711674"/>
            <a:ext cx="1292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“Present” amount of money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>
            <a:off x="1111415" y="2475190"/>
            <a:ext cx="149773" cy="23648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31677" y="736519"/>
            <a:ext cx="1292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“Future” amount of money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1970635" y="1659849"/>
            <a:ext cx="110358" cy="373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353855" y="2131766"/>
            <a:ext cx="1447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time periods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3720607" y="2376101"/>
            <a:ext cx="633248" cy="138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697700"/>
              </p:ext>
            </p:extLst>
          </p:nvPr>
        </p:nvGraphicFramePr>
        <p:xfrm>
          <a:off x="796095" y="4556247"/>
          <a:ext cx="3086100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Picture" r:id="rId5" imgW="3084491" imgH="2059989" progId="Word.Picture.8">
                  <p:embed/>
                </p:oleObj>
              </mc:Choice>
              <mc:Fallback>
                <p:oleObj name="Picture" r:id="rId5" imgW="3084491" imgH="2059989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095" y="4556247"/>
                        <a:ext cx="3086100" cy="201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875232"/>
              </p:ext>
            </p:extLst>
          </p:nvPr>
        </p:nvGraphicFramePr>
        <p:xfrm>
          <a:off x="1111415" y="3635004"/>
          <a:ext cx="2820916" cy="676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quation" r:id="rId7" imgW="952200" imgH="228600" progId="Equation.3">
                  <p:embed/>
                </p:oleObj>
              </mc:Choice>
              <mc:Fallback>
                <p:oleObj name="Equation" r:id="rId7" imgW="9522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415" y="3635004"/>
                        <a:ext cx="2820916" cy="6762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524696" y="3110134"/>
            <a:ext cx="43670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Observe that “F” may be a cost or a revenue. In either case, the equivalent amount of money in the present is smaller.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 prefer to incur a $100 cost later than a $100 cost now (If I spend the $100 later, I can keep it now and draw interest on it).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 prefer to obtain a $100 revenue now than a $100 revenue later (If I obtain it now, I can draw interest on it; so the value to me of obtaining it in the future is less.)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8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1519" y="2"/>
            <a:ext cx="3815268" cy="1903044"/>
          </a:xfrm>
        </p:spPr>
        <p:txBody>
          <a:bodyPr/>
          <a:lstStyle/>
          <a:p>
            <a:pPr algn="l"/>
            <a:r>
              <a:rPr lang="en-US" sz="3500" b="1" dirty="0" smtClean="0"/>
              <a:t>Representative split </a:t>
            </a:r>
            <a:br>
              <a:rPr lang="en-US" sz="3500" b="1" dirty="0" smtClean="0"/>
            </a:br>
            <a:r>
              <a:rPr lang="en-US" sz="3500" b="1" dirty="0" smtClean="0"/>
              <a:t>- LCOE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6114" y="6419414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30</a:t>
            </a:fld>
            <a:endParaRPr lang="es-ES" altLang="en-US" b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36486" y="2060701"/>
            <a:ext cx="245941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P. Jamieson, “Innovation in wind turbine design,” Wiley, 2011. Note – this book has an entire chapter dedicated to “Cost of Energy.”</a:t>
            </a:r>
            <a:endParaRPr lang="en-US" sz="11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762222"/>
              </p:ext>
            </p:extLst>
          </p:nvPr>
        </p:nvGraphicFramePr>
        <p:xfrm>
          <a:off x="3037536" y="592934"/>
          <a:ext cx="6096000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5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7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Initial capital costs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Turbine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Rotor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Rotor lock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0.0057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0.820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0.569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Blades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0.1037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Hub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0.0142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Nacelle systems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Gearbox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0.0961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Generator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0.0378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Rotor</a:t>
                      </a:r>
                      <a:r>
                        <a:rPr lang="en-US" sz="900" baseline="0" dirty="0" smtClean="0"/>
                        <a:t> brake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0.0085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Nacelle cover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0.0142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Nacelle structure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0.0193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Couplings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0.0057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Shaft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0.0171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Yaw system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0.0171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Bearings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0.0171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Electrics and control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Pitch system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0.0365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Variable speed system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0.0551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Tower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0.0896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Other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0.0313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Balance of plant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Roads &amp; civil works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0.0221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0.251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Electrics and grid con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0.0761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Assembly &amp; </a:t>
                      </a:r>
                      <a:r>
                        <a:rPr lang="en-US" sz="900" dirty="0" err="1" smtClean="0"/>
                        <a:t>insttlltn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0.0073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Transportation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0.0365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Foundations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0.0675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Financial and legal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0.0414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O&amp;M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0.180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Labor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0.0792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0.180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Parts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0.0630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Operation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0.0216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Equipment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0.0090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Facilities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0.0072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17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-2222" y="2"/>
            <a:ext cx="9146222" cy="756744"/>
          </a:xfrm>
        </p:spPr>
        <p:txBody>
          <a:bodyPr/>
          <a:lstStyle/>
          <a:p>
            <a:r>
              <a:rPr lang="en-US" sz="4300" b="1" dirty="0" err="1" smtClean="0"/>
              <a:t>Levelized</a:t>
            </a:r>
            <a:r>
              <a:rPr lang="en-US" sz="4300" b="1" dirty="0" smtClean="0"/>
              <a:t> avoided cost of energy (LACE)</a:t>
            </a:r>
            <a:endParaRPr lang="en-US" sz="4300" b="1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2222" y="6419414"/>
            <a:ext cx="483486" cy="32857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31</a:t>
            </a:fld>
            <a:endParaRPr lang="es-ES" altLang="en-US" b="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26114" y="914400"/>
            <a:ext cx="8729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Recall that </a:t>
            </a:r>
            <a:endParaRPr lang="en-US" sz="3200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920087"/>
              </p:ext>
            </p:extLst>
          </p:nvPr>
        </p:nvGraphicFramePr>
        <p:xfrm>
          <a:off x="2432720" y="823114"/>
          <a:ext cx="6097587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Equation" r:id="rId3" imgW="2717640" imgH="419040" progId="Equation.3">
                  <p:embed/>
                </p:oleObj>
              </mc:Choice>
              <mc:Fallback>
                <p:oleObj name="Equation" r:id="rId3" imgW="2717640" imgH="41904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720" y="823114"/>
                        <a:ext cx="6097587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26114" y="1813407"/>
            <a:ext cx="901788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Complaint: There may be design changes that significantly decrease LCOE but result in lower revenues per </a:t>
            </a:r>
            <a:r>
              <a:rPr lang="en-US" sz="2600" dirty="0" err="1" smtClean="0"/>
              <a:t>MWhr</a:t>
            </a:r>
            <a:r>
              <a:rPr lang="en-US" sz="2600" dirty="0" smtClean="0"/>
              <a:t>. For example, increasing tower height will increase LARR and increase energy production; if the latter effect is proportionally greater than the former, then the LCOE </a:t>
            </a:r>
            <a:r>
              <a:rPr lang="en-US" sz="2600" dirty="0" err="1" smtClean="0"/>
              <a:t>decreases</a:t>
            </a:r>
            <a:r>
              <a:rPr lang="en-US" sz="2600" dirty="0" err="1" smtClean="0">
                <a:sym typeface="Wingdings" panose="05000000000000000000" pitchFamily="2" charset="2"/>
              </a:rPr>
              <a:t></a:t>
            </a:r>
            <a:r>
              <a:rPr lang="en-US" sz="2600" dirty="0" err="1" smtClean="0"/>
              <a:t>increasing</a:t>
            </a:r>
            <a:r>
              <a:rPr lang="en-US" sz="2600" dirty="0" smtClean="0"/>
              <a:t> tower height looks like good idea.</a:t>
            </a:r>
          </a:p>
          <a:p>
            <a:endParaRPr lang="en-US" sz="2600" dirty="0"/>
          </a:p>
          <a:p>
            <a:r>
              <a:rPr lang="en-US" sz="2600" dirty="0" smtClean="0"/>
              <a:t>However, what if increased energy production is at night?</a:t>
            </a:r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106616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ym typeface="Wingdings" panose="05000000000000000000" pitchFamily="2" charset="2"/>
              </a:rPr>
              <a:t>Off-peak prices! Revenues stream might not look good!</a:t>
            </a:r>
            <a:endParaRPr lang="en-US" sz="2700" dirty="0"/>
          </a:p>
        </p:txBody>
      </p:sp>
      <p:sp>
        <p:nvSpPr>
          <p:cNvPr id="27" name="Rectangle 26"/>
          <p:cNvSpPr/>
          <p:nvPr/>
        </p:nvSpPr>
        <p:spPr>
          <a:xfrm>
            <a:off x="457200" y="5894288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1. C. </a:t>
            </a:r>
            <a:r>
              <a:rPr lang="en-US" sz="1400" dirty="0" err="1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Namovicz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“Assessing the economic value of new utility-scale renewable generation projects,” EIA Energy Conference, presentation slides, June 17, 2013. </a:t>
            </a:r>
            <a:r>
              <a:rPr lang="en-US" sz="1400" u="sng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www.eia.gov/conference/2013/pdf/presentations/namovicz.pdf</a:t>
            </a:r>
            <a:r>
              <a:rPr lang="en-US" sz="1400" u="sng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1400" dirty="0" smtClean="0">
                <a:latin typeface="+mj-lt"/>
              </a:rPr>
              <a:t>2. US DOE Energy Information Administration (EIA), “</a:t>
            </a:r>
            <a:r>
              <a:rPr lang="en-US" sz="1400" dirty="0" err="1" smtClean="0">
                <a:latin typeface="+mj-lt"/>
              </a:rPr>
              <a:t>Levelized</a:t>
            </a:r>
            <a:r>
              <a:rPr lang="en-US" sz="1400" dirty="0" smtClean="0">
                <a:latin typeface="+mj-lt"/>
              </a:rPr>
              <a:t> Cost and </a:t>
            </a:r>
            <a:r>
              <a:rPr lang="en-US" sz="1400" dirty="0" err="1" smtClean="0">
                <a:latin typeface="+mj-lt"/>
              </a:rPr>
              <a:t>Levelized</a:t>
            </a:r>
            <a:r>
              <a:rPr lang="en-US" sz="1400" dirty="0" smtClean="0">
                <a:latin typeface="+mj-lt"/>
              </a:rPr>
              <a:t> Avoided Cost of New Generation Resources in Annual Energy Outlook 2016,” Aug 2016, at </a:t>
            </a:r>
            <a:r>
              <a:rPr lang="en-US" sz="1400" dirty="0" smtClean="0">
                <a:latin typeface="+mj-lt"/>
                <a:hlinkClick r:id="rId6"/>
              </a:rPr>
              <a:t>www.eia.gov/forecasts/aeo/pdf/electricity_generation.pdf</a:t>
            </a:r>
            <a:r>
              <a:rPr lang="en-US" sz="1400" dirty="0" smtClean="0">
                <a:latin typeface="+mj-lt"/>
              </a:rPr>
              <a:t>. </a:t>
            </a:r>
            <a:endParaRPr lang="en-US" sz="1400" u="sng" dirty="0" smtClean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84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-2222" y="2"/>
            <a:ext cx="9146222" cy="756744"/>
          </a:xfrm>
        </p:spPr>
        <p:txBody>
          <a:bodyPr/>
          <a:lstStyle/>
          <a:p>
            <a:r>
              <a:rPr lang="en-US" sz="4300" b="1" dirty="0" err="1" smtClean="0"/>
              <a:t>Levelized</a:t>
            </a:r>
            <a:r>
              <a:rPr lang="en-US" sz="4300" b="1" dirty="0" smtClean="0"/>
              <a:t> avoided cost of energy (LACE)</a:t>
            </a:r>
            <a:endParaRPr lang="en-US" sz="4300" b="1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2222" y="6419414"/>
            <a:ext cx="483486" cy="32857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32</a:t>
            </a:fld>
            <a:endParaRPr lang="es-ES" altLang="en-US" b="0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457200" y="5894288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1. C. </a:t>
            </a:r>
            <a:r>
              <a:rPr lang="en-US" sz="1400" dirty="0" err="1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Namovicz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“Assessing the economic value of new utility-scale renewable generation projects,” EIA Energy Conference, presentation slides, June 17, 2013. </a:t>
            </a:r>
            <a:r>
              <a:rPr lang="en-US" sz="1400" u="sng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www.eia.gov/conference/2013/pdf/presentations/namovicz.pdf</a:t>
            </a:r>
            <a:r>
              <a:rPr lang="en-US" sz="1400" u="sng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1400" dirty="0" smtClean="0">
                <a:latin typeface="+mj-lt"/>
              </a:rPr>
              <a:t>2. US DOE Energy Information Administration (EIA), “</a:t>
            </a:r>
            <a:r>
              <a:rPr lang="en-US" sz="1400" dirty="0" err="1" smtClean="0">
                <a:latin typeface="+mj-lt"/>
              </a:rPr>
              <a:t>Levelized</a:t>
            </a:r>
            <a:r>
              <a:rPr lang="en-US" sz="1400" dirty="0" smtClean="0">
                <a:latin typeface="+mj-lt"/>
              </a:rPr>
              <a:t> Cost and </a:t>
            </a:r>
            <a:r>
              <a:rPr lang="en-US" sz="1400" dirty="0" err="1" smtClean="0">
                <a:latin typeface="+mj-lt"/>
              </a:rPr>
              <a:t>Levelized</a:t>
            </a:r>
            <a:r>
              <a:rPr lang="en-US" sz="1400" dirty="0" smtClean="0">
                <a:latin typeface="+mj-lt"/>
              </a:rPr>
              <a:t> Avoided Cost of New Generation Resources in Annual Energy Outlook 2016,” Aug 2016, at </a:t>
            </a:r>
            <a:r>
              <a:rPr lang="en-US" sz="1400" dirty="0" smtClean="0">
                <a:latin typeface="+mj-lt"/>
                <a:hlinkClick r:id="rId4"/>
              </a:rPr>
              <a:t>www.eia.gov/forecasts/aeo/pdf/electricity_generation.pdf</a:t>
            </a:r>
            <a:r>
              <a:rPr lang="en-US" sz="1400" dirty="0" smtClean="0">
                <a:latin typeface="+mj-lt"/>
              </a:rPr>
              <a:t>. </a:t>
            </a:r>
            <a:endParaRPr lang="en-US" sz="1400" u="sng" dirty="0" smtClean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536820"/>
              </p:ext>
            </p:extLst>
          </p:nvPr>
        </p:nvGraphicFramePr>
        <p:xfrm>
          <a:off x="1522095" y="787566"/>
          <a:ext cx="6097587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Equation" r:id="rId5" imgW="2717640" imgH="419040" progId="Equation.3">
                  <p:embed/>
                </p:oleObj>
              </mc:Choice>
              <mc:Fallback>
                <p:oleObj name="Equation" r:id="rId5" imgW="2717640" imgH="419040" progId="Equation.3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095" y="787566"/>
                        <a:ext cx="6097587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26114" y="1813407"/>
            <a:ext cx="90178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To account for this, another metric has been suggested:</a:t>
            </a:r>
            <a:endParaRPr lang="en-US" sz="2600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014253"/>
              </p:ext>
            </p:extLst>
          </p:nvPr>
        </p:nvGraphicFramePr>
        <p:xfrm>
          <a:off x="301625" y="2838450"/>
          <a:ext cx="8377238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Equation" r:id="rId7" imgW="3733560" imgH="419040" progId="Equation.DSMT4">
                  <p:embed/>
                </p:oleObj>
              </mc:Choice>
              <mc:Fallback>
                <p:oleObj name="Equation" r:id="rId7" imgW="3733560" imgH="41904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2838450"/>
                        <a:ext cx="8377238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91657" y="3894866"/>
            <a:ext cx="87240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Here: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084053"/>
              </p:ext>
            </p:extLst>
          </p:nvPr>
        </p:nvGraphicFramePr>
        <p:xfrm>
          <a:off x="1351438" y="4160108"/>
          <a:ext cx="643890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Equation" r:id="rId9" imgW="2869920" imgH="431640" progId="Equation.DSMT4">
                  <p:embed/>
                </p:oleObj>
              </mc:Choice>
              <mc:Fallback>
                <p:oleObj name="Equation" r:id="rId9" imgW="2869920" imgH="43164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1438" y="4160108"/>
                        <a:ext cx="6438900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570209"/>
              </p:ext>
            </p:extLst>
          </p:nvPr>
        </p:nvGraphicFramePr>
        <p:xfrm>
          <a:off x="296863" y="5276850"/>
          <a:ext cx="85471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Equation" r:id="rId11" imgW="3809880" imgH="203040" progId="Equation.DSMT4">
                  <p:embed/>
                </p:oleObj>
              </mc:Choice>
              <mc:Fallback>
                <p:oleObj name="Equation" r:id="rId11" imgW="3809880" imgH="20304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5276850"/>
                        <a:ext cx="85471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70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-2222" y="2"/>
            <a:ext cx="9146222" cy="756744"/>
          </a:xfrm>
        </p:spPr>
        <p:txBody>
          <a:bodyPr/>
          <a:lstStyle/>
          <a:p>
            <a:r>
              <a:rPr lang="en-US" sz="4300" b="1" dirty="0" smtClean="0"/>
              <a:t>LACE</a:t>
            </a:r>
            <a:r>
              <a:rPr lang="en-US" sz="4300" b="1" dirty="0"/>
              <a:t> </a:t>
            </a:r>
            <a:r>
              <a:rPr lang="en-US" sz="4300" b="1" dirty="0" smtClean="0"/>
              <a:t>vs LOCE</a:t>
            </a:r>
            <a:endParaRPr lang="en-US" sz="4300" b="1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2222" y="6419414"/>
            <a:ext cx="483486" cy="32857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33</a:t>
            </a:fld>
            <a:endParaRPr lang="es-ES" altLang="en-US" b="0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457200" y="5894288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1. C. </a:t>
            </a:r>
            <a:r>
              <a:rPr lang="en-US" sz="1400" dirty="0" err="1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Namovicz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“Assessing the economic value of new utility-scale renewable generation projects,” EIA Energy Conference, presentation slides, June 17, 2013. </a:t>
            </a:r>
            <a:r>
              <a:rPr lang="en-US" sz="1400" u="sng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www.eia.gov/conference/2013/pdf/presentations/namovicz.pdf</a:t>
            </a:r>
            <a:r>
              <a:rPr lang="en-US" sz="1400" u="sng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1400" dirty="0" smtClean="0">
                <a:latin typeface="+mj-lt"/>
              </a:rPr>
              <a:t>2. US DOE Energy Information Administration (EIA), “</a:t>
            </a:r>
            <a:r>
              <a:rPr lang="en-US" sz="1400" dirty="0" err="1" smtClean="0">
                <a:latin typeface="+mj-lt"/>
              </a:rPr>
              <a:t>Levelized</a:t>
            </a:r>
            <a:r>
              <a:rPr lang="en-US" sz="1400" dirty="0" smtClean="0">
                <a:latin typeface="+mj-lt"/>
              </a:rPr>
              <a:t> Cost and </a:t>
            </a:r>
            <a:r>
              <a:rPr lang="en-US" sz="1400" dirty="0" err="1" smtClean="0">
                <a:latin typeface="+mj-lt"/>
              </a:rPr>
              <a:t>Levelized</a:t>
            </a:r>
            <a:r>
              <a:rPr lang="en-US" sz="1400" dirty="0" smtClean="0">
                <a:latin typeface="+mj-lt"/>
              </a:rPr>
              <a:t> Avoided Cost of New Generation Resources in Annual Energy Outlook 2016,” Aug 2016, at </a:t>
            </a:r>
            <a:r>
              <a:rPr lang="en-US" sz="1400" dirty="0" smtClean="0">
                <a:latin typeface="+mj-lt"/>
                <a:hlinkClick r:id="rId3"/>
              </a:rPr>
              <a:t>www.eia.gov/forecasts/aeo/pdf/electricity_generation.pdf</a:t>
            </a:r>
            <a:r>
              <a:rPr lang="en-US" sz="1400" dirty="0" smtClean="0">
                <a:latin typeface="+mj-lt"/>
              </a:rPr>
              <a:t>. </a:t>
            </a:r>
            <a:endParaRPr lang="en-US" sz="1400" u="sng" dirty="0" smtClean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1167065"/>
            <a:ext cx="5198826" cy="43169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962526"/>
            <a:ext cx="32565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Wind capacity is built when LACE exceeds its LCOE.</a:t>
            </a:r>
            <a:endParaRPr lang="en-US" sz="2800" dirty="0"/>
          </a:p>
        </p:txBody>
      </p:sp>
      <p:sp>
        <p:nvSpPr>
          <p:cNvPr id="9" name="Freeform 8"/>
          <p:cNvSpPr/>
          <p:nvPr/>
        </p:nvSpPr>
        <p:spPr>
          <a:xfrm>
            <a:off x="2951747" y="1684421"/>
            <a:ext cx="4154906" cy="802105"/>
          </a:xfrm>
          <a:custGeom>
            <a:avLst/>
            <a:gdLst>
              <a:gd name="connsiteX0" fmla="*/ 0 w 4154906"/>
              <a:gd name="connsiteY0" fmla="*/ 0 h 802105"/>
              <a:gd name="connsiteX1" fmla="*/ 4154906 w 4154906"/>
              <a:gd name="connsiteY1" fmla="*/ 802105 h 802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54906" h="802105">
                <a:moveTo>
                  <a:pt x="0" y="0"/>
                </a:moveTo>
                <a:lnTo>
                  <a:pt x="4154906" y="802105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3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77461"/>
          </a:xfrm>
        </p:spPr>
        <p:txBody>
          <a:bodyPr/>
          <a:lstStyle/>
          <a:p>
            <a:r>
              <a:rPr lang="en-US" b="1" dirty="0" smtClean="0"/>
              <a:t>Annuitizing </a:t>
            </a:r>
            <a:endParaRPr lang="en-US" b="1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4</a:t>
            </a:fld>
            <a:endParaRPr lang="es-ES" altLang="en-US" b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30095" y="736519"/>
            <a:ext cx="1292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“Annual” amount of money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1466123" y="1785977"/>
            <a:ext cx="110358" cy="373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24696" y="4202553"/>
            <a:ext cx="4367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that payment </a:t>
            </a:r>
            <a:r>
              <a:rPr lang="en-US" i="1" dirty="0"/>
              <a:t>A</a:t>
            </a:r>
            <a:r>
              <a:rPr lang="en-US" dirty="0"/>
              <a:t> is made at the end of a period, so there is no payment made at the beginning of period </a:t>
            </a:r>
            <a:r>
              <a:rPr lang="en-US" dirty="0" smtClean="0"/>
              <a:t>1; there </a:t>
            </a:r>
            <a:r>
              <a:rPr lang="en-US" dirty="0"/>
              <a:t>is a payment made at the end of period </a:t>
            </a:r>
            <a:r>
              <a:rPr lang="en-US" i="1" dirty="0"/>
              <a:t>N</a:t>
            </a:r>
            <a:r>
              <a:rPr lang="en-US" dirty="0"/>
              <a:t>.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665240"/>
              </p:ext>
            </p:extLst>
          </p:nvPr>
        </p:nvGraphicFramePr>
        <p:xfrm>
          <a:off x="1363609" y="2011991"/>
          <a:ext cx="2253037" cy="866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tion" r:id="rId3" imgW="1155600" imgH="444240" progId="Equation.3">
                  <p:embed/>
                </p:oleObj>
              </mc:Choice>
              <mc:Fallback>
                <p:oleObj name="Equation" r:id="rId3" imgW="115560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609" y="2011991"/>
                        <a:ext cx="2253037" cy="8667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734579"/>
              </p:ext>
            </p:extLst>
          </p:nvPr>
        </p:nvGraphicFramePr>
        <p:xfrm>
          <a:off x="1538288" y="3153103"/>
          <a:ext cx="2148902" cy="766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Equation" r:id="rId5" imgW="1168200" imgH="419040" progId="Equation.3">
                  <p:embed/>
                </p:oleObj>
              </mc:Choice>
              <mc:Fallback>
                <p:oleObj name="Equation" r:id="rId5" imgW="116820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288" y="3153103"/>
                        <a:ext cx="2148902" cy="7664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623806"/>
              </p:ext>
            </p:extLst>
          </p:nvPr>
        </p:nvGraphicFramePr>
        <p:xfrm>
          <a:off x="488731" y="4035972"/>
          <a:ext cx="30861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Picture" r:id="rId7" imgW="3084491" imgH="2059989" progId="Word.Picture.8">
                  <p:embed/>
                </p:oleObj>
              </mc:Choice>
              <mc:Fallback>
                <p:oleObj name="Picture" r:id="rId7" imgW="3084491" imgH="2059989" progId="Word.Pictur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731" y="4035972"/>
                        <a:ext cx="3086100" cy="200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20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77461"/>
          </a:xfrm>
        </p:spPr>
        <p:txBody>
          <a:bodyPr/>
          <a:lstStyle/>
          <a:p>
            <a:r>
              <a:rPr lang="en-US" b="1" dirty="0" smtClean="0"/>
              <a:t>Inflation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4325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5</a:t>
            </a:fld>
            <a:endParaRPr lang="es-ES" altLang="en-US" b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1972" y="797157"/>
            <a:ext cx="87061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Discount rates may be given independent of the effects of inflation. This is the interest rate that is typically quoted on savings accounts, bonds, and loans; it quantifies the amount of amount you are paid (when you save or buy a bond) or must pay (when you obtain a loan). For example, if your savings account pays you 4% per year, and you deposit $100 at the beginning of the year, you will have $104 at the end of the year.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7577" y="4899940"/>
            <a:ext cx="86288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ym typeface="Wingdings" panose="05000000000000000000" pitchFamily="2" charset="2"/>
              </a:rPr>
              <a:t>The 4% is called the </a:t>
            </a:r>
            <a:r>
              <a:rPr lang="en-US" sz="2800" i="1" dirty="0" smtClean="0">
                <a:sym typeface="Wingdings" panose="05000000000000000000" pitchFamily="2" charset="2"/>
              </a:rPr>
              <a:t>nominal</a:t>
            </a:r>
            <a:r>
              <a:rPr lang="en-US" sz="2800" dirty="0" smtClean="0">
                <a:sym typeface="Wingdings" panose="05000000000000000000" pitchFamily="2" charset="2"/>
              </a:rPr>
              <a:t> discount rate. We will represent it as </a:t>
            </a:r>
            <a:r>
              <a:rPr lang="en-US" sz="2800" i="1" dirty="0" smtClean="0">
                <a:sym typeface="Wingdings" panose="05000000000000000000" pitchFamily="2" charset="2"/>
              </a:rPr>
              <a:t>i</a:t>
            </a:r>
            <a:r>
              <a:rPr lang="en-US" sz="2800" i="1" baseline="-25000" dirty="0" smtClean="0">
                <a:sym typeface="Wingdings" panose="05000000000000000000" pitchFamily="2" charset="2"/>
              </a:rPr>
              <a:t>n</a:t>
            </a:r>
            <a:r>
              <a:rPr lang="en-US" sz="2800" dirty="0" smtClean="0">
                <a:sym typeface="Wingdings" panose="05000000000000000000" pitchFamily="2" charset="2"/>
              </a:rPr>
              <a:t>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867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77461"/>
          </a:xfrm>
        </p:spPr>
        <p:txBody>
          <a:bodyPr/>
          <a:lstStyle/>
          <a:p>
            <a:r>
              <a:rPr lang="en-US" b="1" dirty="0" smtClean="0"/>
              <a:t>Inflation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4325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6</a:t>
            </a:fld>
            <a:endParaRPr lang="es-ES" altLang="en-US" b="0" smtClean="0"/>
          </a:p>
        </p:txBody>
      </p:sp>
      <p:sp>
        <p:nvSpPr>
          <p:cNvPr id="3" name="TextBox 2"/>
          <p:cNvSpPr txBox="1"/>
          <p:nvPr/>
        </p:nvSpPr>
        <p:spPr>
          <a:xfrm>
            <a:off x="0" y="797157"/>
            <a:ext cx="90280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Now assume inflation is </a:t>
            </a:r>
            <a:r>
              <a:rPr lang="en-US" sz="2600" i="1" dirty="0" smtClean="0"/>
              <a:t>e</a:t>
            </a:r>
            <a:r>
              <a:rPr lang="en-US" sz="2600" dirty="0" smtClean="0"/>
              <a:t>=3% per year. Then, at a nominal rate of </a:t>
            </a:r>
            <a:r>
              <a:rPr lang="en-US" sz="2600" i="1" dirty="0" smtClean="0"/>
              <a:t>i</a:t>
            </a:r>
            <a:r>
              <a:rPr lang="en-US" sz="2600" i="1" baseline="-25000" dirty="0" smtClean="0"/>
              <a:t>n</a:t>
            </a:r>
            <a:r>
              <a:rPr lang="en-US" sz="2600" dirty="0" smtClean="0"/>
              <a:t>=4%, the $104 at the end of year has a buying power that is diminished by </a:t>
            </a:r>
            <a:r>
              <a:rPr lang="en-US" sz="2600" i="1" dirty="0" smtClean="0"/>
              <a:t>e</a:t>
            </a:r>
            <a:r>
              <a:rPr lang="en-US" sz="2600" dirty="0" smtClean="0"/>
              <a:t>=3% relative to the beginning of the year. And so </a:t>
            </a:r>
            <a:endParaRPr lang="en-US" sz="26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011067"/>
              </p:ext>
            </p:extLst>
          </p:nvPr>
        </p:nvGraphicFramePr>
        <p:xfrm>
          <a:off x="3310540" y="2182352"/>
          <a:ext cx="4710575" cy="903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3" imgW="2260440" imgH="431640" progId="Equation.DSMT4">
                  <p:embed/>
                </p:oleObj>
              </mc:Choice>
              <mc:Fallback>
                <p:oleObj name="Equation" r:id="rId3" imgW="2260440" imgH="431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0540" y="2182352"/>
                        <a:ext cx="4710575" cy="9035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3097075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You can see that this is correct as follows. Assume you hold $100.97 in your hands (and so there is no interest from the bank) for a year during which inflation is </a:t>
            </a:r>
            <a:r>
              <a:rPr lang="en-US" sz="2600" i="1" dirty="0"/>
              <a:t>e</a:t>
            </a:r>
            <a:r>
              <a:rPr lang="en-US" sz="2600" dirty="0"/>
              <a:t>=3</a:t>
            </a:r>
            <a:r>
              <a:rPr lang="en-US" sz="2600" dirty="0" smtClean="0"/>
              <a:t>%, and you ask, at year-end: “What was this $100.97 worth at the beginning of the year?” The answer would be:</a:t>
            </a:r>
            <a:endParaRPr lang="en-US" sz="26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506046"/>
              </p:ext>
            </p:extLst>
          </p:nvPr>
        </p:nvGraphicFramePr>
        <p:xfrm>
          <a:off x="3498492" y="5201147"/>
          <a:ext cx="3995738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5" imgW="1917360" imgH="253800" progId="Equation.DSMT4">
                  <p:embed/>
                </p:oleObj>
              </mc:Choice>
              <mc:Fallback>
                <p:oleObj name="Equation" r:id="rId5" imgW="1917360" imgH="253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8492" y="5201147"/>
                        <a:ext cx="3995738" cy="531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698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77461"/>
          </a:xfrm>
        </p:spPr>
        <p:txBody>
          <a:bodyPr/>
          <a:lstStyle/>
          <a:p>
            <a:r>
              <a:rPr lang="en-US" b="1" dirty="0" smtClean="0"/>
              <a:t>Inflation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4325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7</a:t>
            </a:fld>
            <a:endParaRPr lang="es-ES" altLang="en-US" b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757889"/>
              </p:ext>
            </p:extLst>
          </p:nvPr>
        </p:nvGraphicFramePr>
        <p:xfrm>
          <a:off x="1842349" y="774557"/>
          <a:ext cx="4710575" cy="903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3" imgW="2260440" imgH="431640" progId="Equation.DSMT4">
                  <p:embed/>
                </p:oleObj>
              </mc:Choice>
              <mc:Fallback>
                <p:oleObj name="Equation" r:id="rId3" imgW="2260440" imgH="4316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2349" y="774557"/>
                        <a:ext cx="4710575" cy="9035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3282249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Now here is another question: What is the interest rate that, when applied to the original $100, will give us $100.97? We might call this the effective interest rate, but the normal terminology is to call this the real interest (or discount) rate; we denote it by </a:t>
            </a:r>
            <a:r>
              <a:rPr lang="en-US" sz="2800" i="1" dirty="0" err="1" smtClean="0"/>
              <a:t>i</a:t>
            </a:r>
            <a:r>
              <a:rPr lang="en-US" sz="2800" i="1" baseline="-25000" dirty="0" err="1" smtClean="0"/>
              <a:t>r</a:t>
            </a:r>
            <a:r>
              <a:rPr lang="en-US" sz="2800" dirty="0" err="1" smtClean="0"/>
              <a:t>.</a:t>
            </a:r>
            <a:r>
              <a:rPr lang="en-US" sz="2800" dirty="0" smtClean="0"/>
              <a:t> And so:</a:t>
            </a:r>
            <a:endParaRPr lang="en-US" sz="28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290887"/>
              </p:ext>
            </p:extLst>
          </p:nvPr>
        </p:nvGraphicFramePr>
        <p:xfrm>
          <a:off x="1790424" y="2241797"/>
          <a:ext cx="4762500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Equation" r:id="rId5" imgW="2286000" imgH="431640" progId="Equation.DSMT4">
                  <p:embed/>
                </p:oleObj>
              </mc:Choice>
              <mc:Fallback>
                <p:oleObj name="Equation" r:id="rId5" imgW="2286000" imgH="4316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424" y="2241797"/>
                        <a:ext cx="4762500" cy="903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878" y="15814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Writing in terms of </a:t>
            </a:r>
            <a:r>
              <a:rPr lang="en-US" sz="2800" i="1" dirty="0" smtClean="0"/>
              <a:t>i</a:t>
            </a:r>
            <a:r>
              <a:rPr lang="en-US" sz="2800" i="1" baseline="-25000" dirty="0" smtClean="0"/>
              <a:t>n</a:t>
            </a:r>
            <a:r>
              <a:rPr lang="en-US" sz="2800" dirty="0" smtClean="0"/>
              <a:t> and </a:t>
            </a:r>
            <a:r>
              <a:rPr lang="en-US" sz="2800" i="1" dirty="0" smtClean="0"/>
              <a:t>e</a:t>
            </a:r>
            <a:r>
              <a:rPr lang="en-US" sz="2800" dirty="0" smtClean="0"/>
              <a:t>, we obtain:</a:t>
            </a:r>
            <a:endParaRPr lang="en-US" sz="28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746991"/>
              </p:ext>
            </p:extLst>
          </p:nvPr>
        </p:nvGraphicFramePr>
        <p:xfrm>
          <a:off x="1524000" y="5529263"/>
          <a:ext cx="6164263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Equation" r:id="rId7" imgW="2958840" imgH="431640" progId="Equation.DSMT4">
                  <p:embed/>
                </p:oleObj>
              </mc:Choice>
              <mc:Fallback>
                <p:oleObj name="Equation" r:id="rId7" imgW="2958840" imgH="43164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529263"/>
                        <a:ext cx="6164263" cy="903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928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77461"/>
          </a:xfrm>
        </p:spPr>
        <p:txBody>
          <a:bodyPr/>
          <a:lstStyle/>
          <a:p>
            <a:r>
              <a:rPr lang="en-US" b="1" dirty="0" smtClean="0"/>
              <a:t>Inflation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3304" y="6492875"/>
            <a:ext cx="443896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8</a:t>
            </a:fld>
            <a:endParaRPr lang="es-ES" altLang="en-US" b="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122082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That is,</a:t>
            </a:r>
            <a:endParaRPr lang="en-US" sz="28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961126"/>
              </p:ext>
            </p:extLst>
          </p:nvPr>
        </p:nvGraphicFramePr>
        <p:xfrm>
          <a:off x="1489868" y="655491"/>
          <a:ext cx="6164263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name="Equation" r:id="rId3" imgW="2958840" imgH="431640" progId="Equation.DSMT4">
                  <p:embed/>
                </p:oleObj>
              </mc:Choice>
              <mc:Fallback>
                <p:oleObj name="Equation" r:id="rId3" imgW="2958840" imgH="43164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868" y="655491"/>
                        <a:ext cx="6164263" cy="903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565967"/>
              </p:ext>
            </p:extLst>
          </p:nvPr>
        </p:nvGraphicFramePr>
        <p:xfrm>
          <a:off x="836613" y="1701800"/>
          <a:ext cx="304165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7" name="Equation" r:id="rId5" imgW="1460160" imgH="431640" progId="Equation.DSMT4">
                  <p:embed/>
                </p:oleObj>
              </mc:Choice>
              <mc:Fallback>
                <p:oleObj name="Equation" r:id="rId5" imgW="1460160" imgH="43164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1701800"/>
                        <a:ext cx="3041650" cy="903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ight Arrow 1"/>
          <p:cNvSpPr/>
          <p:nvPr/>
        </p:nvSpPr>
        <p:spPr>
          <a:xfrm>
            <a:off x="4018208" y="1906069"/>
            <a:ext cx="708338" cy="450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37816"/>
              </p:ext>
            </p:extLst>
          </p:nvPr>
        </p:nvGraphicFramePr>
        <p:xfrm>
          <a:off x="5330825" y="1703388"/>
          <a:ext cx="2117725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name="Equation" r:id="rId7" imgW="1015920" imgH="431640" progId="Equation.DSMT4">
                  <p:embed/>
                </p:oleObj>
              </mc:Choice>
              <mc:Fallback>
                <p:oleObj name="Equation" r:id="rId7" imgW="1015920" imgH="43164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0825" y="1703388"/>
                        <a:ext cx="2117725" cy="903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25469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Solving for </a:t>
            </a:r>
            <a:r>
              <a:rPr lang="en-US" sz="2800" i="1" dirty="0" smtClean="0"/>
              <a:t>i</a:t>
            </a:r>
            <a:r>
              <a:rPr lang="en-US" sz="2800" i="1" baseline="-25000" dirty="0" smtClean="0"/>
              <a:t>n</a:t>
            </a:r>
            <a:r>
              <a:rPr lang="en-US" sz="2800" dirty="0" smtClean="0"/>
              <a:t> results in:</a:t>
            </a:r>
            <a:endParaRPr lang="en-US" sz="2800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524872"/>
              </p:ext>
            </p:extLst>
          </p:nvPr>
        </p:nvGraphicFramePr>
        <p:xfrm>
          <a:off x="2116138" y="2995613"/>
          <a:ext cx="4446587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name="Equation" r:id="rId9" imgW="2133360" imgH="228600" progId="Equation.DSMT4">
                  <p:embed/>
                </p:oleObj>
              </mc:Choice>
              <mc:Fallback>
                <p:oleObj name="Equation" r:id="rId9" imgW="2133360" imgH="22860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6138" y="2995613"/>
                        <a:ext cx="4446587" cy="477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731" y="345916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Eliminating the “1”:</a:t>
            </a:r>
            <a:endParaRPr lang="en-US" sz="28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075607"/>
              </p:ext>
            </p:extLst>
          </p:nvPr>
        </p:nvGraphicFramePr>
        <p:xfrm>
          <a:off x="3464719" y="3833029"/>
          <a:ext cx="1746250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0" name="Equation" r:id="rId11" imgW="838080" imgH="228600" progId="Equation.DSMT4">
                  <p:embed/>
                </p:oleObj>
              </mc:Choice>
              <mc:Fallback>
                <p:oleObj name="Equation" r:id="rId11" imgW="838080" imgH="22860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4719" y="3833029"/>
                        <a:ext cx="1746250" cy="477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0731" y="4320714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These are “exact” relations and should be used in calculations. But because </a:t>
            </a:r>
            <a:r>
              <a:rPr lang="en-US" sz="2800" i="1" dirty="0" smtClean="0"/>
              <a:t>e</a:t>
            </a:r>
            <a:r>
              <a:rPr lang="en-US" sz="2800" dirty="0" smtClean="0"/>
              <a:t> and </a:t>
            </a:r>
            <a:r>
              <a:rPr lang="en-US" sz="2800" i="1" dirty="0" err="1" smtClean="0"/>
              <a:t>i</a:t>
            </a:r>
            <a:r>
              <a:rPr lang="en-US" sz="2800" i="1" baseline="-25000" dirty="0" err="1" smtClean="0"/>
              <a:t>r</a:t>
            </a:r>
            <a:r>
              <a:rPr lang="en-US" sz="2800" dirty="0" smtClean="0"/>
              <a:t> are small numbers, the product </a:t>
            </a:r>
            <a:r>
              <a:rPr lang="en-US" sz="2800" i="1" dirty="0" smtClean="0"/>
              <a:t>i</a:t>
            </a:r>
            <a:r>
              <a:rPr lang="en-US" sz="2800" i="1" baseline="-25000" dirty="0" smtClean="0"/>
              <a:t>r</a:t>
            </a:r>
            <a:r>
              <a:rPr lang="en-US" sz="2800" i="1" dirty="0" smtClean="0"/>
              <a:t>e</a:t>
            </a:r>
            <a:r>
              <a:rPr lang="en-US" sz="2800" dirty="0" smtClean="0"/>
              <a:t> is very small, and we obtain</a:t>
            </a:r>
            <a:endParaRPr lang="en-US" sz="2800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943754"/>
              </p:ext>
            </p:extLst>
          </p:nvPr>
        </p:nvGraphicFramePr>
        <p:xfrm>
          <a:off x="6384131" y="3571875"/>
          <a:ext cx="12700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1" name="Equation" r:id="rId13" imgW="609480" imgH="393480" progId="Equation.DSMT4">
                  <p:embed/>
                </p:oleObj>
              </mc:Choice>
              <mc:Fallback>
                <p:oleObj name="Equation" r:id="rId13" imgW="609480" imgH="39348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131" y="3571875"/>
                        <a:ext cx="1270000" cy="822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ight Arrow 19"/>
          <p:cNvSpPr/>
          <p:nvPr/>
        </p:nvSpPr>
        <p:spPr>
          <a:xfrm>
            <a:off x="5499082" y="3916363"/>
            <a:ext cx="708338" cy="450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059130"/>
              </p:ext>
            </p:extLst>
          </p:nvPr>
        </p:nvGraphicFramePr>
        <p:xfrm>
          <a:off x="1692275" y="5737225"/>
          <a:ext cx="119062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2" name="Equation" r:id="rId15" imgW="571320" imgH="228600" progId="Equation.DSMT4">
                  <p:embed/>
                </p:oleObj>
              </mc:Choice>
              <mc:Fallback>
                <p:oleObj name="Equation" r:id="rId15" imgW="571320" imgH="22860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737225"/>
                        <a:ext cx="1190625" cy="477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ight Arrow 21"/>
          <p:cNvSpPr/>
          <p:nvPr/>
        </p:nvSpPr>
        <p:spPr>
          <a:xfrm>
            <a:off x="3303234" y="5789858"/>
            <a:ext cx="708338" cy="450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95047"/>
              </p:ext>
            </p:extLst>
          </p:nvPr>
        </p:nvGraphicFramePr>
        <p:xfrm>
          <a:off x="4259263" y="5737225"/>
          <a:ext cx="113665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3" name="Equation" r:id="rId17" imgW="545760" imgH="228600" progId="Equation.DSMT4">
                  <p:embed/>
                </p:oleObj>
              </mc:Choice>
              <mc:Fallback>
                <p:oleObj name="Equation" r:id="rId17" imgW="545760" imgH="22860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9263" y="5737225"/>
                        <a:ext cx="1136650" cy="477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79043" y="6323674"/>
            <a:ext cx="8875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These are useful for recalling relations between </a:t>
            </a:r>
            <a:r>
              <a:rPr lang="en-US" sz="2800" i="1" dirty="0" smtClean="0"/>
              <a:t>i</a:t>
            </a:r>
            <a:r>
              <a:rPr lang="en-US" sz="2800" i="1" baseline="-25000" dirty="0" smtClean="0"/>
              <a:t>n</a:t>
            </a:r>
            <a:r>
              <a:rPr lang="en-US" sz="2800" dirty="0" smtClean="0"/>
              <a:t>, </a:t>
            </a:r>
            <a:r>
              <a:rPr lang="en-US" sz="2800" i="1" dirty="0" err="1" smtClean="0"/>
              <a:t>i</a:t>
            </a:r>
            <a:r>
              <a:rPr lang="en-US" sz="2800" i="1" baseline="-25000" dirty="0" err="1" smtClean="0"/>
              <a:t>r</a:t>
            </a:r>
            <a:r>
              <a:rPr lang="en-US" sz="2800" dirty="0" smtClean="0"/>
              <a:t>, </a:t>
            </a:r>
            <a:r>
              <a:rPr lang="en-US" sz="2800" i="1" dirty="0" smtClean="0"/>
              <a:t>e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671256" y="2918339"/>
            <a:ext cx="1390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Fisher equation.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0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77461"/>
          </a:xfrm>
        </p:spPr>
        <p:txBody>
          <a:bodyPr/>
          <a:lstStyle/>
          <a:p>
            <a:r>
              <a:rPr lang="en-US" b="1" dirty="0" smtClean="0"/>
              <a:t>Inflation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4325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7CB44-0227-458C-BFEE-3D78440B5AEB}" type="slidenum">
              <a:rPr lang="es-ES" altLang="en-US" b="0" smtClean="0"/>
              <a:pPr eaLnBrk="1" hangingPunct="1"/>
              <a:t>9</a:t>
            </a:fld>
            <a:endParaRPr lang="es-ES" altLang="en-US" b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0771" y="4329587"/>
            <a:ext cx="6735652" cy="246808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7369" y="2469822"/>
            <a:ext cx="91166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Caution: It is tempting to think that, because inflation adds to </a:t>
            </a:r>
            <a:r>
              <a:rPr lang="en-US" sz="2400" dirty="0" err="1" smtClean="0"/>
              <a:t>i</a:t>
            </a:r>
            <a:r>
              <a:rPr lang="en-US" sz="2400" baseline="-25000" dirty="0" err="1" smtClean="0"/>
              <a:t>r</a:t>
            </a:r>
            <a:r>
              <a:rPr lang="en-US" sz="2400" dirty="0"/>
              <a:t> </a:t>
            </a:r>
            <a:r>
              <a:rPr lang="en-US" sz="2400" dirty="0" smtClean="0"/>
              <a:t>to obtain i</a:t>
            </a:r>
            <a:r>
              <a:rPr lang="en-US" sz="2400" baseline="-25000" dirty="0" smtClean="0"/>
              <a:t>n,</a:t>
            </a:r>
            <a:r>
              <a:rPr lang="en-US" sz="2400" dirty="0" smtClean="0"/>
              <a:t> that i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represents inflation. This is not the case. Inflation is an effect that is counter to the interest (or discount) rate. With this in mind, the relation </a:t>
            </a:r>
            <a:r>
              <a:rPr lang="en-US" sz="2400" dirty="0" err="1" smtClean="0"/>
              <a:t>i</a:t>
            </a:r>
            <a:r>
              <a:rPr lang="en-US" sz="2400" baseline="-25000" dirty="0" err="1" smtClean="0"/>
              <a:t>r</a:t>
            </a:r>
            <a:r>
              <a:rPr lang="en-US" sz="2400" dirty="0" smtClean="0"/>
              <a:t>=i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-e shows that it is the real interest rate that includes the effect of inflation. </a:t>
            </a:r>
            <a:endParaRPr lang="en-US" sz="2400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599088"/>
              </p:ext>
            </p:extLst>
          </p:nvPr>
        </p:nvGraphicFramePr>
        <p:xfrm>
          <a:off x="3464719" y="1051191"/>
          <a:ext cx="1746250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4" imgW="838080" imgH="228600" progId="Equation.DSMT4">
                  <p:embed/>
                </p:oleObj>
              </mc:Choice>
              <mc:Fallback>
                <p:oleObj name="Equation" r:id="rId4" imgW="838080" imgH="22860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4719" y="1051191"/>
                        <a:ext cx="1746250" cy="477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482880"/>
              </p:ext>
            </p:extLst>
          </p:nvPr>
        </p:nvGraphicFramePr>
        <p:xfrm>
          <a:off x="6384131" y="790037"/>
          <a:ext cx="12700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6" imgW="609480" imgH="393480" progId="Equation.DSMT4">
                  <p:embed/>
                </p:oleObj>
              </mc:Choice>
              <mc:Fallback>
                <p:oleObj name="Equation" r:id="rId6" imgW="609480" imgH="39348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131" y="790037"/>
                        <a:ext cx="1270000" cy="822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198267"/>
              </p:ext>
            </p:extLst>
          </p:nvPr>
        </p:nvGraphicFramePr>
        <p:xfrm>
          <a:off x="3649865" y="1834922"/>
          <a:ext cx="119062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Equation" r:id="rId8" imgW="571320" imgH="228600" progId="Equation.DSMT4">
                  <p:embed/>
                </p:oleObj>
              </mc:Choice>
              <mc:Fallback>
                <p:oleObj name="Equation" r:id="rId8" imgW="571320" imgH="22860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9865" y="1834922"/>
                        <a:ext cx="1190625" cy="477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237623"/>
              </p:ext>
            </p:extLst>
          </p:nvPr>
        </p:nvGraphicFramePr>
        <p:xfrm>
          <a:off x="6216853" y="1834922"/>
          <a:ext cx="113665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Equation" r:id="rId10" imgW="545760" imgH="228600" progId="Equation.DSMT4">
                  <p:embed/>
                </p:oleObj>
              </mc:Choice>
              <mc:Fallback>
                <p:oleObj name="Equation" r:id="rId10" imgW="545760" imgH="22860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6853" y="1834922"/>
                        <a:ext cx="1136650" cy="477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27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23630</TotalTime>
  <Words>2510</Words>
  <Application>Microsoft Office PowerPoint</Application>
  <PresentationFormat>On-screen Show (4:3)</PresentationFormat>
  <Paragraphs>391</Paragraphs>
  <Slides>33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45" baseType="lpstr">
      <vt:lpstr>MS PGothic</vt:lpstr>
      <vt:lpstr>Arial</vt:lpstr>
      <vt:lpstr>Calibri</vt:lpstr>
      <vt:lpstr>Segoe UI</vt:lpstr>
      <vt:lpstr>Times New Roman</vt:lpstr>
      <vt:lpstr>Wingdings</vt:lpstr>
      <vt:lpstr>2_Custom Design</vt:lpstr>
      <vt:lpstr>1_Custom Design</vt:lpstr>
      <vt:lpstr>Custom Design</vt:lpstr>
      <vt:lpstr>Equation</vt:lpstr>
      <vt:lpstr>Picture</vt:lpstr>
      <vt:lpstr>MathType 6.0 Equation</vt:lpstr>
      <vt:lpstr>Levelized Cost of Wind</vt:lpstr>
      <vt:lpstr>Discount rate</vt:lpstr>
      <vt:lpstr>Moving single amounts in time</vt:lpstr>
      <vt:lpstr>Annuitizing </vt:lpstr>
      <vt:lpstr>Inflation</vt:lpstr>
      <vt:lpstr>Inflation</vt:lpstr>
      <vt:lpstr>Inflation</vt:lpstr>
      <vt:lpstr>Inflation</vt:lpstr>
      <vt:lpstr>Inflation</vt:lpstr>
      <vt:lpstr>Inflation</vt:lpstr>
      <vt:lpstr>Fixed Costs</vt:lpstr>
      <vt:lpstr>Fixed costs</vt:lpstr>
      <vt:lpstr>Levelizing Fixed Costs</vt:lpstr>
      <vt:lpstr>Fixed Charge Rate</vt:lpstr>
      <vt:lpstr>Overnight cost</vt:lpstr>
      <vt:lpstr>Notes on previous table</vt:lpstr>
      <vt:lpstr>Computation of LARR</vt:lpstr>
      <vt:lpstr>Annual Operating Expenses (AOE)</vt:lpstr>
      <vt:lpstr>Levelized cost of energy</vt:lpstr>
      <vt:lpstr>Levelized cost of energy</vt:lpstr>
      <vt:lpstr>Three good LCOE references</vt:lpstr>
      <vt:lpstr>Levelized cost of energy</vt:lpstr>
      <vt:lpstr>Levelized cost of energy</vt:lpstr>
      <vt:lpstr>Levelized cost of energy</vt:lpstr>
      <vt:lpstr>Levelized cost of energy</vt:lpstr>
      <vt:lpstr>Levelized cost of energy</vt:lpstr>
      <vt:lpstr>Levelized Cost of Energy</vt:lpstr>
      <vt:lpstr>Levelized Cost of Energy</vt:lpstr>
      <vt:lpstr>Representative split – capital costs</vt:lpstr>
      <vt:lpstr>Representative split  - LCOE</vt:lpstr>
      <vt:lpstr>Levelized avoided cost of energy (LACE)</vt:lpstr>
      <vt:lpstr>Levelized avoided cost of energy (LACE)</vt:lpstr>
      <vt:lpstr>LACE vs LOCE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McCalley</dc:creator>
  <cp:lastModifiedBy>McCalley, James D [E CPE]</cp:lastModifiedBy>
  <cp:revision>478</cp:revision>
  <dcterms:created xsi:type="dcterms:W3CDTF">2009-11-15T15:34:50Z</dcterms:created>
  <dcterms:modified xsi:type="dcterms:W3CDTF">2016-08-31T20:55:33Z</dcterms:modified>
</cp:coreProperties>
</file>