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4"/>
  </p:notesMasterIdLst>
  <p:sldIdLst>
    <p:sldId id="256" r:id="rId3"/>
    <p:sldId id="257" r:id="rId4"/>
    <p:sldId id="260" r:id="rId5"/>
    <p:sldId id="259" r:id="rId6"/>
    <p:sldId id="258" r:id="rId7"/>
    <p:sldId id="261" r:id="rId8"/>
    <p:sldId id="262" r:id="rId9"/>
    <p:sldId id="287" r:id="rId10"/>
    <p:sldId id="288"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9" r:id="rId31"/>
    <p:sldId id="290" r:id="rId32"/>
    <p:sldId id="291" r:id="rId33"/>
    <p:sldId id="292" r:id="rId34"/>
    <p:sldId id="282" r:id="rId35"/>
    <p:sldId id="294" r:id="rId36"/>
    <p:sldId id="295" r:id="rId37"/>
    <p:sldId id="296" r:id="rId38"/>
    <p:sldId id="293" r:id="rId39"/>
    <p:sldId id="283" r:id="rId40"/>
    <p:sldId id="284" r:id="rId41"/>
    <p:sldId id="285" r:id="rId42"/>
    <p:sldId id="286"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40" d="100"/>
          <a:sy n="40" d="100"/>
        </p:scale>
        <p:origin x="496" y="472"/>
      </p:cViewPr>
      <p:guideLst>
        <p:guide orient="horz" pos="2160"/>
        <p:guide pos="2880"/>
      </p:guideLst>
    </p:cSldViewPr>
  </p:slideViewPr>
  <p:notesTextViewPr>
    <p:cViewPr>
      <p:scale>
        <a:sx n="3" d="2"/>
        <a:sy n="3" d="2"/>
      </p:scale>
      <p:origin x="0" y="0"/>
    </p:cViewPr>
  </p:notesTextViewPr>
  <p:sorterViewPr>
    <p:cViewPr>
      <p:scale>
        <a:sx n="66" d="100"/>
        <a:sy n="66" d="100"/>
      </p:scale>
      <p:origin x="0" y="-1597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8" Type="http://schemas.openxmlformats.org/officeDocument/2006/relationships/image" Target="../media/image44.wmf"/><Relationship Id="rId3" Type="http://schemas.openxmlformats.org/officeDocument/2006/relationships/image" Target="../media/image39.wmf"/><Relationship Id="rId7" Type="http://schemas.openxmlformats.org/officeDocument/2006/relationships/image" Target="../media/image43.wmf"/><Relationship Id="rId2" Type="http://schemas.openxmlformats.org/officeDocument/2006/relationships/image" Target="../media/image38.wmf"/><Relationship Id="rId1" Type="http://schemas.openxmlformats.org/officeDocument/2006/relationships/image" Target="../media/image37.wmf"/><Relationship Id="rId6" Type="http://schemas.openxmlformats.org/officeDocument/2006/relationships/image" Target="../media/image42.wmf"/><Relationship Id="rId5" Type="http://schemas.openxmlformats.org/officeDocument/2006/relationships/image" Target="../media/image41.wmf"/><Relationship Id="rId10" Type="http://schemas.openxmlformats.org/officeDocument/2006/relationships/image" Target="../media/image46.wmf"/><Relationship Id="rId4" Type="http://schemas.openxmlformats.org/officeDocument/2006/relationships/image" Target="../media/image40.wmf"/><Relationship Id="rId9" Type="http://schemas.openxmlformats.org/officeDocument/2006/relationships/image" Target="../media/image4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5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18.e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18.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6.wmf"/><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9D4A2A48-EB56-4824-BF16-D6DE9085F9DF}" type="datetimeFigureOut">
              <a:rPr lang="en-US" smtClean="0"/>
              <a:t>9/2/2019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8D121D8-7D60-4EC0-8AFE-102A88D715E4}" type="slidenum">
              <a:rPr lang="en-US" smtClean="0"/>
              <a:t>‹#›</a:t>
            </a:fld>
            <a:endParaRPr lang="en-US"/>
          </a:p>
        </p:txBody>
      </p:sp>
    </p:spTree>
    <p:extLst>
      <p:ext uri="{BB962C8B-B14F-4D97-AF65-F5344CB8AC3E}">
        <p14:creationId xmlns:p14="http://schemas.microsoft.com/office/powerpoint/2010/main" val="100228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006311-5D04-4A0E-BE70-E2BB5880C2B2}"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06311-5D04-4A0E-BE70-E2BB5880C2B2}"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06311-5D04-4A0E-BE70-E2BB5880C2B2}"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0100C2-AB28-4814-A23C-5E61365161CD}"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100C2-AB28-4814-A23C-5E61365161CD}"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0100C2-AB28-4814-A23C-5E61365161CD}"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0100C2-AB28-4814-A23C-5E61365161CD}"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0100C2-AB28-4814-A23C-5E61365161CD}" type="datetimeFigureOut">
              <a:rPr lang="en-US" smtClean="0"/>
              <a:t>9/2/2019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0100C2-AB28-4814-A23C-5E61365161CD}" type="datetimeFigureOut">
              <a:rPr lang="en-US" smtClean="0"/>
              <a:t>9/2/2019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0100C2-AB28-4814-A23C-5E61365161CD}" type="datetimeFigureOut">
              <a:rPr lang="en-US" smtClean="0"/>
              <a:t>9/2/2019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0100C2-AB28-4814-A23C-5E61365161CD}"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1006311-5D04-4A0E-BE70-E2BB5880C2B2}"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0100C2-AB28-4814-A23C-5E61365161CD}"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100C2-AB28-4814-A23C-5E61365161CD}"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100C2-AB28-4814-A23C-5E61365161CD}"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039ED6-05B2-40B8-B72E-8E533348BEF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1006311-5D04-4A0E-BE70-E2BB5880C2B2}" type="datetimeFigureOut">
              <a:rPr lang="en-US" smtClean="0"/>
              <a:t>9/2/2019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1006311-5D04-4A0E-BE70-E2BB5880C2B2}"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1006311-5D04-4A0E-BE70-E2BB5880C2B2}" type="datetimeFigureOut">
              <a:rPr lang="en-US" smtClean="0"/>
              <a:t>9/2/2019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006311-5D04-4A0E-BE70-E2BB5880C2B2}" type="datetimeFigureOut">
              <a:rPr lang="en-US" smtClean="0"/>
              <a:t>9/2/2019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1006311-5D04-4A0E-BE70-E2BB5880C2B2}" type="datetimeFigureOut">
              <a:rPr lang="en-US" smtClean="0"/>
              <a:t>9/2/2019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06311-5D04-4A0E-BE70-E2BB5880C2B2}"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006311-5D04-4A0E-BE70-E2BB5880C2B2}" type="datetimeFigureOut">
              <a:rPr lang="en-US" smtClean="0"/>
              <a:t>9/2/2019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431FFA-ACA1-47E6-9861-74EF4DEB1CA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006311-5D04-4A0E-BE70-E2BB5880C2B2}" type="datetimeFigureOut">
              <a:rPr lang="en-US" smtClean="0"/>
              <a:t>9/2/2019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431FFA-ACA1-47E6-9861-74EF4DEB1CA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0100C2-AB28-4814-A23C-5E61365161CD}" type="datetimeFigureOut">
              <a:rPr lang="en-US" smtClean="0"/>
              <a:t>9/2/2019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039ED6-05B2-40B8-B72E-8E533348BEF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gif"/><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19.wmf"/><Relationship Id="rId5" Type="http://schemas.openxmlformats.org/officeDocument/2006/relationships/oleObject" Target="../embeddings/oleObject5.bin"/><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1.xml"/><Relationship Id="rId1" Type="http://schemas.openxmlformats.org/officeDocument/2006/relationships/vmlDrawing" Target="../drawings/vmlDrawing5.vml"/><Relationship Id="rId6" Type="http://schemas.openxmlformats.org/officeDocument/2006/relationships/image" Target="../media/image18.emf"/><Relationship Id="rId5" Type="http://schemas.openxmlformats.org/officeDocument/2006/relationships/oleObject" Target="../embeddings/oleObject7.bin"/><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22.wmf"/><Relationship Id="rId5" Type="http://schemas.openxmlformats.org/officeDocument/2006/relationships/oleObject" Target="../embeddings/oleObject10.bin"/><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1.xml"/><Relationship Id="rId1" Type="http://schemas.openxmlformats.org/officeDocument/2006/relationships/vmlDrawing" Target="../drawings/vmlDrawing7.vml"/><Relationship Id="rId5" Type="http://schemas.openxmlformats.org/officeDocument/2006/relationships/image" Target="../media/image23.wmf"/><Relationship Id="rId4" Type="http://schemas.openxmlformats.org/officeDocument/2006/relationships/oleObject" Target="../embeddings/oleObject11.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26.wmf"/><Relationship Id="rId5" Type="http://schemas.openxmlformats.org/officeDocument/2006/relationships/oleObject" Target="../embeddings/oleObject13.bin"/><Relationship Id="rId4" Type="http://schemas.openxmlformats.org/officeDocument/2006/relationships/image" Target="../media/image25.w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30.emf"/><Relationship Id="rId7" Type="http://schemas.openxmlformats.org/officeDocument/2006/relationships/image" Target="../media/image28.wmf"/><Relationship Id="rId2" Type="http://schemas.openxmlformats.org/officeDocument/2006/relationships/slideLayout" Target="../slideLayouts/slideLayout1.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27.wmf"/><Relationship Id="rId10" Type="http://schemas.openxmlformats.org/officeDocument/2006/relationships/image" Target="../media/image31.jpeg"/><Relationship Id="rId4" Type="http://schemas.openxmlformats.org/officeDocument/2006/relationships/oleObject" Target="../embeddings/oleObject14.bin"/><Relationship Id="rId9" Type="http://schemas.openxmlformats.org/officeDocument/2006/relationships/image" Target="../media/image29.w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35.emf"/><Relationship Id="rId7" Type="http://schemas.openxmlformats.org/officeDocument/2006/relationships/image" Target="../media/image33.wmf"/><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oleObject" Target="../embeddings/oleObject18.bin"/><Relationship Id="rId5" Type="http://schemas.openxmlformats.org/officeDocument/2006/relationships/image" Target="../media/image32.wmf"/><Relationship Id="rId10" Type="http://schemas.openxmlformats.org/officeDocument/2006/relationships/image" Target="../media/image36.png"/><Relationship Id="rId4" Type="http://schemas.openxmlformats.org/officeDocument/2006/relationships/oleObject" Target="../embeddings/oleObject17.bin"/><Relationship Id="rId9" Type="http://schemas.openxmlformats.org/officeDocument/2006/relationships/image" Target="../media/image34.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8" Type="http://schemas.openxmlformats.org/officeDocument/2006/relationships/image" Target="../media/image39.wmf"/><Relationship Id="rId13" Type="http://schemas.openxmlformats.org/officeDocument/2006/relationships/oleObject" Target="../embeddings/oleObject25.bin"/><Relationship Id="rId18" Type="http://schemas.openxmlformats.org/officeDocument/2006/relationships/image" Target="../media/image44.wmf"/><Relationship Id="rId3" Type="http://schemas.openxmlformats.org/officeDocument/2006/relationships/oleObject" Target="../embeddings/oleObject20.bin"/><Relationship Id="rId21" Type="http://schemas.openxmlformats.org/officeDocument/2006/relationships/oleObject" Target="../embeddings/oleObject29.bin"/><Relationship Id="rId7" Type="http://schemas.openxmlformats.org/officeDocument/2006/relationships/oleObject" Target="../embeddings/oleObject22.bin"/><Relationship Id="rId12" Type="http://schemas.openxmlformats.org/officeDocument/2006/relationships/image" Target="../media/image41.wmf"/><Relationship Id="rId17" Type="http://schemas.openxmlformats.org/officeDocument/2006/relationships/oleObject" Target="../embeddings/oleObject27.bin"/><Relationship Id="rId2" Type="http://schemas.openxmlformats.org/officeDocument/2006/relationships/slideLayout" Target="../slideLayouts/slideLayout1.xml"/><Relationship Id="rId16" Type="http://schemas.openxmlformats.org/officeDocument/2006/relationships/image" Target="../media/image43.wmf"/><Relationship Id="rId20" Type="http://schemas.openxmlformats.org/officeDocument/2006/relationships/image" Target="../media/image45.wmf"/><Relationship Id="rId1" Type="http://schemas.openxmlformats.org/officeDocument/2006/relationships/vmlDrawing" Target="../drawings/vmlDrawing11.vml"/><Relationship Id="rId6" Type="http://schemas.openxmlformats.org/officeDocument/2006/relationships/image" Target="../media/image38.wmf"/><Relationship Id="rId11" Type="http://schemas.openxmlformats.org/officeDocument/2006/relationships/oleObject" Target="../embeddings/oleObject24.bin"/><Relationship Id="rId5" Type="http://schemas.openxmlformats.org/officeDocument/2006/relationships/oleObject" Target="../embeddings/oleObject21.bin"/><Relationship Id="rId15" Type="http://schemas.openxmlformats.org/officeDocument/2006/relationships/oleObject" Target="../embeddings/oleObject26.bin"/><Relationship Id="rId10" Type="http://schemas.openxmlformats.org/officeDocument/2006/relationships/image" Target="../media/image40.wmf"/><Relationship Id="rId19" Type="http://schemas.openxmlformats.org/officeDocument/2006/relationships/oleObject" Target="../embeddings/oleObject28.bin"/><Relationship Id="rId4" Type="http://schemas.openxmlformats.org/officeDocument/2006/relationships/image" Target="../media/image37.wmf"/><Relationship Id="rId9" Type="http://schemas.openxmlformats.org/officeDocument/2006/relationships/oleObject" Target="../embeddings/oleObject23.bin"/><Relationship Id="rId14" Type="http://schemas.openxmlformats.org/officeDocument/2006/relationships/image" Target="../media/image42.wmf"/><Relationship Id="rId22" Type="http://schemas.openxmlformats.org/officeDocument/2006/relationships/image" Target="../media/image46.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47.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3.vml"/><Relationship Id="rId4" Type="http://schemas.openxmlformats.org/officeDocument/2006/relationships/image" Target="../media/image48.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4.vml"/><Relationship Id="rId4" Type="http://schemas.openxmlformats.org/officeDocument/2006/relationships/image" Target="../media/image49.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50.emf"/></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51.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53.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56.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18.vml"/><Relationship Id="rId6" Type="http://schemas.openxmlformats.org/officeDocument/2006/relationships/image" Target="../media/image55.wmf"/><Relationship Id="rId5" Type="http://schemas.openxmlformats.org/officeDocument/2006/relationships/oleObject" Target="../embeddings/oleObject37.bin"/><Relationship Id="rId10" Type="http://schemas.openxmlformats.org/officeDocument/2006/relationships/image" Target="../media/image57.wmf"/><Relationship Id="rId4" Type="http://schemas.openxmlformats.org/officeDocument/2006/relationships/image" Target="../media/image54.wmf"/><Relationship Id="rId9" Type="http://schemas.openxmlformats.org/officeDocument/2006/relationships/oleObject" Target="../embeddings/oleObject39.bin"/></Relationships>
</file>

<file path=ppt/slides/_rels/slide4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eia.gov/outlooks/aeo/assumptions/pdf/table_8.2.pdf" TargetMode="External"/><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eia.gov/outlooks/aeo/assumptions/pdf/table_8.2.pdf"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2381250"/>
          </a:xfrm>
        </p:spPr>
        <p:txBody>
          <a:bodyPr>
            <a:normAutofit/>
          </a:bodyPr>
          <a:lstStyle/>
          <a:p>
            <a:r>
              <a:rPr lang="en-US" dirty="0" smtClean="0"/>
              <a:t>Class 2</a:t>
            </a:r>
            <a:br>
              <a:rPr lang="en-US" dirty="0" smtClean="0"/>
            </a:br>
            <a:r>
              <a:rPr lang="en-US" dirty="0" smtClean="0"/>
              <a:t>Economic systems for electric power planning</a:t>
            </a:r>
            <a:endParaRPr lang="en-US" dirty="0"/>
          </a:p>
        </p:txBody>
      </p:sp>
      <p:sp>
        <p:nvSpPr>
          <p:cNvPr id="3" name="Subtitle 2"/>
          <p:cNvSpPr>
            <a:spLocks noGrp="1"/>
          </p:cNvSpPr>
          <p:nvPr>
            <p:ph type="subTitle" idx="1"/>
          </p:nvPr>
        </p:nvSpPr>
        <p:spPr>
          <a:xfrm>
            <a:off x="1371600" y="5105400"/>
            <a:ext cx="6400800" cy="533400"/>
          </a:xfrm>
        </p:spPr>
        <p:txBody>
          <a:bodyPr>
            <a:normAutofit lnSpcReduction="10000"/>
          </a:bodyPr>
          <a:lstStyle/>
          <a:p>
            <a:r>
              <a:rPr lang="en-US" dirty="0" smtClean="0">
                <a:solidFill>
                  <a:schemeClr val="tx1"/>
                </a:solidFill>
              </a:rPr>
              <a:t>J. McCalley</a:t>
            </a:r>
            <a:endParaRPr lang="en-US" dirty="0">
              <a:solidFill>
                <a:schemeClr val="tx1"/>
              </a:solidFill>
            </a:endParaRPr>
          </a:p>
        </p:txBody>
      </p:sp>
      <p:sp>
        <p:nvSpPr>
          <p:cNvPr id="4" name="Title 1"/>
          <p:cNvSpPr txBox="1">
            <a:spLocks/>
          </p:cNvSpPr>
          <p:nvPr/>
        </p:nvSpPr>
        <p:spPr>
          <a:xfrm>
            <a:off x="834887" y="2362200"/>
            <a:ext cx="7772400" cy="238125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Power Generation </a:t>
            </a:r>
          </a:p>
          <a:p>
            <a:r>
              <a:rPr lang="en-US" dirty="0" smtClean="0"/>
              <a:t>Costs and Emissions</a:t>
            </a:r>
            <a:endParaRPr lang="en-US" dirty="0"/>
          </a:p>
        </p:txBody>
      </p:sp>
      <p:sp>
        <p:nvSpPr>
          <p:cNvPr id="6"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1</a:t>
            </a:fld>
            <a:endParaRPr lang="en-US"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28600"/>
            <a:ext cx="9144000" cy="677108"/>
          </a:xfrm>
          <a:prstGeom prst="rect">
            <a:avLst/>
          </a:prstGeom>
          <a:noFill/>
        </p:spPr>
        <p:txBody>
          <a:bodyPr wrap="square" rtlCol="0">
            <a:spAutoFit/>
          </a:bodyPr>
          <a:lstStyle/>
          <a:p>
            <a:pPr algn="ctr"/>
            <a:r>
              <a:rPr lang="en-US" sz="3800" dirty="0" smtClean="0"/>
              <a:t>Fuels for Thermal Power Plants </a:t>
            </a:r>
          </a:p>
        </p:txBody>
      </p:sp>
      <p:sp>
        <p:nvSpPr>
          <p:cNvPr id="2" name="TextBox 1"/>
          <p:cNvSpPr txBox="1"/>
          <p:nvPr/>
        </p:nvSpPr>
        <p:spPr>
          <a:xfrm>
            <a:off x="3048000" y="2100971"/>
            <a:ext cx="27432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Uranium</a:t>
            </a:r>
          </a:p>
          <a:p>
            <a:pPr marL="457200" indent="-457200">
              <a:buFont typeface="Arial" panose="020B0604020202020204" pitchFamily="34" charset="0"/>
              <a:buChar char="•"/>
            </a:pPr>
            <a:r>
              <a:rPr lang="en-US" sz="2800" dirty="0" smtClean="0"/>
              <a:t>Coal</a:t>
            </a:r>
          </a:p>
          <a:p>
            <a:pPr marL="457200" indent="-457200">
              <a:buFont typeface="Arial" panose="020B0604020202020204" pitchFamily="34" charset="0"/>
              <a:buChar char="•"/>
            </a:pPr>
            <a:r>
              <a:rPr lang="en-US" sz="2800" dirty="0" smtClean="0"/>
              <a:t>Natural gas</a:t>
            </a:r>
          </a:p>
          <a:p>
            <a:pPr marL="457200" indent="-457200">
              <a:buFont typeface="Arial" panose="020B0604020202020204" pitchFamily="34" charset="0"/>
              <a:buChar char="•"/>
            </a:pPr>
            <a:r>
              <a:rPr lang="en-US" sz="2800" dirty="0" smtClean="0"/>
              <a:t>Petroleum</a:t>
            </a:r>
            <a:endParaRPr lang="en-US" sz="2800" dirty="0"/>
          </a:p>
        </p:txBody>
      </p:sp>
      <p:sp>
        <p:nvSpPr>
          <p:cNvPr id="7"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10</a:t>
            </a:fld>
            <a:endParaRPr lang="en-US" b="1" dirty="0"/>
          </a:p>
        </p:txBody>
      </p:sp>
    </p:spTree>
    <p:extLst>
      <p:ext uri="{BB962C8B-B14F-4D97-AF65-F5344CB8AC3E}">
        <p14:creationId xmlns:p14="http://schemas.microsoft.com/office/powerpoint/2010/main" val="243819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28600"/>
            <a:ext cx="9144000" cy="677108"/>
          </a:xfrm>
          <a:prstGeom prst="rect">
            <a:avLst/>
          </a:prstGeom>
          <a:noFill/>
        </p:spPr>
        <p:txBody>
          <a:bodyPr wrap="square" rtlCol="0">
            <a:spAutoFit/>
          </a:bodyPr>
          <a:lstStyle/>
          <a:p>
            <a:pPr algn="ctr"/>
            <a:r>
              <a:rPr lang="en-US" sz="3800" dirty="0" smtClean="0"/>
              <a:t>Enriched Uranium (3.5%, U-235)</a:t>
            </a:r>
          </a:p>
        </p:txBody>
      </p:sp>
      <p:sp>
        <p:nvSpPr>
          <p:cNvPr id="2" name="TextBox 1"/>
          <p:cNvSpPr txBox="1"/>
          <p:nvPr/>
        </p:nvSpPr>
        <p:spPr>
          <a:xfrm>
            <a:off x="76200" y="3124200"/>
            <a:ext cx="8991600" cy="3539430"/>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Pressurized water reactor (most common type in US)</a:t>
            </a:r>
          </a:p>
          <a:p>
            <a:pPr marL="457200" indent="-457200">
              <a:buFont typeface="Arial" panose="020B0604020202020204" pitchFamily="34" charset="0"/>
              <a:buChar char="•"/>
            </a:pPr>
            <a:r>
              <a:rPr lang="en-US" sz="2800" dirty="0" smtClean="0"/>
              <a:t>Energy content: ~3274MBTU/kg</a:t>
            </a:r>
          </a:p>
          <a:p>
            <a:pPr marL="457200" indent="-457200">
              <a:buFont typeface="Arial" panose="020B0604020202020204" pitchFamily="34" charset="0"/>
              <a:buChar char="•"/>
            </a:pPr>
            <a:r>
              <a:rPr lang="en-US" sz="2800" dirty="0"/>
              <a:t>T</a:t>
            </a:r>
            <a:r>
              <a:rPr lang="en-US" sz="2800" dirty="0" smtClean="0"/>
              <a:t>otal </a:t>
            </a:r>
            <a:r>
              <a:rPr lang="en-US" sz="2800" dirty="0"/>
              <a:t>cost of bringing uranium </a:t>
            </a:r>
            <a:r>
              <a:rPr lang="en-US" sz="2800" dirty="0" smtClean="0"/>
              <a:t>to </a:t>
            </a:r>
            <a:r>
              <a:rPr lang="en-US" sz="2800" dirty="0"/>
              <a:t>fuel rods of a nuclear power plant, considering mining, transportation, </a:t>
            </a:r>
            <a:r>
              <a:rPr lang="en-US" sz="2800" dirty="0" smtClean="0"/>
              <a:t>conversion (to feed for uranium enrichment plants), </a:t>
            </a:r>
            <a:r>
              <a:rPr lang="en-US" sz="2800" dirty="0"/>
              <a:t>enrichment</a:t>
            </a:r>
            <a:r>
              <a:rPr lang="en-US" sz="2800" dirty="0" smtClean="0"/>
              <a:t>, &amp; fabrication</a:t>
            </a:r>
            <a:r>
              <a:rPr lang="en-US" sz="2800" dirty="0"/>
              <a:t>, </a:t>
            </a:r>
            <a:r>
              <a:rPr lang="en-US" sz="2800" dirty="0" smtClean="0"/>
              <a:t>is ~$2770/kg</a:t>
            </a:r>
          </a:p>
          <a:p>
            <a:pPr marL="457200" indent="-457200">
              <a:buFont typeface="Arial" panose="020B0604020202020204" pitchFamily="34" charset="0"/>
              <a:buChar char="•"/>
            </a:pPr>
            <a:r>
              <a:rPr lang="en-US" sz="2800" dirty="0" smtClean="0"/>
              <a:t>Nuclear fuel cost = ($2770/kg)*(1kg/3274MBTU)=$0.85/MBTU</a:t>
            </a:r>
            <a:endParaRPr lang="en-US" sz="2800" dirty="0"/>
          </a:p>
        </p:txBody>
      </p:sp>
      <p:graphicFrame>
        <p:nvGraphicFramePr>
          <p:cNvPr id="5" name="Object 4"/>
          <p:cNvGraphicFramePr>
            <a:graphicFrameLocks noChangeAspect="1"/>
          </p:cNvGraphicFramePr>
          <p:nvPr>
            <p:extLst>
              <p:ext uri="{D42A27DB-BD31-4B8C-83A1-F6EECF244321}">
                <p14:modId xmlns:p14="http://schemas.microsoft.com/office/powerpoint/2010/main" val="3490217736"/>
              </p:ext>
            </p:extLst>
          </p:nvPr>
        </p:nvGraphicFramePr>
        <p:xfrm>
          <a:off x="3276600" y="936530"/>
          <a:ext cx="5600700" cy="2286000"/>
        </p:xfrm>
        <a:graphic>
          <a:graphicData uri="http://schemas.openxmlformats.org/presentationml/2006/ole">
            <mc:AlternateContent xmlns:mc="http://schemas.openxmlformats.org/markup-compatibility/2006">
              <mc:Choice xmlns:v="urn:schemas-microsoft-com:vml" Requires="v">
                <p:oleObj spid="_x0000_s6167" name="Picture" r:id="rId3" imgW="5597927" imgH="2288917" progId="Word.Picture.8">
                  <p:embed/>
                </p:oleObj>
              </mc:Choice>
              <mc:Fallback>
                <p:oleObj name="Picture" r:id="rId3" imgW="5597927" imgH="2288917"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936530"/>
                        <a:ext cx="5600700"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11</a:t>
            </a:fld>
            <a:endParaRPr lang="en-US" b="1" dirty="0"/>
          </a:p>
        </p:txBody>
      </p:sp>
    </p:spTree>
    <p:extLst>
      <p:ext uri="{BB962C8B-B14F-4D97-AF65-F5344CB8AC3E}">
        <p14:creationId xmlns:p14="http://schemas.microsoft.com/office/powerpoint/2010/main" val="52145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3810000" cy="677108"/>
          </a:xfrm>
          <a:prstGeom prst="rect">
            <a:avLst/>
          </a:prstGeom>
          <a:noFill/>
        </p:spPr>
        <p:txBody>
          <a:bodyPr wrap="square" rtlCol="0">
            <a:spAutoFit/>
          </a:bodyPr>
          <a:lstStyle/>
          <a:p>
            <a:pPr algn="ctr"/>
            <a:r>
              <a:rPr lang="en-US" sz="3800" dirty="0" smtClean="0"/>
              <a:t>Fossil Fuels</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12</a:t>
            </a:fld>
            <a:endParaRPr lang="en-US" b="1" dirty="0"/>
          </a:p>
        </p:txBody>
      </p:sp>
      <p:sp>
        <p:nvSpPr>
          <p:cNvPr id="10" name="Rectangle 9"/>
          <p:cNvSpPr/>
          <p:nvPr/>
        </p:nvSpPr>
        <p:spPr>
          <a:xfrm>
            <a:off x="5334000" y="1046897"/>
            <a:ext cx="3810000" cy="4247317"/>
          </a:xfrm>
          <a:prstGeom prst="rect">
            <a:avLst/>
          </a:prstGeom>
        </p:spPr>
        <p:txBody>
          <a:bodyPr wrap="square">
            <a:spAutoFit/>
          </a:bodyPr>
          <a:lstStyle/>
          <a:p>
            <a:pPr lvl="0"/>
            <a:r>
              <a:rPr lang="en-US" dirty="0" smtClean="0"/>
              <a:t>Compare fossil fuel prices to typical nuclear fuel price of $0.85/MBTU.</a:t>
            </a:r>
          </a:p>
          <a:p>
            <a:pPr lvl="0"/>
            <a:endParaRPr lang="en-US" dirty="0"/>
          </a:p>
          <a:p>
            <a:pPr lvl="0"/>
            <a:r>
              <a:rPr lang="en-US" dirty="0" smtClean="0"/>
              <a:t>Note the </a:t>
            </a:r>
            <a:r>
              <a:rPr lang="en-US" dirty="0"/>
              <a:t>difference between lowest and highest average price over this </a:t>
            </a:r>
            <a:r>
              <a:rPr lang="en-US" dirty="0" smtClean="0"/>
              <a:t>26-year </a:t>
            </a:r>
            <a:r>
              <a:rPr lang="en-US" dirty="0"/>
              <a:t>period for coal, petroleum, and natural </a:t>
            </a:r>
            <a:r>
              <a:rPr lang="en-US" dirty="0" err="1" smtClean="0"/>
              <a:t>gas</a:t>
            </a:r>
            <a:r>
              <a:rPr lang="en-US" dirty="0" err="1" smtClean="0">
                <a:sym typeface="Wingdings" panose="05000000000000000000" pitchFamily="2" charset="2"/>
              </a:rPr>
              <a:t></a:t>
            </a:r>
            <a:r>
              <a:rPr lang="en-US" dirty="0" err="1" smtClean="0"/>
              <a:t>so</a:t>
            </a:r>
            <a:r>
              <a:rPr lang="en-US" dirty="0" smtClean="0"/>
              <a:t> </a:t>
            </a:r>
            <a:r>
              <a:rPr lang="en-US" dirty="0"/>
              <a:t>coal has had more stable price variability than petroleum and natural gas. </a:t>
            </a:r>
            <a:endParaRPr lang="en-US" dirty="0" smtClean="0"/>
          </a:p>
          <a:p>
            <a:pPr lvl="0"/>
            <a:endParaRPr lang="en-US" dirty="0"/>
          </a:p>
          <a:p>
            <a:pPr lvl="0"/>
            <a:r>
              <a:rPr lang="en-US" dirty="0"/>
              <a:t>During </a:t>
            </a:r>
            <a:r>
              <a:rPr lang="en-US" dirty="0" smtClean="0"/>
              <a:t>2017, </a:t>
            </a:r>
            <a:r>
              <a:rPr lang="en-US" dirty="0"/>
              <a:t>coal is $</a:t>
            </a:r>
            <a:r>
              <a:rPr lang="en-US" dirty="0" smtClean="0"/>
              <a:t>2.06/MBTU</a:t>
            </a:r>
            <a:r>
              <a:rPr lang="en-US" dirty="0"/>
              <a:t>, petroleum </a:t>
            </a:r>
            <a:r>
              <a:rPr lang="en-US" dirty="0" smtClean="0"/>
              <a:t>$7.10/MBTU</a:t>
            </a:r>
            <a:r>
              <a:rPr lang="en-US" dirty="0"/>
              <a:t>, and natural gas </a:t>
            </a:r>
            <a:r>
              <a:rPr lang="en-US" dirty="0" smtClean="0"/>
              <a:t>$3.37/MBTU</a:t>
            </a:r>
            <a:r>
              <a:rPr lang="en-US" dirty="0"/>
              <a:t>, so coal is </a:t>
            </a:r>
            <a:r>
              <a:rPr lang="en-US" dirty="0" smtClean="0"/>
              <a:t>the </a:t>
            </a:r>
            <a:r>
              <a:rPr lang="en-US" dirty="0"/>
              <a:t>more economically attractive </a:t>
            </a:r>
            <a:r>
              <a:rPr lang="en-US" dirty="0" smtClean="0"/>
              <a:t>fossil fuel </a:t>
            </a:r>
            <a:r>
              <a:rPr lang="en-US" dirty="0"/>
              <a:t>for producing electricity.</a:t>
            </a:r>
          </a:p>
        </p:txBody>
      </p:sp>
      <p:pic>
        <p:nvPicPr>
          <p:cNvPr id="5" name="Picture 4"/>
          <p:cNvPicPr>
            <a:picLocks noChangeAspect="1"/>
          </p:cNvPicPr>
          <p:nvPr/>
        </p:nvPicPr>
        <p:blipFill>
          <a:blip r:embed="rId2"/>
          <a:stretch>
            <a:fillRect/>
          </a:stretch>
        </p:blipFill>
        <p:spPr>
          <a:xfrm>
            <a:off x="410810" y="641687"/>
            <a:ext cx="4237390" cy="5861798"/>
          </a:xfrm>
          <a:prstGeom prst="rect">
            <a:avLst/>
          </a:prstGeom>
        </p:spPr>
      </p:pic>
    </p:spTree>
    <p:extLst>
      <p:ext uri="{BB962C8B-B14F-4D97-AF65-F5344CB8AC3E}">
        <p14:creationId xmlns:p14="http://schemas.microsoft.com/office/powerpoint/2010/main" val="9638813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Fuels - transportation</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13</a:t>
            </a:fld>
            <a:endParaRPr lang="en-US" b="1" dirty="0"/>
          </a:p>
        </p:txBody>
      </p:sp>
      <p:pic>
        <p:nvPicPr>
          <p:cNvPr id="12" name="Picture 11"/>
          <p:cNvPicPr>
            <a:picLocks noChangeAspect="1"/>
          </p:cNvPicPr>
          <p:nvPr/>
        </p:nvPicPr>
        <p:blipFill>
          <a:blip r:embed="rId2"/>
          <a:stretch>
            <a:fillRect/>
          </a:stretch>
        </p:blipFill>
        <p:spPr>
          <a:xfrm>
            <a:off x="3321549" y="952500"/>
            <a:ext cx="3165043" cy="1676400"/>
          </a:xfrm>
          <a:prstGeom prst="rect">
            <a:avLst/>
          </a:prstGeom>
        </p:spPr>
      </p:pic>
      <p:pic>
        <p:nvPicPr>
          <p:cNvPr id="1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838200"/>
            <a:ext cx="3105166"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52401" y="545068"/>
            <a:ext cx="3105166" cy="369332"/>
          </a:xfrm>
          <a:prstGeom prst="rect">
            <a:avLst/>
          </a:prstGeom>
          <a:noFill/>
        </p:spPr>
        <p:txBody>
          <a:bodyPr wrap="square" rtlCol="0">
            <a:spAutoFit/>
          </a:bodyPr>
          <a:lstStyle/>
          <a:p>
            <a:pPr algn="ctr"/>
            <a:r>
              <a:rPr lang="en-US" dirty="0" smtClean="0"/>
              <a:t>Natural Gas Wells</a:t>
            </a:r>
            <a:endParaRPr lang="en-US" dirty="0"/>
          </a:p>
        </p:txBody>
      </p:sp>
      <p:sp>
        <p:nvSpPr>
          <p:cNvPr id="14" name="TextBox 13"/>
          <p:cNvSpPr txBox="1"/>
          <p:nvPr/>
        </p:nvSpPr>
        <p:spPr>
          <a:xfrm>
            <a:off x="3278971" y="612278"/>
            <a:ext cx="3105166" cy="369332"/>
          </a:xfrm>
          <a:prstGeom prst="rect">
            <a:avLst/>
          </a:prstGeom>
          <a:noFill/>
        </p:spPr>
        <p:txBody>
          <a:bodyPr wrap="square" rtlCol="0">
            <a:spAutoFit/>
          </a:bodyPr>
          <a:lstStyle/>
          <a:p>
            <a:pPr algn="ctr"/>
            <a:r>
              <a:rPr lang="en-US" dirty="0" smtClean="0"/>
              <a:t>Natural Gas Pipelines</a:t>
            </a:r>
            <a:endParaRPr lang="en-US" dirty="0"/>
          </a:p>
        </p:txBody>
      </p:sp>
      <p:pic>
        <p:nvPicPr>
          <p:cNvPr id="9220" name="Picture 4" descr="http://www.mapsofworld.com/usa/usa-maps/usa-rail-ma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1354" y="3049997"/>
            <a:ext cx="2912748" cy="1973386"/>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www.coaleducation.org/lessons/MII/image/us_comparison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346" y="3049996"/>
            <a:ext cx="3001203" cy="2034335"/>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193683" y="2865331"/>
            <a:ext cx="3105166" cy="369332"/>
          </a:xfrm>
          <a:prstGeom prst="rect">
            <a:avLst/>
          </a:prstGeom>
          <a:noFill/>
        </p:spPr>
        <p:txBody>
          <a:bodyPr wrap="square" rtlCol="0">
            <a:spAutoFit/>
          </a:bodyPr>
          <a:lstStyle/>
          <a:p>
            <a:pPr algn="ctr"/>
            <a:r>
              <a:rPr lang="en-US" dirty="0" smtClean="0"/>
              <a:t>Coal Deposits</a:t>
            </a:r>
            <a:endParaRPr lang="en-US" dirty="0"/>
          </a:p>
        </p:txBody>
      </p:sp>
      <p:sp>
        <p:nvSpPr>
          <p:cNvPr id="18" name="TextBox 17"/>
          <p:cNvSpPr txBox="1"/>
          <p:nvPr/>
        </p:nvSpPr>
        <p:spPr>
          <a:xfrm>
            <a:off x="3465145" y="2854344"/>
            <a:ext cx="3105166" cy="369332"/>
          </a:xfrm>
          <a:prstGeom prst="rect">
            <a:avLst/>
          </a:prstGeom>
          <a:noFill/>
        </p:spPr>
        <p:txBody>
          <a:bodyPr wrap="square" rtlCol="0">
            <a:spAutoFit/>
          </a:bodyPr>
          <a:lstStyle/>
          <a:p>
            <a:pPr algn="ctr"/>
            <a:r>
              <a:rPr lang="en-US" dirty="0" smtClean="0"/>
              <a:t>Rail Network</a:t>
            </a:r>
            <a:endParaRPr lang="en-US" dirty="0"/>
          </a:p>
        </p:txBody>
      </p:sp>
      <p:pic>
        <p:nvPicPr>
          <p:cNvPr id="9224" name="Picture 8" descr="major_us_uranium_reserves.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5978" y="5199048"/>
            <a:ext cx="2389938" cy="1541896"/>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09534" y="5117068"/>
            <a:ext cx="3105166" cy="369332"/>
          </a:xfrm>
          <a:prstGeom prst="rect">
            <a:avLst/>
          </a:prstGeom>
          <a:solidFill>
            <a:schemeClr val="bg1"/>
          </a:solidFill>
        </p:spPr>
        <p:txBody>
          <a:bodyPr wrap="square" rtlCol="0">
            <a:spAutoFit/>
          </a:bodyPr>
          <a:lstStyle/>
          <a:p>
            <a:pPr algn="ctr"/>
            <a:r>
              <a:rPr lang="en-US" dirty="0" smtClean="0"/>
              <a:t>Uranium Reserves</a:t>
            </a:r>
            <a:endParaRPr lang="en-US" dirty="0"/>
          </a:p>
        </p:txBody>
      </p:sp>
      <p:sp>
        <p:nvSpPr>
          <p:cNvPr id="21" name="TextBox 20"/>
          <p:cNvSpPr txBox="1"/>
          <p:nvPr/>
        </p:nvSpPr>
        <p:spPr>
          <a:xfrm>
            <a:off x="4143239" y="5477470"/>
            <a:ext cx="1800361" cy="923330"/>
          </a:xfrm>
          <a:prstGeom prst="rect">
            <a:avLst/>
          </a:prstGeom>
          <a:solidFill>
            <a:schemeClr val="bg1"/>
          </a:solidFill>
        </p:spPr>
        <p:txBody>
          <a:bodyPr wrap="square" rtlCol="0">
            <a:spAutoFit/>
          </a:bodyPr>
          <a:lstStyle/>
          <a:p>
            <a:pPr algn="ctr"/>
            <a:r>
              <a:rPr lang="en-US" dirty="0" smtClean="0"/>
              <a:t>Uranium Enrichment Facilities</a:t>
            </a:r>
            <a:endParaRPr lang="en-US" dirty="0"/>
          </a:p>
        </p:txBody>
      </p:sp>
      <p:pic>
        <p:nvPicPr>
          <p:cNvPr id="9226" name="Picture 10" descr="http://www.fpl.com/environment/plant/images/plant.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33165" y="2628900"/>
            <a:ext cx="1818395" cy="150563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6974240" y="2297668"/>
            <a:ext cx="2093560" cy="369332"/>
          </a:xfrm>
          <a:prstGeom prst="rect">
            <a:avLst/>
          </a:prstGeom>
          <a:noFill/>
        </p:spPr>
        <p:txBody>
          <a:bodyPr wrap="square" rtlCol="0">
            <a:spAutoFit/>
          </a:bodyPr>
          <a:lstStyle/>
          <a:p>
            <a:pPr algn="ctr"/>
            <a:r>
              <a:rPr lang="en-US" dirty="0" smtClean="0"/>
              <a:t>Power Plant</a:t>
            </a:r>
            <a:endParaRPr lang="en-US" dirty="0"/>
          </a:p>
        </p:txBody>
      </p:sp>
      <p:sp>
        <p:nvSpPr>
          <p:cNvPr id="19" name="Freeform 18"/>
          <p:cNvSpPr/>
          <p:nvPr/>
        </p:nvSpPr>
        <p:spPr>
          <a:xfrm>
            <a:off x="6480313" y="1828800"/>
            <a:ext cx="655983" cy="805070"/>
          </a:xfrm>
          <a:custGeom>
            <a:avLst/>
            <a:gdLst>
              <a:gd name="connsiteX0" fmla="*/ 0 w 655983"/>
              <a:gd name="connsiteY0" fmla="*/ 0 h 805070"/>
              <a:gd name="connsiteX1" fmla="*/ 655983 w 655983"/>
              <a:gd name="connsiteY1" fmla="*/ 805070 h 805070"/>
            </a:gdLst>
            <a:ahLst/>
            <a:cxnLst>
              <a:cxn ang="0">
                <a:pos x="connsiteX0" y="connsiteY0"/>
              </a:cxn>
              <a:cxn ang="0">
                <a:pos x="connsiteX1" y="connsiteY1"/>
              </a:cxn>
            </a:cxnLst>
            <a:rect l="l" t="t" r="r" b="b"/>
            <a:pathLst>
              <a:path w="655983" h="805070">
                <a:moveTo>
                  <a:pt x="0" y="0"/>
                </a:moveTo>
                <a:lnTo>
                  <a:pt x="655983" y="80507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6460435" y="3581400"/>
            <a:ext cx="665922" cy="0"/>
          </a:xfrm>
          <a:custGeom>
            <a:avLst/>
            <a:gdLst>
              <a:gd name="connsiteX0" fmla="*/ 0 w 665922"/>
              <a:gd name="connsiteY0" fmla="*/ 0 h 0"/>
              <a:gd name="connsiteX1" fmla="*/ 665922 w 665922"/>
              <a:gd name="connsiteY1" fmla="*/ 0 h 0"/>
            </a:gdLst>
            <a:ahLst/>
            <a:cxnLst>
              <a:cxn ang="0">
                <a:pos x="connsiteX0" y="connsiteY0"/>
              </a:cxn>
              <a:cxn ang="0">
                <a:pos x="connsiteX1" y="connsiteY1"/>
              </a:cxn>
            </a:cxnLst>
            <a:rect l="l" t="t" r="r" b="b"/>
            <a:pathLst>
              <a:path w="665922">
                <a:moveTo>
                  <a:pt x="0" y="0"/>
                </a:moveTo>
                <a:lnTo>
                  <a:pt x="665922"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a:off x="5605670" y="4134678"/>
            <a:ext cx="1759226" cy="1858618"/>
          </a:xfrm>
          <a:custGeom>
            <a:avLst/>
            <a:gdLst>
              <a:gd name="connsiteX0" fmla="*/ 0 w 1759226"/>
              <a:gd name="connsiteY0" fmla="*/ 1858618 h 1858618"/>
              <a:gd name="connsiteX1" fmla="*/ 1759226 w 1759226"/>
              <a:gd name="connsiteY1" fmla="*/ 0 h 1858618"/>
            </a:gdLst>
            <a:ahLst/>
            <a:cxnLst>
              <a:cxn ang="0">
                <a:pos x="connsiteX0" y="connsiteY0"/>
              </a:cxn>
              <a:cxn ang="0">
                <a:pos x="connsiteX1" y="connsiteY1"/>
              </a:cxn>
            </a:cxnLst>
            <a:rect l="l" t="t" r="r" b="b"/>
            <a:pathLst>
              <a:path w="1759226" h="1858618">
                <a:moveTo>
                  <a:pt x="0" y="1858618"/>
                </a:moveTo>
                <a:lnTo>
                  <a:pt x="1759226"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41725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Coal</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14</a:t>
            </a:fld>
            <a:endParaRPr lang="en-US" b="1" dirty="0"/>
          </a:p>
        </p:txBody>
      </p:sp>
      <p:sp>
        <p:nvSpPr>
          <p:cNvPr id="24" name="TextBox 23"/>
          <p:cNvSpPr txBox="1"/>
          <p:nvPr/>
        </p:nvSpPr>
        <p:spPr>
          <a:xfrm>
            <a:off x="157370" y="762000"/>
            <a:ext cx="60198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Lignite (Texas, N. Dakota)</a:t>
            </a:r>
          </a:p>
          <a:p>
            <a:pPr marL="457200" indent="-457200">
              <a:buFont typeface="Arial" panose="020B0604020202020204" pitchFamily="34" charset="0"/>
              <a:buChar char="•"/>
            </a:pPr>
            <a:r>
              <a:rPr lang="en-US" sz="2800" dirty="0" smtClean="0"/>
              <a:t>Sub-bituminous (Wyoming)</a:t>
            </a:r>
          </a:p>
          <a:p>
            <a:pPr marL="457200" indent="-457200">
              <a:buFont typeface="Arial" panose="020B0604020202020204" pitchFamily="34" charset="0"/>
              <a:buChar char="•"/>
            </a:pPr>
            <a:r>
              <a:rPr lang="en-US" sz="2800" dirty="0" smtClean="0"/>
              <a:t>Bituminous (Central Appalachian)</a:t>
            </a:r>
          </a:p>
          <a:p>
            <a:pPr marL="457200" indent="-457200">
              <a:buFont typeface="Arial" panose="020B0604020202020204" pitchFamily="34" charset="0"/>
              <a:buChar char="•"/>
            </a:pPr>
            <a:r>
              <a:rPr lang="en-US" sz="2800" dirty="0" smtClean="0"/>
              <a:t>Anthracite (Pennsylvania) </a:t>
            </a:r>
            <a:endParaRPr lang="en-US" sz="2800" dirty="0"/>
          </a:p>
        </p:txBody>
      </p:sp>
      <p:pic>
        <p:nvPicPr>
          <p:cNvPr id="10241"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124200"/>
            <a:ext cx="5905500" cy="3252788"/>
          </a:xfrm>
          <a:prstGeom prst="rect">
            <a:avLst/>
          </a:prstGeom>
          <a:noFill/>
          <a:extLst>
            <a:ext uri="{909E8E84-426E-40DD-AFC4-6F175D3DCCD1}">
              <a14:hiddenFill xmlns:a14="http://schemas.microsoft.com/office/drawing/2010/main">
                <a:solidFill>
                  <a:srgbClr val="BBE0E3"/>
                </a:solidFill>
              </a14:hiddenFill>
            </a:ext>
          </a:extLst>
        </p:spPr>
      </p:pic>
      <p:sp>
        <p:nvSpPr>
          <p:cNvPr id="6" name="Down Arrow 5"/>
          <p:cNvSpPr/>
          <p:nvPr/>
        </p:nvSpPr>
        <p:spPr>
          <a:xfrm>
            <a:off x="5638800" y="875481"/>
            <a:ext cx="304800" cy="1676400"/>
          </a:xfrm>
          <a:prstGeom prst="downArrow">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TextBox 9"/>
          <p:cNvSpPr txBox="1"/>
          <p:nvPr/>
        </p:nvSpPr>
        <p:spPr>
          <a:xfrm>
            <a:off x="5943600" y="914400"/>
            <a:ext cx="3124200" cy="923330"/>
          </a:xfrm>
          <a:prstGeom prst="rect">
            <a:avLst/>
          </a:prstGeom>
          <a:noFill/>
        </p:spPr>
        <p:txBody>
          <a:bodyPr wrap="square" rtlCol="0">
            <a:spAutoFit/>
          </a:bodyPr>
          <a:lstStyle/>
          <a:p>
            <a:r>
              <a:rPr lang="en-US" dirty="0" smtClean="0"/>
              <a:t>Age</a:t>
            </a:r>
          </a:p>
          <a:p>
            <a:r>
              <a:rPr lang="en-US" dirty="0" smtClean="0"/>
              <a:t>Carbon content</a:t>
            </a:r>
          </a:p>
          <a:p>
            <a:r>
              <a:rPr lang="en-US" dirty="0" smtClean="0"/>
              <a:t>Heating value (energy content)</a:t>
            </a:r>
            <a:endParaRPr lang="en-US" dirty="0"/>
          </a:p>
        </p:txBody>
      </p:sp>
      <p:sp>
        <p:nvSpPr>
          <p:cNvPr id="11" name="Rectangle 10"/>
          <p:cNvSpPr/>
          <p:nvPr/>
        </p:nvSpPr>
        <p:spPr>
          <a:xfrm>
            <a:off x="304800" y="4038600"/>
            <a:ext cx="5562600" cy="457200"/>
          </a:xfrm>
          <a:prstGeom prst="rect">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Rectangle 28"/>
          <p:cNvSpPr/>
          <p:nvPr/>
        </p:nvSpPr>
        <p:spPr>
          <a:xfrm>
            <a:off x="304800" y="3810000"/>
            <a:ext cx="5562600" cy="228600"/>
          </a:xfrm>
          <a:prstGeom prst="rect">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p:cNvSpPr/>
          <p:nvPr/>
        </p:nvSpPr>
        <p:spPr>
          <a:xfrm>
            <a:off x="304800" y="5410200"/>
            <a:ext cx="5562600" cy="228600"/>
          </a:xfrm>
          <a:prstGeom prst="rect">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p:cNvSpPr/>
          <p:nvPr/>
        </p:nvSpPr>
        <p:spPr>
          <a:xfrm>
            <a:off x="304800" y="4953000"/>
            <a:ext cx="5562600" cy="457200"/>
          </a:xfrm>
          <a:prstGeom prst="rect">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TextBox 24"/>
          <p:cNvSpPr txBox="1"/>
          <p:nvPr/>
        </p:nvSpPr>
        <p:spPr>
          <a:xfrm>
            <a:off x="5943600" y="4953000"/>
            <a:ext cx="1676400" cy="369332"/>
          </a:xfrm>
          <a:prstGeom prst="rect">
            <a:avLst/>
          </a:prstGeom>
          <a:noFill/>
        </p:spPr>
        <p:txBody>
          <a:bodyPr wrap="square" rtlCol="0">
            <a:spAutoFit/>
          </a:bodyPr>
          <a:lstStyle/>
          <a:p>
            <a:r>
              <a:rPr lang="en-US" dirty="0" smtClean="0"/>
              <a:t>Lignite</a:t>
            </a:r>
            <a:endParaRPr lang="en-US" dirty="0"/>
          </a:p>
        </p:txBody>
      </p:sp>
      <p:sp>
        <p:nvSpPr>
          <p:cNvPr id="34" name="TextBox 33"/>
          <p:cNvSpPr txBox="1"/>
          <p:nvPr/>
        </p:nvSpPr>
        <p:spPr>
          <a:xfrm>
            <a:off x="5943600" y="5339834"/>
            <a:ext cx="1676400" cy="369332"/>
          </a:xfrm>
          <a:prstGeom prst="rect">
            <a:avLst/>
          </a:prstGeom>
          <a:noFill/>
        </p:spPr>
        <p:txBody>
          <a:bodyPr wrap="square" rtlCol="0">
            <a:spAutoFit/>
          </a:bodyPr>
          <a:lstStyle/>
          <a:p>
            <a:r>
              <a:rPr lang="en-US" dirty="0" smtClean="0"/>
              <a:t>Sub-bituminous</a:t>
            </a:r>
            <a:endParaRPr lang="en-US" dirty="0"/>
          </a:p>
        </p:txBody>
      </p:sp>
      <p:sp>
        <p:nvSpPr>
          <p:cNvPr id="35" name="TextBox 34"/>
          <p:cNvSpPr txBox="1"/>
          <p:nvPr/>
        </p:nvSpPr>
        <p:spPr>
          <a:xfrm>
            <a:off x="5867400" y="4082534"/>
            <a:ext cx="1676400" cy="369332"/>
          </a:xfrm>
          <a:prstGeom prst="rect">
            <a:avLst/>
          </a:prstGeom>
          <a:noFill/>
        </p:spPr>
        <p:txBody>
          <a:bodyPr wrap="square" rtlCol="0">
            <a:spAutoFit/>
          </a:bodyPr>
          <a:lstStyle/>
          <a:p>
            <a:r>
              <a:rPr lang="en-US" dirty="0"/>
              <a:t>B</a:t>
            </a:r>
            <a:r>
              <a:rPr lang="en-US" dirty="0" smtClean="0"/>
              <a:t>ituminous</a:t>
            </a:r>
            <a:endParaRPr lang="en-US" dirty="0"/>
          </a:p>
        </p:txBody>
      </p:sp>
      <p:sp>
        <p:nvSpPr>
          <p:cNvPr id="36" name="TextBox 35"/>
          <p:cNvSpPr txBox="1"/>
          <p:nvPr/>
        </p:nvSpPr>
        <p:spPr>
          <a:xfrm>
            <a:off x="5943600" y="3810000"/>
            <a:ext cx="1676400" cy="369332"/>
          </a:xfrm>
          <a:prstGeom prst="rect">
            <a:avLst/>
          </a:prstGeom>
          <a:noFill/>
        </p:spPr>
        <p:txBody>
          <a:bodyPr wrap="square" rtlCol="0">
            <a:spAutoFit/>
          </a:bodyPr>
          <a:lstStyle/>
          <a:p>
            <a:r>
              <a:rPr lang="en-US" dirty="0" smtClean="0"/>
              <a:t>Anthracite</a:t>
            </a:r>
            <a:endParaRPr lang="en-US" dirty="0"/>
          </a:p>
        </p:txBody>
      </p:sp>
    </p:spTree>
    <p:extLst>
      <p:ext uri="{BB962C8B-B14F-4D97-AF65-F5344CB8AC3E}">
        <p14:creationId xmlns:p14="http://schemas.microsoft.com/office/powerpoint/2010/main" val="336453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9" grpId="0" animBg="1"/>
      <p:bldP spid="30" grpId="0" animBg="1"/>
      <p:bldP spid="31" grpId="0" animBg="1"/>
      <p:bldP spid="25" grpId="0"/>
      <p:bldP spid="34" grpId="0"/>
      <p:bldP spid="35" grpId="0"/>
      <p:bldP spid="3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Coal</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15</a:t>
            </a:fld>
            <a:endParaRPr lang="en-US" b="1" dirty="0"/>
          </a:p>
        </p:txBody>
      </p:sp>
      <p:sp>
        <p:nvSpPr>
          <p:cNvPr id="24" name="TextBox 23"/>
          <p:cNvSpPr txBox="1"/>
          <p:nvPr/>
        </p:nvSpPr>
        <p:spPr>
          <a:xfrm>
            <a:off x="157370" y="762000"/>
            <a:ext cx="8834230" cy="1815882"/>
          </a:xfrm>
          <a:prstGeom prst="rect">
            <a:avLst/>
          </a:prstGeom>
          <a:noFill/>
        </p:spPr>
        <p:txBody>
          <a:bodyPr wrap="square" rtlCol="0">
            <a:spAutoFit/>
          </a:bodyPr>
          <a:lstStyle/>
          <a:p>
            <a:r>
              <a:rPr lang="en-US" sz="2800" dirty="0" smtClean="0"/>
              <a:t>Powder River Basin (PRB) coal is sub-bituminous, but it is (a) near the surface and therefore inexpensive to mine and</a:t>
            </a:r>
          </a:p>
          <a:p>
            <a:r>
              <a:rPr lang="en-US" sz="2800" dirty="0" smtClean="0"/>
              <a:t>(b) low sulfur content and therefore can be burned w/o flue-gas </a:t>
            </a:r>
            <a:r>
              <a:rPr lang="en-US" sz="2800" dirty="0" err="1" smtClean="0"/>
              <a:t>desulpherization</a:t>
            </a:r>
            <a:endParaRPr lang="en-US" sz="2800" dirty="0"/>
          </a:p>
        </p:txBody>
      </p:sp>
      <p:pic>
        <p:nvPicPr>
          <p:cNvPr id="11266" name="Picture 2" descr="http://i1.ytimg.com/vi/KI0unlCzDkw/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2772" y="2577882"/>
            <a:ext cx="4572000" cy="342900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142772" y="6075272"/>
            <a:ext cx="5001228" cy="877163"/>
          </a:xfrm>
          <a:prstGeom prst="rect">
            <a:avLst/>
          </a:prstGeom>
          <a:noFill/>
        </p:spPr>
        <p:txBody>
          <a:bodyPr wrap="square" rtlCol="0">
            <a:spAutoFit/>
          </a:bodyPr>
          <a:lstStyle/>
          <a:p>
            <a:pPr algn="ctr"/>
            <a:r>
              <a:rPr lang="en-US" sz="1700" dirty="0"/>
              <a:t>An eastbound Union Pacific intermodal train crosses </a:t>
            </a:r>
            <a:endParaRPr lang="en-US" sz="1700" dirty="0" smtClean="0"/>
          </a:p>
          <a:p>
            <a:pPr algn="ctr"/>
            <a:r>
              <a:rPr lang="en-US" sz="1700" dirty="0" smtClean="0"/>
              <a:t>Duff </a:t>
            </a:r>
            <a:r>
              <a:rPr lang="en-US" sz="1700" dirty="0"/>
              <a:t>Avenue in Ames, </a:t>
            </a:r>
            <a:r>
              <a:rPr lang="en-US" sz="1700" dirty="0" smtClean="0"/>
              <a:t>Iowa (picture is taken looking southbound) </a:t>
            </a:r>
            <a:endParaRPr lang="en-US" sz="1700" dirty="0"/>
          </a:p>
        </p:txBody>
      </p:sp>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2923350"/>
            <a:ext cx="3195638" cy="2403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91179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Efficiency</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16</a:t>
            </a:fld>
            <a:endParaRPr lang="en-US" b="1" dirty="0"/>
          </a:p>
        </p:txBody>
      </p:sp>
      <p:sp>
        <p:nvSpPr>
          <p:cNvPr id="11" name="TextBox 10"/>
          <p:cNvSpPr txBox="1"/>
          <p:nvPr/>
        </p:nvSpPr>
        <p:spPr>
          <a:xfrm>
            <a:off x="152400" y="1066800"/>
            <a:ext cx="8839200" cy="2246769"/>
          </a:xfrm>
          <a:prstGeom prst="rect">
            <a:avLst/>
          </a:prstGeom>
          <a:noFill/>
        </p:spPr>
        <p:txBody>
          <a:bodyPr wrap="square" rtlCol="0">
            <a:spAutoFit/>
          </a:bodyPr>
          <a:lstStyle/>
          <a:p>
            <a:r>
              <a:rPr lang="en-US" sz="2800" dirty="0"/>
              <a:t>Measure </a:t>
            </a:r>
            <a:r>
              <a:rPr lang="en-US" sz="2800" dirty="0" smtClean="0"/>
              <a:t>rate of energy </a:t>
            </a:r>
            <a:r>
              <a:rPr lang="en-US" sz="2800" dirty="0"/>
              <a:t>input to plant in </a:t>
            </a:r>
            <a:r>
              <a:rPr lang="en-US" sz="2800" dirty="0" smtClean="0"/>
              <a:t>MBTU/hr.</a:t>
            </a:r>
            <a:endParaRPr lang="en-US" sz="2800" dirty="0"/>
          </a:p>
          <a:p>
            <a:pPr lvl="1"/>
            <a:r>
              <a:rPr lang="en-US" sz="2800" dirty="0" smtClean="0">
                <a:sym typeface="Wingdings" panose="05000000000000000000" pitchFamily="2" charset="2"/>
              </a:rPr>
              <a:t>R=Coal tons per </a:t>
            </a:r>
            <a:r>
              <a:rPr lang="en-US" sz="2800" dirty="0" err="1" smtClean="0">
                <a:sym typeface="Wingdings" panose="05000000000000000000" pitchFamily="2" charset="2"/>
              </a:rPr>
              <a:t>hr×Energy</a:t>
            </a:r>
            <a:r>
              <a:rPr lang="en-US" sz="2800" dirty="0" smtClean="0">
                <a:sym typeface="Wingdings" panose="05000000000000000000" pitchFamily="2" charset="2"/>
              </a:rPr>
              <a:t> Content (MBTU/ton)</a:t>
            </a:r>
            <a:endParaRPr lang="en-US" sz="2800" dirty="0" smtClean="0"/>
          </a:p>
          <a:p>
            <a:r>
              <a:rPr lang="en-US" sz="2800" dirty="0"/>
              <a:t>Measure </a:t>
            </a:r>
            <a:r>
              <a:rPr lang="en-US" sz="2800" dirty="0" smtClean="0"/>
              <a:t>rate of energy </a:t>
            </a:r>
            <a:r>
              <a:rPr lang="en-US" sz="2800" dirty="0"/>
              <a:t>output </a:t>
            </a:r>
            <a:r>
              <a:rPr lang="en-US" sz="2800" dirty="0" smtClean="0"/>
              <a:t>from </a:t>
            </a:r>
            <a:r>
              <a:rPr lang="en-US" sz="2800" dirty="0"/>
              <a:t>plant in </a:t>
            </a:r>
            <a:r>
              <a:rPr lang="en-US" sz="2800" dirty="0" smtClean="0"/>
              <a:t>MW:</a:t>
            </a:r>
            <a:endParaRPr lang="en-US" sz="2800" dirty="0"/>
          </a:p>
          <a:p>
            <a:pPr lvl="1"/>
            <a:r>
              <a:rPr lang="en-US" sz="2800" dirty="0" smtClean="0">
                <a:sym typeface="Wingdings" panose="05000000000000000000" pitchFamily="2" charset="2"/>
              </a:rPr>
              <a:t></a:t>
            </a:r>
            <a:r>
              <a:rPr lang="en-US" sz="2800" dirty="0" err="1" smtClean="0">
                <a:sym typeface="Wingdings" panose="05000000000000000000" pitchFamily="2" charset="2"/>
              </a:rPr>
              <a:t>P</a:t>
            </a:r>
            <a:r>
              <a:rPr lang="en-US" sz="2800" baseline="-25000" dirty="0" err="1" smtClean="0">
                <a:sym typeface="Wingdings" panose="05000000000000000000" pitchFamily="2" charset="2"/>
              </a:rPr>
              <a:t>g</a:t>
            </a:r>
            <a:r>
              <a:rPr lang="en-US" sz="2800" dirty="0" smtClean="0">
                <a:sym typeface="Wingdings" panose="05000000000000000000" pitchFamily="2" charset="2"/>
              </a:rPr>
              <a:t> </a:t>
            </a:r>
            <a:r>
              <a:rPr lang="en-US" sz="2800" dirty="0">
                <a:sym typeface="Wingdings" panose="05000000000000000000" pitchFamily="2" charset="2"/>
              </a:rPr>
              <a:t>(MW) </a:t>
            </a:r>
            <a:r>
              <a:rPr lang="en-US" sz="2800" dirty="0" smtClean="0">
                <a:sym typeface="Wingdings" panose="05000000000000000000" pitchFamily="2" charset="2"/>
              </a:rPr>
              <a:t> over 1 hour</a:t>
            </a:r>
            <a:endParaRPr lang="en-US" sz="2800" dirty="0" smtClean="0"/>
          </a:p>
          <a:p>
            <a:r>
              <a:rPr lang="en-US" sz="2800" dirty="0" smtClean="0"/>
              <a:t>Plot fuel input, MBTU/</a:t>
            </a:r>
            <a:r>
              <a:rPr lang="en-US" sz="2800" dirty="0" err="1" smtClean="0"/>
              <a:t>hr</a:t>
            </a:r>
            <a:r>
              <a:rPr lang="en-US" sz="2800" dirty="0" smtClean="0"/>
              <a:t> as function of </a:t>
            </a:r>
            <a:r>
              <a:rPr lang="en-US" sz="2800" dirty="0" err="1" smtClean="0"/>
              <a:t>P</a:t>
            </a:r>
            <a:r>
              <a:rPr lang="en-US" sz="2800" baseline="-25000" dirty="0" err="1" smtClean="0"/>
              <a:t>g</a:t>
            </a:r>
            <a:r>
              <a:rPr lang="en-US" sz="2800" dirty="0" smtClean="0"/>
              <a:t> , MW</a:t>
            </a:r>
            <a:endParaRPr lang="en-US" sz="2800" dirty="0"/>
          </a:p>
        </p:txBody>
      </p:sp>
      <p:graphicFrame>
        <p:nvGraphicFramePr>
          <p:cNvPr id="13" name="Object 12"/>
          <p:cNvGraphicFramePr>
            <a:graphicFrameLocks noChangeAspect="1"/>
          </p:cNvGraphicFramePr>
          <p:nvPr>
            <p:extLst>
              <p:ext uri="{D42A27DB-BD31-4B8C-83A1-F6EECF244321}">
                <p14:modId xmlns:p14="http://schemas.microsoft.com/office/powerpoint/2010/main" val="1907174173"/>
              </p:ext>
            </p:extLst>
          </p:nvPr>
        </p:nvGraphicFramePr>
        <p:xfrm>
          <a:off x="2514600" y="3352800"/>
          <a:ext cx="5568950" cy="2197100"/>
        </p:xfrm>
        <a:graphic>
          <a:graphicData uri="http://schemas.openxmlformats.org/presentationml/2006/ole">
            <mc:AlternateContent xmlns:mc="http://schemas.openxmlformats.org/markup-compatibility/2006">
              <mc:Choice xmlns:v="urn:schemas-microsoft-com:vml" Requires="v">
                <p:oleObj spid="_x0000_s12311" name="Picture" r:id="rId3" imgW="4061558" imgH="1599806" progId="Word.Picture.8">
                  <p:embed/>
                </p:oleObj>
              </mc:Choice>
              <mc:Fallback>
                <p:oleObj name="Picture" r:id="rId3" imgW="4061558" imgH="1599806" progId="Word.Picture.8">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3352800"/>
                        <a:ext cx="5568950" cy="219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881269" y="3833283"/>
            <a:ext cx="2466561" cy="954107"/>
          </a:xfrm>
          <a:prstGeom prst="rect">
            <a:avLst/>
          </a:prstGeom>
          <a:noFill/>
        </p:spPr>
        <p:txBody>
          <a:bodyPr wrap="square" rtlCol="0">
            <a:spAutoFit/>
          </a:bodyPr>
          <a:lstStyle/>
          <a:p>
            <a:pPr algn="ctr"/>
            <a:r>
              <a:rPr lang="en-US" sz="2800" dirty="0" smtClean="0"/>
              <a:t>Input-output curve</a:t>
            </a:r>
            <a:endParaRPr lang="en-US" sz="2800" dirty="0"/>
          </a:p>
        </p:txBody>
      </p:sp>
      <p:sp>
        <p:nvSpPr>
          <p:cNvPr id="17" name="TextBox 16"/>
          <p:cNvSpPr txBox="1"/>
          <p:nvPr/>
        </p:nvSpPr>
        <p:spPr>
          <a:xfrm>
            <a:off x="3972339" y="5791200"/>
            <a:ext cx="4724400" cy="523220"/>
          </a:xfrm>
          <a:prstGeom prst="rect">
            <a:avLst/>
          </a:prstGeom>
          <a:noFill/>
        </p:spPr>
        <p:txBody>
          <a:bodyPr wrap="square" rtlCol="0">
            <a:spAutoFit/>
          </a:bodyPr>
          <a:lstStyle/>
          <a:p>
            <a:pPr algn="ctr"/>
            <a:r>
              <a:rPr lang="en-US" sz="2800" dirty="0" smtClean="0"/>
              <a:t>Let’s invert this plot…</a:t>
            </a:r>
            <a:endParaRPr lang="en-US" sz="2800" dirty="0"/>
          </a:p>
        </p:txBody>
      </p:sp>
    </p:spTree>
    <p:extLst>
      <p:ext uri="{BB962C8B-B14F-4D97-AF65-F5344CB8AC3E}">
        <p14:creationId xmlns:p14="http://schemas.microsoft.com/office/powerpoint/2010/main" val="226012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Efficiency</a:t>
            </a:r>
          </a:p>
        </p:txBody>
      </p:sp>
      <p:sp>
        <p:nvSpPr>
          <p:cNvPr id="8" name="Slide Number Placeholder 5"/>
          <p:cNvSpPr>
            <a:spLocks noGrp="1"/>
          </p:cNvSpPr>
          <p:nvPr>
            <p:ph type="sldNum" sz="quarter" idx="12"/>
          </p:nvPr>
        </p:nvSpPr>
        <p:spPr>
          <a:xfrm>
            <a:off x="8686800" y="6476310"/>
            <a:ext cx="457200" cy="365125"/>
          </a:xfrm>
        </p:spPr>
        <p:txBody>
          <a:bodyPr/>
          <a:lstStyle/>
          <a:p>
            <a:fld id="{04431FFA-ACA1-47E6-9861-74EF4DEB1CAF}" type="slidenum">
              <a:rPr lang="en-US" b="1" smtClean="0"/>
              <a:t>17</a:t>
            </a:fld>
            <a:endParaRPr lang="en-US" b="1" dirty="0"/>
          </a:p>
        </p:txBody>
      </p:sp>
      <p:graphicFrame>
        <p:nvGraphicFramePr>
          <p:cNvPr id="13" name="Object 12"/>
          <p:cNvGraphicFramePr>
            <a:graphicFrameLocks noChangeAspect="1"/>
          </p:cNvGraphicFramePr>
          <p:nvPr>
            <p:extLst>
              <p:ext uri="{D42A27DB-BD31-4B8C-83A1-F6EECF244321}">
                <p14:modId xmlns:p14="http://schemas.microsoft.com/office/powerpoint/2010/main" val="3575423057"/>
              </p:ext>
            </p:extLst>
          </p:nvPr>
        </p:nvGraphicFramePr>
        <p:xfrm>
          <a:off x="152400" y="457200"/>
          <a:ext cx="5568950" cy="2197100"/>
        </p:xfrm>
        <a:graphic>
          <a:graphicData uri="http://schemas.openxmlformats.org/presentationml/2006/ole">
            <mc:AlternateContent xmlns:mc="http://schemas.openxmlformats.org/markup-compatibility/2006">
              <mc:Choice xmlns:v="urn:schemas-microsoft-com:vml" Requires="v">
                <p:oleObj spid="_x0000_s14377" name="Picture" r:id="rId3" imgW="4061558" imgH="1599806" progId="Word.Picture.8">
                  <p:embed/>
                </p:oleObj>
              </mc:Choice>
              <mc:Fallback>
                <p:oleObj name="Picture" r:id="rId3" imgW="4061558" imgH="1599806"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57200"/>
                        <a:ext cx="5568950" cy="219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1913964296"/>
              </p:ext>
            </p:extLst>
          </p:nvPr>
        </p:nvGraphicFramePr>
        <p:xfrm>
          <a:off x="4572000" y="2286000"/>
          <a:ext cx="3303588" cy="2339975"/>
        </p:xfrm>
        <a:graphic>
          <a:graphicData uri="http://schemas.openxmlformats.org/presentationml/2006/ole">
            <mc:AlternateContent xmlns:mc="http://schemas.openxmlformats.org/markup-compatibility/2006">
              <mc:Choice xmlns:v="urn:schemas-microsoft-com:vml" Requires="v">
                <p:oleObj spid="_x0000_s14378" name="Picture" r:id="rId5" imgW="2743200" imgH="1943280" progId="Word.Picture.8">
                  <p:embed/>
                </p:oleObj>
              </mc:Choice>
              <mc:Fallback>
                <p:oleObj name="Picture" r:id="rId5" imgW="2743200" imgH="1943280" progId="Word.Picture.8">
                  <p:embed/>
                  <p:pic>
                    <p:nvPicPr>
                      <p:cNvPr id="0" name="Object 1"/>
                      <p:cNvPicPr>
                        <a:picLocks noChangeAspect="1" noChangeArrowheads="1"/>
                      </p:cNvPicPr>
                      <p:nvPr/>
                    </p:nvPicPr>
                    <p:blipFill>
                      <a:blip r:embed="rId6"/>
                      <a:srcRect/>
                      <a:stretch>
                        <a:fillRect/>
                      </a:stretch>
                    </p:blipFill>
                    <p:spPr bwMode="auto">
                      <a:xfrm>
                        <a:off x="4572000" y="2286000"/>
                        <a:ext cx="3303588" cy="2339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Bent-Up Arrow 15"/>
          <p:cNvSpPr/>
          <p:nvPr/>
        </p:nvSpPr>
        <p:spPr>
          <a:xfrm rot="5400000">
            <a:off x="2743200" y="2667000"/>
            <a:ext cx="1371600" cy="1066800"/>
          </a:xfrm>
          <a:prstGeom prst="bentUpArrow">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TextBox 17"/>
          <p:cNvSpPr txBox="1"/>
          <p:nvPr/>
        </p:nvSpPr>
        <p:spPr>
          <a:xfrm>
            <a:off x="76200" y="4570412"/>
            <a:ext cx="8991600" cy="369332"/>
          </a:xfrm>
          <a:prstGeom prst="rect">
            <a:avLst/>
          </a:prstGeom>
          <a:noFill/>
        </p:spPr>
        <p:txBody>
          <a:bodyPr wrap="square" rtlCol="0">
            <a:spAutoFit/>
          </a:bodyPr>
          <a:lstStyle/>
          <a:p>
            <a:r>
              <a:rPr lang="en-US" dirty="0" smtClean="0"/>
              <a:t>Observe: as </a:t>
            </a:r>
            <a:r>
              <a:rPr lang="en-US" dirty="0"/>
              <a:t>fuel input is increased, </a:t>
            </a:r>
            <a:r>
              <a:rPr lang="en-US" dirty="0" smtClean="0"/>
              <a:t>power </a:t>
            </a:r>
            <a:r>
              <a:rPr lang="en-US" dirty="0"/>
              <a:t>output per unit fuel input </a:t>
            </a:r>
            <a:r>
              <a:rPr lang="en-US" dirty="0" smtClean="0"/>
              <a:t>(slope) begins </a:t>
            </a:r>
            <a:r>
              <a:rPr lang="en-US" dirty="0"/>
              <a:t>to decrease</a:t>
            </a:r>
          </a:p>
        </p:txBody>
      </p:sp>
      <p:sp>
        <p:nvSpPr>
          <p:cNvPr id="19" name="Rectangle 18"/>
          <p:cNvSpPr/>
          <p:nvPr/>
        </p:nvSpPr>
        <p:spPr>
          <a:xfrm>
            <a:off x="152400" y="4914681"/>
            <a:ext cx="8763000" cy="646331"/>
          </a:xfrm>
          <a:prstGeom prst="rect">
            <a:avLst/>
          </a:prstGeom>
        </p:spPr>
        <p:txBody>
          <a:bodyPr wrap="square">
            <a:spAutoFit/>
          </a:bodyPr>
          <a:lstStyle/>
          <a:p>
            <a:r>
              <a:rPr lang="en-US" dirty="0"/>
              <a:t>T</a:t>
            </a:r>
            <a:r>
              <a:rPr lang="en-US" dirty="0" smtClean="0"/>
              <a:t>his </a:t>
            </a:r>
            <a:r>
              <a:rPr lang="en-US" dirty="0"/>
              <a:t>happens because the furnace, boiler, steam pipes leak a larger percentage of input heat as temperatures increase.</a:t>
            </a:r>
          </a:p>
        </p:txBody>
      </p:sp>
      <p:sp>
        <p:nvSpPr>
          <p:cNvPr id="21" name="Rectangle 20"/>
          <p:cNvSpPr/>
          <p:nvPr/>
        </p:nvSpPr>
        <p:spPr>
          <a:xfrm>
            <a:off x="1295400" y="5513404"/>
            <a:ext cx="7658100" cy="923330"/>
          </a:xfrm>
          <a:prstGeom prst="rect">
            <a:avLst/>
          </a:prstGeom>
        </p:spPr>
        <p:txBody>
          <a:bodyPr wrap="square">
            <a:spAutoFit/>
          </a:bodyPr>
          <a:lstStyle/>
          <a:p>
            <a:r>
              <a:rPr lang="en-US" dirty="0" smtClean="0">
                <a:sym typeface="Wingdings" panose="05000000000000000000" pitchFamily="2" charset="2"/>
              </a:rPr>
              <a:t>This tendency is referred to as the </a:t>
            </a:r>
            <a:r>
              <a:rPr lang="en-US" i="1" dirty="0" smtClean="0">
                <a:sym typeface="Wingdings" panose="05000000000000000000" pitchFamily="2" charset="2"/>
              </a:rPr>
              <a:t>Law of diminishing marginal product </a:t>
            </a:r>
            <a:r>
              <a:rPr lang="en-US" dirty="0" smtClean="0">
                <a:sym typeface="Wingdings" panose="05000000000000000000" pitchFamily="2" charset="2"/>
              </a:rPr>
              <a:t> (section 2.3.1 of Kirschen &amp; </a:t>
            </a:r>
            <a:r>
              <a:rPr lang="en-US" dirty="0" err="1" smtClean="0">
                <a:sym typeface="Wingdings" panose="05000000000000000000" pitchFamily="2" charset="2"/>
              </a:rPr>
              <a:t>Strbac</a:t>
            </a:r>
            <a:r>
              <a:rPr lang="en-US" dirty="0" smtClean="0">
                <a:sym typeface="Wingdings" panose="05000000000000000000" pitchFamily="2" charset="2"/>
              </a:rPr>
              <a:t>). It says, </a:t>
            </a:r>
            <a:r>
              <a:rPr lang="en-US" dirty="0" smtClean="0"/>
              <a:t>for a production process, </a:t>
            </a:r>
            <a:r>
              <a:rPr lang="en-US" dirty="0"/>
              <a:t>the rate of increase in output decreases as the input increases, assuming other inputs are fixed.</a:t>
            </a:r>
          </a:p>
        </p:txBody>
      </p:sp>
    </p:spTree>
    <p:extLst>
      <p:ext uri="{BB962C8B-B14F-4D97-AF65-F5344CB8AC3E}">
        <p14:creationId xmlns:p14="http://schemas.microsoft.com/office/powerpoint/2010/main" val="224370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Efficiency</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18</a:t>
            </a:fld>
            <a:endParaRPr lang="en-US" b="1" dirty="0"/>
          </a:p>
        </p:txBody>
      </p:sp>
      <p:sp>
        <p:nvSpPr>
          <p:cNvPr id="24" name="TextBox 23"/>
          <p:cNvSpPr txBox="1"/>
          <p:nvPr/>
        </p:nvSpPr>
        <p:spPr>
          <a:xfrm>
            <a:off x="2137740" y="990600"/>
            <a:ext cx="1747630" cy="523220"/>
          </a:xfrm>
          <a:prstGeom prst="rect">
            <a:avLst/>
          </a:prstGeom>
          <a:noFill/>
        </p:spPr>
        <p:txBody>
          <a:bodyPr wrap="square" rtlCol="0">
            <a:spAutoFit/>
          </a:bodyPr>
          <a:lstStyle/>
          <a:p>
            <a:r>
              <a:rPr lang="en-US" sz="2800" dirty="0" smtClean="0"/>
              <a:t>Efficiency</a:t>
            </a:r>
            <a:endParaRPr lang="en-US" sz="2800" dirty="0"/>
          </a:p>
        </p:txBody>
      </p:sp>
      <p:graphicFrame>
        <p:nvGraphicFramePr>
          <p:cNvPr id="10" name="Object 9"/>
          <p:cNvGraphicFramePr>
            <a:graphicFrameLocks noChangeAspect="1"/>
          </p:cNvGraphicFramePr>
          <p:nvPr>
            <p:extLst>
              <p:ext uri="{D42A27DB-BD31-4B8C-83A1-F6EECF244321}">
                <p14:modId xmlns:p14="http://schemas.microsoft.com/office/powerpoint/2010/main" val="4258022550"/>
              </p:ext>
            </p:extLst>
          </p:nvPr>
        </p:nvGraphicFramePr>
        <p:xfrm>
          <a:off x="4319588" y="804863"/>
          <a:ext cx="2317750" cy="828675"/>
        </p:xfrm>
        <a:graphic>
          <a:graphicData uri="http://schemas.openxmlformats.org/presentationml/2006/ole">
            <mc:AlternateContent xmlns:mc="http://schemas.openxmlformats.org/markup-compatibility/2006">
              <mc:Choice xmlns:v="urn:schemas-microsoft-com:vml" Requires="v">
                <p:oleObj spid="_x0000_s13370" name="Equation" r:id="rId3" imgW="1650960" imgH="596880" progId="Equation.3">
                  <p:embed/>
                </p:oleObj>
              </mc:Choice>
              <mc:Fallback>
                <p:oleObj name="Equation" r:id="rId3" imgW="1650960" imgH="596880" progId="Equation.3">
                  <p:embed/>
                  <p:pic>
                    <p:nvPicPr>
                      <p:cNvPr id="0" name=""/>
                      <p:cNvPicPr>
                        <a:picLocks noChangeAspect="1" noChangeArrowheads="1"/>
                      </p:cNvPicPr>
                      <p:nvPr/>
                    </p:nvPicPr>
                    <p:blipFill>
                      <a:blip r:embed="rId4"/>
                      <a:srcRect/>
                      <a:stretch>
                        <a:fillRect/>
                      </a:stretch>
                    </p:blipFill>
                    <p:spPr bwMode="auto">
                      <a:xfrm>
                        <a:off x="4319588" y="804863"/>
                        <a:ext cx="2317750" cy="828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890837895"/>
              </p:ext>
            </p:extLst>
          </p:nvPr>
        </p:nvGraphicFramePr>
        <p:xfrm>
          <a:off x="135835" y="1600200"/>
          <a:ext cx="5568950" cy="2197100"/>
        </p:xfrm>
        <a:graphic>
          <a:graphicData uri="http://schemas.openxmlformats.org/presentationml/2006/ole">
            <mc:AlternateContent xmlns:mc="http://schemas.openxmlformats.org/markup-compatibility/2006">
              <mc:Choice xmlns:v="urn:schemas-microsoft-com:vml" Requires="v">
                <p:oleObj spid="_x0000_s13371" name="Picture" r:id="rId5" imgW="4061558" imgH="1599806" progId="Word.Picture.8">
                  <p:embed/>
                </p:oleObj>
              </mc:Choice>
              <mc:Fallback>
                <p:oleObj name="Picture" r:id="rId5" imgW="4061558" imgH="1599806" progId="Word.Picture.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5835" y="1600200"/>
                        <a:ext cx="5568950" cy="219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542283560"/>
              </p:ext>
            </p:extLst>
          </p:nvPr>
        </p:nvGraphicFramePr>
        <p:xfrm>
          <a:off x="5461000" y="2217738"/>
          <a:ext cx="1301750" cy="811212"/>
        </p:xfrm>
        <a:graphic>
          <a:graphicData uri="http://schemas.openxmlformats.org/presentationml/2006/ole">
            <mc:AlternateContent xmlns:mc="http://schemas.openxmlformats.org/markup-compatibility/2006">
              <mc:Choice xmlns:v="urn:schemas-microsoft-com:vml" Requires="v">
                <p:oleObj spid="_x0000_s13372" name="Equation" r:id="rId7" imgW="927000" imgH="583920" progId="Equation.3">
                  <p:embed/>
                </p:oleObj>
              </mc:Choice>
              <mc:Fallback>
                <p:oleObj name="Equation" r:id="rId7" imgW="927000" imgH="583920" progId="Equation.3">
                  <p:embed/>
                  <p:pic>
                    <p:nvPicPr>
                      <p:cNvPr id="0" name=""/>
                      <p:cNvPicPr>
                        <a:picLocks noChangeAspect="1" noChangeArrowheads="1"/>
                      </p:cNvPicPr>
                      <p:nvPr/>
                    </p:nvPicPr>
                    <p:blipFill>
                      <a:blip r:embed="rId8"/>
                      <a:srcRect/>
                      <a:stretch>
                        <a:fillRect/>
                      </a:stretch>
                    </p:blipFill>
                    <p:spPr bwMode="auto">
                      <a:xfrm>
                        <a:off x="5461000" y="2217738"/>
                        <a:ext cx="1301750" cy="8112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457200" y="4343400"/>
            <a:ext cx="8382000" cy="523220"/>
          </a:xfrm>
          <a:prstGeom prst="rect">
            <a:avLst/>
          </a:prstGeom>
          <a:noFill/>
        </p:spPr>
        <p:txBody>
          <a:bodyPr wrap="square" rtlCol="0">
            <a:spAutoFit/>
          </a:bodyPr>
          <a:lstStyle/>
          <a:p>
            <a:r>
              <a:rPr lang="en-US" sz="2800" dirty="0" smtClean="0"/>
              <a:t>Observe units are MW/(MBTU/</a:t>
            </a:r>
            <a:r>
              <a:rPr lang="en-US" sz="2800" dirty="0" err="1" smtClean="0"/>
              <a:t>hr</a:t>
            </a:r>
            <a:r>
              <a:rPr lang="en-US" sz="2800" dirty="0" smtClean="0"/>
              <a:t>)=</a:t>
            </a:r>
            <a:r>
              <a:rPr lang="en-US" sz="2800" dirty="0" err="1" smtClean="0"/>
              <a:t>MWhr</a:t>
            </a:r>
            <a:r>
              <a:rPr lang="en-US" sz="2800" dirty="0" smtClean="0"/>
              <a:t>/MBTU.</a:t>
            </a:r>
            <a:endParaRPr lang="en-US" sz="2800" dirty="0"/>
          </a:p>
        </p:txBody>
      </p:sp>
      <p:sp>
        <p:nvSpPr>
          <p:cNvPr id="11" name="TextBox 10"/>
          <p:cNvSpPr txBox="1"/>
          <p:nvPr/>
        </p:nvSpPr>
        <p:spPr>
          <a:xfrm>
            <a:off x="1676400" y="5155096"/>
            <a:ext cx="7010400" cy="923330"/>
          </a:xfrm>
          <a:prstGeom prst="rect">
            <a:avLst/>
          </a:prstGeom>
          <a:noFill/>
        </p:spPr>
        <p:txBody>
          <a:bodyPr wrap="square" rtlCol="0">
            <a:spAutoFit/>
          </a:bodyPr>
          <a:lstStyle/>
          <a:p>
            <a:r>
              <a:rPr lang="en-US" dirty="0" smtClean="0">
                <a:sym typeface="Wingdings" panose="05000000000000000000" pitchFamily="2" charset="2"/>
              </a:rPr>
              <a:t></a:t>
            </a:r>
            <a:r>
              <a:rPr lang="en-US" dirty="0" smtClean="0"/>
              <a:t>These </a:t>
            </a:r>
            <a:r>
              <a:rPr lang="en-US" dirty="0"/>
              <a:t>units are energy/energy, as they should be when computing </a:t>
            </a:r>
            <a:r>
              <a:rPr lang="en-US" i="1" dirty="0"/>
              <a:t>η</a:t>
            </a:r>
            <a:r>
              <a:rPr lang="en-US" dirty="0"/>
              <a:t>. </a:t>
            </a:r>
          </a:p>
          <a:p>
            <a:r>
              <a:rPr lang="en-US" dirty="0"/>
              <a:t>However, the MBTU and </a:t>
            </a:r>
            <a:r>
              <a:rPr lang="en-US" dirty="0" err="1"/>
              <a:t>MWhr</a:t>
            </a:r>
            <a:r>
              <a:rPr lang="en-US" dirty="0"/>
              <a:t> are different units of energy, and so we </a:t>
            </a:r>
            <a:endParaRPr lang="en-US" dirty="0" smtClean="0"/>
          </a:p>
          <a:p>
            <a:r>
              <a:rPr lang="en-US" dirty="0" smtClean="0"/>
              <a:t>are </a:t>
            </a:r>
            <a:r>
              <a:rPr lang="en-US" dirty="0"/>
              <a:t>not getting </a:t>
            </a:r>
            <a:r>
              <a:rPr lang="en-US" i="1" dirty="0"/>
              <a:t>η</a:t>
            </a:r>
            <a:r>
              <a:rPr lang="en-US" dirty="0"/>
              <a:t> exactly, but we are getting something proportional to </a:t>
            </a:r>
            <a:r>
              <a:rPr lang="en-US" i="1" dirty="0"/>
              <a:t>η</a:t>
            </a:r>
            <a:r>
              <a:rPr lang="en-US" dirty="0" smtClean="0"/>
              <a:t>.</a:t>
            </a:r>
            <a:endParaRPr lang="en-US" dirty="0"/>
          </a:p>
        </p:txBody>
      </p:sp>
      <p:sp>
        <p:nvSpPr>
          <p:cNvPr id="15" name="TextBox 14"/>
          <p:cNvSpPr txBox="1"/>
          <p:nvPr/>
        </p:nvSpPr>
        <p:spPr>
          <a:xfrm>
            <a:off x="7162800" y="2133600"/>
            <a:ext cx="1905000" cy="923330"/>
          </a:xfrm>
          <a:prstGeom prst="rect">
            <a:avLst/>
          </a:prstGeom>
          <a:noFill/>
        </p:spPr>
        <p:txBody>
          <a:bodyPr wrap="square" rtlCol="0">
            <a:spAutoFit/>
          </a:bodyPr>
          <a:lstStyle/>
          <a:p>
            <a:r>
              <a:rPr lang="en-US" dirty="0" smtClean="0"/>
              <a:t>This is true only if </a:t>
            </a:r>
            <a:r>
              <a:rPr lang="en-US" dirty="0" err="1" smtClean="0"/>
              <a:t>P</a:t>
            </a:r>
            <a:r>
              <a:rPr lang="en-US" baseline="-25000" dirty="0" err="1" smtClean="0"/>
              <a:t>g</a:t>
            </a:r>
            <a:r>
              <a:rPr lang="en-US" dirty="0"/>
              <a:t> </a:t>
            </a:r>
            <a:r>
              <a:rPr lang="en-US" dirty="0" smtClean="0"/>
              <a:t>and R are in the same units.</a:t>
            </a:r>
            <a:endParaRPr lang="en-US" dirty="0"/>
          </a:p>
        </p:txBody>
      </p:sp>
    </p:spTree>
    <p:extLst>
      <p:ext uri="{BB962C8B-B14F-4D97-AF65-F5344CB8AC3E}">
        <p14:creationId xmlns:p14="http://schemas.microsoft.com/office/powerpoint/2010/main" val="34712998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Efficiency</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19</a:t>
            </a:fld>
            <a:endParaRPr lang="en-US" b="1" dirty="0"/>
          </a:p>
        </p:txBody>
      </p:sp>
      <p:graphicFrame>
        <p:nvGraphicFramePr>
          <p:cNvPr id="13" name="Object 12"/>
          <p:cNvGraphicFramePr>
            <a:graphicFrameLocks noChangeAspect="1"/>
          </p:cNvGraphicFramePr>
          <p:nvPr>
            <p:extLst>
              <p:ext uri="{D42A27DB-BD31-4B8C-83A1-F6EECF244321}">
                <p14:modId xmlns:p14="http://schemas.microsoft.com/office/powerpoint/2010/main" val="3434888790"/>
              </p:ext>
            </p:extLst>
          </p:nvPr>
        </p:nvGraphicFramePr>
        <p:xfrm>
          <a:off x="304800" y="1437309"/>
          <a:ext cx="5568950" cy="2197100"/>
        </p:xfrm>
        <a:graphic>
          <a:graphicData uri="http://schemas.openxmlformats.org/presentationml/2006/ole">
            <mc:AlternateContent xmlns:mc="http://schemas.openxmlformats.org/markup-compatibility/2006">
              <mc:Choice xmlns:v="urn:schemas-microsoft-com:vml" Requires="v">
                <p:oleObj spid="_x0000_s15396" name="Picture" r:id="rId3" imgW="4061558" imgH="1599806" progId="Word.Picture.8">
                  <p:embed/>
                </p:oleObj>
              </mc:Choice>
              <mc:Fallback>
                <p:oleObj name="Picture" r:id="rId3" imgW="4061558" imgH="1599806"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437309"/>
                        <a:ext cx="5568950" cy="219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Box 6"/>
          <p:cNvSpPr txBox="1"/>
          <p:nvPr/>
        </p:nvSpPr>
        <p:spPr>
          <a:xfrm>
            <a:off x="304800" y="533400"/>
            <a:ext cx="8382000" cy="954107"/>
          </a:xfrm>
          <a:prstGeom prst="rect">
            <a:avLst/>
          </a:prstGeom>
          <a:noFill/>
        </p:spPr>
        <p:txBody>
          <a:bodyPr wrap="square" rtlCol="0">
            <a:spAutoFit/>
          </a:bodyPr>
          <a:lstStyle/>
          <a:p>
            <a:r>
              <a:rPr lang="en-US" sz="2800" dirty="0" smtClean="0"/>
              <a:t>Obtain </a:t>
            </a:r>
            <a:r>
              <a:rPr lang="en-US" sz="2800" dirty="0" err="1" smtClean="0"/>
              <a:t>P</a:t>
            </a:r>
            <a:r>
              <a:rPr lang="en-US" sz="2800" baseline="-25000" dirty="0" err="1" smtClean="0"/>
              <a:t>g</a:t>
            </a:r>
            <a:r>
              <a:rPr lang="en-US" sz="2800" dirty="0" smtClean="0"/>
              <a:t>/R ratio for every point on the I/O curve, and plot against P</a:t>
            </a:r>
            <a:r>
              <a:rPr lang="en-US" sz="2800" baseline="-25000" dirty="0" smtClean="0"/>
              <a:t>g</a:t>
            </a:r>
            <a:r>
              <a:rPr lang="en-US" sz="2800" dirty="0" smtClean="0"/>
              <a:t>.</a:t>
            </a:r>
            <a:endParaRPr lang="en-US" sz="2800" dirty="0"/>
          </a:p>
        </p:txBody>
      </p:sp>
      <p:sp>
        <p:nvSpPr>
          <p:cNvPr id="11" name="TextBox 10"/>
          <p:cNvSpPr txBox="1"/>
          <p:nvPr/>
        </p:nvSpPr>
        <p:spPr>
          <a:xfrm>
            <a:off x="152400" y="5715000"/>
            <a:ext cx="8229600" cy="1200329"/>
          </a:xfrm>
          <a:prstGeom prst="rect">
            <a:avLst/>
          </a:prstGeom>
          <a:noFill/>
        </p:spPr>
        <p:txBody>
          <a:bodyPr wrap="square" rtlCol="0">
            <a:spAutoFit/>
          </a:bodyPr>
          <a:lstStyle/>
          <a:p>
            <a:r>
              <a:rPr lang="en-US" dirty="0">
                <a:sym typeface="Wingdings" panose="05000000000000000000" pitchFamily="2" charset="2"/>
              </a:rPr>
              <a:t>E</a:t>
            </a:r>
            <a:r>
              <a:rPr lang="en-US" dirty="0" smtClean="0"/>
              <a:t>fficiency </a:t>
            </a:r>
            <a:r>
              <a:rPr lang="en-US" dirty="0"/>
              <a:t>is poor for low generation levels (a connected plant that is operating at zero MW output still has to supply station loads) and increases with generation, but at some optimum level it begins to diminish. Most power plants are designed so that the optimum level is close to the rated output.</a:t>
            </a:r>
          </a:p>
        </p:txBody>
      </p:sp>
      <p:sp>
        <p:nvSpPr>
          <p:cNvPr id="16" name="Bent-Up Arrow 15"/>
          <p:cNvSpPr/>
          <p:nvPr/>
        </p:nvSpPr>
        <p:spPr>
          <a:xfrm rot="5400000">
            <a:off x="2743200" y="3810000"/>
            <a:ext cx="1371600" cy="1066800"/>
          </a:xfrm>
          <a:prstGeom prst="bentUpArrow">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18" name="Object 17"/>
          <p:cNvGraphicFramePr>
            <a:graphicFrameLocks noChangeAspect="1"/>
          </p:cNvGraphicFramePr>
          <p:nvPr>
            <p:extLst>
              <p:ext uri="{D42A27DB-BD31-4B8C-83A1-F6EECF244321}">
                <p14:modId xmlns:p14="http://schemas.microsoft.com/office/powerpoint/2010/main" val="1651199490"/>
              </p:ext>
            </p:extLst>
          </p:nvPr>
        </p:nvGraphicFramePr>
        <p:xfrm>
          <a:off x="4192588" y="3614738"/>
          <a:ext cx="3305175" cy="2063750"/>
        </p:xfrm>
        <a:graphic>
          <a:graphicData uri="http://schemas.openxmlformats.org/presentationml/2006/ole">
            <mc:AlternateContent xmlns:mc="http://schemas.openxmlformats.org/markup-compatibility/2006">
              <mc:Choice xmlns:v="urn:schemas-microsoft-com:vml" Requires="v">
                <p:oleObj spid="_x0000_s15397" name="Picture" r:id="rId5" imgW="2753360" imgH="1727200" progId="Word.Picture.8">
                  <p:embed/>
                </p:oleObj>
              </mc:Choice>
              <mc:Fallback>
                <p:oleObj name="Picture" r:id="rId5" imgW="2753360" imgH="1727200" progId="Word.Picture.8">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2588" y="3614738"/>
                        <a:ext cx="330517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202797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28600"/>
            <a:ext cx="9144000" cy="677108"/>
          </a:xfrm>
          <a:prstGeom prst="rect">
            <a:avLst/>
          </a:prstGeom>
          <a:noFill/>
        </p:spPr>
        <p:txBody>
          <a:bodyPr wrap="square" rtlCol="0">
            <a:spAutoFit/>
          </a:bodyPr>
          <a:lstStyle/>
          <a:p>
            <a:pPr algn="ctr"/>
            <a:r>
              <a:rPr lang="en-US" sz="3800" dirty="0" smtClean="0"/>
              <a:t>Micro vs macroeconomics</a:t>
            </a:r>
          </a:p>
        </p:txBody>
      </p:sp>
      <p:sp>
        <p:nvSpPr>
          <p:cNvPr id="8" name="TextBox 7"/>
          <p:cNvSpPr txBox="1"/>
          <p:nvPr/>
        </p:nvSpPr>
        <p:spPr>
          <a:xfrm>
            <a:off x="0" y="762000"/>
            <a:ext cx="7870785" cy="5909310"/>
          </a:xfrm>
          <a:prstGeom prst="rect">
            <a:avLst/>
          </a:prstGeom>
          <a:noFill/>
        </p:spPr>
        <p:txBody>
          <a:bodyPr wrap="square" rtlCol="0">
            <a:spAutoFit/>
          </a:bodyPr>
          <a:lstStyle/>
          <a:p>
            <a:r>
              <a:rPr lang="en-US" sz="2700" dirty="0" smtClean="0"/>
              <a:t>Macroeconomics </a:t>
            </a:r>
            <a:r>
              <a:rPr lang="en-US" sz="2700" dirty="0"/>
              <a:t>focuses on </a:t>
            </a:r>
            <a:r>
              <a:rPr lang="en-US" sz="2700" dirty="0" smtClean="0"/>
              <a:t>behavior </a:t>
            </a:r>
            <a:r>
              <a:rPr lang="en-US" sz="2700" dirty="0"/>
              <a:t>of entire economies, looking at, for example, determination of total investment and consumption, how central banks manage money and interest rates, what causes international financial crises</a:t>
            </a:r>
            <a:r>
              <a:rPr lang="en-US" sz="2700" dirty="0" smtClean="0"/>
              <a:t>.</a:t>
            </a:r>
          </a:p>
          <a:p>
            <a:endParaRPr lang="en-US" sz="2700" dirty="0"/>
          </a:p>
          <a:p>
            <a:r>
              <a:rPr lang="en-US" sz="2700" dirty="0"/>
              <a:t>Microeconomics focuses on </a:t>
            </a:r>
            <a:r>
              <a:rPr lang="en-US" sz="2700" dirty="0" smtClean="0"/>
              <a:t>decisions </a:t>
            </a:r>
            <a:r>
              <a:rPr lang="en-US" sz="2700" dirty="0"/>
              <a:t>of </a:t>
            </a:r>
            <a:endParaRPr lang="en-US" sz="2700" dirty="0" smtClean="0"/>
          </a:p>
          <a:p>
            <a:r>
              <a:rPr lang="en-US" sz="2700" dirty="0" smtClean="0"/>
              <a:t>individual </a:t>
            </a:r>
            <a:r>
              <a:rPr lang="en-US" sz="2700" dirty="0"/>
              <a:t>units (firms, companies, households, individual consumers) within an </a:t>
            </a:r>
            <a:r>
              <a:rPr lang="en-US" sz="2700" dirty="0" smtClean="0"/>
              <a:t>economy</a:t>
            </a:r>
            <a:r>
              <a:rPr lang="en-US" sz="2700" dirty="0"/>
              <a:t>:</a:t>
            </a:r>
          </a:p>
          <a:p>
            <a:pPr marL="457200" lvl="0" indent="-457200">
              <a:buFont typeface="Arial" panose="020B0604020202020204" pitchFamily="34" charset="0"/>
              <a:buChar char="•"/>
            </a:pPr>
            <a:r>
              <a:rPr lang="en-US" sz="2700" dirty="0"/>
              <a:t>how individual prices are set</a:t>
            </a:r>
          </a:p>
          <a:p>
            <a:pPr marL="457200" lvl="0" indent="-457200">
              <a:buFont typeface="Arial" panose="020B0604020202020204" pitchFamily="34" charset="0"/>
              <a:buChar char="•"/>
            </a:pPr>
            <a:r>
              <a:rPr lang="en-US" sz="2700" dirty="0"/>
              <a:t>what it means to have an efficient electricity </a:t>
            </a:r>
            <a:r>
              <a:rPr lang="en-US" sz="2700" dirty="0" smtClean="0"/>
              <a:t>market</a:t>
            </a:r>
            <a:endParaRPr lang="en-US" sz="2700" dirty="0"/>
          </a:p>
          <a:p>
            <a:pPr marL="457200" lvl="0" indent="-457200">
              <a:buFont typeface="Arial" panose="020B0604020202020204" pitchFamily="34" charset="0"/>
              <a:buChar char="•"/>
            </a:pPr>
            <a:r>
              <a:rPr lang="en-US" sz="2700" dirty="0"/>
              <a:t>how an electricity market can achieve efficiency simply from the self-interested actions of its individual agents</a:t>
            </a:r>
            <a:r>
              <a:rPr lang="en-US" sz="2700" dirty="0" smtClean="0"/>
              <a:t>.</a:t>
            </a:r>
            <a:endParaRPr lang="en-US" sz="2700" dirty="0"/>
          </a:p>
        </p:txBody>
      </p:sp>
      <p:sp>
        <p:nvSpPr>
          <p:cNvPr id="12"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2</a:t>
            </a:fld>
            <a:endParaRPr lang="en-US" b="1" dirty="0"/>
          </a:p>
        </p:txBody>
      </p:sp>
      <p:pic>
        <p:nvPicPr>
          <p:cNvPr id="3" name="Picture 2"/>
          <p:cNvPicPr>
            <a:picLocks noChangeAspect="1"/>
          </p:cNvPicPr>
          <p:nvPr/>
        </p:nvPicPr>
        <p:blipFill>
          <a:blip r:embed="rId2"/>
          <a:stretch>
            <a:fillRect/>
          </a:stretch>
        </p:blipFill>
        <p:spPr>
          <a:xfrm>
            <a:off x="6629400" y="2388433"/>
            <a:ext cx="2286000" cy="1341952"/>
          </a:xfrm>
          <a:prstGeom prst="rect">
            <a:avLst/>
          </a:prstGeom>
        </p:spPr>
      </p:pic>
      <p:pic>
        <p:nvPicPr>
          <p:cNvPr id="4" name="Picture 3"/>
          <p:cNvPicPr>
            <a:picLocks noChangeAspect="1"/>
          </p:cNvPicPr>
          <p:nvPr/>
        </p:nvPicPr>
        <p:blipFill>
          <a:blip r:embed="rId3"/>
          <a:stretch>
            <a:fillRect/>
          </a:stretch>
        </p:blipFill>
        <p:spPr>
          <a:xfrm>
            <a:off x="6781800" y="3717620"/>
            <a:ext cx="2133600" cy="11834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Heat Rate</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20</a:t>
            </a:fld>
            <a:endParaRPr lang="en-US" b="1" dirty="0"/>
          </a:p>
        </p:txBody>
      </p:sp>
      <p:sp>
        <p:nvSpPr>
          <p:cNvPr id="7" name="TextBox 6"/>
          <p:cNvSpPr txBox="1"/>
          <p:nvPr/>
        </p:nvSpPr>
        <p:spPr>
          <a:xfrm>
            <a:off x="304800" y="533400"/>
            <a:ext cx="8382000" cy="1384995"/>
          </a:xfrm>
          <a:prstGeom prst="rect">
            <a:avLst/>
          </a:prstGeom>
          <a:noFill/>
        </p:spPr>
        <p:txBody>
          <a:bodyPr wrap="square" rtlCol="0">
            <a:spAutoFit/>
          </a:bodyPr>
          <a:lstStyle/>
          <a:p>
            <a:r>
              <a:rPr lang="en-US" sz="2800" dirty="0"/>
              <a:t>The</a:t>
            </a:r>
            <a:r>
              <a:rPr lang="en-US" sz="2800" i="1" dirty="0"/>
              <a:t> heat rate</a:t>
            </a:r>
            <a:r>
              <a:rPr lang="en-US" sz="2800" dirty="0"/>
              <a:t> curve is similar </a:t>
            </a:r>
            <a:r>
              <a:rPr lang="en-US" sz="2800" dirty="0" smtClean="0"/>
              <a:t>except </a:t>
            </a:r>
            <a:r>
              <a:rPr lang="en-US" sz="2800" dirty="0"/>
              <a:t>that the y-axis is inverted to yield MBTU/</a:t>
            </a:r>
            <a:r>
              <a:rPr lang="en-US" sz="2800" dirty="0" err="1"/>
              <a:t>MWhrs</a:t>
            </a:r>
            <a:r>
              <a:rPr lang="en-US" sz="2800" dirty="0"/>
              <a:t>, which is proportional to 1/</a:t>
            </a:r>
            <a:r>
              <a:rPr lang="en-US" sz="2800" i="1" dirty="0"/>
              <a:t>η.</a:t>
            </a:r>
            <a:r>
              <a:rPr lang="en-US" sz="2800" dirty="0"/>
              <a:t> </a:t>
            </a:r>
            <a:r>
              <a:rPr lang="en-US" sz="2800" dirty="0" smtClean="0"/>
              <a:t>We </a:t>
            </a:r>
            <a:r>
              <a:rPr lang="en-US" sz="2800" dirty="0"/>
              <a:t>denote heat rate by </a:t>
            </a:r>
            <a:r>
              <a:rPr lang="en-US" sz="2800" i="1" dirty="0"/>
              <a:t>H</a:t>
            </a:r>
            <a:r>
              <a:rPr lang="en-US" sz="2800" dirty="0"/>
              <a:t>. </a:t>
            </a:r>
          </a:p>
        </p:txBody>
      </p:sp>
      <p:pic>
        <p:nvPicPr>
          <p:cNvPr id="163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0863" y="2438400"/>
            <a:ext cx="2700337" cy="168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p:cNvSpPr txBox="1"/>
          <p:nvPr/>
        </p:nvSpPr>
        <p:spPr>
          <a:xfrm>
            <a:off x="304800" y="4343400"/>
            <a:ext cx="8610600" cy="523220"/>
          </a:xfrm>
          <a:prstGeom prst="rect">
            <a:avLst/>
          </a:prstGeom>
          <a:noFill/>
        </p:spPr>
        <p:txBody>
          <a:bodyPr wrap="square" rtlCol="0">
            <a:spAutoFit/>
          </a:bodyPr>
          <a:lstStyle/>
          <a:p>
            <a:r>
              <a:rPr lang="en-US" sz="2800" dirty="0" smtClean="0"/>
              <a:t>What are typical heat rates????</a:t>
            </a:r>
            <a:endParaRPr lang="en-US" sz="2800" dirty="0"/>
          </a:p>
        </p:txBody>
      </p:sp>
      <p:graphicFrame>
        <p:nvGraphicFramePr>
          <p:cNvPr id="18" name="Object 17"/>
          <p:cNvGraphicFramePr>
            <a:graphicFrameLocks noChangeAspect="1"/>
          </p:cNvGraphicFramePr>
          <p:nvPr>
            <p:extLst>
              <p:ext uri="{D42A27DB-BD31-4B8C-83A1-F6EECF244321}">
                <p14:modId xmlns:p14="http://schemas.microsoft.com/office/powerpoint/2010/main" val="1835568526"/>
              </p:ext>
            </p:extLst>
          </p:nvPr>
        </p:nvGraphicFramePr>
        <p:xfrm>
          <a:off x="6400800" y="2498583"/>
          <a:ext cx="1301750" cy="811212"/>
        </p:xfrm>
        <a:graphic>
          <a:graphicData uri="http://schemas.openxmlformats.org/presentationml/2006/ole">
            <mc:AlternateContent xmlns:mc="http://schemas.openxmlformats.org/markup-compatibility/2006">
              <mc:Choice xmlns:v="urn:schemas-microsoft-com:vml" Requires="v">
                <p:oleObj spid="_x0000_s16406" name="Equation" r:id="rId4" imgW="927000" imgH="583920" progId="Equation.3">
                  <p:embed/>
                </p:oleObj>
              </mc:Choice>
              <mc:Fallback>
                <p:oleObj name="Equation" r:id="rId4" imgW="927000" imgH="583920" progId="Equation.3">
                  <p:embed/>
                  <p:pic>
                    <p:nvPicPr>
                      <p:cNvPr id="0" name="Object 13"/>
                      <p:cNvPicPr>
                        <a:picLocks noChangeAspect="1" noChangeArrowheads="1"/>
                      </p:cNvPicPr>
                      <p:nvPr/>
                    </p:nvPicPr>
                    <p:blipFill>
                      <a:blip r:embed="rId5"/>
                      <a:srcRect/>
                      <a:stretch>
                        <a:fillRect/>
                      </a:stretch>
                    </p:blipFill>
                    <p:spPr bwMode="auto">
                      <a:xfrm>
                        <a:off x="6400800" y="2498583"/>
                        <a:ext cx="1301750"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813325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Heat Rate</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21</a:t>
            </a:fld>
            <a:endParaRPr lang="en-US" b="1" dirty="0"/>
          </a:p>
        </p:txBody>
      </p:sp>
      <p:sp>
        <p:nvSpPr>
          <p:cNvPr id="7" name="TextBox 6"/>
          <p:cNvSpPr txBox="1"/>
          <p:nvPr/>
        </p:nvSpPr>
        <p:spPr>
          <a:xfrm>
            <a:off x="304800" y="533400"/>
            <a:ext cx="8382000" cy="2246769"/>
          </a:xfrm>
          <a:prstGeom prst="rect">
            <a:avLst/>
          </a:prstGeom>
          <a:noFill/>
        </p:spPr>
        <p:txBody>
          <a:bodyPr wrap="square" rtlCol="0">
            <a:spAutoFit/>
          </a:bodyPr>
          <a:lstStyle/>
          <a:p>
            <a:r>
              <a:rPr lang="en-US" sz="2800" dirty="0"/>
              <a:t>Some typical heat rates for units at maximum output are (in MBTU/</a:t>
            </a:r>
            <a:r>
              <a:rPr lang="en-US" sz="2800" dirty="0" err="1"/>
              <a:t>MWhrs</a:t>
            </a:r>
            <a:r>
              <a:rPr lang="en-US" sz="2800" dirty="0"/>
              <a:t>) </a:t>
            </a:r>
            <a:endParaRPr lang="en-US" sz="2800" dirty="0" smtClean="0"/>
          </a:p>
          <a:p>
            <a:pPr marL="457200" indent="-457200">
              <a:buFont typeface="Arial" panose="020B0604020202020204" pitchFamily="34" charset="0"/>
              <a:buChar char="•"/>
            </a:pPr>
            <a:r>
              <a:rPr lang="en-US" sz="2800" dirty="0" smtClean="0"/>
              <a:t>9.5-10.5 </a:t>
            </a:r>
            <a:r>
              <a:rPr lang="en-US" sz="2800" dirty="0"/>
              <a:t>for fossil-steam units and nuclear units, </a:t>
            </a:r>
            <a:endParaRPr lang="en-US" sz="2800" dirty="0" smtClean="0"/>
          </a:p>
          <a:p>
            <a:pPr marL="457200" indent="-457200">
              <a:buFont typeface="Arial" panose="020B0604020202020204" pitchFamily="34" charset="0"/>
              <a:buChar char="•"/>
            </a:pPr>
            <a:r>
              <a:rPr lang="en-US" sz="2800" dirty="0" smtClean="0"/>
              <a:t>13.0-15.0 </a:t>
            </a:r>
            <a:r>
              <a:rPr lang="en-US" sz="2800" dirty="0"/>
              <a:t>for combustion </a:t>
            </a:r>
            <a:r>
              <a:rPr lang="en-US" sz="2800" dirty="0" smtClean="0"/>
              <a:t>turbines, </a:t>
            </a:r>
            <a:r>
              <a:rPr lang="en-US" sz="2800" dirty="0"/>
              <a:t>and </a:t>
            </a:r>
            <a:endParaRPr lang="en-US" sz="2800" dirty="0" smtClean="0"/>
          </a:p>
          <a:p>
            <a:pPr marL="457200" indent="-457200">
              <a:buFont typeface="Arial" panose="020B0604020202020204" pitchFamily="34" charset="0"/>
              <a:buChar char="•"/>
            </a:pPr>
            <a:r>
              <a:rPr lang="en-US" sz="2800" dirty="0" smtClean="0"/>
              <a:t>6.0-9.5 </a:t>
            </a:r>
            <a:r>
              <a:rPr lang="en-US" sz="2800" dirty="0"/>
              <a:t>for combined cycle units. </a:t>
            </a:r>
          </a:p>
        </p:txBody>
      </p:sp>
      <p:sp>
        <p:nvSpPr>
          <p:cNvPr id="14" name="TextBox 13"/>
          <p:cNvSpPr txBox="1"/>
          <p:nvPr/>
        </p:nvSpPr>
        <p:spPr>
          <a:xfrm>
            <a:off x="266700" y="2819400"/>
            <a:ext cx="8610600" cy="523220"/>
          </a:xfrm>
          <a:prstGeom prst="rect">
            <a:avLst/>
          </a:prstGeom>
          <a:noFill/>
        </p:spPr>
        <p:txBody>
          <a:bodyPr wrap="square" rtlCol="0">
            <a:spAutoFit/>
          </a:bodyPr>
          <a:lstStyle/>
          <a:p>
            <a:r>
              <a:rPr lang="en-US" sz="2800" dirty="0" smtClean="0"/>
              <a:t>Which of these are the most efficient?</a:t>
            </a:r>
            <a:endParaRPr lang="en-US" sz="2800" dirty="0"/>
          </a:p>
        </p:txBody>
      </p:sp>
      <p:sp>
        <p:nvSpPr>
          <p:cNvPr id="10" name="TextBox 9"/>
          <p:cNvSpPr txBox="1"/>
          <p:nvPr/>
        </p:nvSpPr>
        <p:spPr>
          <a:xfrm>
            <a:off x="4191000" y="3347215"/>
            <a:ext cx="4191000" cy="954107"/>
          </a:xfrm>
          <a:prstGeom prst="rect">
            <a:avLst/>
          </a:prstGeom>
          <a:noFill/>
        </p:spPr>
        <p:txBody>
          <a:bodyPr wrap="square" rtlCol="0">
            <a:spAutoFit/>
          </a:bodyPr>
          <a:lstStyle/>
          <a:p>
            <a:r>
              <a:rPr lang="en-US" sz="2800" i="1" dirty="0"/>
              <a:t>T</a:t>
            </a:r>
            <a:r>
              <a:rPr lang="en-US" sz="2800" i="1" dirty="0" smtClean="0"/>
              <a:t>he </a:t>
            </a:r>
            <a:r>
              <a:rPr lang="en-US" sz="2800" b="1" i="1" u="sng" dirty="0"/>
              <a:t>lower</a:t>
            </a:r>
            <a:r>
              <a:rPr lang="en-US" sz="2800" i="1" dirty="0"/>
              <a:t> the heat rate, the more efficient the unit</a:t>
            </a:r>
            <a:r>
              <a:rPr lang="en-US" sz="2800" dirty="0"/>
              <a:t>.</a:t>
            </a:r>
          </a:p>
        </p:txBody>
      </p:sp>
      <p:sp>
        <p:nvSpPr>
          <p:cNvPr id="16" name="TextBox 15"/>
          <p:cNvSpPr txBox="1"/>
          <p:nvPr/>
        </p:nvSpPr>
        <p:spPr>
          <a:xfrm>
            <a:off x="266700" y="4495800"/>
            <a:ext cx="8610600" cy="1815882"/>
          </a:xfrm>
          <a:prstGeom prst="rect">
            <a:avLst/>
          </a:prstGeom>
          <a:noFill/>
        </p:spPr>
        <p:txBody>
          <a:bodyPr wrap="square" rtlCol="0">
            <a:spAutoFit/>
          </a:bodyPr>
          <a:lstStyle/>
          <a:p>
            <a:r>
              <a:rPr lang="en-US" sz="2800" dirty="0" smtClean="0"/>
              <a:t>So the order of efficiency in the above units is </a:t>
            </a:r>
          </a:p>
          <a:p>
            <a:pPr marL="457200" indent="-457200">
              <a:buFont typeface="Arial" panose="020B0604020202020204" pitchFamily="34" charset="0"/>
              <a:buChar char="•"/>
            </a:pPr>
            <a:r>
              <a:rPr lang="en-US" sz="2800" dirty="0"/>
              <a:t>6</a:t>
            </a:r>
            <a:r>
              <a:rPr lang="en-US" sz="2800" dirty="0" smtClean="0"/>
              <a:t>.0-9.5: Combined cycle units (most efficient)</a:t>
            </a:r>
          </a:p>
          <a:p>
            <a:pPr marL="457200" indent="-457200">
              <a:buFont typeface="Arial" panose="020B0604020202020204" pitchFamily="34" charset="0"/>
              <a:buChar char="•"/>
            </a:pPr>
            <a:r>
              <a:rPr lang="en-US" sz="2800" dirty="0" smtClean="0"/>
              <a:t>9.5-10.5: Fossil-steam units</a:t>
            </a:r>
          </a:p>
          <a:p>
            <a:pPr marL="457200" indent="-457200">
              <a:buFont typeface="Arial" panose="020B0604020202020204" pitchFamily="34" charset="0"/>
              <a:buChar char="•"/>
            </a:pPr>
            <a:r>
              <a:rPr lang="en-US" sz="2800" dirty="0" smtClean="0"/>
              <a:t>13.0-15.0: Combustion turbines (least efficient)</a:t>
            </a:r>
            <a:endParaRPr lang="en-US" sz="2800" dirty="0"/>
          </a:p>
        </p:txBody>
      </p:sp>
    </p:spTree>
    <p:extLst>
      <p:ext uri="{BB962C8B-B14F-4D97-AF65-F5344CB8AC3E}">
        <p14:creationId xmlns:p14="http://schemas.microsoft.com/office/powerpoint/2010/main" val="248690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Heat Rate</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22</a:t>
            </a:fld>
            <a:endParaRPr lang="en-US" b="1" dirty="0"/>
          </a:p>
        </p:txBody>
      </p:sp>
      <p:sp>
        <p:nvSpPr>
          <p:cNvPr id="7" name="TextBox 6"/>
          <p:cNvSpPr txBox="1"/>
          <p:nvPr/>
        </p:nvSpPr>
        <p:spPr>
          <a:xfrm>
            <a:off x="304800" y="533400"/>
            <a:ext cx="8382000" cy="1384995"/>
          </a:xfrm>
          <a:prstGeom prst="rect">
            <a:avLst/>
          </a:prstGeom>
          <a:noFill/>
        </p:spPr>
        <p:txBody>
          <a:bodyPr wrap="square" rtlCol="0">
            <a:spAutoFit/>
          </a:bodyPr>
          <a:lstStyle/>
          <a:p>
            <a:r>
              <a:rPr lang="en-US" sz="2800" dirty="0"/>
              <a:t>An easy way to remember the meaning of heat rate </a:t>
            </a:r>
            <a:r>
              <a:rPr lang="en-US" sz="2800" i="1" dirty="0"/>
              <a:t>H=H(</a:t>
            </a:r>
            <a:r>
              <a:rPr lang="en-US" sz="2800" i="1" dirty="0" err="1"/>
              <a:t>P</a:t>
            </a:r>
            <a:r>
              <a:rPr lang="en-US" sz="2800" i="1" baseline="-25000" dirty="0" err="1"/>
              <a:t>g</a:t>
            </a:r>
            <a:r>
              <a:rPr lang="en-US" sz="2800" i="1" dirty="0"/>
              <a:t>) </a:t>
            </a:r>
            <a:r>
              <a:rPr lang="en-US" sz="2800" dirty="0"/>
              <a:t>is it is the amount of input energy (MBTU) required to produce a </a:t>
            </a:r>
            <a:r>
              <a:rPr lang="en-US" sz="2800" dirty="0" err="1"/>
              <a:t>MWhr</a:t>
            </a:r>
            <a:r>
              <a:rPr lang="en-US" sz="2800" dirty="0"/>
              <a:t>, at generation level P</a:t>
            </a:r>
            <a:r>
              <a:rPr lang="en-US" sz="2800" baseline="-25000" dirty="0"/>
              <a:t>g</a:t>
            </a:r>
            <a:r>
              <a:rPr lang="en-US" sz="2800" dirty="0"/>
              <a:t>.</a:t>
            </a:r>
          </a:p>
        </p:txBody>
      </p:sp>
      <p:sp>
        <p:nvSpPr>
          <p:cNvPr id="17" name="TextBox 16"/>
          <p:cNvSpPr txBox="1"/>
          <p:nvPr/>
        </p:nvSpPr>
        <p:spPr>
          <a:xfrm>
            <a:off x="304800" y="2286000"/>
            <a:ext cx="8382000" cy="954107"/>
          </a:xfrm>
          <a:prstGeom prst="rect">
            <a:avLst/>
          </a:prstGeom>
          <a:noFill/>
        </p:spPr>
        <p:txBody>
          <a:bodyPr wrap="square" rtlCol="0">
            <a:spAutoFit/>
          </a:bodyPr>
          <a:lstStyle/>
          <a:p>
            <a:r>
              <a:rPr lang="en-US" sz="2800" dirty="0" smtClean="0"/>
              <a:t>If we could develop a plant that had no losses, i.e., its efficiency was 100%, what would be its heat rate?</a:t>
            </a:r>
            <a:endParaRPr lang="en-US" sz="2800" dirty="0"/>
          </a:p>
        </p:txBody>
      </p:sp>
      <p:sp>
        <p:nvSpPr>
          <p:cNvPr id="11" name="TextBox 10"/>
          <p:cNvSpPr txBox="1"/>
          <p:nvPr/>
        </p:nvSpPr>
        <p:spPr>
          <a:xfrm>
            <a:off x="1600200" y="3334434"/>
            <a:ext cx="4648200" cy="923330"/>
          </a:xfrm>
          <a:prstGeom prst="rect">
            <a:avLst/>
          </a:prstGeom>
          <a:noFill/>
        </p:spPr>
        <p:txBody>
          <a:bodyPr wrap="square" rtlCol="0">
            <a:spAutoFit/>
          </a:bodyPr>
          <a:lstStyle/>
          <a:p>
            <a:r>
              <a:rPr lang="en-US" dirty="0" smtClean="0"/>
              <a:t>To answer this question, we need to know that 1 BTU=1054.85 joules, 1 watt=1joule/second.</a:t>
            </a:r>
          </a:p>
          <a:p>
            <a:r>
              <a:rPr lang="en-US" dirty="0" smtClean="0"/>
              <a:t>Now just convert everything to joules…</a:t>
            </a:r>
            <a:endParaRPr lang="en-US" dirty="0"/>
          </a:p>
        </p:txBody>
      </p:sp>
      <p:graphicFrame>
        <p:nvGraphicFramePr>
          <p:cNvPr id="18" name="Object 17"/>
          <p:cNvGraphicFramePr>
            <a:graphicFrameLocks noChangeAspect="1"/>
          </p:cNvGraphicFramePr>
          <p:nvPr>
            <p:extLst>
              <p:ext uri="{D42A27DB-BD31-4B8C-83A1-F6EECF244321}">
                <p14:modId xmlns:p14="http://schemas.microsoft.com/office/powerpoint/2010/main" val="2171718352"/>
              </p:ext>
            </p:extLst>
          </p:nvPr>
        </p:nvGraphicFramePr>
        <p:xfrm>
          <a:off x="1828800" y="4257764"/>
          <a:ext cx="7204075" cy="1146175"/>
        </p:xfrm>
        <a:graphic>
          <a:graphicData uri="http://schemas.openxmlformats.org/presentationml/2006/ole">
            <mc:AlternateContent xmlns:mc="http://schemas.openxmlformats.org/markup-compatibility/2006">
              <mc:Choice xmlns:v="urn:schemas-microsoft-com:vml" Requires="v">
                <p:oleObj spid="_x0000_s17442" name="Equation" r:id="rId3" imgW="5130720" imgH="825480" progId="Equation.3">
                  <p:embed/>
                </p:oleObj>
              </mc:Choice>
              <mc:Fallback>
                <p:oleObj name="Equation" r:id="rId3" imgW="5130720" imgH="825480" progId="Equation.3">
                  <p:embed/>
                  <p:pic>
                    <p:nvPicPr>
                      <p:cNvPr id="0" name="Object 1"/>
                      <p:cNvPicPr>
                        <a:picLocks noChangeAspect="1" noChangeArrowheads="1"/>
                      </p:cNvPicPr>
                      <p:nvPr/>
                    </p:nvPicPr>
                    <p:blipFill>
                      <a:blip r:embed="rId4"/>
                      <a:srcRect/>
                      <a:stretch>
                        <a:fillRect/>
                      </a:stretch>
                    </p:blipFill>
                    <p:spPr bwMode="auto">
                      <a:xfrm>
                        <a:off x="1828800" y="4257764"/>
                        <a:ext cx="7204075" cy="114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134270776"/>
              </p:ext>
            </p:extLst>
          </p:nvPr>
        </p:nvGraphicFramePr>
        <p:xfrm>
          <a:off x="1593574" y="5638800"/>
          <a:ext cx="4849812" cy="830263"/>
        </p:xfrm>
        <a:graphic>
          <a:graphicData uri="http://schemas.openxmlformats.org/presentationml/2006/ole">
            <mc:AlternateContent xmlns:mc="http://schemas.openxmlformats.org/markup-compatibility/2006">
              <mc:Choice xmlns:v="urn:schemas-microsoft-com:vml" Requires="v">
                <p:oleObj spid="_x0000_s17443" name="Equation" r:id="rId5" imgW="3454200" imgH="596880" progId="Equation.3">
                  <p:embed/>
                </p:oleObj>
              </mc:Choice>
              <mc:Fallback>
                <p:oleObj name="Equation" r:id="rId5" imgW="3454200" imgH="596880" progId="Equation.3">
                  <p:embed/>
                  <p:pic>
                    <p:nvPicPr>
                      <p:cNvPr id="0" name=""/>
                      <p:cNvPicPr>
                        <a:picLocks noChangeAspect="1" noChangeArrowheads="1"/>
                      </p:cNvPicPr>
                      <p:nvPr/>
                    </p:nvPicPr>
                    <p:blipFill>
                      <a:blip r:embed="rId6"/>
                      <a:srcRect/>
                      <a:stretch>
                        <a:fillRect/>
                      </a:stretch>
                    </p:blipFill>
                    <p:spPr bwMode="auto">
                      <a:xfrm>
                        <a:off x="1593574" y="5638800"/>
                        <a:ext cx="4849812" cy="830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220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Heat Rate</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23</a:t>
            </a:fld>
            <a:endParaRPr lang="en-US" b="1" dirty="0"/>
          </a:p>
        </p:txBody>
      </p:sp>
      <p:sp>
        <p:nvSpPr>
          <p:cNvPr id="7" name="TextBox 6"/>
          <p:cNvSpPr txBox="1"/>
          <p:nvPr/>
        </p:nvSpPr>
        <p:spPr>
          <a:xfrm>
            <a:off x="76200" y="677108"/>
            <a:ext cx="8991600" cy="892552"/>
          </a:xfrm>
          <a:prstGeom prst="rect">
            <a:avLst/>
          </a:prstGeom>
          <a:noFill/>
        </p:spPr>
        <p:txBody>
          <a:bodyPr wrap="square" rtlCol="0">
            <a:spAutoFit/>
          </a:bodyPr>
          <a:lstStyle/>
          <a:p>
            <a:r>
              <a:rPr lang="en-US" sz="2800" dirty="0" smtClean="0"/>
              <a:t>So the answer to our question:</a:t>
            </a:r>
          </a:p>
          <a:p>
            <a:r>
              <a:rPr lang="en-US" sz="2400" dirty="0" smtClean="0">
                <a:sym typeface="Wingdings" panose="05000000000000000000" pitchFamily="2" charset="2"/>
              </a:rPr>
              <a:t>The heat rate of a “perfect” converter (</a:t>
            </a:r>
            <a:r>
              <a:rPr lang="el-GR" sz="2400" dirty="0" smtClean="0">
                <a:sym typeface="Wingdings" panose="05000000000000000000" pitchFamily="2" charset="2"/>
              </a:rPr>
              <a:t>η</a:t>
            </a:r>
            <a:r>
              <a:rPr lang="en-US" sz="2400" dirty="0" smtClean="0">
                <a:sym typeface="Wingdings" panose="05000000000000000000" pitchFamily="2" charset="2"/>
              </a:rPr>
              <a:t>=1) is 3.41 MBTU/</a:t>
            </a:r>
            <a:r>
              <a:rPr lang="en-US" sz="2400" dirty="0" err="1" smtClean="0">
                <a:sym typeface="Wingdings" panose="05000000000000000000" pitchFamily="2" charset="2"/>
              </a:rPr>
              <a:t>MWhr</a:t>
            </a:r>
            <a:r>
              <a:rPr lang="en-US" sz="2400" dirty="0" smtClean="0">
                <a:sym typeface="Wingdings" panose="05000000000000000000" pitchFamily="2" charset="2"/>
              </a:rPr>
              <a:t>.</a:t>
            </a:r>
            <a:endParaRPr lang="en-US" sz="2400" dirty="0"/>
          </a:p>
        </p:txBody>
      </p:sp>
      <p:sp>
        <p:nvSpPr>
          <p:cNvPr id="17" name="TextBox 16"/>
          <p:cNvSpPr txBox="1"/>
          <p:nvPr/>
        </p:nvSpPr>
        <p:spPr>
          <a:xfrm>
            <a:off x="2590800" y="2474893"/>
            <a:ext cx="5506278" cy="954107"/>
          </a:xfrm>
          <a:prstGeom prst="rect">
            <a:avLst/>
          </a:prstGeom>
          <a:noFill/>
        </p:spPr>
        <p:txBody>
          <a:bodyPr wrap="square" rtlCol="0">
            <a:spAutoFit/>
          </a:bodyPr>
          <a:lstStyle/>
          <a:p>
            <a:r>
              <a:rPr lang="en-US" sz="2800" dirty="0" smtClean="0">
                <a:sym typeface="Wingdings" panose="05000000000000000000" pitchFamily="2" charset="2"/>
              </a:rPr>
              <a:t></a:t>
            </a:r>
            <a:r>
              <a:rPr lang="en-US" sz="2800" dirty="0" smtClean="0"/>
              <a:t>It is not possible to have a lower heat rate than 3.41MBTU/</a:t>
            </a:r>
            <a:r>
              <a:rPr lang="en-US" sz="2800" dirty="0" err="1" smtClean="0"/>
              <a:t>MWhr</a:t>
            </a:r>
            <a:endParaRPr lang="en-US" sz="2800" dirty="0"/>
          </a:p>
        </p:txBody>
      </p:sp>
      <p:sp>
        <p:nvSpPr>
          <p:cNvPr id="20" name="TextBox 19"/>
          <p:cNvSpPr txBox="1"/>
          <p:nvPr/>
        </p:nvSpPr>
        <p:spPr>
          <a:xfrm>
            <a:off x="646043" y="1706460"/>
            <a:ext cx="8229600" cy="492443"/>
          </a:xfrm>
          <a:prstGeom prst="rect">
            <a:avLst/>
          </a:prstGeom>
          <a:noFill/>
        </p:spPr>
        <p:txBody>
          <a:bodyPr wrap="square" rtlCol="0">
            <a:spAutoFit/>
          </a:bodyPr>
          <a:lstStyle/>
          <a:p>
            <a:r>
              <a:rPr lang="en-US" sz="2600" dirty="0" smtClean="0"/>
              <a:t>So is 3.41 MBTU/</a:t>
            </a:r>
            <a:r>
              <a:rPr lang="en-US" sz="2600" dirty="0" err="1" smtClean="0"/>
              <a:t>MWhr</a:t>
            </a:r>
            <a:r>
              <a:rPr lang="en-US" sz="2600" dirty="0" smtClean="0"/>
              <a:t> the max or min heat rate possible?</a:t>
            </a:r>
            <a:endParaRPr lang="en-US" sz="2600" dirty="0"/>
          </a:p>
        </p:txBody>
      </p:sp>
      <p:sp>
        <p:nvSpPr>
          <p:cNvPr id="10" name="Rectangle 9"/>
          <p:cNvSpPr/>
          <p:nvPr/>
        </p:nvSpPr>
        <p:spPr>
          <a:xfrm>
            <a:off x="304800" y="3429000"/>
            <a:ext cx="8570843" cy="1200329"/>
          </a:xfrm>
          <a:prstGeom prst="rect">
            <a:avLst/>
          </a:prstGeom>
        </p:spPr>
        <p:txBody>
          <a:bodyPr wrap="square">
            <a:spAutoFit/>
          </a:bodyPr>
          <a:lstStyle/>
          <a:p>
            <a:r>
              <a:rPr lang="en-US" dirty="0"/>
              <a:t>The heat rate curve is a fixed characteristic of the plant, although it can change if the cooling water temperature changes significantly (and engineers may sometimes employ seasonal heat rate curves). The heat rate curve may also be influenced by the time between maintenance periods as steam leakages and other heat losses accumulate.</a:t>
            </a:r>
          </a:p>
        </p:txBody>
      </p:sp>
    </p:spTree>
    <p:extLst>
      <p:ext uri="{BB962C8B-B14F-4D97-AF65-F5344CB8AC3E}">
        <p14:creationId xmlns:p14="http://schemas.microsoft.com/office/powerpoint/2010/main" val="233035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Incremental vs. Average</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24</a:t>
            </a:fld>
            <a:endParaRPr lang="en-US" b="1" dirty="0"/>
          </a:p>
        </p:txBody>
      </p:sp>
      <p:sp>
        <p:nvSpPr>
          <p:cNvPr id="7" name="TextBox 6"/>
          <p:cNvSpPr txBox="1"/>
          <p:nvPr/>
        </p:nvSpPr>
        <p:spPr>
          <a:xfrm>
            <a:off x="76200" y="677108"/>
            <a:ext cx="8991600" cy="1815882"/>
          </a:xfrm>
          <a:prstGeom prst="rect">
            <a:avLst/>
          </a:prstGeom>
          <a:noFill/>
        </p:spPr>
        <p:txBody>
          <a:bodyPr wrap="square" rtlCol="0">
            <a:spAutoFit/>
          </a:bodyPr>
          <a:lstStyle/>
          <a:p>
            <a:r>
              <a:rPr lang="en-US" sz="2800" dirty="0" smtClean="0"/>
              <a:t>All use of the term “</a:t>
            </a:r>
            <a:r>
              <a:rPr lang="en-US" sz="2800" dirty="0"/>
              <a:t>heat rate” </a:t>
            </a:r>
            <a:r>
              <a:rPr lang="en-US" sz="2800" dirty="0" smtClean="0"/>
              <a:t>so far in these notes refers to the </a:t>
            </a:r>
            <a:r>
              <a:rPr lang="en-US" sz="2800" dirty="0"/>
              <a:t>“</a:t>
            </a:r>
            <a:r>
              <a:rPr lang="en-US" sz="2800" b="1" dirty="0"/>
              <a:t>average heat </a:t>
            </a:r>
            <a:r>
              <a:rPr lang="en-US" sz="2800" b="1" dirty="0" smtClean="0"/>
              <a:t>rate</a:t>
            </a:r>
            <a:r>
              <a:rPr lang="en-US" sz="2800" dirty="0"/>
              <a:t>,</a:t>
            </a:r>
            <a:r>
              <a:rPr lang="en-US" sz="2800" dirty="0" smtClean="0"/>
              <a:t>” obtained </a:t>
            </a:r>
            <a:r>
              <a:rPr lang="en-US" sz="2800" dirty="0"/>
              <a:t>by dividing absolute values of fuel input rate </a:t>
            </a:r>
            <a:r>
              <a:rPr lang="en-US" sz="2800" dirty="0" smtClean="0"/>
              <a:t>R by </a:t>
            </a:r>
            <a:r>
              <a:rPr lang="en-US" sz="2800" dirty="0"/>
              <a:t>absolute values of electric output </a:t>
            </a:r>
            <a:r>
              <a:rPr lang="en-US" sz="2800" dirty="0" smtClean="0"/>
              <a:t>power</a:t>
            </a:r>
            <a:r>
              <a:rPr lang="en-US" sz="2800" dirty="0"/>
              <a:t> </a:t>
            </a:r>
            <a:r>
              <a:rPr lang="en-US" sz="2800" dirty="0" err="1" smtClean="0"/>
              <a:t>P</a:t>
            </a:r>
            <a:r>
              <a:rPr lang="en-US" sz="2800" baseline="-25000" dirty="0" err="1" smtClean="0"/>
              <a:t>g</a:t>
            </a:r>
            <a:endParaRPr lang="en-US" sz="2400" dirty="0"/>
          </a:p>
        </p:txBody>
      </p:sp>
      <p:sp>
        <p:nvSpPr>
          <p:cNvPr id="16" name="TextBox 15"/>
          <p:cNvSpPr txBox="1"/>
          <p:nvPr/>
        </p:nvSpPr>
        <p:spPr>
          <a:xfrm>
            <a:off x="159185" y="2622736"/>
            <a:ext cx="8991600" cy="954107"/>
          </a:xfrm>
          <a:prstGeom prst="rect">
            <a:avLst/>
          </a:prstGeom>
          <a:noFill/>
        </p:spPr>
        <p:txBody>
          <a:bodyPr wrap="square" rtlCol="0">
            <a:spAutoFit/>
          </a:bodyPr>
          <a:lstStyle/>
          <a:p>
            <a:r>
              <a:rPr lang="en-US" sz="2800" dirty="0"/>
              <a:t>This is different than </a:t>
            </a:r>
            <a:r>
              <a:rPr lang="en-US" sz="2800" b="1" dirty="0"/>
              <a:t>incremental heat rate</a:t>
            </a:r>
            <a:r>
              <a:rPr lang="en-US" sz="2800" dirty="0"/>
              <a:t>, as will be illustrated in the following example</a:t>
            </a:r>
            <a:r>
              <a:rPr lang="en-US" sz="2800" dirty="0" smtClean="0"/>
              <a:t>.</a:t>
            </a:r>
            <a:endParaRPr lang="en-US" sz="2800" dirty="0"/>
          </a:p>
        </p:txBody>
      </p:sp>
    </p:spTree>
    <p:extLst>
      <p:ext uri="{BB962C8B-B14F-4D97-AF65-F5344CB8AC3E}">
        <p14:creationId xmlns:p14="http://schemas.microsoft.com/office/powerpoint/2010/main" val="32621703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Example 1</a:t>
            </a:r>
            <a:endParaRPr lang="en-US" sz="3800" dirty="0" smtClean="0"/>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25</a:t>
            </a:fld>
            <a:endParaRPr lang="en-US" b="1" dirty="0"/>
          </a:p>
        </p:txBody>
      </p:sp>
      <p:sp>
        <p:nvSpPr>
          <p:cNvPr id="7" name="TextBox 6"/>
          <p:cNvSpPr txBox="1"/>
          <p:nvPr/>
        </p:nvSpPr>
        <p:spPr>
          <a:xfrm>
            <a:off x="76200" y="677108"/>
            <a:ext cx="8991600" cy="892552"/>
          </a:xfrm>
          <a:prstGeom prst="rect">
            <a:avLst/>
          </a:prstGeom>
          <a:noFill/>
        </p:spPr>
        <p:txBody>
          <a:bodyPr wrap="square" rtlCol="0">
            <a:spAutoFit/>
          </a:bodyPr>
          <a:lstStyle/>
          <a:p>
            <a:r>
              <a:rPr lang="en-US" sz="2600" dirty="0" smtClean="0"/>
              <a:t>Moss Landing Unit 7: an efficient gas-fired unit in the PG&amp;E service area, on the coast about 100 miles south of San Francisco.</a:t>
            </a:r>
            <a:endParaRPr lang="en-US" sz="2600"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838" y="1552959"/>
            <a:ext cx="5486400" cy="380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228600" y="5402769"/>
            <a:ext cx="8991600" cy="1508105"/>
          </a:xfrm>
          <a:prstGeom prst="rect">
            <a:avLst/>
          </a:prstGeom>
          <a:noFill/>
        </p:spPr>
        <p:txBody>
          <a:bodyPr wrap="square" rtlCol="0">
            <a:spAutoFit/>
          </a:bodyPr>
          <a:lstStyle/>
          <a:p>
            <a:pPr marL="457200" indent="-457200">
              <a:buFont typeface="Arial" panose="020B0604020202020204" pitchFamily="34" charset="0"/>
              <a:buChar char="•"/>
            </a:pPr>
            <a:r>
              <a:rPr lang="en-US" sz="2300" dirty="0" smtClean="0"/>
              <a:t>Units of H are BTU/</a:t>
            </a:r>
            <a:r>
              <a:rPr lang="en-US" sz="2300" dirty="0" err="1" smtClean="0"/>
              <a:t>kWhr</a:t>
            </a:r>
            <a:r>
              <a:rPr lang="en-US" sz="2300" dirty="0" smtClean="0"/>
              <a:t> and are 1000 times values used previously.</a:t>
            </a:r>
          </a:p>
          <a:p>
            <a:pPr marL="457200" indent="-457200">
              <a:buFont typeface="Arial" panose="020B0604020202020204" pitchFamily="34" charset="0"/>
              <a:buChar char="•"/>
            </a:pPr>
            <a:r>
              <a:rPr lang="en-US" sz="2300" dirty="0" smtClean="0"/>
              <a:t>First point of incremental curve computed assuming I/O curve includes the origin, which is not the case. So ignore first point on incremental curve.</a:t>
            </a:r>
            <a:endParaRPr lang="en-US" sz="2300" dirty="0"/>
          </a:p>
        </p:txBody>
      </p:sp>
      <p:graphicFrame>
        <p:nvGraphicFramePr>
          <p:cNvPr id="10" name="Object 9"/>
          <p:cNvGraphicFramePr>
            <a:graphicFrameLocks noChangeAspect="1"/>
          </p:cNvGraphicFramePr>
          <p:nvPr>
            <p:extLst>
              <p:ext uri="{D42A27DB-BD31-4B8C-83A1-F6EECF244321}">
                <p14:modId xmlns:p14="http://schemas.microsoft.com/office/powerpoint/2010/main" val="2599698768"/>
              </p:ext>
            </p:extLst>
          </p:nvPr>
        </p:nvGraphicFramePr>
        <p:xfrm>
          <a:off x="6202363" y="1752600"/>
          <a:ext cx="2636837" cy="467337"/>
        </p:xfrm>
        <a:graphic>
          <a:graphicData uri="http://schemas.openxmlformats.org/presentationml/2006/ole">
            <mc:AlternateContent xmlns:mc="http://schemas.openxmlformats.org/markup-compatibility/2006">
              <mc:Choice xmlns:v="urn:schemas-microsoft-com:vml" Requires="v">
                <p:oleObj spid="_x0000_s20542" name="Equation" r:id="rId4" imgW="3047760" imgH="545760" progId="Equation.3">
                  <p:embed/>
                </p:oleObj>
              </mc:Choice>
              <mc:Fallback>
                <p:oleObj name="Equation" r:id="rId4" imgW="3047760" imgH="545760" progId="Equation.3">
                  <p:embed/>
                  <p:pic>
                    <p:nvPicPr>
                      <p:cNvPr id="0" name="Object 18"/>
                      <p:cNvPicPr>
                        <a:picLocks noChangeAspect="1" noChangeArrowheads="1"/>
                      </p:cNvPicPr>
                      <p:nvPr/>
                    </p:nvPicPr>
                    <p:blipFill>
                      <a:blip r:embed="rId5"/>
                      <a:srcRect/>
                      <a:stretch>
                        <a:fillRect/>
                      </a:stretch>
                    </p:blipFill>
                    <p:spPr bwMode="auto">
                      <a:xfrm>
                        <a:off x="6202363" y="1752600"/>
                        <a:ext cx="2636837" cy="467337"/>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886353672"/>
              </p:ext>
            </p:extLst>
          </p:nvPr>
        </p:nvGraphicFramePr>
        <p:xfrm>
          <a:off x="6327775" y="3648075"/>
          <a:ext cx="1978025" cy="466725"/>
        </p:xfrm>
        <a:graphic>
          <a:graphicData uri="http://schemas.openxmlformats.org/presentationml/2006/ole">
            <mc:AlternateContent xmlns:mc="http://schemas.openxmlformats.org/markup-compatibility/2006">
              <mc:Choice xmlns:v="urn:schemas-microsoft-com:vml" Requires="v">
                <p:oleObj spid="_x0000_s20543" name="Equation" r:id="rId6" imgW="2286000" imgH="545760" progId="Equation.3">
                  <p:embed/>
                </p:oleObj>
              </mc:Choice>
              <mc:Fallback>
                <p:oleObj name="Equation" r:id="rId6" imgW="2286000" imgH="545760" progId="Equation.3">
                  <p:embed/>
                  <p:pic>
                    <p:nvPicPr>
                      <p:cNvPr id="0" name=""/>
                      <p:cNvPicPr>
                        <a:picLocks noChangeAspect="1" noChangeArrowheads="1"/>
                      </p:cNvPicPr>
                      <p:nvPr/>
                    </p:nvPicPr>
                    <p:blipFill>
                      <a:blip r:embed="rId7"/>
                      <a:srcRect/>
                      <a:stretch>
                        <a:fillRect/>
                      </a:stretch>
                    </p:blipFill>
                    <p:spPr bwMode="auto">
                      <a:xfrm>
                        <a:off x="6327775" y="3648075"/>
                        <a:ext cx="1978025" cy="466725"/>
                      </a:xfrm>
                      <a:prstGeom prst="rect">
                        <a:avLst/>
                      </a:prstGeom>
                      <a:noFill/>
                      <a:ln>
                        <a:noFill/>
                      </a:ln>
                    </p:spPr>
                  </p:pic>
                </p:oleObj>
              </mc:Fallback>
            </mc:AlternateContent>
          </a:graphicData>
        </a:graphic>
      </p:graphicFrame>
      <p:sp>
        <p:nvSpPr>
          <p:cNvPr id="11" name="Freeform 10"/>
          <p:cNvSpPr/>
          <p:nvPr/>
        </p:nvSpPr>
        <p:spPr>
          <a:xfrm>
            <a:off x="4058433" y="2004164"/>
            <a:ext cx="2091846" cy="551146"/>
          </a:xfrm>
          <a:custGeom>
            <a:avLst/>
            <a:gdLst>
              <a:gd name="connsiteX0" fmla="*/ 2091846 w 2091846"/>
              <a:gd name="connsiteY0" fmla="*/ 0 h 551146"/>
              <a:gd name="connsiteX1" fmla="*/ 551145 w 2091846"/>
              <a:gd name="connsiteY1" fmla="*/ 150313 h 551146"/>
              <a:gd name="connsiteX2" fmla="*/ 901874 w 2091846"/>
              <a:gd name="connsiteY2" fmla="*/ 250521 h 551146"/>
              <a:gd name="connsiteX3" fmla="*/ 0 w 2091846"/>
              <a:gd name="connsiteY3" fmla="*/ 551146 h 551146"/>
            </a:gdLst>
            <a:ahLst/>
            <a:cxnLst>
              <a:cxn ang="0">
                <a:pos x="connsiteX0" y="connsiteY0"/>
              </a:cxn>
              <a:cxn ang="0">
                <a:pos x="connsiteX1" y="connsiteY1"/>
              </a:cxn>
              <a:cxn ang="0">
                <a:pos x="connsiteX2" y="connsiteY2"/>
              </a:cxn>
              <a:cxn ang="0">
                <a:pos x="connsiteX3" y="connsiteY3"/>
              </a:cxn>
            </a:cxnLst>
            <a:rect l="l" t="t" r="r" b="b"/>
            <a:pathLst>
              <a:path w="2091846" h="551146">
                <a:moveTo>
                  <a:pt x="2091846" y="0"/>
                </a:moveTo>
                <a:lnTo>
                  <a:pt x="551145" y="150313"/>
                </a:lnTo>
                <a:lnTo>
                  <a:pt x="901874" y="250521"/>
                </a:lnTo>
                <a:lnTo>
                  <a:pt x="0" y="551146"/>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008329" y="3933173"/>
            <a:ext cx="2242159" cy="363254"/>
          </a:xfrm>
          <a:custGeom>
            <a:avLst/>
            <a:gdLst>
              <a:gd name="connsiteX0" fmla="*/ 2242159 w 2242159"/>
              <a:gd name="connsiteY0" fmla="*/ 0 h 363254"/>
              <a:gd name="connsiteX1" fmla="*/ 1302707 w 2242159"/>
              <a:gd name="connsiteY1" fmla="*/ 50104 h 363254"/>
              <a:gd name="connsiteX2" fmla="*/ 1628383 w 2242159"/>
              <a:gd name="connsiteY2" fmla="*/ 187890 h 363254"/>
              <a:gd name="connsiteX3" fmla="*/ 0 w 2242159"/>
              <a:gd name="connsiteY3" fmla="*/ 363254 h 363254"/>
            </a:gdLst>
            <a:ahLst/>
            <a:cxnLst>
              <a:cxn ang="0">
                <a:pos x="connsiteX0" y="connsiteY0"/>
              </a:cxn>
              <a:cxn ang="0">
                <a:pos x="connsiteX1" y="connsiteY1"/>
              </a:cxn>
              <a:cxn ang="0">
                <a:pos x="connsiteX2" y="connsiteY2"/>
              </a:cxn>
              <a:cxn ang="0">
                <a:pos x="connsiteX3" y="connsiteY3"/>
              </a:cxn>
            </a:cxnLst>
            <a:rect l="l" t="t" r="r" b="b"/>
            <a:pathLst>
              <a:path w="2242159" h="363254">
                <a:moveTo>
                  <a:pt x="2242159" y="0"/>
                </a:moveTo>
                <a:lnTo>
                  <a:pt x="1302707" y="50104"/>
                </a:lnTo>
                <a:lnTo>
                  <a:pt x="1628383" y="187890"/>
                </a:lnTo>
                <a:lnTo>
                  <a:pt x="0" y="363254"/>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849769430"/>
              </p:ext>
            </p:extLst>
          </p:nvPr>
        </p:nvGraphicFramePr>
        <p:xfrm>
          <a:off x="6845300" y="4677538"/>
          <a:ext cx="2222500" cy="504062"/>
        </p:xfrm>
        <a:graphic>
          <a:graphicData uri="http://schemas.openxmlformats.org/presentationml/2006/ole">
            <mc:AlternateContent xmlns:mc="http://schemas.openxmlformats.org/markup-compatibility/2006">
              <mc:Choice xmlns:v="urn:schemas-microsoft-com:vml" Requires="v">
                <p:oleObj spid="_x0000_s20544" name="Equation" r:id="rId8" imgW="2387520" imgH="545760" progId="Equation.3">
                  <p:embed/>
                </p:oleObj>
              </mc:Choice>
              <mc:Fallback>
                <p:oleObj name="Equation" r:id="rId8" imgW="2387520" imgH="545760" progId="Equation.3">
                  <p:embed/>
                  <p:pic>
                    <p:nvPicPr>
                      <p:cNvPr id="0" name="Object 18"/>
                      <p:cNvPicPr>
                        <a:picLocks noChangeAspect="1" noChangeArrowheads="1"/>
                      </p:cNvPicPr>
                      <p:nvPr/>
                    </p:nvPicPr>
                    <p:blipFill>
                      <a:blip r:embed="rId9"/>
                      <a:srcRect/>
                      <a:stretch>
                        <a:fillRect/>
                      </a:stretch>
                    </p:blipFill>
                    <p:spPr bwMode="auto">
                      <a:xfrm>
                        <a:off x="6845300" y="4677538"/>
                        <a:ext cx="2222500" cy="504062"/>
                      </a:xfrm>
                      <a:prstGeom prst="rect">
                        <a:avLst/>
                      </a:prstGeom>
                      <a:noFill/>
                      <a:ln>
                        <a:noFill/>
                      </a:ln>
                    </p:spPr>
                  </p:pic>
                </p:oleObj>
              </mc:Fallback>
            </mc:AlternateContent>
          </a:graphicData>
        </a:graphic>
      </p:graphicFrame>
      <p:sp>
        <p:nvSpPr>
          <p:cNvPr id="21" name="TextBox 20"/>
          <p:cNvSpPr txBox="1"/>
          <p:nvPr/>
        </p:nvSpPr>
        <p:spPr>
          <a:xfrm>
            <a:off x="5791200" y="4296427"/>
            <a:ext cx="3352800" cy="369332"/>
          </a:xfrm>
          <a:prstGeom prst="rect">
            <a:avLst/>
          </a:prstGeom>
          <a:noFill/>
        </p:spPr>
        <p:txBody>
          <a:bodyPr wrap="square" rtlCol="0">
            <a:spAutoFit/>
          </a:bodyPr>
          <a:lstStyle/>
          <a:p>
            <a:r>
              <a:rPr lang="en-US" dirty="0" smtClean="0"/>
              <a:t>Full-load average heat-rate:</a:t>
            </a:r>
            <a:endParaRPr lang="en-US" dirty="0"/>
          </a:p>
        </p:txBody>
      </p:sp>
      <p:sp>
        <p:nvSpPr>
          <p:cNvPr id="16" name="Multiply 15"/>
          <p:cNvSpPr/>
          <p:nvPr/>
        </p:nvSpPr>
        <p:spPr>
          <a:xfrm>
            <a:off x="3290393" y="1587882"/>
            <a:ext cx="553233" cy="609600"/>
          </a:xfrm>
          <a:prstGeom prst="mathMultiply">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5" name="Picture 25" descr="Moss Landing Power Plant p1270026.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08208" y="2327996"/>
            <a:ext cx="1565275" cy="1173956"/>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4953000" y="-11648"/>
            <a:ext cx="4114800" cy="923330"/>
          </a:xfrm>
          <a:prstGeom prst="rect">
            <a:avLst/>
          </a:prstGeom>
          <a:noFill/>
        </p:spPr>
        <p:txBody>
          <a:bodyPr wrap="square" rtlCol="0">
            <a:spAutoFit/>
          </a:bodyPr>
          <a:lstStyle/>
          <a:p>
            <a:r>
              <a:rPr lang="en-US" dirty="0" smtClean="0"/>
              <a:t>Note: First point on incremental heat rate should be eliminated because it uses (0,0) which is not a feasible point. </a:t>
            </a:r>
            <a:endParaRPr lang="en-US" dirty="0"/>
          </a:p>
        </p:txBody>
      </p:sp>
    </p:spTree>
    <p:extLst>
      <p:ext uri="{BB962C8B-B14F-4D97-AF65-F5344CB8AC3E}">
        <p14:creationId xmlns:p14="http://schemas.microsoft.com/office/powerpoint/2010/main" val="34658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1" grpId="0"/>
      <p:bldP spid="1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16062"/>
            <a:ext cx="54864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Example 2</a:t>
            </a:r>
            <a:endParaRPr lang="en-US" sz="3800" dirty="0" smtClean="0"/>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26</a:t>
            </a:fld>
            <a:endParaRPr lang="en-US" b="1" dirty="0"/>
          </a:p>
        </p:txBody>
      </p:sp>
      <p:sp>
        <p:nvSpPr>
          <p:cNvPr id="7" name="TextBox 6"/>
          <p:cNvSpPr txBox="1"/>
          <p:nvPr/>
        </p:nvSpPr>
        <p:spPr>
          <a:xfrm>
            <a:off x="76200" y="677108"/>
            <a:ext cx="8991600" cy="492443"/>
          </a:xfrm>
          <a:prstGeom prst="rect">
            <a:avLst/>
          </a:prstGeom>
          <a:noFill/>
        </p:spPr>
        <p:txBody>
          <a:bodyPr wrap="square" rtlCol="0">
            <a:spAutoFit/>
          </a:bodyPr>
          <a:lstStyle/>
          <a:p>
            <a:r>
              <a:rPr lang="en-US" sz="2600" dirty="0" smtClean="0"/>
              <a:t>Hunter’s Point: an old oil-fired unit San Francisco.</a:t>
            </a:r>
            <a:endParaRPr lang="en-US" sz="2600" dirty="0"/>
          </a:p>
        </p:txBody>
      </p:sp>
      <p:sp>
        <p:nvSpPr>
          <p:cNvPr id="17" name="TextBox 16"/>
          <p:cNvSpPr txBox="1"/>
          <p:nvPr/>
        </p:nvSpPr>
        <p:spPr>
          <a:xfrm>
            <a:off x="228600" y="5402769"/>
            <a:ext cx="8991600" cy="1508105"/>
          </a:xfrm>
          <a:prstGeom prst="rect">
            <a:avLst/>
          </a:prstGeom>
          <a:noFill/>
        </p:spPr>
        <p:txBody>
          <a:bodyPr wrap="square" rtlCol="0">
            <a:spAutoFit/>
          </a:bodyPr>
          <a:lstStyle/>
          <a:p>
            <a:pPr marL="457200" indent="-457200">
              <a:buFont typeface="Arial" panose="020B0604020202020204" pitchFamily="34" charset="0"/>
              <a:buChar char="•"/>
            </a:pPr>
            <a:r>
              <a:rPr lang="en-US" sz="2300" dirty="0" smtClean="0"/>
              <a:t>Units of H are BTU/</a:t>
            </a:r>
            <a:r>
              <a:rPr lang="en-US" sz="2300" dirty="0" err="1" smtClean="0"/>
              <a:t>kWhr</a:t>
            </a:r>
            <a:r>
              <a:rPr lang="en-US" sz="2300" dirty="0" smtClean="0"/>
              <a:t> and are 1000 times values used previously.</a:t>
            </a:r>
          </a:p>
          <a:p>
            <a:pPr marL="457200" indent="-457200">
              <a:buFont typeface="Arial" panose="020B0604020202020204" pitchFamily="34" charset="0"/>
              <a:buChar char="•"/>
            </a:pPr>
            <a:r>
              <a:rPr lang="en-US" sz="2300" dirty="0" smtClean="0"/>
              <a:t>First point of both incremental and average curves computed assuming I/O curve includes the origin, which is not the case. So ignore first point on both incremental and average curves.</a:t>
            </a:r>
            <a:endParaRPr lang="en-US" sz="2300" dirty="0"/>
          </a:p>
        </p:txBody>
      </p:sp>
      <p:graphicFrame>
        <p:nvGraphicFramePr>
          <p:cNvPr id="10" name="Object 9"/>
          <p:cNvGraphicFramePr>
            <a:graphicFrameLocks noChangeAspect="1"/>
          </p:cNvGraphicFramePr>
          <p:nvPr>
            <p:extLst>
              <p:ext uri="{D42A27DB-BD31-4B8C-83A1-F6EECF244321}">
                <p14:modId xmlns:p14="http://schemas.microsoft.com/office/powerpoint/2010/main" val="1826935225"/>
              </p:ext>
            </p:extLst>
          </p:nvPr>
        </p:nvGraphicFramePr>
        <p:xfrm>
          <a:off x="6240463" y="1752600"/>
          <a:ext cx="2560637" cy="466725"/>
        </p:xfrm>
        <a:graphic>
          <a:graphicData uri="http://schemas.openxmlformats.org/presentationml/2006/ole">
            <mc:AlternateContent xmlns:mc="http://schemas.openxmlformats.org/markup-compatibility/2006">
              <mc:Choice xmlns:v="urn:schemas-microsoft-com:vml" Requires="v">
                <p:oleObj spid="_x0000_s21561" name="Equation" r:id="rId4" imgW="2958840" imgH="545760" progId="Equation.3">
                  <p:embed/>
                </p:oleObj>
              </mc:Choice>
              <mc:Fallback>
                <p:oleObj name="Equation" r:id="rId4" imgW="2958840" imgH="545760" progId="Equation.3">
                  <p:embed/>
                  <p:pic>
                    <p:nvPicPr>
                      <p:cNvPr id="0" name=""/>
                      <p:cNvPicPr>
                        <a:picLocks noChangeAspect="1" noChangeArrowheads="1"/>
                      </p:cNvPicPr>
                      <p:nvPr/>
                    </p:nvPicPr>
                    <p:blipFill>
                      <a:blip r:embed="rId5"/>
                      <a:srcRect/>
                      <a:stretch>
                        <a:fillRect/>
                      </a:stretch>
                    </p:blipFill>
                    <p:spPr bwMode="auto">
                      <a:xfrm>
                        <a:off x="6240463" y="1752600"/>
                        <a:ext cx="2560637" cy="466725"/>
                      </a:xfrm>
                      <a:prstGeom prst="rect">
                        <a:avLst/>
                      </a:prstGeom>
                      <a:noFill/>
                      <a:ln>
                        <a:noFill/>
                      </a:ln>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2559226400"/>
              </p:ext>
            </p:extLst>
          </p:nvPr>
        </p:nvGraphicFramePr>
        <p:xfrm>
          <a:off x="6354763" y="3648075"/>
          <a:ext cx="1924050" cy="466725"/>
        </p:xfrm>
        <a:graphic>
          <a:graphicData uri="http://schemas.openxmlformats.org/presentationml/2006/ole">
            <mc:AlternateContent xmlns:mc="http://schemas.openxmlformats.org/markup-compatibility/2006">
              <mc:Choice xmlns:v="urn:schemas-microsoft-com:vml" Requires="v">
                <p:oleObj spid="_x0000_s21562" name="Equation" r:id="rId6" imgW="2222280" imgH="545760" progId="Equation.3">
                  <p:embed/>
                </p:oleObj>
              </mc:Choice>
              <mc:Fallback>
                <p:oleObj name="Equation" r:id="rId6" imgW="2222280" imgH="545760" progId="Equation.3">
                  <p:embed/>
                  <p:pic>
                    <p:nvPicPr>
                      <p:cNvPr id="0" name=""/>
                      <p:cNvPicPr>
                        <a:picLocks noChangeAspect="1" noChangeArrowheads="1"/>
                      </p:cNvPicPr>
                      <p:nvPr/>
                    </p:nvPicPr>
                    <p:blipFill>
                      <a:blip r:embed="rId7"/>
                      <a:srcRect/>
                      <a:stretch>
                        <a:fillRect/>
                      </a:stretch>
                    </p:blipFill>
                    <p:spPr bwMode="auto">
                      <a:xfrm>
                        <a:off x="6354763" y="3648075"/>
                        <a:ext cx="1924050" cy="466725"/>
                      </a:xfrm>
                      <a:prstGeom prst="rect">
                        <a:avLst/>
                      </a:prstGeom>
                      <a:noFill/>
                      <a:ln>
                        <a:noFill/>
                      </a:ln>
                    </p:spPr>
                  </p:pic>
                </p:oleObj>
              </mc:Fallback>
            </mc:AlternateContent>
          </a:graphicData>
        </a:graphic>
      </p:graphicFrame>
      <p:sp>
        <p:nvSpPr>
          <p:cNvPr id="11" name="Freeform 10"/>
          <p:cNvSpPr/>
          <p:nvPr/>
        </p:nvSpPr>
        <p:spPr>
          <a:xfrm>
            <a:off x="4058433" y="2004164"/>
            <a:ext cx="2091846" cy="551146"/>
          </a:xfrm>
          <a:custGeom>
            <a:avLst/>
            <a:gdLst>
              <a:gd name="connsiteX0" fmla="*/ 2091846 w 2091846"/>
              <a:gd name="connsiteY0" fmla="*/ 0 h 551146"/>
              <a:gd name="connsiteX1" fmla="*/ 551145 w 2091846"/>
              <a:gd name="connsiteY1" fmla="*/ 150313 h 551146"/>
              <a:gd name="connsiteX2" fmla="*/ 901874 w 2091846"/>
              <a:gd name="connsiteY2" fmla="*/ 250521 h 551146"/>
              <a:gd name="connsiteX3" fmla="*/ 0 w 2091846"/>
              <a:gd name="connsiteY3" fmla="*/ 551146 h 551146"/>
            </a:gdLst>
            <a:ahLst/>
            <a:cxnLst>
              <a:cxn ang="0">
                <a:pos x="connsiteX0" y="connsiteY0"/>
              </a:cxn>
              <a:cxn ang="0">
                <a:pos x="connsiteX1" y="connsiteY1"/>
              </a:cxn>
              <a:cxn ang="0">
                <a:pos x="connsiteX2" y="connsiteY2"/>
              </a:cxn>
              <a:cxn ang="0">
                <a:pos x="connsiteX3" y="connsiteY3"/>
              </a:cxn>
            </a:cxnLst>
            <a:rect l="l" t="t" r="r" b="b"/>
            <a:pathLst>
              <a:path w="2091846" h="551146">
                <a:moveTo>
                  <a:pt x="2091846" y="0"/>
                </a:moveTo>
                <a:lnTo>
                  <a:pt x="551145" y="150313"/>
                </a:lnTo>
                <a:lnTo>
                  <a:pt x="901874" y="250521"/>
                </a:lnTo>
                <a:lnTo>
                  <a:pt x="0" y="551146"/>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008329" y="3933173"/>
            <a:ext cx="2242159" cy="363254"/>
          </a:xfrm>
          <a:custGeom>
            <a:avLst/>
            <a:gdLst>
              <a:gd name="connsiteX0" fmla="*/ 2242159 w 2242159"/>
              <a:gd name="connsiteY0" fmla="*/ 0 h 363254"/>
              <a:gd name="connsiteX1" fmla="*/ 1302707 w 2242159"/>
              <a:gd name="connsiteY1" fmla="*/ 50104 h 363254"/>
              <a:gd name="connsiteX2" fmla="*/ 1628383 w 2242159"/>
              <a:gd name="connsiteY2" fmla="*/ 187890 h 363254"/>
              <a:gd name="connsiteX3" fmla="*/ 0 w 2242159"/>
              <a:gd name="connsiteY3" fmla="*/ 363254 h 363254"/>
            </a:gdLst>
            <a:ahLst/>
            <a:cxnLst>
              <a:cxn ang="0">
                <a:pos x="connsiteX0" y="connsiteY0"/>
              </a:cxn>
              <a:cxn ang="0">
                <a:pos x="connsiteX1" y="connsiteY1"/>
              </a:cxn>
              <a:cxn ang="0">
                <a:pos x="connsiteX2" y="connsiteY2"/>
              </a:cxn>
              <a:cxn ang="0">
                <a:pos x="connsiteX3" y="connsiteY3"/>
              </a:cxn>
            </a:cxnLst>
            <a:rect l="l" t="t" r="r" b="b"/>
            <a:pathLst>
              <a:path w="2242159" h="363254">
                <a:moveTo>
                  <a:pt x="2242159" y="0"/>
                </a:moveTo>
                <a:lnTo>
                  <a:pt x="1302707" y="50104"/>
                </a:lnTo>
                <a:lnTo>
                  <a:pt x="1628383" y="187890"/>
                </a:lnTo>
                <a:lnTo>
                  <a:pt x="0" y="363254"/>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0" name="Object 19"/>
          <p:cNvGraphicFramePr>
            <a:graphicFrameLocks noChangeAspect="1"/>
          </p:cNvGraphicFramePr>
          <p:nvPr>
            <p:extLst>
              <p:ext uri="{D42A27DB-BD31-4B8C-83A1-F6EECF244321}">
                <p14:modId xmlns:p14="http://schemas.microsoft.com/office/powerpoint/2010/main" val="3742474563"/>
              </p:ext>
            </p:extLst>
          </p:nvPr>
        </p:nvGraphicFramePr>
        <p:xfrm>
          <a:off x="6400800" y="4676775"/>
          <a:ext cx="2317750" cy="504825"/>
        </p:xfrm>
        <a:graphic>
          <a:graphicData uri="http://schemas.openxmlformats.org/presentationml/2006/ole">
            <mc:AlternateContent xmlns:mc="http://schemas.openxmlformats.org/markup-compatibility/2006">
              <mc:Choice xmlns:v="urn:schemas-microsoft-com:vml" Requires="v">
                <p:oleObj spid="_x0000_s21563" name="Equation" r:id="rId8" imgW="2489040" imgH="545760" progId="Equation.3">
                  <p:embed/>
                </p:oleObj>
              </mc:Choice>
              <mc:Fallback>
                <p:oleObj name="Equation" r:id="rId8" imgW="2489040" imgH="545760" progId="Equation.3">
                  <p:embed/>
                  <p:pic>
                    <p:nvPicPr>
                      <p:cNvPr id="0" name=""/>
                      <p:cNvPicPr>
                        <a:picLocks noChangeAspect="1" noChangeArrowheads="1"/>
                      </p:cNvPicPr>
                      <p:nvPr/>
                    </p:nvPicPr>
                    <p:blipFill>
                      <a:blip r:embed="rId9"/>
                      <a:srcRect/>
                      <a:stretch>
                        <a:fillRect/>
                      </a:stretch>
                    </p:blipFill>
                    <p:spPr bwMode="auto">
                      <a:xfrm>
                        <a:off x="6400800" y="4676775"/>
                        <a:ext cx="2317750" cy="504825"/>
                      </a:xfrm>
                      <a:prstGeom prst="rect">
                        <a:avLst/>
                      </a:prstGeom>
                      <a:noFill/>
                      <a:ln>
                        <a:noFill/>
                      </a:ln>
                    </p:spPr>
                  </p:pic>
                </p:oleObj>
              </mc:Fallback>
            </mc:AlternateContent>
          </a:graphicData>
        </a:graphic>
      </p:graphicFrame>
      <p:sp>
        <p:nvSpPr>
          <p:cNvPr id="21" name="TextBox 20"/>
          <p:cNvSpPr txBox="1"/>
          <p:nvPr/>
        </p:nvSpPr>
        <p:spPr>
          <a:xfrm>
            <a:off x="5791200" y="4296427"/>
            <a:ext cx="3352800" cy="369332"/>
          </a:xfrm>
          <a:prstGeom prst="rect">
            <a:avLst/>
          </a:prstGeom>
          <a:noFill/>
        </p:spPr>
        <p:txBody>
          <a:bodyPr wrap="square" rtlCol="0">
            <a:spAutoFit/>
          </a:bodyPr>
          <a:lstStyle/>
          <a:p>
            <a:r>
              <a:rPr lang="en-US" dirty="0" smtClean="0"/>
              <a:t>Full-load average heat-rate:</a:t>
            </a:r>
            <a:endParaRPr lang="en-US" dirty="0"/>
          </a:p>
        </p:txBody>
      </p:sp>
      <p:sp>
        <p:nvSpPr>
          <p:cNvPr id="22" name="Multiply 21"/>
          <p:cNvSpPr/>
          <p:nvPr/>
        </p:nvSpPr>
        <p:spPr>
          <a:xfrm>
            <a:off x="3286728" y="1791352"/>
            <a:ext cx="553233" cy="609600"/>
          </a:xfrm>
          <a:prstGeom prst="mathMultiply">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p:nvPicPr>
        <p:blipFill>
          <a:blip r:embed="rId10"/>
          <a:stretch>
            <a:fillRect/>
          </a:stretch>
        </p:blipFill>
        <p:spPr>
          <a:xfrm>
            <a:off x="6400800" y="2400952"/>
            <a:ext cx="1562100" cy="1171575"/>
          </a:xfrm>
          <a:prstGeom prst="rect">
            <a:avLst/>
          </a:prstGeom>
        </p:spPr>
      </p:pic>
      <p:sp>
        <p:nvSpPr>
          <p:cNvPr id="19" name="TextBox 18"/>
          <p:cNvSpPr txBox="1"/>
          <p:nvPr/>
        </p:nvSpPr>
        <p:spPr>
          <a:xfrm>
            <a:off x="4953000" y="-11648"/>
            <a:ext cx="4114800" cy="923330"/>
          </a:xfrm>
          <a:prstGeom prst="rect">
            <a:avLst/>
          </a:prstGeom>
          <a:noFill/>
        </p:spPr>
        <p:txBody>
          <a:bodyPr wrap="square" rtlCol="0">
            <a:spAutoFit/>
          </a:bodyPr>
          <a:lstStyle/>
          <a:p>
            <a:r>
              <a:rPr lang="en-US" dirty="0" smtClean="0"/>
              <a:t>Note: First point on incremental heat rate should be eliminated because it uses (0,0) which is not a feasible point. </a:t>
            </a:r>
            <a:endParaRPr lang="en-US" dirty="0"/>
          </a:p>
        </p:txBody>
      </p:sp>
    </p:spTree>
    <p:extLst>
      <p:ext uri="{BB962C8B-B14F-4D97-AF65-F5344CB8AC3E}">
        <p14:creationId xmlns:p14="http://schemas.microsoft.com/office/powerpoint/2010/main" val="643498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1" grpId="0"/>
      <p:bldP spid="2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7086600" cy="677108"/>
          </a:xfrm>
          <a:prstGeom prst="rect">
            <a:avLst/>
          </a:prstGeom>
          <a:noFill/>
        </p:spPr>
        <p:txBody>
          <a:bodyPr wrap="square" rtlCol="0">
            <a:spAutoFit/>
          </a:bodyPr>
          <a:lstStyle/>
          <a:p>
            <a:pPr algn="ctr"/>
            <a:r>
              <a:rPr lang="en-US" sz="3800" dirty="0" smtClean="0"/>
              <a:t>Cost rate (or just cost) curves</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27</a:t>
            </a:fld>
            <a:endParaRPr lang="en-US" b="1" dirty="0"/>
          </a:p>
        </p:txBody>
      </p:sp>
      <p:sp>
        <p:nvSpPr>
          <p:cNvPr id="7" name="TextBox 6"/>
          <p:cNvSpPr txBox="1"/>
          <p:nvPr/>
        </p:nvSpPr>
        <p:spPr>
          <a:xfrm>
            <a:off x="114300" y="542059"/>
            <a:ext cx="8991600" cy="1446550"/>
          </a:xfrm>
          <a:prstGeom prst="rect">
            <a:avLst/>
          </a:prstGeom>
          <a:noFill/>
        </p:spPr>
        <p:txBody>
          <a:bodyPr wrap="square" rtlCol="0">
            <a:spAutoFit/>
          </a:bodyPr>
          <a:lstStyle/>
          <a:p>
            <a:r>
              <a:rPr lang="en-US" sz="2200" dirty="0"/>
              <a:t>We</a:t>
            </a:r>
            <a:r>
              <a:rPr lang="en-US" sz="2200" b="1" dirty="0"/>
              <a:t> </a:t>
            </a:r>
            <a:r>
              <a:rPr lang="en-US" sz="2200" dirty="0"/>
              <a:t>are interested in how the cost per </a:t>
            </a:r>
            <a:r>
              <a:rPr lang="en-US" sz="2200" dirty="0" err="1"/>
              <a:t>MWhr</a:t>
            </a:r>
            <a:r>
              <a:rPr lang="en-US" sz="2200" dirty="0"/>
              <a:t> changes with </a:t>
            </a:r>
            <a:r>
              <a:rPr lang="en-US" sz="2200" i="1" dirty="0" err="1"/>
              <a:t>P</a:t>
            </a:r>
            <a:r>
              <a:rPr lang="en-US" sz="2200" i="1" baseline="-25000" dirty="0" err="1"/>
              <a:t>g</a:t>
            </a:r>
            <a:r>
              <a:rPr lang="en-US" sz="2200" dirty="0"/>
              <a:t>, because that will tell us something about how to achieve the most economic dispatch of generation for a given demand (cost-minimization for dispatch is achieved when marginal or incremental costs of all regulating units are equal</a:t>
            </a:r>
            <a:r>
              <a:rPr lang="en-US" sz="2200" dirty="0" smtClean="0"/>
              <a:t>).</a:t>
            </a:r>
            <a:endParaRPr lang="en-US" sz="2200" dirty="0"/>
          </a:p>
        </p:txBody>
      </p:sp>
      <p:sp>
        <p:nvSpPr>
          <p:cNvPr id="16" name="TextBox 15"/>
          <p:cNvSpPr txBox="1"/>
          <p:nvPr/>
        </p:nvSpPr>
        <p:spPr>
          <a:xfrm>
            <a:off x="152400" y="1932418"/>
            <a:ext cx="8915400" cy="4293483"/>
          </a:xfrm>
          <a:prstGeom prst="rect">
            <a:avLst/>
          </a:prstGeom>
          <a:noFill/>
        </p:spPr>
        <p:txBody>
          <a:bodyPr wrap="square" rtlCol="0">
            <a:spAutoFit/>
          </a:bodyPr>
          <a:lstStyle/>
          <a:p>
            <a:r>
              <a:rPr lang="en-US" sz="2100" dirty="0" smtClean="0"/>
              <a:t>Denote R is the input/output curve, giving the rate at which the plant uses fuel, in MBTU/hr. </a:t>
            </a:r>
          </a:p>
          <a:p>
            <a:r>
              <a:rPr lang="en-US" sz="2100" dirty="0" smtClean="0"/>
              <a:t>To </a:t>
            </a:r>
            <a:r>
              <a:rPr lang="en-US" sz="2100" dirty="0"/>
              <a:t>get cost per </a:t>
            </a:r>
            <a:r>
              <a:rPr lang="en-US" sz="2100" dirty="0" err="1"/>
              <a:t>MWhr</a:t>
            </a:r>
            <a:r>
              <a:rPr lang="en-US" sz="2100" dirty="0"/>
              <a:t> as a function of </a:t>
            </a:r>
            <a:r>
              <a:rPr lang="en-US" sz="2100" i="1" dirty="0" err="1"/>
              <a:t>P</a:t>
            </a:r>
            <a:r>
              <a:rPr lang="en-US" sz="2100" i="1" baseline="-25000" dirty="0" err="1"/>
              <a:t>g</a:t>
            </a:r>
            <a:r>
              <a:rPr lang="en-US" sz="2100" dirty="0"/>
              <a:t>, we </a:t>
            </a:r>
            <a:r>
              <a:rPr lang="en-US" sz="2100" dirty="0" smtClean="0"/>
              <a:t>assume </a:t>
            </a:r>
            <a:r>
              <a:rPr lang="en-US" sz="2100" dirty="0"/>
              <a:t>that we know:</a:t>
            </a:r>
          </a:p>
          <a:p>
            <a:pPr marL="342900" lvl="0" indent="-342900">
              <a:buFont typeface="Arial" panose="020B0604020202020204" pitchFamily="34" charset="0"/>
              <a:buChar char="•"/>
            </a:pPr>
            <a:r>
              <a:rPr lang="en-US" sz="2100" i="1" dirty="0" smtClean="0"/>
              <a:t>H(</a:t>
            </a:r>
            <a:r>
              <a:rPr lang="en-US" sz="2100" i="1" dirty="0" err="1" smtClean="0"/>
              <a:t>P</a:t>
            </a:r>
            <a:r>
              <a:rPr lang="en-US" sz="2100" i="1" baseline="-25000" dirty="0" err="1" smtClean="0"/>
              <a:t>g</a:t>
            </a:r>
            <a:r>
              <a:rPr lang="en-US" sz="2100" i="1" dirty="0" smtClean="0"/>
              <a:t>)=R/</a:t>
            </a:r>
            <a:r>
              <a:rPr lang="en-US" sz="2100" i="1" dirty="0" err="1" smtClean="0"/>
              <a:t>P</a:t>
            </a:r>
            <a:r>
              <a:rPr lang="en-US" sz="2100" i="1" baseline="-25000" dirty="0" err="1" smtClean="0"/>
              <a:t>g</a:t>
            </a:r>
            <a:r>
              <a:rPr lang="en-US" sz="2100" dirty="0" smtClean="0"/>
              <a:t>, average heat </a:t>
            </a:r>
            <a:r>
              <a:rPr lang="en-US" sz="2100" dirty="0"/>
              <a:t>rate, i.e., the input energy used per MW per </a:t>
            </a:r>
            <a:r>
              <a:rPr lang="en-US" sz="2100" dirty="0" err="1" smtClean="0"/>
              <a:t>hr</a:t>
            </a:r>
            <a:r>
              <a:rPr lang="en-US" sz="2100" dirty="0"/>
              <a:t>, </a:t>
            </a:r>
            <a:endParaRPr lang="en-US" sz="2100" dirty="0" smtClean="0"/>
          </a:p>
          <a:p>
            <a:pPr marL="342900" indent="-342900">
              <a:buFont typeface="Arial" panose="020B0604020202020204" pitchFamily="34" charset="0"/>
              <a:buChar char="•"/>
            </a:pPr>
            <a:r>
              <a:rPr lang="en-US" sz="2100" i="1" dirty="0"/>
              <a:t>K</a:t>
            </a:r>
            <a:r>
              <a:rPr lang="en-US" sz="2100" dirty="0"/>
              <a:t>, the cost of the input fuel in $/MBTU</a:t>
            </a:r>
            <a:r>
              <a:rPr lang="en-US" sz="2100" dirty="0" smtClean="0"/>
              <a:t>;</a:t>
            </a:r>
            <a:endParaRPr lang="en-US" sz="2100" dirty="0"/>
          </a:p>
          <a:p>
            <a:pPr lvl="0"/>
            <a:r>
              <a:rPr lang="en-US" sz="2100" dirty="0" smtClean="0"/>
              <a:t>We </a:t>
            </a:r>
            <a:r>
              <a:rPr lang="en-US" sz="2100" dirty="0"/>
              <a:t>observe </a:t>
            </a:r>
            <a:r>
              <a:rPr lang="en-US" sz="2100" dirty="0" smtClean="0"/>
              <a:t>from the definition of </a:t>
            </a:r>
            <a:r>
              <a:rPr lang="en-US" sz="2100" i="1" dirty="0" smtClean="0"/>
              <a:t>H</a:t>
            </a:r>
            <a:r>
              <a:rPr lang="en-US" sz="2100" dirty="0" smtClean="0"/>
              <a:t> that </a:t>
            </a:r>
            <a:endParaRPr lang="en-US" sz="2100" dirty="0"/>
          </a:p>
          <a:p>
            <a:r>
              <a:rPr lang="en-US" sz="2100" i="1" dirty="0" smtClean="0"/>
              <a:t>		R=</a:t>
            </a:r>
            <a:r>
              <a:rPr lang="en-US" sz="2100" i="1" dirty="0" err="1" smtClean="0"/>
              <a:t>P</a:t>
            </a:r>
            <a:r>
              <a:rPr lang="en-US" sz="2100" i="1" baseline="-25000" dirty="0" err="1" smtClean="0"/>
              <a:t>g</a:t>
            </a:r>
            <a:r>
              <a:rPr lang="en-US" sz="2100" i="1" dirty="0" err="1" smtClean="0"/>
              <a:t>H</a:t>
            </a:r>
            <a:r>
              <a:rPr lang="en-US" sz="2100" i="1" dirty="0" smtClean="0"/>
              <a:t>(</a:t>
            </a:r>
            <a:r>
              <a:rPr lang="en-US" sz="2100" i="1" dirty="0" err="1" smtClean="0"/>
              <a:t>P</a:t>
            </a:r>
            <a:r>
              <a:rPr lang="en-US" sz="2100" i="1" baseline="-25000" dirty="0" err="1" smtClean="0"/>
              <a:t>g</a:t>
            </a:r>
            <a:r>
              <a:rPr lang="en-US" sz="2100" i="1" dirty="0"/>
              <a:t>)</a:t>
            </a:r>
            <a:r>
              <a:rPr lang="en-US" sz="2100" dirty="0"/>
              <a:t>					(*)</a:t>
            </a:r>
          </a:p>
          <a:p>
            <a:r>
              <a:rPr lang="en-US" sz="2100" dirty="0" smtClean="0"/>
              <a:t>	where </a:t>
            </a:r>
            <a:r>
              <a:rPr lang="en-US" sz="2100" i="1" dirty="0"/>
              <a:t>H</a:t>
            </a:r>
            <a:r>
              <a:rPr lang="en-US" sz="2100" dirty="0"/>
              <a:t> must be evaluated at </a:t>
            </a:r>
            <a:r>
              <a:rPr lang="en-US" sz="2100" i="1" dirty="0"/>
              <a:t>P</a:t>
            </a:r>
            <a:r>
              <a:rPr lang="en-US" sz="2100" i="1" baseline="-25000" dirty="0"/>
              <a:t>g</a:t>
            </a:r>
            <a:r>
              <a:rPr lang="en-US" sz="2100" dirty="0"/>
              <a:t>. </a:t>
            </a:r>
          </a:p>
          <a:p>
            <a:pPr lvl="0"/>
            <a:r>
              <a:rPr lang="en-US" sz="2100" dirty="0" smtClean="0"/>
              <a:t>Denote </a:t>
            </a:r>
            <a:r>
              <a:rPr lang="en-US" sz="2100" i="1" dirty="0" smtClean="0"/>
              <a:t>C</a:t>
            </a:r>
            <a:r>
              <a:rPr lang="en-US" sz="2100" dirty="0" smtClean="0"/>
              <a:t> </a:t>
            </a:r>
            <a:r>
              <a:rPr lang="en-US" sz="2100" dirty="0"/>
              <a:t>as the cost per hour in $/hour.</a:t>
            </a:r>
          </a:p>
          <a:p>
            <a:r>
              <a:rPr lang="en-US" sz="2100" dirty="0"/>
              <a:t>Then </a:t>
            </a:r>
            <a:r>
              <a:rPr lang="en-US" sz="2100" i="1" dirty="0" smtClean="0"/>
              <a:t>		C </a:t>
            </a:r>
            <a:r>
              <a:rPr lang="en-US" sz="2100" i="1" dirty="0"/>
              <a:t>= </a:t>
            </a:r>
            <a:r>
              <a:rPr lang="en-US" sz="2100" i="1" dirty="0" smtClean="0"/>
              <a:t>RK</a:t>
            </a:r>
          </a:p>
          <a:p>
            <a:r>
              <a:rPr lang="en-US" sz="2100" dirty="0" smtClean="0">
                <a:sym typeface="Wingdings" panose="05000000000000000000" pitchFamily="2" charset="2"/>
              </a:rPr>
              <a:t>  (</a:t>
            </a:r>
            <a:r>
              <a:rPr lang="en-US" sz="2100" dirty="0" smtClean="0"/>
              <a:t>the </a:t>
            </a:r>
            <a:r>
              <a:rPr lang="en-US" sz="2100" dirty="0"/>
              <a:t>cost rate function C is </a:t>
            </a:r>
            <a:r>
              <a:rPr lang="en-US" sz="2100" dirty="0" smtClean="0"/>
              <a:t>the </a:t>
            </a:r>
            <a:r>
              <a:rPr lang="en-US" sz="2100" dirty="0"/>
              <a:t>fuel rate function R scaled by the fuel </a:t>
            </a:r>
            <a:r>
              <a:rPr lang="en-US" sz="2100" dirty="0" smtClean="0"/>
              <a:t>cost); </a:t>
            </a:r>
            <a:endParaRPr lang="en-US" sz="2100" dirty="0"/>
          </a:p>
          <a:p>
            <a:r>
              <a:rPr lang="en-US" sz="2100" dirty="0"/>
              <a:t>and substituting (*), we have</a:t>
            </a:r>
          </a:p>
          <a:p>
            <a:r>
              <a:rPr lang="en-US" sz="2100" i="1" dirty="0" smtClean="0"/>
              <a:t>		C</a:t>
            </a:r>
            <a:r>
              <a:rPr lang="en-US" sz="2100" i="1" dirty="0"/>
              <a:t>= </a:t>
            </a:r>
            <a:r>
              <a:rPr lang="en-US" sz="2100" i="1" dirty="0" err="1" smtClean="0"/>
              <a:t>P</a:t>
            </a:r>
            <a:r>
              <a:rPr lang="en-US" sz="2100" i="1" baseline="-25000" dirty="0" err="1" smtClean="0"/>
              <a:t>g</a:t>
            </a:r>
            <a:r>
              <a:rPr lang="en-US" sz="2100" i="1" dirty="0" err="1" smtClean="0"/>
              <a:t>H</a:t>
            </a:r>
            <a:r>
              <a:rPr lang="en-US" sz="2100" i="1" dirty="0" smtClean="0"/>
              <a:t>(</a:t>
            </a:r>
            <a:r>
              <a:rPr lang="en-US" sz="2100" i="1" dirty="0" err="1" smtClean="0"/>
              <a:t>P</a:t>
            </a:r>
            <a:r>
              <a:rPr lang="en-US" sz="2100" i="1" baseline="-25000" dirty="0" err="1" smtClean="0"/>
              <a:t>g</a:t>
            </a:r>
            <a:r>
              <a:rPr lang="en-US" sz="2100" i="1" dirty="0" smtClean="0"/>
              <a:t>)K</a:t>
            </a:r>
            <a:endParaRPr lang="en-US" sz="2100" dirty="0"/>
          </a:p>
        </p:txBody>
      </p:sp>
    </p:spTree>
    <p:extLst>
      <p:ext uri="{BB962C8B-B14F-4D97-AF65-F5344CB8AC3E}">
        <p14:creationId xmlns:p14="http://schemas.microsoft.com/office/powerpoint/2010/main" val="34958230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Cost rate curves</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28</a:t>
            </a:fld>
            <a:endParaRPr lang="en-US" b="1" dirty="0"/>
          </a:p>
        </p:txBody>
      </p:sp>
      <p:sp>
        <p:nvSpPr>
          <p:cNvPr id="7" name="TextBox 6"/>
          <p:cNvSpPr txBox="1"/>
          <p:nvPr/>
        </p:nvSpPr>
        <p:spPr>
          <a:xfrm>
            <a:off x="76200" y="677108"/>
            <a:ext cx="8991600" cy="461665"/>
          </a:xfrm>
          <a:prstGeom prst="rect">
            <a:avLst/>
          </a:prstGeom>
          <a:noFill/>
        </p:spPr>
        <p:txBody>
          <a:bodyPr wrap="square" rtlCol="0">
            <a:spAutoFit/>
          </a:bodyPr>
          <a:lstStyle/>
          <a:p>
            <a:r>
              <a:rPr lang="en-US" sz="2400" dirty="0"/>
              <a:t>The </a:t>
            </a:r>
            <a:r>
              <a:rPr lang="en-US" sz="2400" b="1" dirty="0"/>
              <a:t>incremental cost curve for the plant</a:t>
            </a:r>
            <a:r>
              <a:rPr lang="en-US" sz="2400" dirty="0"/>
              <a:t>, </a:t>
            </a:r>
            <a:r>
              <a:rPr lang="en-US" sz="2400" dirty="0" smtClean="0"/>
              <a:t>IC, is </a:t>
            </a:r>
            <a:r>
              <a:rPr lang="en-US" sz="2400" dirty="0" smtClean="0"/>
              <a:t>obtained from </a:t>
            </a:r>
            <a:r>
              <a:rPr lang="en-US" sz="2400" i="1" dirty="0" err="1" smtClean="0"/>
              <a:t>dC</a:t>
            </a:r>
            <a:r>
              <a:rPr lang="en-US" sz="2400" i="1" dirty="0" smtClean="0"/>
              <a:t>/</a:t>
            </a:r>
            <a:r>
              <a:rPr lang="en-US" sz="2400" i="1" dirty="0" err="1" smtClean="0"/>
              <a:t>dP</a:t>
            </a:r>
            <a:r>
              <a:rPr lang="en-US" sz="2400" i="1" baseline="-25000" dirty="0" err="1" smtClean="0"/>
              <a:t>g</a:t>
            </a:r>
            <a:r>
              <a:rPr lang="en-US" sz="2400" dirty="0"/>
              <a:t>. </a:t>
            </a:r>
          </a:p>
        </p:txBody>
      </p:sp>
      <p:sp>
        <p:nvSpPr>
          <p:cNvPr id="16" name="TextBox 15"/>
          <p:cNvSpPr txBox="1"/>
          <p:nvPr/>
        </p:nvSpPr>
        <p:spPr>
          <a:xfrm>
            <a:off x="2667000" y="1133166"/>
            <a:ext cx="3124200" cy="461665"/>
          </a:xfrm>
          <a:prstGeom prst="rect">
            <a:avLst/>
          </a:prstGeom>
          <a:noFill/>
        </p:spPr>
        <p:txBody>
          <a:bodyPr wrap="square" rtlCol="0">
            <a:spAutoFit/>
          </a:bodyPr>
          <a:lstStyle/>
          <a:p>
            <a:r>
              <a:rPr lang="en-US" sz="2400" i="1" dirty="0" smtClean="0"/>
              <a:t>IC=</a:t>
            </a:r>
            <a:r>
              <a:rPr lang="en-US" sz="2400" i="1" dirty="0" err="1" smtClean="0"/>
              <a:t>dC</a:t>
            </a:r>
            <a:r>
              <a:rPr lang="en-US" sz="2400" i="1" dirty="0" smtClean="0"/>
              <a:t>/</a:t>
            </a:r>
            <a:r>
              <a:rPr lang="en-US" sz="2400" i="1" dirty="0" err="1" smtClean="0"/>
              <a:t>dP</a:t>
            </a:r>
            <a:r>
              <a:rPr lang="en-US" sz="2400" i="1" baseline="-25000" dirty="0" err="1" smtClean="0"/>
              <a:t>g</a:t>
            </a:r>
            <a:r>
              <a:rPr lang="en-US" sz="2400" i="1" dirty="0" smtClean="0"/>
              <a:t>=K [ </a:t>
            </a:r>
            <a:r>
              <a:rPr lang="en-US" sz="2400" i="1" dirty="0" err="1" smtClean="0"/>
              <a:t>dR</a:t>
            </a:r>
            <a:r>
              <a:rPr lang="en-US" sz="2400" i="1" dirty="0" smtClean="0"/>
              <a:t>/</a:t>
            </a:r>
            <a:r>
              <a:rPr lang="en-US" sz="2400" i="1" dirty="0" err="1" smtClean="0"/>
              <a:t>dP</a:t>
            </a:r>
            <a:r>
              <a:rPr lang="en-US" sz="2400" i="1" baseline="-25000" dirty="0" err="1" smtClean="0"/>
              <a:t>g</a:t>
            </a:r>
            <a:r>
              <a:rPr lang="en-US" sz="2400" i="1" dirty="0"/>
              <a:t> </a:t>
            </a:r>
            <a:r>
              <a:rPr lang="en-US" sz="2400" i="1" dirty="0" smtClean="0"/>
              <a:t>]</a:t>
            </a:r>
            <a:r>
              <a:rPr lang="en-US" sz="2100" dirty="0" smtClean="0"/>
              <a:t> </a:t>
            </a:r>
            <a:endParaRPr lang="en-US" sz="2100" dirty="0"/>
          </a:p>
        </p:txBody>
      </p:sp>
      <p:sp>
        <p:nvSpPr>
          <p:cNvPr id="10" name="TextBox 9"/>
          <p:cNvSpPr txBox="1"/>
          <p:nvPr/>
        </p:nvSpPr>
        <p:spPr>
          <a:xfrm>
            <a:off x="4381500" y="1952966"/>
            <a:ext cx="2438400" cy="646331"/>
          </a:xfrm>
          <a:prstGeom prst="rect">
            <a:avLst/>
          </a:prstGeom>
          <a:noFill/>
        </p:spPr>
        <p:txBody>
          <a:bodyPr wrap="square" rtlCol="0">
            <a:spAutoFit/>
          </a:bodyPr>
          <a:lstStyle/>
          <a:p>
            <a:r>
              <a:rPr lang="en-US" dirty="0" smtClean="0"/>
              <a:t>But this is the incremental heat rate.</a:t>
            </a:r>
            <a:endParaRPr lang="en-US" dirty="0"/>
          </a:p>
        </p:txBody>
      </p:sp>
      <p:sp>
        <p:nvSpPr>
          <p:cNvPr id="11" name="Freeform 10"/>
          <p:cNvSpPr/>
          <p:nvPr/>
        </p:nvSpPr>
        <p:spPr>
          <a:xfrm>
            <a:off x="4820478" y="1600200"/>
            <a:ext cx="0" cy="487017"/>
          </a:xfrm>
          <a:custGeom>
            <a:avLst/>
            <a:gdLst>
              <a:gd name="connsiteX0" fmla="*/ 0 w 0"/>
              <a:gd name="connsiteY0" fmla="*/ 487017 h 487017"/>
              <a:gd name="connsiteX1" fmla="*/ 0 w 0"/>
              <a:gd name="connsiteY1" fmla="*/ 0 h 487017"/>
            </a:gdLst>
            <a:ahLst/>
            <a:cxnLst>
              <a:cxn ang="0">
                <a:pos x="connsiteX0" y="connsiteY0"/>
              </a:cxn>
              <a:cxn ang="0">
                <a:pos x="connsiteX1" y="connsiteY1"/>
              </a:cxn>
            </a:cxnLst>
            <a:rect l="l" t="t" r="r" b="b"/>
            <a:pathLst>
              <a:path h="487017">
                <a:moveTo>
                  <a:pt x="0" y="487017"/>
                </a:moveTo>
                <a:lnTo>
                  <a:pt x="0" y="0"/>
                </a:lnTo>
              </a:path>
            </a:pathLst>
          </a:cu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57492" y="5040400"/>
            <a:ext cx="8915400" cy="1754326"/>
          </a:xfrm>
          <a:prstGeom prst="rect">
            <a:avLst/>
          </a:prstGeom>
          <a:noFill/>
        </p:spPr>
        <p:txBody>
          <a:bodyPr wrap="square" rtlCol="0">
            <a:spAutoFit/>
          </a:bodyPr>
          <a:lstStyle/>
          <a:p>
            <a:r>
              <a:rPr lang="en-US" dirty="0"/>
              <a:t>Incremental costs </a:t>
            </a:r>
            <a:r>
              <a:rPr lang="en-US" dirty="0" smtClean="0"/>
              <a:t>are important </a:t>
            </a:r>
            <a:r>
              <a:rPr lang="en-US" dirty="0"/>
              <a:t>because, in electricity markets, participants are incentivized to offer their </a:t>
            </a:r>
            <a:r>
              <a:rPr lang="en-US" dirty="0" smtClean="0"/>
              <a:t>incremental costs </a:t>
            </a:r>
            <a:r>
              <a:rPr lang="en-US" dirty="0"/>
              <a:t>because</a:t>
            </a:r>
          </a:p>
          <a:p>
            <a:pPr marL="285750" lvl="0" indent="-285750">
              <a:buFont typeface="Arial" panose="020B0604020202020204" pitchFamily="34" charset="0"/>
              <a:buChar char="•"/>
            </a:pPr>
            <a:r>
              <a:rPr lang="en-US" dirty="0"/>
              <a:t>they want to make the lowest offer they can to enhance their likelihood of being selected (if they get selected, they are paid at </a:t>
            </a:r>
            <a:r>
              <a:rPr lang="en-US" dirty="0" smtClean="0"/>
              <a:t>the </a:t>
            </a:r>
            <a:r>
              <a:rPr lang="en-US" dirty="0"/>
              <a:t>clearing price); </a:t>
            </a:r>
          </a:p>
          <a:p>
            <a:pPr marL="285750" lvl="0" indent="-285750">
              <a:buFont typeface="Arial" panose="020B0604020202020204" pitchFamily="34" charset="0"/>
              <a:buChar char="•"/>
            </a:pPr>
            <a:r>
              <a:rPr lang="en-US" dirty="0"/>
              <a:t>they do not want to offer below their incremental cost because if they are selected, there is a chance they could lose money (if the marginal clearing price equals their offer); </a:t>
            </a:r>
          </a:p>
        </p:txBody>
      </p:sp>
      <p:sp>
        <p:nvSpPr>
          <p:cNvPr id="17" name="TextBox 16"/>
          <p:cNvSpPr txBox="1"/>
          <p:nvPr/>
        </p:nvSpPr>
        <p:spPr>
          <a:xfrm>
            <a:off x="2667000" y="2482359"/>
            <a:ext cx="4466381" cy="461665"/>
          </a:xfrm>
          <a:prstGeom prst="rect">
            <a:avLst/>
          </a:prstGeom>
          <a:noFill/>
        </p:spPr>
        <p:txBody>
          <a:bodyPr wrap="square" rtlCol="0">
            <a:spAutoFit/>
          </a:bodyPr>
          <a:lstStyle/>
          <a:p>
            <a:r>
              <a:rPr lang="en-US" sz="2400" i="1" dirty="0" smtClean="0">
                <a:sym typeface="Wingdings" panose="05000000000000000000" pitchFamily="2" charset="2"/>
              </a:rPr>
              <a:t></a:t>
            </a:r>
            <a:r>
              <a:rPr lang="en-US" sz="2400" i="1" dirty="0" smtClean="0"/>
              <a:t>IC=</a:t>
            </a:r>
            <a:r>
              <a:rPr lang="en-US" sz="2400" i="1" dirty="0" err="1" smtClean="0"/>
              <a:t>dC</a:t>
            </a:r>
            <a:r>
              <a:rPr lang="en-US" sz="2400" i="1" dirty="0" smtClean="0"/>
              <a:t>/</a:t>
            </a:r>
            <a:r>
              <a:rPr lang="en-US" sz="2400" i="1" dirty="0" err="1" smtClean="0"/>
              <a:t>dP</a:t>
            </a:r>
            <a:r>
              <a:rPr lang="en-US" sz="2400" i="1" baseline="-25000" dirty="0" err="1" smtClean="0"/>
              <a:t>g</a:t>
            </a:r>
            <a:r>
              <a:rPr lang="en-US" sz="2400" i="1" dirty="0" smtClean="0"/>
              <a:t>=K </a:t>
            </a:r>
            <a:r>
              <a:rPr lang="en-US" sz="2400" dirty="0" smtClean="0"/>
              <a:t>[ </a:t>
            </a:r>
            <a:r>
              <a:rPr lang="en-US" sz="2400" i="1" dirty="0" smtClean="0"/>
              <a:t>IHR(</a:t>
            </a:r>
            <a:r>
              <a:rPr lang="en-US" sz="2400" i="1" dirty="0" err="1" smtClean="0"/>
              <a:t>P</a:t>
            </a:r>
            <a:r>
              <a:rPr lang="en-US" sz="2400" i="1" baseline="-25000" dirty="0" err="1" smtClean="0"/>
              <a:t>g</a:t>
            </a:r>
            <a:r>
              <a:rPr lang="en-US" sz="2400" i="1" dirty="0" smtClean="0"/>
              <a:t>)</a:t>
            </a:r>
            <a:r>
              <a:rPr lang="en-US" sz="2100" dirty="0" smtClean="0"/>
              <a:t> </a:t>
            </a:r>
            <a:r>
              <a:rPr lang="en-US" sz="2100" dirty="0" smtClean="0"/>
              <a:t>]</a:t>
            </a:r>
            <a:endParaRPr lang="en-US" sz="2100" dirty="0"/>
          </a:p>
        </p:txBody>
      </p:sp>
      <p:sp>
        <p:nvSpPr>
          <p:cNvPr id="18" name="TextBox 17"/>
          <p:cNvSpPr txBox="1"/>
          <p:nvPr/>
        </p:nvSpPr>
        <p:spPr>
          <a:xfrm>
            <a:off x="16042" y="2909424"/>
            <a:ext cx="4572000" cy="923330"/>
          </a:xfrm>
          <a:prstGeom prst="rect">
            <a:avLst/>
          </a:prstGeom>
          <a:noFill/>
        </p:spPr>
        <p:txBody>
          <a:bodyPr wrap="square" rtlCol="0">
            <a:spAutoFit/>
          </a:bodyPr>
          <a:lstStyle/>
          <a:p>
            <a:r>
              <a:rPr lang="en-US" dirty="0" smtClean="0"/>
              <a:t>Incremental (or marginal) costs give the cost of producing the next unit of commodity. </a:t>
            </a:r>
          </a:p>
          <a:p>
            <a:r>
              <a:rPr lang="en-US" dirty="0" smtClean="0">
                <a:sym typeface="Wingdings" panose="05000000000000000000" pitchFamily="2" charset="2"/>
              </a:rPr>
              <a:t></a:t>
            </a:r>
            <a:r>
              <a:rPr lang="en-US" dirty="0" smtClean="0"/>
              <a:t>Why are we interested in incremental costs?</a:t>
            </a:r>
            <a:endParaRPr lang="en-US" dirty="0"/>
          </a:p>
        </p:txBody>
      </p:sp>
      <p:sp>
        <p:nvSpPr>
          <p:cNvPr id="19" name="TextBox 18"/>
          <p:cNvSpPr txBox="1"/>
          <p:nvPr/>
        </p:nvSpPr>
        <p:spPr>
          <a:xfrm>
            <a:off x="4555958" y="3014528"/>
            <a:ext cx="4527884" cy="2031325"/>
          </a:xfrm>
          <a:prstGeom prst="rect">
            <a:avLst/>
          </a:prstGeom>
          <a:noFill/>
        </p:spPr>
        <p:txBody>
          <a:bodyPr wrap="square" rtlCol="0">
            <a:spAutoFit/>
          </a:bodyPr>
          <a:lstStyle/>
          <a:p>
            <a:r>
              <a:rPr lang="en-US" b="1" u="sng" dirty="0" smtClean="0"/>
              <a:t>Simple version of how markets work</a:t>
            </a:r>
            <a:r>
              <a:rPr lang="en-US" dirty="0" smtClean="0"/>
              <a:t>: </a:t>
            </a:r>
          </a:p>
          <a:p>
            <a:pPr marL="285750" indent="-285750">
              <a:buFont typeface="Arial" panose="020B0604020202020204" pitchFamily="34" charset="0"/>
              <a:buChar char="•"/>
            </a:pPr>
            <a:r>
              <a:rPr lang="en-US" dirty="0" smtClean="0"/>
              <a:t>Demand is fixed (inelastic).</a:t>
            </a:r>
          </a:p>
          <a:p>
            <a:pPr marL="285750" indent="-285750">
              <a:buFont typeface="Arial" panose="020B0604020202020204" pitchFamily="34" charset="0"/>
              <a:buChar char="•"/>
            </a:pPr>
            <a:r>
              <a:rPr lang="en-US" dirty="0" smtClean="0"/>
              <a:t>All sellers submit offers of quantity &amp; price.</a:t>
            </a:r>
          </a:p>
          <a:p>
            <a:pPr marL="285750" indent="-285750">
              <a:buFont typeface="Arial" panose="020B0604020202020204" pitchFamily="34" charset="0"/>
              <a:buChar char="•"/>
            </a:pPr>
            <a:r>
              <a:rPr lang="en-US" dirty="0" smtClean="0"/>
              <a:t>Market operator chooses in order of increasing price until demand is met. </a:t>
            </a:r>
          </a:p>
          <a:p>
            <a:pPr marL="285750" indent="-285750">
              <a:buFont typeface="Arial" panose="020B0604020202020204" pitchFamily="34" charset="0"/>
              <a:buChar char="•"/>
            </a:pPr>
            <a:r>
              <a:rPr lang="en-US" dirty="0" smtClean="0"/>
              <a:t>Market operator pays everyone at the price of the last offer chosen (clearing price).</a:t>
            </a:r>
            <a:endParaRPr lang="en-US" dirty="0"/>
          </a:p>
        </p:txBody>
      </p:sp>
    </p:spTree>
    <p:extLst>
      <p:ext uri="{BB962C8B-B14F-4D97-AF65-F5344CB8AC3E}">
        <p14:creationId xmlns:p14="http://schemas.microsoft.com/office/powerpoint/2010/main" val="3734712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7" grpId="0"/>
      <p:bldP spid="18" grpId="0"/>
      <p:bldP spid="1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Example 3</a:t>
            </a:r>
            <a:endParaRPr lang="en-US" sz="3800" dirty="0" smtClean="0"/>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29</a:t>
            </a:fld>
            <a:endParaRPr lang="en-US" b="1" dirty="0"/>
          </a:p>
        </p:txBody>
      </p:sp>
      <p:sp>
        <p:nvSpPr>
          <p:cNvPr id="18" name="TextBox 17"/>
          <p:cNvSpPr txBox="1"/>
          <p:nvPr/>
        </p:nvSpPr>
        <p:spPr>
          <a:xfrm>
            <a:off x="152400" y="457200"/>
            <a:ext cx="8991600" cy="1200329"/>
          </a:xfrm>
          <a:prstGeom prst="rect">
            <a:avLst/>
          </a:prstGeom>
          <a:noFill/>
        </p:spPr>
        <p:txBody>
          <a:bodyPr wrap="square" rtlCol="0">
            <a:spAutoFit/>
          </a:bodyPr>
          <a:lstStyle/>
          <a:p>
            <a:r>
              <a:rPr lang="en-US" sz="2400" dirty="0" smtClean="0"/>
              <a:t>A 100 MW coal-fired plant uses a type of coal having an energy content of 12,000 BTU/lb. The coal cost is $1.5/MBTU. Typical coal usage corresponding to the daily loading schedule for the plant is as follows:</a:t>
            </a:r>
            <a:endParaRPr lang="en-US" sz="2400" dirty="0"/>
          </a:p>
        </p:txBody>
      </p:sp>
      <p:graphicFrame>
        <p:nvGraphicFramePr>
          <p:cNvPr id="22" name="Table 21"/>
          <p:cNvGraphicFramePr>
            <a:graphicFrameLocks noGrp="1"/>
          </p:cNvGraphicFramePr>
          <p:nvPr>
            <p:extLst>
              <p:ext uri="{D42A27DB-BD31-4B8C-83A1-F6EECF244321}">
                <p14:modId xmlns:p14="http://schemas.microsoft.com/office/powerpoint/2010/main" val="1165922198"/>
              </p:ext>
            </p:extLst>
          </p:nvPr>
        </p:nvGraphicFramePr>
        <p:xfrm>
          <a:off x="2667000" y="1652990"/>
          <a:ext cx="6324600" cy="3048000"/>
        </p:xfrm>
        <a:graphic>
          <a:graphicData uri="http://schemas.openxmlformats.org/drawingml/2006/table">
            <a:tbl>
              <a:tblPr>
                <a:tableStyleId>{5C22544A-7EE6-4342-B048-85BDC9FD1C3A}</a:tableStyleId>
              </a:tblPr>
              <a:tblGrid>
                <a:gridCol w="1581150">
                  <a:extLst>
                    <a:ext uri="{9D8B030D-6E8A-4147-A177-3AD203B41FA5}">
                      <a16:colId xmlns:a16="http://schemas.microsoft.com/office/drawing/2014/main" val="776212096"/>
                    </a:ext>
                  </a:extLst>
                </a:gridCol>
                <a:gridCol w="1581150">
                  <a:extLst>
                    <a:ext uri="{9D8B030D-6E8A-4147-A177-3AD203B41FA5}">
                      <a16:colId xmlns:a16="http://schemas.microsoft.com/office/drawing/2014/main" val="3246785307"/>
                    </a:ext>
                  </a:extLst>
                </a:gridCol>
                <a:gridCol w="1770888">
                  <a:extLst>
                    <a:ext uri="{9D8B030D-6E8A-4147-A177-3AD203B41FA5}">
                      <a16:colId xmlns:a16="http://schemas.microsoft.com/office/drawing/2014/main" val="1017609889"/>
                    </a:ext>
                  </a:extLst>
                </a:gridCol>
                <a:gridCol w="1391412">
                  <a:extLst>
                    <a:ext uri="{9D8B030D-6E8A-4147-A177-3AD203B41FA5}">
                      <a16:colId xmlns:a16="http://schemas.microsoft.com/office/drawing/2014/main" val="2674611581"/>
                    </a:ext>
                  </a:extLst>
                </a:gridCol>
              </a:tblGrid>
              <a:tr h="0">
                <a:tc>
                  <a:txBody>
                    <a:bodyPr/>
                    <a:lstStyle/>
                    <a:p>
                      <a:pPr marL="0" marR="0" algn="ctr">
                        <a:spcBef>
                          <a:spcPts val="0"/>
                        </a:spcBef>
                        <a:spcAft>
                          <a:spcPts val="0"/>
                        </a:spcAft>
                      </a:pPr>
                      <a:r>
                        <a:rPr lang="en-US" sz="2000" dirty="0">
                          <a:effectLst/>
                        </a:rPr>
                        <a:t>Time of </a:t>
                      </a:r>
                      <a:r>
                        <a:rPr lang="en-US" sz="2000" dirty="0" smtClean="0">
                          <a:effectLst/>
                        </a:rPr>
                        <a:t>Day</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Times New Roman" panose="02020603050405020304" pitchFamily="18" charset="0"/>
                          <a:ea typeface="Times New Roman" panose="02020603050405020304" pitchFamily="18" charset="0"/>
                        </a:rPr>
                        <a:t>T, duration     (</a:t>
                      </a:r>
                      <a:r>
                        <a:rPr lang="en-US" sz="2000" baseline="0" dirty="0" err="1" smtClean="0">
                          <a:effectLst/>
                          <a:latin typeface="Times New Roman" panose="02020603050405020304" pitchFamily="18" charset="0"/>
                          <a:ea typeface="Times New Roman" panose="02020603050405020304" pitchFamily="18" charset="0"/>
                        </a:rPr>
                        <a:t>hrs</a:t>
                      </a:r>
                      <a:r>
                        <a:rPr lang="en-US" sz="2000" baseline="0" dirty="0" smtClean="0">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P, Electric output </a:t>
                      </a:r>
                      <a:r>
                        <a:rPr lang="en-US" sz="2000" dirty="0">
                          <a:effectLst/>
                        </a:rPr>
                        <a:t>(MW)</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rPr>
                        <a:t>y, coal used (short tons</a:t>
                      </a:r>
                      <a:r>
                        <a:rPr lang="en-US" sz="2000" dirty="0">
                          <a:effectLst/>
                        </a:rPr>
                        <a:t>)</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896455397"/>
                  </a:ext>
                </a:extLst>
              </a:tr>
              <a:tr h="0">
                <a:tc>
                  <a:txBody>
                    <a:bodyPr/>
                    <a:lstStyle/>
                    <a:p>
                      <a:pPr marL="0" marR="0" algn="ctr">
                        <a:spcBef>
                          <a:spcPts val="0"/>
                        </a:spcBef>
                        <a:spcAft>
                          <a:spcPts val="0"/>
                        </a:spcAft>
                      </a:pPr>
                      <a:r>
                        <a:rPr lang="en-US" sz="2000" dirty="0">
                          <a:effectLst/>
                        </a:rPr>
                        <a:t>12:00am-6:00am</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Times New Roman" panose="02020603050405020304" pitchFamily="18" charset="0"/>
                          <a:ea typeface="Times New Roman" panose="02020603050405020304" pitchFamily="18" charset="0"/>
                        </a:rPr>
                        <a:t>6</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40</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105.0</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70899097"/>
                  </a:ext>
                </a:extLst>
              </a:tr>
              <a:tr h="0">
                <a:tc>
                  <a:txBody>
                    <a:bodyPr/>
                    <a:lstStyle/>
                    <a:p>
                      <a:pPr marL="0" marR="0" algn="ctr">
                        <a:spcBef>
                          <a:spcPts val="0"/>
                        </a:spcBef>
                        <a:spcAft>
                          <a:spcPts val="0"/>
                        </a:spcAft>
                      </a:pPr>
                      <a:r>
                        <a:rPr lang="en-US" sz="2000" dirty="0">
                          <a:effectLst/>
                        </a:rPr>
                        <a:t>6:00am-10:00am</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Times New Roman" panose="02020603050405020304" pitchFamily="18" charset="0"/>
                          <a:ea typeface="Times New Roman" panose="02020603050405020304" pitchFamily="18" charset="0"/>
                        </a:rPr>
                        <a:t>4</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70</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94.5</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718560498"/>
                  </a:ext>
                </a:extLst>
              </a:tr>
              <a:tr h="0">
                <a:tc>
                  <a:txBody>
                    <a:bodyPr/>
                    <a:lstStyle/>
                    <a:p>
                      <a:pPr marL="0" marR="0" algn="ctr">
                        <a:spcBef>
                          <a:spcPts val="0"/>
                        </a:spcBef>
                        <a:spcAft>
                          <a:spcPts val="0"/>
                        </a:spcAft>
                      </a:pPr>
                      <a:r>
                        <a:rPr lang="en-US" sz="2000" dirty="0">
                          <a:effectLst/>
                        </a:rPr>
                        <a:t>10:00am-4:00pm</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Times New Roman" panose="02020603050405020304" pitchFamily="18" charset="0"/>
                          <a:ea typeface="Times New Roman" panose="02020603050405020304" pitchFamily="18" charset="0"/>
                        </a:rPr>
                        <a:t>6</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80</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156.0</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41669468"/>
                  </a:ext>
                </a:extLst>
              </a:tr>
              <a:tr h="0">
                <a:tc>
                  <a:txBody>
                    <a:bodyPr/>
                    <a:lstStyle/>
                    <a:p>
                      <a:pPr marL="0" marR="0" algn="ctr">
                        <a:spcBef>
                          <a:spcPts val="0"/>
                        </a:spcBef>
                        <a:spcAft>
                          <a:spcPts val="0"/>
                        </a:spcAft>
                      </a:pPr>
                      <a:r>
                        <a:rPr lang="en-US" sz="2000" dirty="0">
                          <a:effectLst/>
                        </a:rPr>
                        <a:t>4:00pm-12:00am</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smtClean="0">
                          <a:effectLst/>
                          <a:latin typeface="Times New Roman" panose="02020603050405020304" pitchFamily="18" charset="0"/>
                          <a:ea typeface="Times New Roman" panose="02020603050405020304" pitchFamily="18" charset="0"/>
                        </a:rPr>
                        <a:t>8</a:t>
                      </a:r>
                      <a:endParaRPr lang="en-US" sz="2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100</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270.0</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503493699"/>
                  </a:ext>
                </a:extLst>
              </a:tr>
            </a:tbl>
          </a:graphicData>
        </a:graphic>
      </p:graphicFrame>
      <p:sp>
        <p:nvSpPr>
          <p:cNvPr id="25" name="TextBox 24"/>
          <p:cNvSpPr txBox="1"/>
          <p:nvPr/>
        </p:nvSpPr>
        <p:spPr>
          <a:xfrm>
            <a:off x="0" y="4701955"/>
            <a:ext cx="9144000" cy="1754326"/>
          </a:xfrm>
          <a:prstGeom prst="rect">
            <a:avLst/>
          </a:prstGeom>
          <a:noFill/>
        </p:spPr>
        <p:txBody>
          <a:bodyPr wrap="square" rtlCol="0">
            <a:spAutoFit/>
          </a:bodyPr>
          <a:lstStyle/>
          <a:p>
            <a:r>
              <a:rPr lang="en-US" dirty="0" smtClean="0"/>
              <a:t>For each of the four loading levels, find </a:t>
            </a:r>
          </a:p>
          <a:p>
            <a:pPr marL="342900" indent="-342900">
              <a:buAutoNum type="alphaLcParenBoth"/>
            </a:pPr>
            <a:r>
              <a:rPr lang="en-US" dirty="0" smtClean="0"/>
              <a:t>The efficiency </a:t>
            </a:r>
            <a:r>
              <a:rPr lang="en-US" i="1" dirty="0" smtClean="0"/>
              <a:t>η</a:t>
            </a:r>
          </a:p>
          <a:p>
            <a:pPr marL="342900" indent="-342900">
              <a:buAutoNum type="alphaLcParenBoth"/>
            </a:pPr>
            <a:r>
              <a:rPr lang="en-US" dirty="0" smtClean="0"/>
              <a:t>The heat rate H (MBTU/</a:t>
            </a:r>
            <a:r>
              <a:rPr lang="en-US" dirty="0" err="1" smtClean="0"/>
              <a:t>MWhr</a:t>
            </a:r>
            <a:r>
              <a:rPr lang="en-US" dirty="0" smtClean="0"/>
              <a:t>)</a:t>
            </a:r>
          </a:p>
          <a:p>
            <a:pPr marL="342900" indent="-342900">
              <a:buAutoNum type="alphaLcParenBoth"/>
            </a:pPr>
            <a:r>
              <a:rPr lang="en-US" dirty="0" smtClean="0"/>
              <a:t>The cost rate (cost per hour), C ($/</a:t>
            </a:r>
            <a:r>
              <a:rPr lang="en-US" dirty="0" err="1" smtClean="0"/>
              <a:t>hr</a:t>
            </a:r>
            <a:r>
              <a:rPr lang="en-US" dirty="0" smtClean="0"/>
              <a:t>)</a:t>
            </a:r>
          </a:p>
          <a:p>
            <a:r>
              <a:rPr lang="en-US" dirty="0" smtClean="0"/>
              <a:t>Also, for the loading levels of 40, 70, and 80 MW, use a piecewise linear plot of C vs P to obtain incremental cost IC as a function of P. Then plot incremental cost as a function of unit loading. </a:t>
            </a:r>
            <a:endParaRPr lang="en-US" dirty="0"/>
          </a:p>
        </p:txBody>
      </p:sp>
      <p:sp>
        <p:nvSpPr>
          <p:cNvPr id="26" name="TextBox 25"/>
          <p:cNvSpPr txBox="1"/>
          <p:nvPr/>
        </p:nvSpPr>
        <p:spPr>
          <a:xfrm>
            <a:off x="152400" y="2362200"/>
            <a:ext cx="2286000" cy="1477328"/>
          </a:xfrm>
          <a:prstGeom prst="rect">
            <a:avLst/>
          </a:prstGeom>
          <a:noFill/>
        </p:spPr>
        <p:txBody>
          <a:bodyPr wrap="square" rtlCol="0">
            <a:spAutoFit/>
          </a:bodyPr>
          <a:lstStyle/>
          <a:p>
            <a:r>
              <a:rPr lang="en-US" dirty="0" smtClean="0"/>
              <a:t>There are 1054.85 joules/BTU. </a:t>
            </a:r>
          </a:p>
          <a:p>
            <a:endParaRPr lang="en-US" dirty="0"/>
          </a:p>
          <a:p>
            <a:r>
              <a:rPr lang="en-US" dirty="0" smtClean="0"/>
              <a:t>There are 2000 </a:t>
            </a:r>
            <a:r>
              <a:rPr lang="en-US" dirty="0" err="1" smtClean="0"/>
              <a:t>lbs</a:t>
            </a:r>
            <a:r>
              <a:rPr lang="en-US" dirty="0" smtClean="0"/>
              <a:t> per short-ton.</a:t>
            </a:r>
            <a:endParaRPr lang="en-US" dirty="0"/>
          </a:p>
        </p:txBody>
      </p:sp>
    </p:spTree>
    <p:extLst>
      <p:ext uri="{BB962C8B-B14F-4D97-AF65-F5344CB8AC3E}">
        <p14:creationId xmlns:p14="http://schemas.microsoft.com/office/powerpoint/2010/main" val="2411755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28600"/>
            <a:ext cx="9144000" cy="954107"/>
          </a:xfrm>
          <a:prstGeom prst="rect">
            <a:avLst/>
          </a:prstGeom>
          <a:noFill/>
        </p:spPr>
        <p:txBody>
          <a:bodyPr wrap="square" rtlCol="0">
            <a:spAutoFit/>
          </a:bodyPr>
          <a:lstStyle/>
          <a:p>
            <a:pPr algn="ctr"/>
            <a:r>
              <a:rPr lang="en-US" sz="3800" dirty="0" smtClean="0"/>
              <a:t>Production factors </a:t>
            </a:r>
          </a:p>
          <a:p>
            <a:pPr algn="ctr"/>
            <a:r>
              <a:rPr lang="en-US" dirty="0" smtClean="0"/>
              <a:t>(section 2.3.1 of Kirschen &amp; </a:t>
            </a:r>
            <a:r>
              <a:rPr lang="en-US" dirty="0" err="1" smtClean="0"/>
              <a:t>Strbac</a:t>
            </a:r>
            <a:r>
              <a:rPr lang="en-US" dirty="0" smtClean="0"/>
              <a:t>)</a:t>
            </a:r>
          </a:p>
        </p:txBody>
      </p:sp>
      <p:sp>
        <p:nvSpPr>
          <p:cNvPr id="8" name="TextBox 7"/>
          <p:cNvSpPr txBox="1"/>
          <p:nvPr/>
        </p:nvSpPr>
        <p:spPr>
          <a:xfrm>
            <a:off x="114300" y="1445373"/>
            <a:ext cx="8915400" cy="954107"/>
          </a:xfrm>
          <a:prstGeom prst="rect">
            <a:avLst/>
          </a:prstGeom>
          <a:noFill/>
        </p:spPr>
        <p:txBody>
          <a:bodyPr wrap="square" rtlCol="0">
            <a:spAutoFit/>
          </a:bodyPr>
          <a:lstStyle/>
          <a:p>
            <a:r>
              <a:rPr lang="en-US" sz="2800" dirty="0"/>
              <a:t>P</a:t>
            </a:r>
            <a:r>
              <a:rPr lang="en-US" sz="2800" dirty="0" smtClean="0"/>
              <a:t>roduction factors are inputs x</a:t>
            </a:r>
            <a:r>
              <a:rPr lang="en-US" sz="2800" baseline="-25000" dirty="0" smtClean="0"/>
              <a:t>1</a:t>
            </a:r>
            <a:r>
              <a:rPr lang="en-US" sz="2800" dirty="0" smtClean="0"/>
              <a:t>, x</a:t>
            </a:r>
            <a:r>
              <a:rPr lang="en-US" sz="2800" baseline="-25000" dirty="0" smtClean="0"/>
              <a:t>2</a:t>
            </a:r>
            <a:r>
              <a:rPr lang="en-US" sz="2800" dirty="0" smtClean="0"/>
              <a:t>,… required by a process to produce an output y. In our case, the output is a </a:t>
            </a:r>
            <a:r>
              <a:rPr lang="en-US" sz="2800" dirty="0" err="1" smtClean="0"/>
              <a:t>MWhr</a:t>
            </a:r>
            <a:r>
              <a:rPr lang="en-US" sz="2800" dirty="0" smtClean="0"/>
              <a:t>.</a:t>
            </a:r>
          </a:p>
        </p:txBody>
      </p:sp>
      <p:sp>
        <p:nvSpPr>
          <p:cNvPr id="5"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3</a:t>
            </a:fld>
            <a:endParaRPr lang="en-US" b="1" dirty="0"/>
          </a:p>
        </p:txBody>
      </p:sp>
      <p:graphicFrame>
        <p:nvGraphicFramePr>
          <p:cNvPr id="2" name="Table 1"/>
          <p:cNvGraphicFramePr>
            <a:graphicFrameLocks noGrp="1"/>
          </p:cNvGraphicFramePr>
          <p:nvPr>
            <p:extLst>
              <p:ext uri="{D42A27DB-BD31-4B8C-83A1-F6EECF244321}">
                <p14:modId xmlns:p14="http://schemas.microsoft.com/office/powerpoint/2010/main" val="726496801"/>
              </p:ext>
            </p:extLst>
          </p:nvPr>
        </p:nvGraphicFramePr>
        <p:xfrm>
          <a:off x="66554" y="3708331"/>
          <a:ext cx="9067800" cy="2936240"/>
        </p:xfrm>
        <a:graphic>
          <a:graphicData uri="http://schemas.openxmlformats.org/drawingml/2006/table">
            <a:tbl>
              <a:tblPr firstRow="1" bandRow="1">
                <a:tableStyleId>{5C22544A-7EE6-4342-B048-85BDC9FD1C3A}</a:tableStyleId>
              </a:tblPr>
              <a:tblGrid>
                <a:gridCol w="3022600">
                  <a:extLst>
                    <a:ext uri="{9D8B030D-6E8A-4147-A177-3AD203B41FA5}">
                      <a16:colId xmlns:a16="http://schemas.microsoft.com/office/drawing/2014/main" val="2953524822"/>
                    </a:ext>
                  </a:extLst>
                </a:gridCol>
                <a:gridCol w="3022600">
                  <a:extLst>
                    <a:ext uri="{9D8B030D-6E8A-4147-A177-3AD203B41FA5}">
                      <a16:colId xmlns:a16="http://schemas.microsoft.com/office/drawing/2014/main" val="2394330896"/>
                    </a:ext>
                  </a:extLst>
                </a:gridCol>
                <a:gridCol w="3022600">
                  <a:extLst>
                    <a:ext uri="{9D8B030D-6E8A-4147-A177-3AD203B41FA5}">
                      <a16:colId xmlns:a16="http://schemas.microsoft.com/office/drawing/2014/main" val="4111208792"/>
                    </a:ext>
                  </a:extLst>
                </a:gridCol>
              </a:tblGrid>
              <a:tr h="370840">
                <a:tc>
                  <a:txBody>
                    <a:bodyPr/>
                    <a:lstStyle/>
                    <a:p>
                      <a:r>
                        <a:rPr lang="en-US" dirty="0" smtClean="0"/>
                        <a:t>Category</a:t>
                      </a:r>
                      <a:endParaRPr lang="en-US" dirty="0"/>
                    </a:p>
                  </a:txBody>
                  <a:tcPr/>
                </a:tc>
                <a:tc>
                  <a:txBody>
                    <a:bodyPr/>
                    <a:lstStyle/>
                    <a:p>
                      <a:r>
                        <a:rPr lang="en-US" dirty="0" smtClean="0"/>
                        <a:t>Production factors for producing corn</a:t>
                      </a:r>
                      <a:endParaRPr lang="en-US" dirty="0"/>
                    </a:p>
                  </a:txBody>
                  <a:tcPr/>
                </a:tc>
                <a:tc>
                  <a:txBody>
                    <a:bodyPr/>
                    <a:lstStyle/>
                    <a:p>
                      <a:r>
                        <a:rPr lang="en-US" dirty="0" smtClean="0"/>
                        <a:t>Production</a:t>
                      </a:r>
                      <a:r>
                        <a:rPr lang="en-US" baseline="0" dirty="0" smtClean="0"/>
                        <a:t> factors f</a:t>
                      </a:r>
                      <a:r>
                        <a:rPr lang="en-US" dirty="0" smtClean="0"/>
                        <a:t>or producing </a:t>
                      </a:r>
                      <a:r>
                        <a:rPr lang="en-US" dirty="0" err="1" smtClean="0"/>
                        <a:t>MWhr</a:t>
                      </a:r>
                      <a:endParaRPr lang="en-US" dirty="0"/>
                    </a:p>
                  </a:txBody>
                  <a:tcPr/>
                </a:tc>
                <a:extLst>
                  <a:ext uri="{0D108BD9-81ED-4DB2-BD59-A6C34878D82A}">
                    <a16:rowId xmlns:a16="http://schemas.microsoft.com/office/drawing/2014/main" val="39905514"/>
                  </a:ext>
                </a:extLst>
              </a:tr>
              <a:tr h="370840">
                <a:tc>
                  <a:txBody>
                    <a:bodyPr/>
                    <a:lstStyle/>
                    <a:p>
                      <a:r>
                        <a:rPr lang="en-US" dirty="0" smtClean="0"/>
                        <a:t>Raw materials</a:t>
                      </a:r>
                      <a:endParaRPr lang="en-US" dirty="0"/>
                    </a:p>
                  </a:txBody>
                  <a:tcPr/>
                </a:tc>
                <a:tc>
                  <a:txBody>
                    <a:bodyPr/>
                    <a:lstStyle/>
                    <a:p>
                      <a:r>
                        <a:rPr lang="en-US" dirty="0" smtClean="0"/>
                        <a:t>Seed corn, fertilizer</a:t>
                      </a:r>
                      <a:endParaRPr lang="en-US" dirty="0"/>
                    </a:p>
                  </a:txBody>
                  <a:tcPr/>
                </a:tc>
                <a:tc>
                  <a:txBody>
                    <a:bodyPr/>
                    <a:lstStyle/>
                    <a:p>
                      <a:r>
                        <a:rPr lang="en-US" dirty="0" smtClean="0"/>
                        <a:t>Coal,</a:t>
                      </a:r>
                      <a:r>
                        <a:rPr lang="en-US" baseline="0" dirty="0" smtClean="0"/>
                        <a:t> natural gas, uranium</a:t>
                      </a:r>
                      <a:endParaRPr lang="en-US" dirty="0"/>
                    </a:p>
                  </a:txBody>
                  <a:tcPr/>
                </a:tc>
                <a:extLst>
                  <a:ext uri="{0D108BD9-81ED-4DB2-BD59-A6C34878D82A}">
                    <a16:rowId xmlns:a16="http://schemas.microsoft.com/office/drawing/2014/main" val="234913310"/>
                  </a:ext>
                </a:extLst>
              </a:tr>
              <a:tr h="370840">
                <a:tc>
                  <a:txBody>
                    <a:bodyPr/>
                    <a:lstStyle/>
                    <a:p>
                      <a:r>
                        <a:rPr lang="en-US" dirty="0" smtClean="0"/>
                        <a:t>Labor</a:t>
                      </a:r>
                      <a:endParaRPr lang="en-US" dirty="0"/>
                    </a:p>
                  </a:txBody>
                  <a:tcPr/>
                </a:tc>
                <a:tc>
                  <a:txBody>
                    <a:bodyPr/>
                    <a:lstStyle/>
                    <a:p>
                      <a:r>
                        <a:rPr lang="en-US" dirty="0" smtClean="0"/>
                        <a:t>farmer</a:t>
                      </a:r>
                      <a:endParaRPr lang="en-US" dirty="0"/>
                    </a:p>
                  </a:txBody>
                  <a:tcPr/>
                </a:tc>
                <a:tc>
                  <a:txBody>
                    <a:bodyPr/>
                    <a:lstStyle/>
                    <a:p>
                      <a:r>
                        <a:rPr lang="en-US" dirty="0" smtClean="0"/>
                        <a:t>Administration/management, engineering, technicians</a:t>
                      </a:r>
                      <a:endParaRPr lang="en-US" dirty="0"/>
                    </a:p>
                  </a:txBody>
                  <a:tcPr/>
                </a:tc>
                <a:extLst>
                  <a:ext uri="{0D108BD9-81ED-4DB2-BD59-A6C34878D82A}">
                    <a16:rowId xmlns:a16="http://schemas.microsoft.com/office/drawing/2014/main" val="2720865561"/>
                  </a:ext>
                </a:extLst>
              </a:tr>
              <a:tr h="370840">
                <a:tc>
                  <a:txBody>
                    <a:bodyPr/>
                    <a:lstStyle/>
                    <a:p>
                      <a:r>
                        <a:rPr lang="en-US" dirty="0" smtClean="0"/>
                        <a:t>Land &amp; buildings</a:t>
                      </a:r>
                      <a:endParaRPr lang="en-US" dirty="0"/>
                    </a:p>
                  </a:txBody>
                  <a:tcPr/>
                </a:tc>
                <a:tc>
                  <a:txBody>
                    <a:bodyPr/>
                    <a:lstStyle/>
                    <a:p>
                      <a:r>
                        <a:rPr lang="en-US" dirty="0" smtClean="0"/>
                        <a:t>Cropland </a:t>
                      </a:r>
                      <a:endParaRPr lang="en-US" dirty="0"/>
                    </a:p>
                  </a:txBody>
                  <a:tcPr/>
                </a:tc>
                <a:tc>
                  <a:txBody>
                    <a:bodyPr/>
                    <a:lstStyle/>
                    <a:p>
                      <a:r>
                        <a:rPr lang="en-US" dirty="0" smtClean="0"/>
                        <a:t>Power house</a:t>
                      </a:r>
                      <a:r>
                        <a:rPr lang="en-US" baseline="0" dirty="0" smtClean="0"/>
                        <a:t> &amp; cooling tower</a:t>
                      </a:r>
                      <a:endParaRPr lang="en-US" dirty="0"/>
                    </a:p>
                  </a:txBody>
                  <a:tcPr/>
                </a:tc>
                <a:extLst>
                  <a:ext uri="{0D108BD9-81ED-4DB2-BD59-A6C34878D82A}">
                    <a16:rowId xmlns:a16="http://schemas.microsoft.com/office/drawing/2014/main" val="3386910404"/>
                  </a:ext>
                </a:extLst>
              </a:tr>
              <a:tr h="370840">
                <a:tc>
                  <a:txBody>
                    <a:bodyPr/>
                    <a:lstStyle/>
                    <a:p>
                      <a:r>
                        <a:rPr lang="en-US" dirty="0" smtClean="0"/>
                        <a:t>Machines and technologies</a:t>
                      </a:r>
                      <a:endParaRPr lang="en-US" dirty="0"/>
                    </a:p>
                  </a:txBody>
                  <a:tcPr/>
                </a:tc>
                <a:tc>
                  <a:txBody>
                    <a:bodyPr/>
                    <a:lstStyle/>
                    <a:p>
                      <a:r>
                        <a:rPr lang="en-US" dirty="0" smtClean="0"/>
                        <a:t>tractors, balers, combines, plows, mowers, planters, sprayers</a:t>
                      </a:r>
                      <a:endParaRPr lang="en-US" dirty="0"/>
                    </a:p>
                  </a:txBody>
                  <a:tcPr/>
                </a:tc>
                <a:tc>
                  <a:txBody>
                    <a:bodyPr/>
                    <a:lstStyle/>
                    <a:p>
                      <a:r>
                        <a:rPr lang="en-US" dirty="0" smtClean="0"/>
                        <a:t>Boilers, turbines, generators, SCADA system</a:t>
                      </a:r>
                      <a:endParaRPr lang="en-US" dirty="0"/>
                    </a:p>
                  </a:txBody>
                  <a:tcPr/>
                </a:tc>
                <a:extLst>
                  <a:ext uri="{0D108BD9-81ED-4DB2-BD59-A6C34878D82A}">
                    <a16:rowId xmlns:a16="http://schemas.microsoft.com/office/drawing/2014/main" val="1435878792"/>
                  </a:ext>
                </a:extLst>
              </a:tr>
            </a:tbl>
          </a:graphicData>
        </a:graphic>
      </p:graphicFrame>
      <p:sp>
        <p:nvSpPr>
          <p:cNvPr id="6" name="TextBox 5"/>
          <p:cNvSpPr txBox="1"/>
          <p:nvPr/>
        </p:nvSpPr>
        <p:spPr>
          <a:xfrm>
            <a:off x="142754" y="3137654"/>
            <a:ext cx="8915400" cy="523220"/>
          </a:xfrm>
          <a:prstGeom prst="rect">
            <a:avLst/>
          </a:prstGeom>
          <a:noFill/>
        </p:spPr>
        <p:txBody>
          <a:bodyPr wrap="square" rtlCol="0">
            <a:spAutoFit/>
          </a:bodyPr>
          <a:lstStyle/>
          <a:p>
            <a:r>
              <a:rPr lang="en-US" sz="2800" dirty="0" smtClean="0"/>
              <a:t>There are four categories of production factors.</a:t>
            </a:r>
            <a:endParaRPr lang="en-US" sz="2800" dirty="0"/>
          </a:p>
        </p:txBody>
      </p:sp>
      <p:graphicFrame>
        <p:nvGraphicFramePr>
          <p:cNvPr id="3" name="Object 2"/>
          <p:cNvGraphicFramePr>
            <a:graphicFrameLocks noChangeAspect="1"/>
          </p:cNvGraphicFramePr>
          <p:nvPr>
            <p:extLst>
              <p:ext uri="{D42A27DB-BD31-4B8C-83A1-F6EECF244321}">
                <p14:modId xmlns:p14="http://schemas.microsoft.com/office/powerpoint/2010/main" val="596327875"/>
              </p:ext>
            </p:extLst>
          </p:nvPr>
        </p:nvGraphicFramePr>
        <p:xfrm>
          <a:off x="3200400" y="2446937"/>
          <a:ext cx="2344583" cy="555296"/>
        </p:xfrm>
        <a:graphic>
          <a:graphicData uri="http://schemas.openxmlformats.org/presentationml/2006/ole">
            <mc:AlternateContent xmlns:mc="http://schemas.openxmlformats.org/markup-compatibility/2006">
              <mc:Choice xmlns:v="urn:schemas-microsoft-com:vml" Requires="v">
                <p:oleObj spid="_x0000_s30732" name="Equation" r:id="rId3" imgW="965160" imgH="228600" progId="Equation.DSMT4">
                  <p:embed/>
                </p:oleObj>
              </mc:Choice>
              <mc:Fallback>
                <p:oleObj name="Equation" r:id="rId3" imgW="965160" imgH="228600" progId="Equation.DSMT4">
                  <p:embed/>
                  <p:pic>
                    <p:nvPicPr>
                      <p:cNvPr id="0" name=""/>
                      <p:cNvPicPr/>
                      <p:nvPr/>
                    </p:nvPicPr>
                    <p:blipFill>
                      <a:blip r:embed="rId4"/>
                      <a:stretch>
                        <a:fillRect/>
                      </a:stretch>
                    </p:blipFill>
                    <p:spPr>
                      <a:xfrm>
                        <a:off x="3200400" y="2446937"/>
                        <a:ext cx="2344583" cy="555296"/>
                      </a:xfrm>
                      <a:prstGeom prst="rect">
                        <a:avLst/>
                      </a:prstGeom>
                    </p:spPr>
                  </p:pic>
                </p:oleObj>
              </mc:Fallback>
            </mc:AlternateContent>
          </a:graphicData>
        </a:graphic>
      </p:graphicFrame>
    </p:spTree>
    <p:extLst>
      <p:ext uri="{BB962C8B-B14F-4D97-AF65-F5344CB8AC3E}">
        <p14:creationId xmlns:p14="http://schemas.microsoft.com/office/powerpoint/2010/main" val="31999937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Example 3 (continued)</a:t>
            </a:r>
            <a:endParaRPr lang="en-US" sz="3800" dirty="0" smtClean="0"/>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30</a:t>
            </a:fld>
            <a:endParaRPr lang="en-US" b="1" dirty="0"/>
          </a:p>
        </p:txBody>
      </p:sp>
      <p:sp>
        <p:nvSpPr>
          <p:cNvPr id="25" name="TextBox 24"/>
          <p:cNvSpPr txBox="1"/>
          <p:nvPr/>
        </p:nvSpPr>
        <p:spPr>
          <a:xfrm>
            <a:off x="0" y="533400"/>
            <a:ext cx="9144000" cy="646331"/>
          </a:xfrm>
          <a:prstGeom prst="rect">
            <a:avLst/>
          </a:prstGeom>
          <a:noFill/>
        </p:spPr>
        <p:txBody>
          <a:bodyPr wrap="square" rtlCol="0">
            <a:spAutoFit/>
          </a:bodyPr>
          <a:lstStyle/>
          <a:p>
            <a:r>
              <a:rPr lang="en-US" dirty="0" smtClean="0"/>
              <a:t>For each of the four loading levels, find </a:t>
            </a:r>
          </a:p>
          <a:p>
            <a:pPr marL="342900" indent="-342900">
              <a:buAutoNum type="alphaLcParenBoth"/>
            </a:pPr>
            <a:r>
              <a:rPr lang="en-US" b="1" dirty="0" smtClean="0"/>
              <a:t>The efficiency </a:t>
            </a:r>
            <a:r>
              <a:rPr lang="en-US" b="1" i="1" dirty="0" smtClean="0"/>
              <a:t>η</a:t>
            </a:r>
          </a:p>
        </p:txBody>
      </p:sp>
      <p:graphicFrame>
        <p:nvGraphicFramePr>
          <p:cNvPr id="10" name="Object 9"/>
          <p:cNvGraphicFramePr>
            <a:graphicFrameLocks noChangeAspect="1"/>
          </p:cNvGraphicFramePr>
          <p:nvPr>
            <p:extLst>
              <p:ext uri="{D42A27DB-BD31-4B8C-83A1-F6EECF244321}">
                <p14:modId xmlns:p14="http://schemas.microsoft.com/office/powerpoint/2010/main" val="4138759677"/>
              </p:ext>
            </p:extLst>
          </p:nvPr>
        </p:nvGraphicFramePr>
        <p:xfrm>
          <a:off x="3473451" y="858316"/>
          <a:ext cx="4935538" cy="1263650"/>
        </p:xfrm>
        <a:graphic>
          <a:graphicData uri="http://schemas.openxmlformats.org/presentationml/2006/ole">
            <mc:AlternateContent xmlns:mc="http://schemas.openxmlformats.org/markup-compatibility/2006">
              <mc:Choice xmlns:v="urn:schemas-microsoft-com:vml" Requires="v">
                <p:oleObj spid="_x0000_s32829" name="Equation" r:id="rId3" imgW="3340080" imgH="863280" progId="Equation.DSMT4">
                  <p:embed/>
                </p:oleObj>
              </mc:Choice>
              <mc:Fallback>
                <p:oleObj name="Equation" r:id="rId3" imgW="3340080" imgH="863280" progId="Equation.DSMT4">
                  <p:embed/>
                  <p:pic>
                    <p:nvPicPr>
                      <p:cNvPr id="0" name="Object 1"/>
                      <p:cNvPicPr>
                        <a:picLocks noChangeAspect="1" noChangeArrowheads="1"/>
                      </p:cNvPicPr>
                      <p:nvPr/>
                    </p:nvPicPr>
                    <p:blipFill>
                      <a:blip r:embed="rId4"/>
                      <a:srcRect/>
                      <a:stretch>
                        <a:fillRect/>
                      </a:stretch>
                    </p:blipFill>
                    <p:spPr bwMode="auto">
                      <a:xfrm>
                        <a:off x="3473451" y="858316"/>
                        <a:ext cx="4935538" cy="126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8"/>
          <p:cNvGraphicFramePr>
            <a:graphicFrameLocks noChangeAspect="1"/>
          </p:cNvGraphicFramePr>
          <p:nvPr>
            <p:extLst>
              <p:ext uri="{D42A27DB-BD31-4B8C-83A1-F6EECF244321}">
                <p14:modId xmlns:p14="http://schemas.microsoft.com/office/powerpoint/2010/main" val="2667069206"/>
              </p:ext>
            </p:extLst>
          </p:nvPr>
        </p:nvGraphicFramePr>
        <p:xfrm>
          <a:off x="762000" y="1137439"/>
          <a:ext cx="2606675" cy="779462"/>
        </p:xfrm>
        <a:graphic>
          <a:graphicData uri="http://schemas.openxmlformats.org/presentationml/2006/ole">
            <mc:AlternateContent xmlns:mc="http://schemas.openxmlformats.org/markup-compatibility/2006">
              <mc:Choice xmlns:v="urn:schemas-microsoft-com:vml" Requires="v">
                <p:oleObj spid="_x0000_s32830" name="Equation" r:id="rId5" imgW="1765080" imgH="533160" progId="Equation.DSMT4">
                  <p:embed/>
                </p:oleObj>
              </mc:Choice>
              <mc:Fallback>
                <p:oleObj name="Equation" r:id="rId5" imgW="1765080" imgH="533160" progId="Equation.DSMT4">
                  <p:embed/>
                  <p:pic>
                    <p:nvPicPr>
                      <p:cNvPr id="10" name="Object 9"/>
                      <p:cNvPicPr>
                        <a:picLocks noChangeAspect="1" noChangeArrowheads="1"/>
                      </p:cNvPicPr>
                      <p:nvPr/>
                    </p:nvPicPr>
                    <p:blipFill>
                      <a:blip r:embed="rId6"/>
                      <a:srcRect/>
                      <a:stretch>
                        <a:fillRect/>
                      </a:stretch>
                    </p:blipFill>
                    <p:spPr bwMode="auto">
                      <a:xfrm>
                        <a:off x="762000" y="1137439"/>
                        <a:ext cx="2606675" cy="7794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418306" y="1905000"/>
            <a:ext cx="8610600" cy="369332"/>
          </a:xfrm>
          <a:prstGeom prst="rect">
            <a:avLst/>
          </a:prstGeom>
          <a:noFill/>
        </p:spPr>
        <p:txBody>
          <a:bodyPr wrap="square" rtlCol="0">
            <a:spAutoFit/>
          </a:bodyPr>
          <a:lstStyle/>
          <a:p>
            <a:r>
              <a:rPr lang="en-US" dirty="0" smtClean="0"/>
              <a:t>For first time period, we obtain:</a:t>
            </a:r>
            <a:endParaRPr lang="en-US" dirty="0"/>
          </a:p>
        </p:txBody>
      </p:sp>
      <p:graphicFrame>
        <p:nvGraphicFramePr>
          <p:cNvPr id="20" name="Object 19"/>
          <p:cNvGraphicFramePr>
            <a:graphicFrameLocks noChangeAspect="1"/>
          </p:cNvGraphicFramePr>
          <p:nvPr>
            <p:extLst>
              <p:ext uri="{D42A27DB-BD31-4B8C-83A1-F6EECF244321}">
                <p14:modId xmlns:p14="http://schemas.microsoft.com/office/powerpoint/2010/main" val="4100762241"/>
              </p:ext>
            </p:extLst>
          </p:nvPr>
        </p:nvGraphicFramePr>
        <p:xfrm>
          <a:off x="915987" y="2208141"/>
          <a:ext cx="7770813" cy="1263650"/>
        </p:xfrm>
        <a:graphic>
          <a:graphicData uri="http://schemas.openxmlformats.org/presentationml/2006/ole">
            <mc:AlternateContent xmlns:mc="http://schemas.openxmlformats.org/markup-compatibility/2006">
              <mc:Choice xmlns:v="urn:schemas-microsoft-com:vml" Requires="v">
                <p:oleObj spid="_x0000_s32831" name="Equation" r:id="rId7" imgW="5257800" imgH="863280" progId="Equation.DSMT4">
                  <p:embed/>
                </p:oleObj>
              </mc:Choice>
              <mc:Fallback>
                <p:oleObj name="Equation" r:id="rId7" imgW="5257800" imgH="863280" progId="Equation.DSMT4">
                  <p:embed/>
                  <p:pic>
                    <p:nvPicPr>
                      <p:cNvPr id="10" name="Object 9"/>
                      <p:cNvPicPr>
                        <a:picLocks noChangeAspect="1" noChangeArrowheads="1"/>
                      </p:cNvPicPr>
                      <p:nvPr/>
                    </p:nvPicPr>
                    <p:blipFill>
                      <a:blip r:embed="rId8"/>
                      <a:srcRect/>
                      <a:stretch>
                        <a:fillRect/>
                      </a:stretch>
                    </p:blipFill>
                    <p:spPr bwMode="auto">
                      <a:xfrm>
                        <a:off x="915987" y="2208141"/>
                        <a:ext cx="7770813" cy="126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Rectangle 13"/>
          <p:cNvSpPr/>
          <p:nvPr/>
        </p:nvSpPr>
        <p:spPr>
          <a:xfrm>
            <a:off x="0" y="3430116"/>
            <a:ext cx="3706912" cy="369332"/>
          </a:xfrm>
          <a:prstGeom prst="rect">
            <a:avLst/>
          </a:prstGeom>
        </p:spPr>
        <p:txBody>
          <a:bodyPr wrap="none">
            <a:spAutoFit/>
          </a:bodyPr>
          <a:lstStyle/>
          <a:p>
            <a:pPr marL="342900" indent="-342900">
              <a:buFont typeface="+mj-lt"/>
              <a:buAutoNum type="alphaLcParenR" startAt="2"/>
            </a:pPr>
            <a:r>
              <a:rPr lang="en-US" b="1" dirty="0"/>
              <a:t>The heat rate H (MMBTU/</a:t>
            </a:r>
            <a:r>
              <a:rPr lang="en-US" b="1" dirty="0" err="1"/>
              <a:t>MWhr</a:t>
            </a:r>
            <a:r>
              <a:rPr lang="en-US" b="1" dirty="0"/>
              <a:t>)</a:t>
            </a:r>
          </a:p>
        </p:txBody>
      </p:sp>
      <p:graphicFrame>
        <p:nvGraphicFramePr>
          <p:cNvPr id="17" name="Object 16"/>
          <p:cNvGraphicFramePr>
            <a:graphicFrameLocks noChangeAspect="1"/>
          </p:cNvGraphicFramePr>
          <p:nvPr>
            <p:extLst>
              <p:ext uri="{D42A27DB-BD31-4B8C-83A1-F6EECF244321}">
                <p14:modId xmlns:p14="http://schemas.microsoft.com/office/powerpoint/2010/main" val="3910890961"/>
              </p:ext>
            </p:extLst>
          </p:nvPr>
        </p:nvGraphicFramePr>
        <p:xfrm>
          <a:off x="744538" y="3799026"/>
          <a:ext cx="3017837" cy="654050"/>
        </p:xfrm>
        <a:graphic>
          <a:graphicData uri="http://schemas.openxmlformats.org/presentationml/2006/ole">
            <mc:AlternateContent xmlns:mc="http://schemas.openxmlformats.org/markup-compatibility/2006">
              <mc:Choice xmlns:v="urn:schemas-microsoft-com:vml" Requires="v">
                <p:oleObj spid="_x0000_s32832" name="Equation" r:id="rId9" imgW="1765080" imgH="419040" progId="Equation.DSMT4">
                  <p:embed/>
                </p:oleObj>
              </mc:Choice>
              <mc:Fallback>
                <p:oleObj name="Equation" r:id="rId9" imgW="1765080" imgH="419040" progId="Equation.DSMT4">
                  <p:embed/>
                  <p:pic>
                    <p:nvPicPr>
                      <p:cNvPr id="0" name="Object 9"/>
                      <p:cNvPicPr>
                        <a:picLocks noChangeAspect="1" noChangeArrowheads="1"/>
                      </p:cNvPicPr>
                      <p:nvPr/>
                    </p:nvPicPr>
                    <p:blipFill>
                      <a:blip r:embed="rId10"/>
                      <a:srcRect/>
                      <a:stretch>
                        <a:fillRect/>
                      </a:stretch>
                    </p:blipFill>
                    <p:spPr bwMode="auto">
                      <a:xfrm>
                        <a:off x="744538" y="3799026"/>
                        <a:ext cx="3017837" cy="654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683830119"/>
              </p:ext>
            </p:extLst>
          </p:nvPr>
        </p:nvGraphicFramePr>
        <p:xfrm>
          <a:off x="3828025" y="3474704"/>
          <a:ext cx="5081588" cy="973138"/>
        </p:xfrm>
        <a:graphic>
          <a:graphicData uri="http://schemas.openxmlformats.org/presentationml/2006/ole">
            <mc:AlternateContent xmlns:mc="http://schemas.openxmlformats.org/markup-compatibility/2006">
              <mc:Choice xmlns:v="urn:schemas-microsoft-com:vml" Requires="v">
                <p:oleObj spid="_x0000_s32833" name="Equation" r:id="rId11" imgW="2971800" imgH="622080" progId="Equation.DSMT4">
                  <p:embed/>
                </p:oleObj>
              </mc:Choice>
              <mc:Fallback>
                <p:oleObj name="Equation" r:id="rId11" imgW="2971800" imgH="622080" progId="Equation.DSMT4">
                  <p:embed/>
                  <p:pic>
                    <p:nvPicPr>
                      <p:cNvPr id="17" name="Object 16"/>
                      <p:cNvPicPr>
                        <a:picLocks noChangeAspect="1" noChangeArrowheads="1"/>
                      </p:cNvPicPr>
                      <p:nvPr/>
                    </p:nvPicPr>
                    <p:blipFill>
                      <a:blip r:embed="rId12"/>
                      <a:srcRect/>
                      <a:stretch>
                        <a:fillRect/>
                      </a:stretch>
                    </p:blipFill>
                    <p:spPr bwMode="auto">
                      <a:xfrm>
                        <a:off x="3828025" y="3474704"/>
                        <a:ext cx="5081588" cy="9731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014705069"/>
              </p:ext>
            </p:extLst>
          </p:nvPr>
        </p:nvGraphicFramePr>
        <p:xfrm>
          <a:off x="742156" y="4492671"/>
          <a:ext cx="7944644" cy="813033"/>
        </p:xfrm>
        <a:graphic>
          <a:graphicData uri="http://schemas.openxmlformats.org/presentationml/2006/ole">
            <mc:AlternateContent xmlns:mc="http://schemas.openxmlformats.org/markup-compatibility/2006">
              <mc:Choice xmlns:v="urn:schemas-microsoft-com:vml" Requires="v">
                <p:oleObj spid="_x0000_s32834" name="Equation" r:id="rId13" imgW="5562360" imgH="622080" progId="Equation.DSMT4">
                  <p:embed/>
                </p:oleObj>
              </mc:Choice>
              <mc:Fallback>
                <p:oleObj name="Equation" r:id="rId13" imgW="5562360" imgH="622080" progId="Equation.DSMT4">
                  <p:embed/>
                  <p:pic>
                    <p:nvPicPr>
                      <p:cNvPr id="24" name="Object 23"/>
                      <p:cNvPicPr>
                        <a:picLocks noChangeAspect="1" noChangeArrowheads="1"/>
                      </p:cNvPicPr>
                      <p:nvPr/>
                    </p:nvPicPr>
                    <p:blipFill>
                      <a:blip r:embed="rId14"/>
                      <a:srcRect/>
                      <a:stretch>
                        <a:fillRect/>
                      </a:stretch>
                    </p:blipFill>
                    <p:spPr bwMode="auto">
                      <a:xfrm>
                        <a:off x="742156" y="4492671"/>
                        <a:ext cx="7944644" cy="813033"/>
                      </a:xfrm>
                      <a:prstGeom prst="rect">
                        <a:avLst/>
                      </a:prstGeom>
                      <a:noFill/>
                    </p:spPr>
                  </p:pic>
                </p:oleObj>
              </mc:Fallback>
            </mc:AlternateContent>
          </a:graphicData>
        </a:graphic>
      </p:graphicFrame>
      <p:sp>
        <p:nvSpPr>
          <p:cNvPr id="21" name="Rectangle 20"/>
          <p:cNvSpPr/>
          <p:nvPr/>
        </p:nvSpPr>
        <p:spPr>
          <a:xfrm>
            <a:off x="0" y="5305704"/>
            <a:ext cx="4072140" cy="369332"/>
          </a:xfrm>
          <a:prstGeom prst="rect">
            <a:avLst/>
          </a:prstGeom>
        </p:spPr>
        <p:txBody>
          <a:bodyPr wrap="none">
            <a:spAutoFit/>
          </a:bodyPr>
          <a:lstStyle/>
          <a:p>
            <a:pPr marL="342900" indent="-342900">
              <a:buFont typeface="+mj-lt"/>
              <a:buAutoNum type="alphaLcParenR" startAt="3"/>
            </a:pPr>
            <a:r>
              <a:rPr lang="en-US" b="1" dirty="0"/>
              <a:t>The cost rate (cost per hour), C ($/</a:t>
            </a:r>
            <a:r>
              <a:rPr lang="en-US" b="1" dirty="0" err="1"/>
              <a:t>hr</a:t>
            </a:r>
            <a:r>
              <a:rPr lang="en-US" b="1" dirty="0"/>
              <a:t>)</a:t>
            </a:r>
          </a:p>
        </p:txBody>
      </p:sp>
      <p:graphicFrame>
        <p:nvGraphicFramePr>
          <p:cNvPr id="28" name="Object 27"/>
          <p:cNvGraphicFramePr>
            <a:graphicFrameLocks noChangeAspect="1"/>
          </p:cNvGraphicFramePr>
          <p:nvPr>
            <p:extLst>
              <p:ext uri="{D42A27DB-BD31-4B8C-83A1-F6EECF244321}">
                <p14:modId xmlns:p14="http://schemas.microsoft.com/office/powerpoint/2010/main" val="3350577091"/>
              </p:ext>
            </p:extLst>
          </p:nvPr>
        </p:nvGraphicFramePr>
        <p:xfrm>
          <a:off x="604838" y="5662751"/>
          <a:ext cx="3473450" cy="593725"/>
        </p:xfrm>
        <a:graphic>
          <a:graphicData uri="http://schemas.openxmlformats.org/presentationml/2006/ole">
            <mc:AlternateContent xmlns:mc="http://schemas.openxmlformats.org/markup-compatibility/2006">
              <mc:Choice xmlns:v="urn:schemas-microsoft-com:vml" Requires="v">
                <p:oleObj spid="_x0000_s32835" name="Equation" r:id="rId15" imgW="2031840" imgH="380880" progId="Equation.DSMT4">
                  <p:embed/>
                </p:oleObj>
              </mc:Choice>
              <mc:Fallback>
                <p:oleObj name="Equation" r:id="rId15" imgW="2031840" imgH="380880" progId="Equation.DSMT4">
                  <p:embed/>
                  <p:pic>
                    <p:nvPicPr>
                      <p:cNvPr id="17" name="Object 16"/>
                      <p:cNvPicPr>
                        <a:picLocks noChangeAspect="1" noChangeArrowheads="1"/>
                      </p:cNvPicPr>
                      <p:nvPr/>
                    </p:nvPicPr>
                    <p:blipFill>
                      <a:blip r:embed="rId16"/>
                      <a:srcRect/>
                      <a:stretch>
                        <a:fillRect/>
                      </a:stretch>
                    </p:blipFill>
                    <p:spPr bwMode="auto">
                      <a:xfrm>
                        <a:off x="604838" y="5662751"/>
                        <a:ext cx="3473450" cy="593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809254262"/>
              </p:ext>
            </p:extLst>
          </p:nvPr>
        </p:nvGraphicFramePr>
        <p:xfrm>
          <a:off x="4127500" y="5715000"/>
          <a:ext cx="889000" cy="257175"/>
        </p:xfrm>
        <a:graphic>
          <a:graphicData uri="http://schemas.openxmlformats.org/presentationml/2006/ole">
            <mc:AlternateContent xmlns:mc="http://schemas.openxmlformats.org/markup-compatibility/2006">
              <mc:Choice xmlns:v="urn:schemas-microsoft-com:vml" Requires="v">
                <p:oleObj spid="_x0000_s32836" name="Equation" r:id="rId17" imgW="520560" imgH="164880" progId="Equation.DSMT4">
                  <p:embed/>
                </p:oleObj>
              </mc:Choice>
              <mc:Fallback>
                <p:oleObj name="Equation" r:id="rId17" imgW="520560" imgH="164880" progId="Equation.DSMT4">
                  <p:embed/>
                  <p:pic>
                    <p:nvPicPr>
                      <p:cNvPr id="28" name="Object 27"/>
                      <p:cNvPicPr>
                        <a:picLocks noChangeAspect="1" noChangeArrowheads="1"/>
                      </p:cNvPicPr>
                      <p:nvPr/>
                    </p:nvPicPr>
                    <p:blipFill>
                      <a:blip r:embed="rId18"/>
                      <a:srcRect/>
                      <a:stretch>
                        <a:fillRect/>
                      </a:stretch>
                    </p:blipFill>
                    <p:spPr bwMode="auto">
                      <a:xfrm>
                        <a:off x="4127500" y="5715000"/>
                        <a:ext cx="889000" cy="257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2104203800"/>
              </p:ext>
            </p:extLst>
          </p:nvPr>
        </p:nvGraphicFramePr>
        <p:xfrm>
          <a:off x="4929188" y="5715000"/>
          <a:ext cx="1104900" cy="257175"/>
        </p:xfrm>
        <a:graphic>
          <a:graphicData uri="http://schemas.openxmlformats.org/presentationml/2006/ole">
            <mc:AlternateContent xmlns:mc="http://schemas.openxmlformats.org/markup-compatibility/2006">
              <mc:Choice xmlns:v="urn:schemas-microsoft-com:vml" Requires="v">
                <p:oleObj spid="_x0000_s32837" name="Equation" r:id="rId19" imgW="647640" imgH="164880" progId="Equation.DSMT4">
                  <p:embed/>
                </p:oleObj>
              </mc:Choice>
              <mc:Fallback>
                <p:oleObj name="Equation" r:id="rId19" imgW="647640" imgH="164880" progId="Equation.DSMT4">
                  <p:embed/>
                  <p:pic>
                    <p:nvPicPr>
                      <p:cNvPr id="29" name="Object 28"/>
                      <p:cNvPicPr>
                        <a:picLocks noChangeAspect="1" noChangeArrowheads="1"/>
                      </p:cNvPicPr>
                      <p:nvPr/>
                    </p:nvPicPr>
                    <p:blipFill>
                      <a:blip r:embed="rId20"/>
                      <a:srcRect/>
                      <a:stretch>
                        <a:fillRect/>
                      </a:stretch>
                    </p:blipFill>
                    <p:spPr bwMode="auto">
                      <a:xfrm>
                        <a:off x="4929188" y="5715000"/>
                        <a:ext cx="1104900" cy="257175"/>
                      </a:xfrm>
                      <a:prstGeom prst="rect">
                        <a:avLst/>
                      </a:prstGeom>
                      <a:noFill/>
                    </p:spPr>
                  </p:pic>
                </p:oleObj>
              </mc:Fallback>
            </mc:AlternateContent>
          </a:graphicData>
        </a:graphic>
      </p:graphicFrame>
      <p:graphicFrame>
        <p:nvGraphicFramePr>
          <p:cNvPr id="31" name="Object 30"/>
          <p:cNvGraphicFramePr>
            <a:graphicFrameLocks noChangeAspect="1"/>
          </p:cNvGraphicFramePr>
          <p:nvPr>
            <p:extLst>
              <p:ext uri="{D42A27DB-BD31-4B8C-83A1-F6EECF244321}">
                <p14:modId xmlns:p14="http://schemas.microsoft.com/office/powerpoint/2010/main" val="3558835022"/>
              </p:ext>
            </p:extLst>
          </p:nvPr>
        </p:nvGraphicFramePr>
        <p:xfrm>
          <a:off x="631031" y="6349956"/>
          <a:ext cx="6262688" cy="276225"/>
        </p:xfrm>
        <a:graphic>
          <a:graphicData uri="http://schemas.openxmlformats.org/presentationml/2006/ole">
            <mc:AlternateContent xmlns:mc="http://schemas.openxmlformats.org/markup-compatibility/2006">
              <mc:Choice xmlns:v="urn:schemas-microsoft-com:vml" Requires="v">
                <p:oleObj spid="_x0000_s32838" name="Equation" r:id="rId21" imgW="3670200" imgH="177480" progId="Equation.DSMT4">
                  <p:embed/>
                </p:oleObj>
              </mc:Choice>
              <mc:Fallback>
                <p:oleObj name="Equation" r:id="rId21" imgW="3670200" imgH="177480" progId="Equation.DSMT4">
                  <p:embed/>
                  <p:pic>
                    <p:nvPicPr>
                      <p:cNvPr id="30" name="Object 29"/>
                      <p:cNvPicPr>
                        <a:picLocks noChangeAspect="1" noChangeArrowheads="1"/>
                      </p:cNvPicPr>
                      <p:nvPr/>
                    </p:nvPicPr>
                    <p:blipFill>
                      <a:blip r:embed="rId22"/>
                      <a:srcRect/>
                      <a:stretch>
                        <a:fillRect/>
                      </a:stretch>
                    </p:blipFill>
                    <p:spPr bwMode="auto">
                      <a:xfrm>
                        <a:off x="631031" y="6349956"/>
                        <a:ext cx="6262688" cy="276225"/>
                      </a:xfrm>
                      <a:prstGeom prst="rect">
                        <a:avLst/>
                      </a:prstGeom>
                      <a:noFill/>
                    </p:spPr>
                  </p:pic>
                </p:oleObj>
              </mc:Fallback>
            </mc:AlternateContent>
          </a:graphicData>
        </a:graphic>
      </p:graphicFrame>
    </p:spTree>
    <p:extLst>
      <p:ext uri="{BB962C8B-B14F-4D97-AF65-F5344CB8AC3E}">
        <p14:creationId xmlns:p14="http://schemas.microsoft.com/office/powerpoint/2010/main" val="2498846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Example 3 (continued)</a:t>
            </a:r>
            <a:endParaRPr lang="en-US" sz="3800" dirty="0" smtClean="0"/>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31</a:t>
            </a:fld>
            <a:endParaRPr lang="en-US" b="1" dirty="0"/>
          </a:p>
        </p:txBody>
      </p:sp>
      <p:graphicFrame>
        <p:nvGraphicFramePr>
          <p:cNvPr id="7" name="Table 6"/>
          <p:cNvGraphicFramePr>
            <a:graphicFrameLocks noGrp="1"/>
          </p:cNvGraphicFramePr>
          <p:nvPr>
            <p:extLst>
              <p:ext uri="{D42A27DB-BD31-4B8C-83A1-F6EECF244321}">
                <p14:modId xmlns:p14="http://schemas.microsoft.com/office/powerpoint/2010/main" val="2168930857"/>
              </p:ext>
            </p:extLst>
          </p:nvPr>
        </p:nvGraphicFramePr>
        <p:xfrm>
          <a:off x="818147" y="1369996"/>
          <a:ext cx="7315199" cy="1828800"/>
        </p:xfrm>
        <a:graphic>
          <a:graphicData uri="http://schemas.openxmlformats.org/drawingml/2006/table">
            <a:tbl>
              <a:tblPr>
                <a:tableStyleId>{5C22544A-7EE6-4342-B048-85BDC9FD1C3A}</a:tableStyleId>
              </a:tblPr>
              <a:tblGrid>
                <a:gridCol w="1216532">
                  <a:extLst>
                    <a:ext uri="{9D8B030D-6E8A-4147-A177-3AD203B41FA5}">
                      <a16:colId xmlns:a16="http://schemas.microsoft.com/office/drawing/2014/main" val="2389426591"/>
                    </a:ext>
                  </a:extLst>
                </a:gridCol>
                <a:gridCol w="1216532">
                  <a:extLst>
                    <a:ext uri="{9D8B030D-6E8A-4147-A177-3AD203B41FA5}">
                      <a16:colId xmlns:a16="http://schemas.microsoft.com/office/drawing/2014/main" val="1666879027"/>
                    </a:ext>
                  </a:extLst>
                </a:gridCol>
                <a:gridCol w="1216532">
                  <a:extLst>
                    <a:ext uri="{9D8B030D-6E8A-4147-A177-3AD203B41FA5}">
                      <a16:colId xmlns:a16="http://schemas.microsoft.com/office/drawing/2014/main" val="2433680118"/>
                    </a:ext>
                  </a:extLst>
                </a:gridCol>
                <a:gridCol w="992434">
                  <a:extLst>
                    <a:ext uri="{9D8B030D-6E8A-4147-A177-3AD203B41FA5}">
                      <a16:colId xmlns:a16="http://schemas.microsoft.com/office/drawing/2014/main" val="3221265238"/>
                    </a:ext>
                  </a:extLst>
                </a:gridCol>
                <a:gridCol w="1616707">
                  <a:extLst>
                    <a:ext uri="{9D8B030D-6E8A-4147-A177-3AD203B41FA5}">
                      <a16:colId xmlns:a16="http://schemas.microsoft.com/office/drawing/2014/main" val="1755634806"/>
                    </a:ext>
                  </a:extLst>
                </a:gridCol>
                <a:gridCol w="1056462">
                  <a:extLst>
                    <a:ext uri="{9D8B030D-6E8A-4147-A177-3AD203B41FA5}">
                      <a16:colId xmlns:a16="http://schemas.microsoft.com/office/drawing/2014/main" val="500946246"/>
                    </a:ext>
                  </a:extLst>
                </a:gridCol>
              </a:tblGrid>
              <a:tr h="0">
                <a:tc>
                  <a:txBody>
                    <a:bodyPr/>
                    <a:lstStyle/>
                    <a:p>
                      <a:pPr marL="0" marR="0" algn="ctr">
                        <a:spcBef>
                          <a:spcPts val="0"/>
                        </a:spcBef>
                        <a:spcAft>
                          <a:spcPts val="0"/>
                        </a:spcAft>
                      </a:pPr>
                      <a:r>
                        <a:rPr lang="fr-FR" sz="2000">
                          <a:effectLst/>
                        </a:rPr>
                        <a:t>T (hrs)</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fr-FR" sz="2000">
                          <a:effectLst/>
                        </a:rPr>
                        <a:t>P (MW)</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fr-FR" sz="2000" dirty="0">
                          <a:effectLst/>
                        </a:rPr>
                        <a:t>y (tons)</a:t>
                      </a:r>
                      <a:endParaRPr lang="en-US" sz="10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η</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H (mbtu/mwhr)</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C ($/hr)</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880018713"/>
                  </a:ext>
                </a:extLst>
              </a:tr>
              <a:tr h="0">
                <a:tc>
                  <a:txBody>
                    <a:bodyPr/>
                    <a:lstStyle/>
                    <a:p>
                      <a:pPr marL="0" marR="0" algn="ctr">
                        <a:spcBef>
                          <a:spcPts val="0"/>
                        </a:spcBef>
                        <a:spcAft>
                          <a:spcPts val="0"/>
                        </a:spcAft>
                      </a:pPr>
                      <a:r>
                        <a:rPr lang="en-US" sz="2000">
                          <a:effectLst/>
                        </a:rPr>
                        <a:t>6</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40</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105.0</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0.33</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10.5</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630</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37399428"/>
                  </a:ext>
                </a:extLst>
              </a:tr>
              <a:tr h="0">
                <a:tc>
                  <a:txBody>
                    <a:bodyPr/>
                    <a:lstStyle/>
                    <a:p>
                      <a:pPr marL="0" marR="0" algn="ctr">
                        <a:spcBef>
                          <a:spcPts val="0"/>
                        </a:spcBef>
                        <a:spcAft>
                          <a:spcPts val="0"/>
                        </a:spcAft>
                      </a:pPr>
                      <a:r>
                        <a:rPr lang="en-US" sz="2000">
                          <a:effectLst/>
                        </a:rPr>
                        <a:t>4</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70</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94.5</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0.42</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8.1</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850</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120637288"/>
                  </a:ext>
                </a:extLst>
              </a:tr>
              <a:tr h="0">
                <a:tc>
                  <a:txBody>
                    <a:bodyPr/>
                    <a:lstStyle/>
                    <a:p>
                      <a:pPr marL="0" marR="0" algn="ctr">
                        <a:spcBef>
                          <a:spcPts val="0"/>
                        </a:spcBef>
                        <a:spcAft>
                          <a:spcPts val="0"/>
                        </a:spcAft>
                      </a:pPr>
                      <a:r>
                        <a:rPr lang="en-US" sz="2000">
                          <a:effectLst/>
                        </a:rPr>
                        <a:t>6</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80</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156.0</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0.44</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7.8</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936</a:t>
                      </a:r>
                      <a:endParaRPr lang="en-US" sz="10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80387670"/>
                  </a:ext>
                </a:extLst>
              </a:tr>
              <a:tr h="0">
                <a:tc>
                  <a:txBody>
                    <a:bodyPr/>
                    <a:lstStyle/>
                    <a:p>
                      <a:pPr marL="0" marR="0" algn="ctr">
                        <a:spcBef>
                          <a:spcPts val="0"/>
                        </a:spcBef>
                        <a:spcAft>
                          <a:spcPts val="0"/>
                        </a:spcAft>
                      </a:pPr>
                      <a:r>
                        <a:rPr lang="en-US" sz="2000">
                          <a:effectLst/>
                        </a:rPr>
                        <a:t>8</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100</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270.0</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0.42</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a:effectLst/>
                        </a:rPr>
                        <a:t>8.1</a:t>
                      </a:r>
                      <a:endParaRPr lang="en-US" sz="10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2000" dirty="0">
                          <a:effectLst/>
                        </a:rPr>
                        <a:t>1215</a:t>
                      </a:r>
                      <a:endParaRPr lang="en-US" sz="10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30832212"/>
                  </a:ext>
                </a:extLst>
              </a:tr>
            </a:tbl>
          </a:graphicData>
        </a:graphic>
      </p:graphicFrame>
      <p:sp>
        <p:nvSpPr>
          <p:cNvPr id="16" name="TextBox 15"/>
          <p:cNvSpPr txBox="1"/>
          <p:nvPr/>
        </p:nvSpPr>
        <p:spPr>
          <a:xfrm>
            <a:off x="0" y="5700852"/>
            <a:ext cx="9144000" cy="954107"/>
          </a:xfrm>
          <a:prstGeom prst="rect">
            <a:avLst/>
          </a:prstGeom>
          <a:noFill/>
        </p:spPr>
        <p:txBody>
          <a:bodyPr wrap="square" rtlCol="0">
            <a:spAutoFit/>
          </a:bodyPr>
          <a:lstStyle/>
          <a:p>
            <a:r>
              <a:rPr lang="en-US" sz="2800" dirty="0" smtClean="0"/>
              <a:t>We must do this numerically since we do not have explicit functions for cost rate C. </a:t>
            </a:r>
            <a:endParaRPr lang="en-US" sz="2800" dirty="0"/>
          </a:p>
        </p:txBody>
      </p:sp>
      <p:graphicFrame>
        <p:nvGraphicFramePr>
          <p:cNvPr id="22" name="Object 21"/>
          <p:cNvGraphicFramePr>
            <a:graphicFrameLocks noChangeAspect="1"/>
          </p:cNvGraphicFramePr>
          <p:nvPr>
            <p:extLst>
              <p:ext uri="{D42A27DB-BD31-4B8C-83A1-F6EECF244321}">
                <p14:modId xmlns:p14="http://schemas.microsoft.com/office/powerpoint/2010/main" val="3300925401"/>
              </p:ext>
            </p:extLst>
          </p:nvPr>
        </p:nvGraphicFramePr>
        <p:xfrm>
          <a:off x="3505200" y="3665290"/>
          <a:ext cx="1392366" cy="919956"/>
        </p:xfrm>
        <a:graphic>
          <a:graphicData uri="http://schemas.openxmlformats.org/presentationml/2006/ole">
            <mc:AlternateContent xmlns:mc="http://schemas.openxmlformats.org/markup-compatibility/2006">
              <mc:Choice xmlns:v="urn:schemas-microsoft-com:vml" Requires="v">
                <p:oleObj spid="_x0000_s33799" name="Equation" r:id="rId3" imgW="508000" imgH="330200" progId="Equation.DSMT4">
                  <p:embed/>
                </p:oleObj>
              </mc:Choice>
              <mc:Fallback>
                <p:oleObj name="Equation" r:id="rId3" imgW="508000" imgH="330200" progId="Equation.DSMT4">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665290"/>
                        <a:ext cx="1392366" cy="919956"/>
                      </a:xfrm>
                      <a:prstGeom prst="rect">
                        <a:avLst/>
                      </a:prstGeom>
                      <a:noFill/>
                    </p:spPr>
                  </p:pic>
                </p:oleObj>
              </mc:Fallback>
            </mc:AlternateContent>
          </a:graphicData>
        </a:graphic>
      </p:graphicFrame>
      <p:sp>
        <p:nvSpPr>
          <p:cNvPr id="32" name="TextBox 31"/>
          <p:cNvSpPr txBox="1"/>
          <p:nvPr/>
        </p:nvSpPr>
        <p:spPr>
          <a:xfrm>
            <a:off x="0" y="3142070"/>
            <a:ext cx="9144000" cy="523220"/>
          </a:xfrm>
          <a:prstGeom prst="rect">
            <a:avLst/>
          </a:prstGeom>
          <a:noFill/>
        </p:spPr>
        <p:txBody>
          <a:bodyPr wrap="square" rtlCol="0">
            <a:spAutoFit/>
          </a:bodyPr>
          <a:lstStyle/>
          <a:p>
            <a:r>
              <a:rPr lang="en-US" sz="2800" dirty="0" smtClean="0"/>
              <a:t>So let’s obtain the incremental cost as a function of loading, P.</a:t>
            </a:r>
          </a:p>
        </p:txBody>
      </p:sp>
      <p:sp>
        <p:nvSpPr>
          <p:cNvPr id="33" name="TextBox 32"/>
          <p:cNvSpPr txBox="1"/>
          <p:nvPr/>
        </p:nvSpPr>
        <p:spPr>
          <a:xfrm>
            <a:off x="0" y="4428393"/>
            <a:ext cx="9144000" cy="954107"/>
          </a:xfrm>
          <a:prstGeom prst="rect">
            <a:avLst/>
          </a:prstGeom>
          <a:noFill/>
        </p:spPr>
        <p:txBody>
          <a:bodyPr wrap="square" rtlCol="0">
            <a:spAutoFit/>
          </a:bodyPr>
          <a:lstStyle/>
          <a:p>
            <a:r>
              <a:rPr lang="en-US" sz="2800" dirty="0" smtClean="0"/>
              <a:t>Why do we want this? Because it is what we want to offer into the market.</a:t>
            </a:r>
            <a:endParaRPr lang="en-US" sz="2800" dirty="0"/>
          </a:p>
        </p:txBody>
      </p:sp>
      <p:sp>
        <p:nvSpPr>
          <p:cNvPr id="34" name="TextBox 33"/>
          <p:cNvSpPr txBox="1"/>
          <p:nvPr/>
        </p:nvSpPr>
        <p:spPr>
          <a:xfrm>
            <a:off x="0" y="862405"/>
            <a:ext cx="9144000" cy="523220"/>
          </a:xfrm>
          <a:prstGeom prst="rect">
            <a:avLst/>
          </a:prstGeom>
          <a:noFill/>
        </p:spPr>
        <p:txBody>
          <a:bodyPr wrap="square" rtlCol="0">
            <a:spAutoFit/>
          </a:bodyPr>
          <a:lstStyle/>
          <a:p>
            <a:r>
              <a:rPr lang="en-US" sz="2800" dirty="0" smtClean="0"/>
              <a:t>Repeating previous calculations for remaining three periods…</a:t>
            </a:r>
          </a:p>
        </p:txBody>
      </p:sp>
    </p:spTree>
    <p:extLst>
      <p:ext uri="{BB962C8B-B14F-4D97-AF65-F5344CB8AC3E}">
        <p14:creationId xmlns:p14="http://schemas.microsoft.com/office/powerpoint/2010/main" val="2867687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3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8077200" cy="677108"/>
          </a:xfrm>
          <a:prstGeom prst="rect">
            <a:avLst/>
          </a:prstGeom>
          <a:noFill/>
        </p:spPr>
        <p:txBody>
          <a:bodyPr wrap="square" rtlCol="0">
            <a:spAutoFit/>
          </a:bodyPr>
          <a:lstStyle/>
          <a:p>
            <a:pPr algn="ctr"/>
            <a:r>
              <a:rPr lang="en-US" sz="3800" dirty="0" smtClean="0"/>
              <a:t>Example 3 (continued): cost curve</a:t>
            </a:r>
            <a:endParaRPr lang="en-US" sz="3800" dirty="0" smtClean="0"/>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32</a:t>
            </a:fld>
            <a:endParaRPr lang="en-US" b="1" dirty="0"/>
          </a:p>
        </p:txBody>
      </p:sp>
      <p:graphicFrame>
        <p:nvGraphicFramePr>
          <p:cNvPr id="10" name="Object 9"/>
          <p:cNvGraphicFramePr>
            <a:graphicFrameLocks noChangeAspect="1"/>
          </p:cNvGraphicFramePr>
          <p:nvPr>
            <p:extLst>
              <p:ext uri="{D42A27DB-BD31-4B8C-83A1-F6EECF244321}">
                <p14:modId xmlns:p14="http://schemas.microsoft.com/office/powerpoint/2010/main" val="2753764109"/>
              </p:ext>
            </p:extLst>
          </p:nvPr>
        </p:nvGraphicFramePr>
        <p:xfrm>
          <a:off x="1066800" y="1369605"/>
          <a:ext cx="6336841" cy="4090947"/>
        </p:xfrm>
        <a:graphic>
          <a:graphicData uri="http://schemas.openxmlformats.org/presentationml/2006/ole">
            <mc:AlternateContent xmlns:mc="http://schemas.openxmlformats.org/markup-compatibility/2006">
              <mc:Choice xmlns:v="urn:schemas-microsoft-com:vml" Requires="v">
                <p:oleObj spid="_x0000_s34825" name="Bitmap Image" r:id="rId3" imgW="3778200" imgH="2438280" progId="Paint.Picture">
                  <p:embed/>
                </p:oleObj>
              </mc:Choice>
              <mc:Fallback>
                <p:oleObj name="Bitmap Image" r:id="rId3" imgW="3778200" imgH="2438280" progId="Paint.Picture">
                  <p:embed/>
                  <p:pic>
                    <p:nvPicPr>
                      <p:cNvPr id="0" name="Object 2"/>
                      <p:cNvPicPr>
                        <a:picLocks noChangeAspect="1" noChangeArrowheads="1"/>
                      </p:cNvPicPr>
                      <p:nvPr/>
                    </p:nvPicPr>
                    <p:blipFill>
                      <a:blip r:embed="rId4"/>
                      <a:srcRect/>
                      <a:stretch>
                        <a:fillRect/>
                      </a:stretch>
                    </p:blipFill>
                    <p:spPr bwMode="auto">
                      <a:xfrm>
                        <a:off x="1066800" y="1369605"/>
                        <a:ext cx="6336841" cy="4090947"/>
                      </a:xfrm>
                      <a:prstGeom prst="rect">
                        <a:avLst/>
                      </a:prstGeom>
                      <a:noFill/>
                      <a:ln>
                        <a:noFill/>
                      </a:ln>
                    </p:spPr>
                  </p:pic>
                </p:oleObj>
              </mc:Fallback>
            </mc:AlternateContent>
          </a:graphicData>
        </a:graphic>
      </p:graphicFrame>
      <p:sp>
        <p:nvSpPr>
          <p:cNvPr id="19" name="TextBox 18"/>
          <p:cNvSpPr txBox="1"/>
          <p:nvPr/>
        </p:nvSpPr>
        <p:spPr>
          <a:xfrm>
            <a:off x="32084" y="677108"/>
            <a:ext cx="9144000" cy="954107"/>
          </a:xfrm>
          <a:prstGeom prst="rect">
            <a:avLst/>
          </a:prstGeom>
          <a:noFill/>
        </p:spPr>
        <p:txBody>
          <a:bodyPr wrap="square" rtlCol="0">
            <a:spAutoFit/>
          </a:bodyPr>
          <a:lstStyle/>
          <a:p>
            <a:r>
              <a:rPr lang="en-US" sz="2800" dirty="0" smtClean="0"/>
              <a:t>Plot C vs. P characteristic, </a:t>
            </a:r>
            <a:r>
              <a:rPr lang="en-US" sz="2800" dirty="0"/>
              <a:t>assuming </a:t>
            </a:r>
            <a:r>
              <a:rPr lang="en-US" sz="2800" dirty="0" smtClean="0"/>
              <a:t>characteristic </a:t>
            </a:r>
            <a:r>
              <a:rPr lang="en-US" sz="2800" dirty="0"/>
              <a:t>is piecewise </a:t>
            </a:r>
            <a:r>
              <a:rPr lang="en-US" sz="2800" dirty="0" smtClean="0"/>
              <a:t>linear. Then compute slopes between each adjacent points</a:t>
            </a:r>
            <a:endParaRPr lang="en-US" sz="2800" dirty="0"/>
          </a:p>
        </p:txBody>
      </p:sp>
      <p:sp>
        <p:nvSpPr>
          <p:cNvPr id="11" name="TextBox 10"/>
          <p:cNvSpPr txBox="1"/>
          <p:nvPr/>
        </p:nvSpPr>
        <p:spPr>
          <a:xfrm>
            <a:off x="32084" y="5257800"/>
            <a:ext cx="9111916" cy="954107"/>
          </a:xfrm>
          <a:prstGeom prst="rect">
            <a:avLst/>
          </a:prstGeom>
          <a:noFill/>
        </p:spPr>
        <p:txBody>
          <a:bodyPr wrap="square" rtlCol="0">
            <a:spAutoFit/>
          </a:bodyPr>
          <a:lstStyle/>
          <a:p>
            <a:r>
              <a:rPr lang="en-US" sz="2800" dirty="0" smtClean="0"/>
              <a:t>Now plot incremental costs IC as a function of loading, P. </a:t>
            </a:r>
            <a:endParaRPr lang="en-US" sz="2800" dirty="0"/>
          </a:p>
          <a:p>
            <a:r>
              <a:rPr lang="en-US" sz="2800" dirty="0" smtClean="0"/>
              <a:t>This plot is called the incremental cost curve.</a:t>
            </a:r>
            <a:endParaRPr lang="en-US" sz="2800" dirty="0"/>
          </a:p>
        </p:txBody>
      </p:sp>
    </p:spTree>
    <p:extLst>
      <p:ext uri="{BB962C8B-B14F-4D97-AF65-F5344CB8AC3E}">
        <p14:creationId xmlns:p14="http://schemas.microsoft.com/office/powerpoint/2010/main" val="284203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661720"/>
          </a:xfrm>
          <a:prstGeom prst="rect">
            <a:avLst/>
          </a:prstGeom>
          <a:noFill/>
        </p:spPr>
        <p:txBody>
          <a:bodyPr wrap="square" rtlCol="0">
            <a:spAutoFit/>
          </a:bodyPr>
          <a:lstStyle/>
          <a:p>
            <a:pPr algn="ctr"/>
            <a:r>
              <a:rPr lang="en-US" sz="3700" dirty="0" smtClean="0"/>
              <a:t>Example 3 (continued): Incremental cost curve</a:t>
            </a:r>
            <a:endParaRPr lang="en-US" sz="3700" dirty="0" smtClean="0"/>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33</a:t>
            </a:fld>
            <a:endParaRPr lang="en-US" b="1" dirty="0"/>
          </a:p>
        </p:txBody>
      </p:sp>
      <p:graphicFrame>
        <p:nvGraphicFramePr>
          <p:cNvPr id="10" name="Object 9"/>
          <p:cNvGraphicFramePr>
            <a:graphicFrameLocks noChangeAspect="1"/>
          </p:cNvGraphicFramePr>
          <p:nvPr>
            <p:extLst>
              <p:ext uri="{D42A27DB-BD31-4B8C-83A1-F6EECF244321}">
                <p14:modId xmlns:p14="http://schemas.microsoft.com/office/powerpoint/2010/main" val="680330965"/>
              </p:ext>
            </p:extLst>
          </p:nvPr>
        </p:nvGraphicFramePr>
        <p:xfrm>
          <a:off x="1827729" y="685800"/>
          <a:ext cx="5944671" cy="5173224"/>
        </p:xfrm>
        <a:graphic>
          <a:graphicData uri="http://schemas.openxmlformats.org/presentationml/2006/ole">
            <mc:AlternateContent xmlns:mc="http://schemas.openxmlformats.org/markup-compatibility/2006">
              <mc:Choice xmlns:v="urn:schemas-microsoft-com:vml" Requires="v">
                <p:oleObj spid="_x0000_s35847" name="Picture" r:id="rId3" imgW="4457880" imgH="3886200" progId="Word.Picture.8">
                  <p:embed/>
                </p:oleObj>
              </mc:Choice>
              <mc:Fallback>
                <p:oleObj name="Picture" r:id="rId3" imgW="4457880" imgH="3886200" progId="Word.Picture.8">
                  <p:embed/>
                  <p:pic>
                    <p:nvPicPr>
                      <p:cNvPr id="0" name="Object 1"/>
                      <p:cNvPicPr>
                        <a:picLocks noChangeAspect="1" noChangeArrowheads="1"/>
                      </p:cNvPicPr>
                      <p:nvPr/>
                    </p:nvPicPr>
                    <p:blipFill>
                      <a:blip r:embed="rId4"/>
                      <a:srcRect/>
                      <a:stretch>
                        <a:fillRect/>
                      </a:stretch>
                    </p:blipFill>
                    <p:spPr bwMode="auto">
                      <a:xfrm>
                        <a:off x="1827729" y="685800"/>
                        <a:ext cx="5944671" cy="5173224"/>
                      </a:xfrm>
                      <a:prstGeom prst="rect">
                        <a:avLst/>
                      </a:prstGeom>
                      <a:noFill/>
                    </p:spPr>
                  </p:pic>
                </p:oleObj>
              </mc:Fallback>
            </mc:AlternateContent>
          </a:graphicData>
        </a:graphic>
      </p:graphicFrame>
      <p:sp>
        <p:nvSpPr>
          <p:cNvPr id="11" name="TextBox 10"/>
          <p:cNvSpPr txBox="1"/>
          <p:nvPr/>
        </p:nvSpPr>
        <p:spPr>
          <a:xfrm>
            <a:off x="4342329" y="2590800"/>
            <a:ext cx="1447800" cy="381000"/>
          </a:xfrm>
          <a:prstGeom prst="rect">
            <a:avLst/>
          </a:prstGeom>
          <a:noFill/>
        </p:spPr>
        <p:txBody>
          <a:bodyPr wrap="square" rtlCol="0">
            <a:spAutoFit/>
          </a:bodyPr>
          <a:lstStyle/>
          <a:p>
            <a:r>
              <a:rPr lang="en-US" dirty="0" smtClean="0"/>
              <a:t>7.33$/</a:t>
            </a:r>
            <a:r>
              <a:rPr lang="en-US" dirty="0" err="1" smtClean="0"/>
              <a:t>Mwhr</a:t>
            </a:r>
            <a:endParaRPr lang="en-US" dirty="0"/>
          </a:p>
        </p:txBody>
      </p:sp>
      <p:sp>
        <p:nvSpPr>
          <p:cNvPr id="16" name="TextBox 15"/>
          <p:cNvSpPr txBox="1"/>
          <p:nvPr/>
        </p:nvSpPr>
        <p:spPr>
          <a:xfrm>
            <a:off x="5332929" y="2286000"/>
            <a:ext cx="1447800" cy="381000"/>
          </a:xfrm>
          <a:prstGeom prst="rect">
            <a:avLst/>
          </a:prstGeom>
          <a:noFill/>
        </p:spPr>
        <p:txBody>
          <a:bodyPr wrap="square" rtlCol="0">
            <a:spAutoFit/>
          </a:bodyPr>
          <a:lstStyle/>
          <a:p>
            <a:r>
              <a:rPr lang="en-US" dirty="0" smtClean="0"/>
              <a:t>8.6$/</a:t>
            </a:r>
            <a:r>
              <a:rPr lang="en-US" dirty="0" err="1" smtClean="0"/>
              <a:t>Mwhr</a:t>
            </a:r>
            <a:endParaRPr lang="en-US" dirty="0"/>
          </a:p>
        </p:txBody>
      </p:sp>
      <p:sp>
        <p:nvSpPr>
          <p:cNvPr id="18" name="TextBox 17"/>
          <p:cNvSpPr txBox="1"/>
          <p:nvPr/>
        </p:nvSpPr>
        <p:spPr>
          <a:xfrm>
            <a:off x="6324600" y="609600"/>
            <a:ext cx="1447800" cy="381000"/>
          </a:xfrm>
          <a:prstGeom prst="rect">
            <a:avLst/>
          </a:prstGeom>
          <a:noFill/>
        </p:spPr>
        <p:txBody>
          <a:bodyPr wrap="square" rtlCol="0">
            <a:spAutoFit/>
          </a:bodyPr>
          <a:lstStyle/>
          <a:p>
            <a:r>
              <a:rPr lang="en-US" dirty="0" smtClean="0"/>
              <a:t>13.9$/</a:t>
            </a:r>
            <a:r>
              <a:rPr lang="en-US" dirty="0" err="1" smtClean="0"/>
              <a:t>Mwhr</a:t>
            </a:r>
            <a:endParaRPr lang="en-US" dirty="0"/>
          </a:p>
        </p:txBody>
      </p:sp>
    </p:spTree>
    <p:extLst>
      <p:ext uri="{BB962C8B-B14F-4D97-AF65-F5344CB8AC3E}">
        <p14:creationId xmlns:p14="http://schemas.microsoft.com/office/powerpoint/2010/main" val="41342176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34</a:t>
            </a:fld>
            <a:endParaRPr lang="en-US" b="1" dirty="0"/>
          </a:p>
        </p:txBody>
      </p:sp>
      <p:sp>
        <p:nvSpPr>
          <p:cNvPr id="2" name="Rectangle 1"/>
          <p:cNvSpPr/>
          <p:nvPr/>
        </p:nvSpPr>
        <p:spPr>
          <a:xfrm>
            <a:off x="0" y="677108"/>
            <a:ext cx="9144000" cy="1384995"/>
          </a:xfrm>
          <a:prstGeom prst="rect">
            <a:avLst/>
          </a:prstGeom>
        </p:spPr>
        <p:txBody>
          <a:bodyPr wrap="square">
            <a:spAutoFit/>
          </a:bodyPr>
          <a:lstStyle/>
          <a:p>
            <a:r>
              <a:rPr lang="en-US" sz="2800" dirty="0">
                <a:latin typeface="Times New Roman" panose="02020603050405020304" pitchFamily="18" charset="0"/>
                <a:ea typeface="Times New Roman" panose="02020603050405020304" pitchFamily="18" charset="0"/>
              </a:rPr>
              <a:t>We may use another procedure to model the incremental costs. In this procedure, we first fit the </a:t>
            </a:r>
            <a:r>
              <a:rPr lang="en-US" sz="2800" dirty="0" smtClean="0">
                <a:latin typeface="Times New Roman" panose="02020603050405020304" pitchFamily="18" charset="0"/>
                <a:ea typeface="Times New Roman" panose="02020603050405020304" pitchFamily="18" charset="0"/>
              </a:rPr>
              <a:t>cost data </a:t>
            </a:r>
            <a:r>
              <a:rPr lang="en-US" sz="2800" dirty="0">
                <a:latin typeface="Times New Roman" panose="02020603050405020304" pitchFamily="18" charset="0"/>
                <a:ea typeface="Times New Roman" panose="02020603050405020304" pitchFamily="18" charset="0"/>
              </a:rPr>
              <a:t>to a quadratic polynomial. </a:t>
            </a:r>
            <a:r>
              <a:rPr lang="en-US" sz="2800" dirty="0" err="1">
                <a:latin typeface="Times New Roman" panose="02020603050405020304" pitchFamily="18" charset="0"/>
                <a:ea typeface="Times New Roman" panose="02020603050405020304" pitchFamily="18" charset="0"/>
              </a:rPr>
              <a:t>Matlab</a:t>
            </a:r>
            <a:r>
              <a:rPr lang="en-US" sz="2800" dirty="0">
                <a:latin typeface="Times New Roman" panose="02020603050405020304" pitchFamily="18" charset="0"/>
                <a:ea typeface="Times New Roman" panose="02020603050405020304" pitchFamily="18" charset="0"/>
              </a:rPr>
              <a:t> commands for doing so are below</a:t>
            </a:r>
            <a:endParaRPr lang="en-US" sz="2800" dirty="0"/>
          </a:p>
        </p:txBody>
      </p:sp>
      <p:sp>
        <p:nvSpPr>
          <p:cNvPr id="3" name="Rectangle 2"/>
          <p:cNvSpPr/>
          <p:nvPr/>
        </p:nvSpPr>
        <p:spPr>
          <a:xfrm>
            <a:off x="1066800" y="2274838"/>
            <a:ext cx="4572000" cy="2308324"/>
          </a:xfrm>
          <a:prstGeom prst="rect">
            <a:avLst/>
          </a:prstGeom>
        </p:spPr>
        <p:txBody>
          <a:bodyPr>
            <a:spAutoFit/>
          </a:bodyPr>
          <a:lstStyle/>
          <a:p>
            <a:pPr algn="just"/>
            <a:r>
              <a:rPr lang="en-US" dirty="0">
                <a:latin typeface="Times New Roman" panose="02020603050405020304" pitchFamily="18" charset="0"/>
                <a:ea typeface="Times New Roman" panose="02020603050405020304" pitchFamily="18" charset="0"/>
              </a:rPr>
              <a:t>&gt;&gt; p=[40	</a:t>
            </a:r>
            <a:r>
              <a:rPr lang="en-US" dirty="0" smtClean="0">
                <a:latin typeface="Times New Roman" panose="02020603050405020304" pitchFamily="18" charset="0"/>
                <a:ea typeface="Times New Roman" panose="02020603050405020304" pitchFamily="18" charset="0"/>
              </a:rPr>
              <a:t>   	 70</a:t>
            </a:r>
            <a:r>
              <a:rPr lang="en-US" dirty="0">
                <a:latin typeface="Times New Roman" panose="02020603050405020304" pitchFamily="18" charset="0"/>
                <a:ea typeface="Times New Roman" panose="02020603050405020304" pitchFamily="18" charset="0"/>
              </a:rPr>
              <a:t>	80	100]';</a:t>
            </a:r>
            <a:endParaRPr lang="en-US" sz="1100" dirty="0">
              <a:latin typeface="Times New Roman" panose="02020603050405020304" pitchFamily="18" charset="0"/>
              <a:ea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rPr>
              <a:t>&gt;&gt; </a:t>
            </a:r>
            <a:r>
              <a:rPr lang="en-US" dirty="0" smtClean="0">
                <a:latin typeface="Times New Roman" panose="02020603050405020304" pitchFamily="18" charset="0"/>
                <a:ea typeface="Times New Roman" panose="02020603050405020304" pitchFamily="18" charset="0"/>
              </a:rPr>
              <a:t>b=[</a:t>
            </a:r>
            <a:r>
              <a:rPr lang="en-US" dirty="0">
                <a:latin typeface="Times New Roman" panose="02020603050405020304" pitchFamily="18" charset="0"/>
                <a:ea typeface="Times New Roman" panose="02020603050405020304" pitchFamily="18" charset="0"/>
              </a:rPr>
              <a:t>630	850	936	1215]';</a:t>
            </a:r>
            <a:endParaRPr lang="en-US" sz="1100" dirty="0">
              <a:latin typeface="Times New Roman" panose="02020603050405020304" pitchFamily="18" charset="0"/>
              <a:ea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rPr>
              <a:t>&gt;&gt; a = [ones(size(p))  p  p.^2];</a:t>
            </a:r>
            <a:endParaRPr lang="en-US" sz="1100" dirty="0">
              <a:latin typeface="Times New Roman" panose="02020603050405020304" pitchFamily="18" charset="0"/>
              <a:ea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rPr>
              <a:t>&gt;&gt; </a:t>
            </a:r>
            <a:r>
              <a:rPr lang="en-US" dirty="0" smtClean="0">
                <a:latin typeface="Times New Roman" panose="02020603050405020304" pitchFamily="18" charset="0"/>
                <a:ea typeface="Times New Roman" panose="02020603050405020304" pitchFamily="18" charset="0"/>
              </a:rPr>
              <a:t>X=a\b</a:t>
            </a:r>
            <a:endParaRPr lang="en-US" sz="1100" dirty="0">
              <a:latin typeface="Times New Roman" panose="02020603050405020304" pitchFamily="18" charset="0"/>
              <a:ea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rPr>
              <a:t>X =</a:t>
            </a:r>
            <a:endParaRPr lang="en-US" sz="1100" dirty="0">
              <a:latin typeface="Times New Roman" panose="02020603050405020304" pitchFamily="18" charset="0"/>
              <a:ea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rPr>
              <a:t>  604.8533</a:t>
            </a:r>
            <a:endParaRPr lang="en-US" sz="1100" dirty="0">
              <a:latin typeface="Times New Roman" panose="02020603050405020304" pitchFamily="18" charset="0"/>
              <a:ea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rPr>
              <a:t>   -2.9553</a:t>
            </a:r>
            <a:endParaRPr lang="en-US" sz="1100" dirty="0">
              <a:latin typeface="Times New Roman" panose="02020603050405020304" pitchFamily="18" charset="0"/>
              <a:ea typeface="Times New Roman" panose="02020603050405020304" pitchFamily="18" charset="0"/>
            </a:endParaRPr>
          </a:p>
          <a:p>
            <a:pPr algn="just"/>
            <a:r>
              <a:rPr lang="en-US" dirty="0">
                <a:latin typeface="Times New Roman" panose="02020603050405020304" pitchFamily="18" charset="0"/>
                <a:ea typeface="Times New Roman" panose="02020603050405020304" pitchFamily="18" charset="0"/>
              </a:rPr>
              <a:t>    0.0903</a:t>
            </a:r>
            <a:endParaRPr lang="en-US" sz="1100" dirty="0">
              <a:effectLst/>
              <a:latin typeface="Times New Roman" panose="02020603050405020304" pitchFamily="18" charset="0"/>
              <a:ea typeface="Times New Roman" panose="02020603050405020304" pitchFamily="18" charset="0"/>
            </a:endParaRPr>
          </a:p>
        </p:txBody>
      </p:sp>
      <p:sp>
        <p:nvSpPr>
          <p:cNvPr id="4" name="Rectangle 3"/>
          <p:cNvSpPr/>
          <p:nvPr/>
        </p:nvSpPr>
        <p:spPr>
          <a:xfrm>
            <a:off x="304800" y="4630826"/>
            <a:ext cx="8382000" cy="954107"/>
          </a:xfrm>
          <a:prstGeom prst="rect">
            <a:avLst/>
          </a:prstGeom>
        </p:spPr>
        <p:txBody>
          <a:bodyPr wrap="square">
            <a:spAutoFit/>
          </a:bodyPr>
          <a:lstStyle/>
          <a:p>
            <a:pPr algn="just"/>
            <a:r>
              <a:rPr lang="en-US" sz="2800" dirty="0">
                <a:latin typeface="Times New Roman" panose="02020603050405020304" pitchFamily="18" charset="0"/>
                <a:ea typeface="Times New Roman" panose="02020603050405020304" pitchFamily="18" charset="0"/>
              </a:rPr>
              <a:t>The quadratic function is therefore </a:t>
            </a:r>
          </a:p>
          <a:p>
            <a:pPr algn="ctr"/>
            <a:r>
              <a:rPr lang="en-US" sz="2800" dirty="0">
                <a:latin typeface="Times New Roman" panose="02020603050405020304" pitchFamily="18" charset="0"/>
                <a:ea typeface="Times New Roman" panose="02020603050405020304" pitchFamily="18" charset="0"/>
              </a:rPr>
              <a:t>C(P)=0.0903P</a:t>
            </a:r>
            <a:r>
              <a:rPr lang="en-US" sz="2800" baseline="30000" dirty="0">
                <a:latin typeface="Times New Roman" panose="02020603050405020304" pitchFamily="18" charset="0"/>
                <a:ea typeface="Times New Roman" panose="02020603050405020304" pitchFamily="18" charset="0"/>
              </a:rPr>
              <a:t>2</a:t>
            </a:r>
            <a:r>
              <a:rPr lang="en-US" sz="2800" dirty="0">
                <a:latin typeface="Times New Roman" panose="02020603050405020304" pitchFamily="18" charset="0"/>
                <a:ea typeface="Times New Roman" panose="02020603050405020304" pitchFamily="18" charset="0"/>
              </a:rPr>
              <a:t>-2.9553P+604.85</a:t>
            </a:r>
            <a:endParaRPr lang="en-US" sz="2800" dirty="0">
              <a:effectLst/>
              <a:latin typeface="Times New Roman" panose="02020603050405020304" pitchFamily="18" charset="0"/>
              <a:ea typeface="Times New Roman" panose="02020603050405020304" pitchFamily="18" charset="0"/>
            </a:endParaRPr>
          </a:p>
        </p:txBody>
      </p:sp>
      <p:sp>
        <p:nvSpPr>
          <p:cNvPr id="5" name="Left Arrow 4"/>
          <p:cNvSpPr/>
          <p:nvPr/>
        </p:nvSpPr>
        <p:spPr>
          <a:xfrm>
            <a:off x="2582778" y="3229789"/>
            <a:ext cx="3589421" cy="45719"/>
          </a:xfrm>
          <a:prstGeom prst="leftArrow">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156157" y="2375485"/>
            <a:ext cx="2971801" cy="1754326"/>
          </a:xfrm>
          <a:prstGeom prst="rect">
            <a:avLst/>
          </a:prstGeom>
          <a:noFill/>
        </p:spPr>
        <p:txBody>
          <a:bodyPr wrap="square" rtlCol="0">
            <a:spAutoFit/>
          </a:bodyPr>
          <a:lstStyle/>
          <a:p>
            <a:r>
              <a:rPr lang="en-US" dirty="0" smtClean="0"/>
              <a:t>Solution to </a:t>
            </a:r>
            <a:r>
              <a:rPr lang="en-US" dirty="0" err="1" smtClean="0"/>
              <a:t>aX</a:t>
            </a:r>
            <a:r>
              <a:rPr lang="en-US" dirty="0" smtClean="0"/>
              <a:t>=b in the least-squares sense, i.e., </a:t>
            </a:r>
          </a:p>
          <a:p>
            <a:r>
              <a:rPr lang="en-US" dirty="0" smtClean="0"/>
              <a:t>X=(</a:t>
            </a:r>
            <a:r>
              <a:rPr lang="en-US" dirty="0" err="1" smtClean="0"/>
              <a:t>a</a:t>
            </a:r>
            <a:r>
              <a:rPr lang="en-US" baseline="30000" dirty="0" err="1" smtClean="0"/>
              <a:t>T</a:t>
            </a:r>
            <a:r>
              <a:rPr lang="en-US" dirty="0" err="1" smtClean="0"/>
              <a:t>a</a:t>
            </a:r>
            <a:r>
              <a:rPr lang="en-US" dirty="0" smtClean="0"/>
              <a:t>)</a:t>
            </a:r>
            <a:r>
              <a:rPr lang="en-US" baseline="30000" dirty="0" smtClean="0"/>
              <a:t>-1</a:t>
            </a:r>
            <a:r>
              <a:rPr lang="en-US" dirty="0" smtClean="0"/>
              <a:t>a</a:t>
            </a:r>
            <a:r>
              <a:rPr lang="en-US" baseline="30000" dirty="0" smtClean="0"/>
              <a:t>T</a:t>
            </a:r>
            <a:r>
              <a:rPr lang="en-US" dirty="0" smtClean="0"/>
              <a:t>b, that is, X is computed to minimize squared difference between b and </a:t>
            </a:r>
            <a:r>
              <a:rPr lang="en-US" dirty="0" err="1" smtClean="0"/>
              <a:t>aX</a:t>
            </a:r>
            <a:r>
              <a:rPr lang="en-US" dirty="0" smtClean="0"/>
              <a:t>.</a:t>
            </a:r>
            <a:endParaRPr lang="en-US" dirty="0"/>
          </a:p>
        </p:txBody>
      </p:sp>
      <p:sp>
        <p:nvSpPr>
          <p:cNvPr id="13" name="Rectangle 12"/>
          <p:cNvSpPr/>
          <p:nvPr/>
        </p:nvSpPr>
        <p:spPr>
          <a:xfrm>
            <a:off x="186488" y="5850221"/>
            <a:ext cx="4918912" cy="523220"/>
          </a:xfrm>
          <a:prstGeom prst="rect">
            <a:avLst/>
          </a:prstGeom>
        </p:spPr>
        <p:txBody>
          <a:bodyPr wrap="square">
            <a:spAutoFit/>
          </a:bodyPr>
          <a:lstStyle/>
          <a:p>
            <a:pPr algn="just"/>
            <a:r>
              <a:rPr lang="en-US" sz="2800" dirty="0" smtClean="0">
                <a:latin typeface="Times New Roman" panose="02020603050405020304" pitchFamily="18" charset="0"/>
                <a:ea typeface="Times New Roman" panose="02020603050405020304" pitchFamily="18" charset="0"/>
              </a:rPr>
              <a:t>And we may then plot this using</a:t>
            </a:r>
            <a:endParaRPr lang="en-US" sz="2800" dirty="0">
              <a:effectLst/>
              <a:latin typeface="Times New Roman" panose="02020603050405020304" pitchFamily="18" charset="0"/>
              <a:ea typeface="Times New Roman" panose="02020603050405020304" pitchFamily="18" charset="0"/>
            </a:endParaRPr>
          </a:p>
        </p:txBody>
      </p:sp>
      <p:sp>
        <p:nvSpPr>
          <p:cNvPr id="7" name="Rectangle 6"/>
          <p:cNvSpPr/>
          <p:nvPr/>
        </p:nvSpPr>
        <p:spPr>
          <a:xfrm>
            <a:off x="5105400" y="5650166"/>
            <a:ext cx="3581400" cy="923330"/>
          </a:xfrm>
          <a:prstGeom prst="rect">
            <a:avLst/>
          </a:prstGeom>
        </p:spPr>
        <p:txBody>
          <a:bodyPr wrap="square">
            <a:spAutoFit/>
          </a:bodyPr>
          <a:lstStyle/>
          <a:p>
            <a:pPr algn="just"/>
            <a:r>
              <a:rPr lang="fr-FR" dirty="0">
                <a:latin typeface="Times New Roman" panose="02020603050405020304" pitchFamily="18" charset="0"/>
                <a:ea typeface="Times New Roman" panose="02020603050405020304" pitchFamily="18" charset="0"/>
              </a:rPr>
              <a:t>&gt;&gt; T = (0:1:100)';</a:t>
            </a:r>
            <a:endParaRPr lang="en-US" sz="1100" dirty="0">
              <a:latin typeface="Times New Roman" panose="02020603050405020304" pitchFamily="18" charset="0"/>
              <a:ea typeface="Times New Roman" panose="02020603050405020304" pitchFamily="18" charset="0"/>
            </a:endParaRPr>
          </a:p>
          <a:p>
            <a:pPr algn="just"/>
            <a:r>
              <a:rPr lang="fr-FR" dirty="0">
                <a:latin typeface="Times New Roman" panose="02020603050405020304" pitchFamily="18" charset="0"/>
                <a:ea typeface="Times New Roman" panose="02020603050405020304" pitchFamily="18" charset="0"/>
              </a:rPr>
              <a:t>&gt;&gt; Y = [</a:t>
            </a:r>
            <a:r>
              <a:rPr lang="fr-FR" dirty="0" err="1">
                <a:latin typeface="Times New Roman" panose="02020603050405020304" pitchFamily="18" charset="0"/>
                <a:ea typeface="Times New Roman" panose="02020603050405020304" pitchFamily="18" charset="0"/>
              </a:rPr>
              <a:t>ones</a:t>
            </a:r>
            <a:r>
              <a:rPr lang="fr-FR" dirty="0">
                <a:latin typeface="Times New Roman" panose="02020603050405020304" pitchFamily="18" charset="0"/>
                <a:ea typeface="Times New Roman" panose="02020603050405020304" pitchFamily="18" charset="0"/>
              </a:rPr>
              <a:t>(size(T))  T  T.^2]*X;</a:t>
            </a:r>
            <a:endParaRPr lang="en-US" sz="1100" dirty="0">
              <a:latin typeface="Times New Roman" panose="02020603050405020304" pitchFamily="18" charset="0"/>
              <a:ea typeface="Times New Roman" panose="02020603050405020304" pitchFamily="18" charset="0"/>
            </a:endParaRPr>
          </a:p>
          <a:p>
            <a:pPr algn="just"/>
            <a:r>
              <a:rPr lang="fr-FR" dirty="0">
                <a:latin typeface="Times New Roman" panose="02020603050405020304" pitchFamily="18" charset="0"/>
                <a:ea typeface="Times New Roman" panose="02020603050405020304" pitchFamily="18" charset="0"/>
              </a:rPr>
              <a:t>&gt;&gt; plot(T,Y,'-',</a:t>
            </a:r>
            <a:r>
              <a:rPr lang="fr-FR" dirty="0" err="1">
                <a:latin typeface="Times New Roman" panose="02020603050405020304" pitchFamily="18" charset="0"/>
                <a:ea typeface="Times New Roman" panose="02020603050405020304" pitchFamily="18" charset="0"/>
              </a:rPr>
              <a:t>t,y,'o</a:t>
            </a:r>
            <a:r>
              <a:rPr lang="fr-FR" dirty="0">
                <a:latin typeface="Times New Roman" panose="02020603050405020304" pitchFamily="18" charset="0"/>
                <a:ea typeface="Times New Roman" panose="02020603050405020304" pitchFamily="18" charset="0"/>
              </a:rPr>
              <a:t>'), </a:t>
            </a:r>
            <a:r>
              <a:rPr lang="fr-FR" dirty="0" err="1">
                <a:latin typeface="Times New Roman" panose="02020603050405020304" pitchFamily="18" charset="0"/>
                <a:ea typeface="Times New Roman" panose="02020603050405020304" pitchFamily="18" charset="0"/>
              </a:rPr>
              <a:t>grid</a:t>
            </a:r>
            <a:r>
              <a:rPr lang="fr-FR" dirty="0">
                <a:latin typeface="Times New Roman" panose="02020603050405020304" pitchFamily="18" charset="0"/>
                <a:ea typeface="Times New Roman" panose="02020603050405020304" pitchFamily="18" charset="0"/>
              </a:rPr>
              <a:t> on</a:t>
            </a:r>
            <a:endParaRPr lang="en-US" sz="1100" dirty="0">
              <a:effectLst/>
              <a:latin typeface="Times New Roman" panose="02020603050405020304" pitchFamily="18" charset="0"/>
              <a:ea typeface="Times New Roman" panose="02020603050405020304" pitchFamily="18" charset="0"/>
            </a:endParaRPr>
          </a:p>
        </p:txBody>
      </p:sp>
      <p:sp>
        <p:nvSpPr>
          <p:cNvPr id="15" name="TextBox 14"/>
          <p:cNvSpPr txBox="1"/>
          <p:nvPr/>
        </p:nvSpPr>
        <p:spPr>
          <a:xfrm>
            <a:off x="0" y="0"/>
            <a:ext cx="9144000" cy="661720"/>
          </a:xfrm>
          <a:prstGeom prst="rect">
            <a:avLst/>
          </a:prstGeom>
          <a:noFill/>
        </p:spPr>
        <p:txBody>
          <a:bodyPr wrap="square" rtlCol="0">
            <a:spAutoFit/>
          </a:bodyPr>
          <a:lstStyle/>
          <a:p>
            <a:pPr algn="ctr"/>
            <a:r>
              <a:rPr lang="en-US" sz="3700" dirty="0" smtClean="0"/>
              <a:t>Example 3 (continued): Incremental cost curve</a:t>
            </a:r>
            <a:endParaRPr lang="en-US" sz="3700" dirty="0" smtClean="0"/>
          </a:p>
        </p:txBody>
      </p:sp>
    </p:spTree>
    <p:extLst>
      <p:ext uri="{BB962C8B-B14F-4D97-AF65-F5344CB8AC3E}">
        <p14:creationId xmlns:p14="http://schemas.microsoft.com/office/powerpoint/2010/main" val="26670376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35</a:t>
            </a:fld>
            <a:endParaRPr lang="en-US" b="1" dirty="0"/>
          </a:p>
        </p:txBody>
      </p:sp>
      <p:graphicFrame>
        <p:nvGraphicFramePr>
          <p:cNvPr id="11" name="Object 10"/>
          <p:cNvGraphicFramePr>
            <a:graphicFrameLocks noChangeAspect="1"/>
          </p:cNvGraphicFramePr>
          <p:nvPr>
            <p:extLst>
              <p:ext uri="{D42A27DB-BD31-4B8C-83A1-F6EECF244321}">
                <p14:modId xmlns:p14="http://schemas.microsoft.com/office/powerpoint/2010/main" val="1036373284"/>
              </p:ext>
            </p:extLst>
          </p:nvPr>
        </p:nvGraphicFramePr>
        <p:xfrm>
          <a:off x="1143000" y="914400"/>
          <a:ext cx="7029450" cy="5467350"/>
        </p:xfrm>
        <a:graphic>
          <a:graphicData uri="http://schemas.openxmlformats.org/presentationml/2006/ole">
            <mc:AlternateContent xmlns:mc="http://schemas.openxmlformats.org/markup-compatibility/2006">
              <mc:Choice xmlns:v="urn:schemas-microsoft-com:vml" Requires="v">
                <p:oleObj spid="_x0000_s37893" name="Picture" r:id="rId3" imgW="5479545" imgH="4252790" progId="Word.Picture.8">
                  <p:embed/>
                </p:oleObj>
              </mc:Choice>
              <mc:Fallback>
                <p:oleObj name="Picture" r:id="rId3" imgW="5479545" imgH="4252790"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914400"/>
                        <a:ext cx="7029450" cy="5467350"/>
                      </a:xfrm>
                      <a:prstGeom prst="rect">
                        <a:avLst/>
                      </a:prstGeom>
                      <a:noFill/>
                    </p:spPr>
                  </p:pic>
                </p:oleObj>
              </mc:Fallback>
            </mc:AlternateContent>
          </a:graphicData>
        </a:graphic>
      </p:graphicFrame>
      <p:sp>
        <p:nvSpPr>
          <p:cNvPr id="15" name="TextBox 14"/>
          <p:cNvSpPr txBox="1"/>
          <p:nvPr/>
        </p:nvSpPr>
        <p:spPr>
          <a:xfrm>
            <a:off x="0" y="0"/>
            <a:ext cx="9144000" cy="661720"/>
          </a:xfrm>
          <a:prstGeom prst="rect">
            <a:avLst/>
          </a:prstGeom>
          <a:noFill/>
        </p:spPr>
        <p:txBody>
          <a:bodyPr wrap="square" rtlCol="0">
            <a:spAutoFit/>
          </a:bodyPr>
          <a:lstStyle/>
          <a:p>
            <a:pPr algn="ctr"/>
            <a:r>
              <a:rPr lang="en-US" sz="3700" dirty="0" smtClean="0"/>
              <a:t>Example 3 (continued): Incremental cost curve</a:t>
            </a:r>
            <a:endParaRPr lang="en-US" sz="3700" dirty="0" smtClean="0"/>
          </a:p>
        </p:txBody>
      </p:sp>
    </p:spTree>
    <p:extLst>
      <p:ext uri="{BB962C8B-B14F-4D97-AF65-F5344CB8AC3E}">
        <p14:creationId xmlns:p14="http://schemas.microsoft.com/office/powerpoint/2010/main" val="38460702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36</a:t>
            </a:fld>
            <a:endParaRPr lang="en-US" b="1" dirty="0"/>
          </a:p>
        </p:txBody>
      </p:sp>
      <p:sp>
        <p:nvSpPr>
          <p:cNvPr id="2" name="Rectangle 1"/>
          <p:cNvSpPr/>
          <p:nvPr/>
        </p:nvSpPr>
        <p:spPr>
          <a:xfrm>
            <a:off x="0" y="766825"/>
            <a:ext cx="9144000" cy="523220"/>
          </a:xfrm>
          <a:prstGeom prst="rect">
            <a:avLst/>
          </a:prstGeom>
        </p:spPr>
        <p:txBody>
          <a:bodyPr wrap="square">
            <a:spAutoFit/>
          </a:bodyPr>
          <a:lstStyle/>
          <a:p>
            <a:pPr algn="just"/>
            <a:r>
              <a:rPr lang="en-US" sz="2800" dirty="0">
                <a:latin typeface="Times New Roman" panose="02020603050405020304" pitchFamily="18" charset="0"/>
                <a:ea typeface="Times New Roman" panose="02020603050405020304" pitchFamily="18" charset="0"/>
              </a:rPr>
              <a:t>We can get the incremental cost curve by differentiating C(P):</a:t>
            </a:r>
            <a:endParaRPr lang="en-US" sz="2800" dirty="0">
              <a:effectLst/>
              <a:latin typeface="Times New Roman" panose="02020603050405020304" pitchFamily="18" charset="0"/>
              <a:ea typeface="Times New Roman" panose="02020603050405020304" pitchFamily="18" charset="0"/>
            </a:endParaRPr>
          </a:p>
        </p:txBody>
      </p:sp>
      <p:sp>
        <p:nvSpPr>
          <p:cNvPr id="6" name="Rectangle 5"/>
          <p:cNvSpPr/>
          <p:nvPr/>
        </p:nvSpPr>
        <p:spPr>
          <a:xfrm>
            <a:off x="304800" y="1379763"/>
            <a:ext cx="8382000" cy="523220"/>
          </a:xfrm>
          <a:prstGeom prst="rect">
            <a:avLst/>
          </a:prstGeom>
        </p:spPr>
        <p:txBody>
          <a:bodyPr wrap="square">
            <a:spAutoFit/>
          </a:bodyPr>
          <a:lstStyle/>
          <a:p>
            <a:pPr algn="ctr"/>
            <a:r>
              <a:rPr lang="en-US" sz="2800" dirty="0" smtClean="0">
                <a:latin typeface="Times New Roman" panose="02020603050405020304" pitchFamily="18" charset="0"/>
                <a:ea typeface="Times New Roman" panose="02020603050405020304" pitchFamily="18" charset="0"/>
              </a:rPr>
              <a:t>C(P</a:t>
            </a:r>
            <a:r>
              <a:rPr lang="en-US" sz="2800" dirty="0">
                <a:latin typeface="Times New Roman" panose="02020603050405020304" pitchFamily="18" charset="0"/>
                <a:ea typeface="Times New Roman" panose="02020603050405020304" pitchFamily="18" charset="0"/>
              </a:rPr>
              <a:t>)=</a:t>
            </a:r>
            <a:r>
              <a:rPr lang="en-US" sz="2800" dirty="0" smtClean="0">
                <a:latin typeface="Times New Roman" panose="02020603050405020304" pitchFamily="18" charset="0"/>
                <a:ea typeface="Times New Roman" panose="02020603050405020304" pitchFamily="18" charset="0"/>
              </a:rPr>
              <a:t>0.0903P</a:t>
            </a:r>
            <a:r>
              <a:rPr lang="en-US" sz="2800" baseline="30000" dirty="0" smtClean="0">
                <a:latin typeface="Times New Roman" panose="02020603050405020304" pitchFamily="18" charset="0"/>
                <a:ea typeface="Times New Roman" panose="02020603050405020304" pitchFamily="18" charset="0"/>
              </a:rPr>
              <a:t>2</a:t>
            </a:r>
            <a:r>
              <a:rPr lang="en-US" sz="2800" dirty="0" smtClean="0">
                <a:latin typeface="Times New Roman" panose="02020603050405020304" pitchFamily="18" charset="0"/>
                <a:ea typeface="Times New Roman" panose="02020603050405020304" pitchFamily="18" charset="0"/>
              </a:rPr>
              <a:t>-2.9553P+604.85</a:t>
            </a:r>
          </a:p>
        </p:txBody>
      </p:sp>
      <p:sp>
        <p:nvSpPr>
          <p:cNvPr id="7" name="Rectangle 6"/>
          <p:cNvSpPr/>
          <p:nvPr/>
        </p:nvSpPr>
        <p:spPr>
          <a:xfrm>
            <a:off x="372979" y="1902983"/>
            <a:ext cx="8382000" cy="523220"/>
          </a:xfrm>
          <a:prstGeom prst="rect">
            <a:avLst/>
          </a:prstGeom>
        </p:spPr>
        <p:txBody>
          <a:bodyPr wrap="square">
            <a:spAutoFit/>
          </a:bodyPr>
          <a:lstStyle/>
          <a:p>
            <a:pPr algn="ctr"/>
            <a:r>
              <a:rPr lang="en-US" sz="2800" dirty="0" smtClean="0">
                <a:latin typeface="Times New Roman" panose="02020603050405020304" pitchFamily="18" charset="0"/>
                <a:ea typeface="Times New Roman" panose="02020603050405020304" pitchFamily="18" charset="0"/>
                <a:sym typeface="Wingdings" panose="05000000000000000000" pitchFamily="2" charset="2"/>
              </a:rPr>
              <a:t> </a:t>
            </a:r>
            <a:r>
              <a:rPr lang="en-US" sz="2800" dirty="0" smtClean="0">
                <a:latin typeface="Times New Roman" panose="02020603050405020304" pitchFamily="18" charset="0"/>
                <a:ea typeface="Times New Roman" panose="02020603050405020304" pitchFamily="18" charset="0"/>
              </a:rPr>
              <a:t>IC(P</a:t>
            </a:r>
            <a:r>
              <a:rPr lang="en-US" sz="2800" dirty="0">
                <a:latin typeface="Times New Roman" panose="02020603050405020304" pitchFamily="18" charset="0"/>
                <a:ea typeface="Times New Roman" panose="02020603050405020304" pitchFamily="18" charset="0"/>
              </a:rPr>
              <a:t>)=0.1806P-2.9553</a:t>
            </a:r>
            <a:endParaRPr lang="en-US" sz="2800" dirty="0">
              <a:effectLst/>
              <a:latin typeface="Times New Roman" panose="02020603050405020304" pitchFamily="18" charset="0"/>
              <a:ea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873116430"/>
              </p:ext>
            </p:extLst>
          </p:nvPr>
        </p:nvGraphicFramePr>
        <p:xfrm>
          <a:off x="0" y="1992701"/>
          <a:ext cx="4572000" cy="4694246"/>
        </p:xfrm>
        <a:graphic>
          <a:graphicData uri="http://schemas.openxmlformats.org/presentationml/2006/ole">
            <mc:AlternateContent xmlns:mc="http://schemas.openxmlformats.org/markup-compatibility/2006">
              <mc:Choice xmlns:v="urn:schemas-microsoft-com:vml" Requires="v">
                <p:oleObj spid="_x0000_s39940" name="Picture" r:id="rId3" imgW="4459559" imgH="4564802" progId="Word.Picture.8">
                  <p:embed/>
                </p:oleObj>
              </mc:Choice>
              <mc:Fallback>
                <p:oleObj name="Picture" r:id="rId3" imgW="4459559" imgH="4564802" progId="Word.Picture.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92701"/>
                        <a:ext cx="4572000" cy="4694246"/>
                      </a:xfrm>
                      <a:prstGeom prst="rect">
                        <a:avLst/>
                      </a:prstGeom>
                      <a:noFill/>
                    </p:spPr>
                  </p:pic>
                </p:oleObj>
              </mc:Fallback>
            </mc:AlternateContent>
          </a:graphicData>
        </a:graphic>
      </p:graphicFrame>
      <p:sp>
        <p:nvSpPr>
          <p:cNvPr id="5" name="Rectangle 4"/>
          <p:cNvSpPr/>
          <p:nvPr/>
        </p:nvSpPr>
        <p:spPr>
          <a:xfrm>
            <a:off x="4724400" y="2381922"/>
            <a:ext cx="4191000" cy="4401205"/>
          </a:xfrm>
          <a:prstGeom prst="rect">
            <a:avLst/>
          </a:prstGeom>
        </p:spPr>
        <p:txBody>
          <a:bodyPr wrap="square">
            <a:spAutoFit/>
          </a:bodyPr>
          <a:lstStyle/>
          <a:p>
            <a:pPr algn="just"/>
            <a:r>
              <a:rPr lang="en-US" sz="2800" dirty="0">
                <a:latin typeface="Times New Roman" panose="02020603050405020304" pitchFamily="18" charset="0"/>
                <a:ea typeface="Times New Roman" panose="02020603050405020304" pitchFamily="18" charset="0"/>
              </a:rPr>
              <a:t>Both </a:t>
            </a:r>
            <a:r>
              <a:rPr lang="en-US" sz="2800" dirty="0" smtClean="0">
                <a:latin typeface="Times New Roman" panose="02020603050405020304" pitchFamily="18" charset="0"/>
                <a:ea typeface="Times New Roman" panose="02020603050405020304" pitchFamily="18" charset="0"/>
              </a:rPr>
              <a:t>discrete and linear functions </a:t>
            </a:r>
            <a:r>
              <a:rPr lang="en-US" sz="2800" dirty="0">
                <a:latin typeface="Times New Roman" panose="02020603050405020304" pitchFamily="18" charset="0"/>
                <a:ea typeface="Times New Roman" panose="02020603050405020304" pitchFamily="18" charset="0"/>
              </a:rPr>
              <a:t>should be recognized as legitimate ways to represent incremental costs. The linear function is often used in traditional economic dispatching; the discrete one is typical of market-based offers.</a:t>
            </a:r>
            <a:endParaRPr lang="en-US" sz="2800" dirty="0">
              <a:effectLst/>
              <a:latin typeface="Times New Roman" panose="02020603050405020304" pitchFamily="18" charset="0"/>
              <a:ea typeface="Times New Roman" panose="02020603050405020304" pitchFamily="18" charset="0"/>
            </a:endParaRPr>
          </a:p>
        </p:txBody>
      </p:sp>
      <p:sp>
        <p:nvSpPr>
          <p:cNvPr id="12" name="TextBox 11"/>
          <p:cNvSpPr txBox="1"/>
          <p:nvPr/>
        </p:nvSpPr>
        <p:spPr>
          <a:xfrm>
            <a:off x="0" y="0"/>
            <a:ext cx="9144000" cy="661720"/>
          </a:xfrm>
          <a:prstGeom prst="rect">
            <a:avLst/>
          </a:prstGeom>
          <a:noFill/>
        </p:spPr>
        <p:txBody>
          <a:bodyPr wrap="square" rtlCol="0">
            <a:spAutoFit/>
          </a:bodyPr>
          <a:lstStyle/>
          <a:p>
            <a:pPr algn="ctr"/>
            <a:r>
              <a:rPr lang="en-US" sz="3700" dirty="0" smtClean="0"/>
              <a:t>Example 3 (continued): Incremental cost curve</a:t>
            </a:r>
            <a:endParaRPr lang="en-US" sz="3700" dirty="0" smtClean="0"/>
          </a:p>
        </p:txBody>
      </p:sp>
    </p:spTree>
    <p:extLst>
      <p:ext uri="{BB962C8B-B14F-4D97-AF65-F5344CB8AC3E}">
        <p14:creationId xmlns:p14="http://schemas.microsoft.com/office/powerpoint/2010/main" val="210959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CO</a:t>
            </a:r>
            <a:r>
              <a:rPr lang="en-US" sz="3800" baseline="-25000" dirty="0" smtClean="0"/>
              <a:t>2</a:t>
            </a:r>
            <a:r>
              <a:rPr lang="en-US" sz="3800" dirty="0" smtClean="0"/>
              <a:t> Emissions</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37</a:t>
            </a:fld>
            <a:endParaRPr lang="en-US" b="1" dirty="0"/>
          </a:p>
        </p:txBody>
      </p:sp>
      <p:sp>
        <p:nvSpPr>
          <p:cNvPr id="17" name="TextBox 16"/>
          <p:cNvSpPr txBox="1"/>
          <p:nvPr/>
        </p:nvSpPr>
        <p:spPr>
          <a:xfrm>
            <a:off x="152400" y="990600"/>
            <a:ext cx="8839200" cy="1569660"/>
          </a:xfrm>
          <a:prstGeom prst="rect">
            <a:avLst/>
          </a:prstGeom>
          <a:noFill/>
        </p:spPr>
        <p:txBody>
          <a:bodyPr wrap="square" rtlCol="0">
            <a:spAutoFit/>
          </a:bodyPr>
          <a:lstStyle/>
          <a:p>
            <a:r>
              <a:rPr lang="en-US" sz="2400" dirty="0"/>
              <a:t>The fact that coal is the largest contributor to GHG emissions is due to </a:t>
            </a:r>
          </a:p>
          <a:p>
            <a:r>
              <a:rPr lang="en-US" sz="2400" dirty="0"/>
              <a:t>(a) it is used to produce </a:t>
            </a:r>
            <a:r>
              <a:rPr lang="en-US" sz="2400" dirty="0" smtClean="0"/>
              <a:t>over a quarter of </a:t>
            </a:r>
            <a:r>
              <a:rPr lang="en-US" sz="2400" dirty="0"/>
              <a:t>US electricity, </a:t>
            </a:r>
          </a:p>
          <a:p>
            <a:r>
              <a:rPr lang="en-US" sz="2400" dirty="0"/>
              <a:t>(b) it has the highest emissions/energy content </a:t>
            </a:r>
            <a:r>
              <a:rPr lang="en-US" sz="2400" dirty="0" smtClean="0"/>
              <a:t>ratio of any fuels,</a:t>
            </a:r>
            <a:endParaRPr lang="en-US" sz="2400" dirty="0"/>
          </a:p>
          <a:p>
            <a:r>
              <a:rPr lang="en-US" sz="2400" dirty="0"/>
              <a:t>(c) its average conversion efficiency is not very </a:t>
            </a:r>
            <a:r>
              <a:rPr lang="en-US" sz="2400" dirty="0" smtClean="0"/>
              <a:t>good</a:t>
            </a:r>
            <a:r>
              <a:rPr lang="en-US" sz="2400" dirty="0"/>
              <a:t> </a:t>
            </a:r>
            <a:r>
              <a:rPr lang="en-US" sz="2400" dirty="0" smtClean="0"/>
              <a:t>(high heat rate!)</a:t>
            </a:r>
            <a:endParaRPr lang="en-US" sz="2400" dirty="0"/>
          </a:p>
        </p:txBody>
      </p:sp>
    </p:spTree>
    <p:extLst>
      <p:ext uri="{BB962C8B-B14F-4D97-AF65-F5344CB8AC3E}">
        <p14:creationId xmlns:p14="http://schemas.microsoft.com/office/powerpoint/2010/main" val="41691495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CO</a:t>
            </a:r>
            <a:r>
              <a:rPr lang="en-US" sz="3800" baseline="-25000" dirty="0" smtClean="0"/>
              <a:t>2</a:t>
            </a:r>
            <a:r>
              <a:rPr lang="en-US" sz="3800" dirty="0" smtClean="0"/>
              <a:t> Emissions</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38</a:t>
            </a:fld>
            <a:endParaRPr lang="en-US" b="1" dirty="0"/>
          </a:p>
        </p:txBody>
      </p:sp>
      <p:pic>
        <p:nvPicPr>
          <p:cNvPr id="2253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660543"/>
            <a:ext cx="4851400" cy="578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5410200" y="838200"/>
            <a:ext cx="3581400" cy="2031325"/>
          </a:xfrm>
          <a:prstGeom prst="rect">
            <a:avLst/>
          </a:prstGeom>
          <a:noFill/>
        </p:spPr>
        <p:txBody>
          <a:bodyPr wrap="square" rtlCol="0">
            <a:spAutoFit/>
          </a:bodyPr>
          <a:lstStyle/>
          <a:p>
            <a:r>
              <a:rPr lang="en-US" dirty="0"/>
              <a:t>One indication from </a:t>
            </a:r>
            <a:r>
              <a:rPr lang="en-US" dirty="0" smtClean="0"/>
              <a:t>this table, </a:t>
            </a:r>
            <a:r>
              <a:rPr lang="en-US" dirty="0"/>
              <a:t>that the pounds CO</a:t>
            </a:r>
            <a:r>
              <a:rPr lang="en-US" baseline="-25000" dirty="0"/>
              <a:t>2</a:t>
            </a:r>
            <a:r>
              <a:rPr lang="en-US" dirty="0"/>
              <a:t>/MBTU is based on energy content of the fuel, could be misleading. What is of more interest is the CO</a:t>
            </a:r>
            <a:r>
              <a:rPr lang="en-US" baseline="-25000" dirty="0"/>
              <a:t>2</a:t>
            </a:r>
            <a:r>
              <a:rPr lang="en-US" dirty="0"/>
              <a:t>/</a:t>
            </a:r>
            <a:r>
              <a:rPr lang="en-US" dirty="0" err="1"/>
              <a:t>MWhr</a:t>
            </a:r>
            <a:r>
              <a:rPr lang="en-US" dirty="0"/>
              <a:t> obtained from the fuel together with </a:t>
            </a:r>
            <a:r>
              <a:rPr lang="en-US" dirty="0" smtClean="0"/>
              <a:t>the heat rate of a </a:t>
            </a:r>
            <a:r>
              <a:rPr lang="en-US" dirty="0"/>
              <a:t>particular generation technology. </a:t>
            </a:r>
          </a:p>
        </p:txBody>
      </p:sp>
    </p:spTree>
    <p:extLst>
      <p:ext uri="{BB962C8B-B14F-4D97-AF65-F5344CB8AC3E}">
        <p14:creationId xmlns:p14="http://schemas.microsoft.com/office/powerpoint/2010/main" val="4090170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CO</a:t>
            </a:r>
            <a:r>
              <a:rPr lang="en-US" sz="3800" baseline="-25000" dirty="0" smtClean="0"/>
              <a:t>2</a:t>
            </a:r>
            <a:r>
              <a:rPr lang="en-US" sz="3800" dirty="0" smtClean="0"/>
              <a:t> Emissions</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39</a:t>
            </a:fld>
            <a:endParaRPr lang="en-US" b="1" dirty="0"/>
          </a:p>
        </p:txBody>
      </p:sp>
      <p:sp>
        <p:nvSpPr>
          <p:cNvPr id="7" name="TextBox 6"/>
          <p:cNvSpPr txBox="1"/>
          <p:nvPr/>
        </p:nvSpPr>
        <p:spPr>
          <a:xfrm>
            <a:off x="76200" y="609600"/>
            <a:ext cx="8915400" cy="369332"/>
          </a:xfrm>
          <a:prstGeom prst="rect">
            <a:avLst/>
          </a:prstGeom>
          <a:noFill/>
        </p:spPr>
        <p:txBody>
          <a:bodyPr wrap="square" rtlCol="0">
            <a:spAutoFit/>
          </a:bodyPr>
          <a:lstStyle/>
          <a:p>
            <a:r>
              <a:rPr lang="en-US" dirty="0"/>
              <a:t>To get this, we need efficiencies of the generation technologies. </a:t>
            </a:r>
          </a:p>
        </p:txBody>
      </p:sp>
      <p:graphicFrame>
        <p:nvGraphicFramePr>
          <p:cNvPr id="19" name="Object 18"/>
          <p:cNvGraphicFramePr>
            <a:graphicFrameLocks noChangeAspect="1"/>
          </p:cNvGraphicFramePr>
          <p:nvPr>
            <p:extLst>
              <p:ext uri="{D42A27DB-BD31-4B8C-83A1-F6EECF244321}">
                <p14:modId xmlns:p14="http://schemas.microsoft.com/office/powerpoint/2010/main" val="1921882541"/>
              </p:ext>
            </p:extLst>
          </p:nvPr>
        </p:nvGraphicFramePr>
        <p:xfrm>
          <a:off x="1485900" y="1066800"/>
          <a:ext cx="5829300" cy="4114800"/>
        </p:xfrm>
        <a:graphic>
          <a:graphicData uri="http://schemas.openxmlformats.org/presentationml/2006/ole">
            <mc:AlternateContent xmlns:mc="http://schemas.openxmlformats.org/markup-compatibility/2006">
              <mc:Choice xmlns:v="urn:schemas-microsoft-com:vml" Requires="v">
                <p:oleObj spid="_x0000_s23578" name="Picture" r:id="rId3" imgW="5826421" imgH="4120339" progId="Word.Picture.8">
                  <p:embed/>
                </p:oleObj>
              </mc:Choice>
              <mc:Fallback>
                <p:oleObj name="Picture" r:id="rId3" imgW="5826421" imgH="4120339" progId="Word.Picture.8">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5900" y="1066800"/>
                        <a:ext cx="5829300" cy="411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AutoShape 10"/>
          <p:cNvSpPr>
            <a:spLocks noChangeArrowheads="1"/>
          </p:cNvSpPr>
          <p:nvPr/>
        </p:nvSpPr>
        <p:spPr bwMode="auto">
          <a:xfrm>
            <a:off x="4567237" y="1762125"/>
            <a:ext cx="90488" cy="628650"/>
          </a:xfrm>
          <a:prstGeom prst="downArrow">
            <a:avLst>
              <a:gd name="adj1" fmla="val 50000"/>
              <a:gd name="adj2" fmla="val 173683"/>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21" name="AutoShape 11"/>
          <p:cNvSpPr>
            <a:spLocks noChangeArrowheads="1"/>
          </p:cNvSpPr>
          <p:nvPr/>
        </p:nvSpPr>
        <p:spPr bwMode="auto">
          <a:xfrm>
            <a:off x="2967037" y="1447800"/>
            <a:ext cx="90488" cy="628650"/>
          </a:xfrm>
          <a:prstGeom prst="downArrow">
            <a:avLst>
              <a:gd name="adj1" fmla="val 50000"/>
              <a:gd name="adj2" fmla="val 173683"/>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22" name="AutoShape 12"/>
          <p:cNvSpPr>
            <a:spLocks noChangeArrowheads="1"/>
          </p:cNvSpPr>
          <p:nvPr/>
        </p:nvSpPr>
        <p:spPr bwMode="auto">
          <a:xfrm>
            <a:off x="4786312" y="1762125"/>
            <a:ext cx="90488" cy="628650"/>
          </a:xfrm>
          <a:prstGeom prst="downArrow">
            <a:avLst>
              <a:gd name="adj1" fmla="val 50000"/>
              <a:gd name="adj2" fmla="val 173683"/>
            </a:avLst>
          </a:prstGeom>
          <a:solidFill>
            <a:srgbClr val="FFFFFF"/>
          </a:solidFill>
          <a:ln w="9525">
            <a:solidFill>
              <a:srgbClr val="000000"/>
            </a:solidFill>
            <a:miter lim="800000"/>
            <a:headEnd/>
            <a:tailEnd/>
          </a:ln>
        </p:spPr>
        <p:txBody>
          <a:bodyPr vert="eaVert" wrap="square" lIns="91440" tIns="45720" rIns="91440" bIns="45720" numCol="1" anchor="t" anchorCtr="0" compatLnSpc="1">
            <a:prstTxWarp prst="textNoShape">
              <a:avLst/>
            </a:prstTxWarp>
          </a:bodyPr>
          <a:lstStyle/>
          <a:p>
            <a:endParaRPr lang="en-US"/>
          </a:p>
        </p:txBody>
      </p:sp>
      <p:sp>
        <p:nvSpPr>
          <p:cNvPr id="23" name="TextBox 22"/>
          <p:cNvSpPr txBox="1"/>
          <p:nvPr/>
        </p:nvSpPr>
        <p:spPr>
          <a:xfrm>
            <a:off x="76200" y="5257800"/>
            <a:ext cx="8915400" cy="1200329"/>
          </a:xfrm>
          <a:prstGeom prst="rect">
            <a:avLst/>
          </a:prstGeom>
          <a:noFill/>
        </p:spPr>
        <p:txBody>
          <a:bodyPr wrap="square" rtlCol="0">
            <a:spAutoFit/>
          </a:bodyPr>
          <a:lstStyle/>
          <a:p>
            <a:r>
              <a:rPr lang="en-US" dirty="0"/>
              <a:t>L</a:t>
            </a:r>
            <a:r>
              <a:rPr lang="en-US" dirty="0" smtClean="0"/>
              <a:t>et’s </a:t>
            </a:r>
            <a:r>
              <a:rPr lang="en-US" dirty="0"/>
              <a:t>compare a natural gas combined cycle (NGCC) plant (η=.58, H=5.88), a gas turbine (η=.39, H=8.74), and a coal-fired power plant (η=.39, H=8.74), where the CO</a:t>
            </a:r>
            <a:r>
              <a:rPr lang="en-US" baseline="-25000" dirty="0"/>
              <a:t>2</a:t>
            </a:r>
            <a:r>
              <a:rPr lang="en-US" dirty="0"/>
              <a:t> content of the natural gas is 117.08 </a:t>
            </a:r>
            <a:r>
              <a:rPr lang="en-US" dirty="0" err="1"/>
              <a:t>lbs</a:t>
            </a:r>
            <a:r>
              <a:rPr lang="en-US" dirty="0"/>
              <a:t>/MBTU and the CO</a:t>
            </a:r>
            <a:r>
              <a:rPr lang="en-US" baseline="-25000" dirty="0"/>
              <a:t>2</a:t>
            </a:r>
            <a:r>
              <a:rPr lang="en-US" dirty="0"/>
              <a:t> content of the coal, assuming it uses (Powder River Basin) sub-bituminous </a:t>
            </a:r>
            <a:r>
              <a:rPr lang="en-US" dirty="0" smtClean="0"/>
              <a:t>coal, is </a:t>
            </a:r>
            <a:r>
              <a:rPr lang="en-US" dirty="0"/>
              <a:t>212.7 </a:t>
            </a:r>
            <a:r>
              <a:rPr lang="en-US" dirty="0" err="1"/>
              <a:t>lbs</a:t>
            </a:r>
            <a:r>
              <a:rPr lang="en-US" dirty="0"/>
              <a:t>/MBTU.</a:t>
            </a:r>
          </a:p>
        </p:txBody>
      </p:sp>
    </p:spTree>
    <p:extLst>
      <p:ext uri="{BB962C8B-B14F-4D97-AF65-F5344CB8AC3E}">
        <p14:creationId xmlns:p14="http://schemas.microsoft.com/office/powerpoint/2010/main" val="21940862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28600"/>
            <a:ext cx="9144000" cy="954107"/>
          </a:xfrm>
          <a:prstGeom prst="rect">
            <a:avLst/>
          </a:prstGeom>
          <a:noFill/>
        </p:spPr>
        <p:txBody>
          <a:bodyPr wrap="square" rtlCol="0">
            <a:spAutoFit/>
          </a:bodyPr>
          <a:lstStyle/>
          <a:p>
            <a:pPr algn="ctr"/>
            <a:r>
              <a:rPr lang="en-US" sz="3800" dirty="0" smtClean="0"/>
              <a:t>Short-run vs Long Run </a:t>
            </a:r>
          </a:p>
          <a:p>
            <a:pPr algn="ctr"/>
            <a:r>
              <a:rPr lang="en-US" dirty="0" smtClean="0"/>
              <a:t>(section 2.3.2 </a:t>
            </a:r>
            <a:r>
              <a:rPr lang="en-US" dirty="0"/>
              <a:t>of Kirschen &amp; </a:t>
            </a:r>
            <a:r>
              <a:rPr lang="en-US" dirty="0" err="1"/>
              <a:t>Strbac</a:t>
            </a:r>
            <a:r>
              <a:rPr lang="en-US" dirty="0" smtClean="0"/>
              <a:t>)</a:t>
            </a:r>
          </a:p>
        </p:txBody>
      </p:sp>
      <p:sp>
        <p:nvSpPr>
          <p:cNvPr id="2" name="TextBox 1"/>
          <p:cNvSpPr txBox="1"/>
          <p:nvPr/>
        </p:nvSpPr>
        <p:spPr>
          <a:xfrm>
            <a:off x="152400" y="4267200"/>
            <a:ext cx="8839200" cy="1815882"/>
          </a:xfrm>
          <a:prstGeom prst="rect">
            <a:avLst/>
          </a:prstGeom>
          <a:noFill/>
        </p:spPr>
        <p:txBody>
          <a:bodyPr wrap="square" rtlCol="0">
            <a:spAutoFit/>
          </a:bodyPr>
          <a:lstStyle/>
          <a:p>
            <a:r>
              <a:rPr lang="en-US" sz="2800" dirty="0" smtClean="0"/>
              <a:t>Long-run: A time frame sufficiently long so that </a:t>
            </a:r>
            <a:r>
              <a:rPr lang="en-US" sz="2800" b="1" i="1" dirty="0" smtClean="0"/>
              <a:t>all</a:t>
            </a:r>
            <a:r>
              <a:rPr lang="en-US" sz="2800" dirty="0" smtClean="0"/>
              <a:t> factors of production can be adjusted (no fixed costs!). </a:t>
            </a:r>
            <a:endParaRPr lang="en-US" sz="2800" dirty="0"/>
          </a:p>
          <a:p>
            <a:r>
              <a:rPr lang="en-US" sz="2800" dirty="0" smtClean="0">
                <a:sym typeface="Wingdings" panose="05000000000000000000" pitchFamily="2" charset="2"/>
              </a:rPr>
              <a:t>It can decrease (and even stop) or increase production.</a:t>
            </a:r>
          </a:p>
          <a:p>
            <a:r>
              <a:rPr lang="en-US" sz="2800" dirty="0" smtClean="0">
                <a:sym typeface="Wingdings" panose="05000000000000000000" pitchFamily="2" charset="2"/>
              </a:rPr>
              <a:t>It can build, rebuild, and/or retire facilities.</a:t>
            </a:r>
            <a:endParaRPr lang="en-US" sz="2800" dirty="0"/>
          </a:p>
        </p:txBody>
      </p:sp>
      <p:sp>
        <p:nvSpPr>
          <p:cNvPr id="8" name="TextBox 7"/>
          <p:cNvSpPr txBox="1"/>
          <p:nvPr/>
        </p:nvSpPr>
        <p:spPr>
          <a:xfrm>
            <a:off x="228600" y="1219200"/>
            <a:ext cx="8839200" cy="1815882"/>
          </a:xfrm>
          <a:prstGeom prst="rect">
            <a:avLst/>
          </a:prstGeom>
          <a:noFill/>
        </p:spPr>
        <p:txBody>
          <a:bodyPr wrap="square" rtlCol="0">
            <a:spAutoFit/>
          </a:bodyPr>
          <a:lstStyle/>
          <a:p>
            <a:r>
              <a:rPr lang="en-US" sz="2800" dirty="0" smtClean="0"/>
              <a:t>Short-run:  A time frame sufficiently short so that </a:t>
            </a:r>
            <a:r>
              <a:rPr lang="en-US" sz="2800" b="1" i="1" dirty="0" smtClean="0"/>
              <a:t>one or more</a:t>
            </a:r>
            <a:r>
              <a:rPr lang="en-US" sz="2800" dirty="0" smtClean="0"/>
              <a:t> factors of production are fixed over that time frame.</a:t>
            </a:r>
          </a:p>
          <a:p>
            <a:r>
              <a:rPr lang="en-US" sz="2800" dirty="0" smtClean="0">
                <a:sym typeface="Wingdings" panose="05000000000000000000" pitchFamily="2" charset="2"/>
              </a:rPr>
              <a:t>It can decrease (and even stop) or increase production.</a:t>
            </a:r>
          </a:p>
          <a:p>
            <a:r>
              <a:rPr lang="en-US" sz="2800" dirty="0" smtClean="0">
                <a:sym typeface="Wingdings" panose="05000000000000000000" pitchFamily="2" charset="2"/>
              </a:rPr>
              <a:t>It can generally not modify its facilities.</a:t>
            </a:r>
            <a:r>
              <a:rPr lang="en-US" sz="2800" dirty="0" smtClean="0"/>
              <a:t> </a:t>
            </a:r>
            <a:endParaRPr lang="en-US" sz="2800" dirty="0"/>
          </a:p>
        </p:txBody>
      </p:sp>
      <p:sp>
        <p:nvSpPr>
          <p:cNvPr id="6"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4</a:t>
            </a:fld>
            <a:endParaRPr lang="en-US" b="1" dirty="0"/>
          </a:p>
        </p:txBody>
      </p:sp>
    </p:spTree>
    <p:extLst>
      <p:ext uri="{BB962C8B-B14F-4D97-AF65-F5344CB8AC3E}">
        <p14:creationId xmlns:p14="http://schemas.microsoft.com/office/powerpoint/2010/main" val="124660753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CO</a:t>
            </a:r>
            <a:r>
              <a:rPr lang="en-US" sz="3800" baseline="-25000" dirty="0" smtClean="0"/>
              <a:t>2</a:t>
            </a:r>
            <a:r>
              <a:rPr lang="en-US" sz="3800" dirty="0" smtClean="0"/>
              <a:t> Emissions</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40</a:t>
            </a:fld>
            <a:endParaRPr lang="en-US" b="1" dirty="0"/>
          </a:p>
        </p:txBody>
      </p:sp>
      <p:sp>
        <p:nvSpPr>
          <p:cNvPr id="23" name="TextBox 22"/>
          <p:cNvSpPr txBox="1"/>
          <p:nvPr/>
        </p:nvSpPr>
        <p:spPr>
          <a:xfrm>
            <a:off x="114300" y="677108"/>
            <a:ext cx="8915400" cy="1200329"/>
          </a:xfrm>
          <a:prstGeom prst="rect">
            <a:avLst/>
          </a:prstGeom>
          <a:noFill/>
        </p:spPr>
        <p:txBody>
          <a:bodyPr wrap="square" rtlCol="0">
            <a:spAutoFit/>
          </a:bodyPr>
          <a:lstStyle/>
          <a:p>
            <a:r>
              <a:rPr lang="en-US" dirty="0"/>
              <a:t>L</a:t>
            </a:r>
            <a:r>
              <a:rPr lang="en-US" dirty="0" smtClean="0"/>
              <a:t>et’s </a:t>
            </a:r>
            <a:r>
              <a:rPr lang="en-US" dirty="0"/>
              <a:t>compare a natural gas combined cycle (NGCC) plant (η=.58, H=5.88), a gas turbine (η=.39, H=8.74), and a coal-fired power plant (η=.39, H=8.74), where the CO</a:t>
            </a:r>
            <a:r>
              <a:rPr lang="en-US" baseline="-25000" dirty="0"/>
              <a:t>2</a:t>
            </a:r>
            <a:r>
              <a:rPr lang="en-US" dirty="0"/>
              <a:t> content of the natural gas is 117.08 </a:t>
            </a:r>
            <a:r>
              <a:rPr lang="en-US" dirty="0" err="1"/>
              <a:t>lbs</a:t>
            </a:r>
            <a:r>
              <a:rPr lang="en-US" dirty="0"/>
              <a:t>/MBTU and the CO</a:t>
            </a:r>
            <a:r>
              <a:rPr lang="en-US" baseline="-25000" dirty="0"/>
              <a:t>2</a:t>
            </a:r>
            <a:r>
              <a:rPr lang="en-US" dirty="0"/>
              <a:t> content of the coal, assuming it uses (Powder River Basin) sub-bituminous </a:t>
            </a:r>
            <a:r>
              <a:rPr lang="en-US" dirty="0" smtClean="0"/>
              <a:t>coal, is </a:t>
            </a:r>
            <a:r>
              <a:rPr lang="en-US" dirty="0"/>
              <a:t>212.7 </a:t>
            </a:r>
            <a:r>
              <a:rPr lang="en-US" dirty="0" err="1"/>
              <a:t>lbs</a:t>
            </a:r>
            <a:r>
              <a:rPr lang="en-US" dirty="0"/>
              <a:t>/MBTU.</a:t>
            </a:r>
          </a:p>
        </p:txBody>
      </p:sp>
      <p:graphicFrame>
        <p:nvGraphicFramePr>
          <p:cNvPr id="11" name="Object 10"/>
          <p:cNvGraphicFramePr>
            <a:graphicFrameLocks noChangeAspect="1"/>
          </p:cNvGraphicFramePr>
          <p:nvPr>
            <p:extLst>
              <p:ext uri="{D42A27DB-BD31-4B8C-83A1-F6EECF244321}">
                <p14:modId xmlns:p14="http://schemas.microsoft.com/office/powerpoint/2010/main" val="3340048617"/>
              </p:ext>
            </p:extLst>
          </p:nvPr>
        </p:nvGraphicFramePr>
        <p:xfrm>
          <a:off x="505458" y="2236232"/>
          <a:ext cx="5895342" cy="640318"/>
        </p:xfrm>
        <a:graphic>
          <a:graphicData uri="http://schemas.openxmlformats.org/presentationml/2006/ole">
            <mc:AlternateContent xmlns:mc="http://schemas.openxmlformats.org/markup-compatibility/2006">
              <mc:Choice xmlns:v="urn:schemas-microsoft-com:vml" Requires="v">
                <p:oleObj spid="_x0000_s28733" name="Equation" r:id="rId3" imgW="4051300" imgH="444500" progId="Equation.3">
                  <p:embed/>
                </p:oleObj>
              </mc:Choice>
              <mc:Fallback>
                <p:oleObj name="Equation" r:id="rId3" imgW="4051300" imgH="444500"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458" y="2236232"/>
                        <a:ext cx="5895342" cy="640318"/>
                      </a:xfrm>
                      <a:prstGeom prst="rect">
                        <a:avLst/>
                      </a:prstGeom>
                      <a:noFill/>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2793683194"/>
              </p:ext>
            </p:extLst>
          </p:nvPr>
        </p:nvGraphicFramePr>
        <p:xfrm>
          <a:off x="552450" y="3162300"/>
          <a:ext cx="4540250" cy="571500"/>
        </p:xfrm>
        <a:graphic>
          <a:graphicData uri="http://schemas.openxmlformats.org/presentationml/2006/ole">
            <mc:AlternateContent xmlns:mc="http://schemas.openxmlformats.org/markup-compatibility/2006">
              <mc:Choice xmlns:v="urn:schemas-microsoft-com:vml" Requires="v">
                <p:oleObj spid="_x0000_s28734" name="Equation" r:id="rId5" imgW="4826000" imgH="609600" progId="Equation.3">
                  <p:embed/>
                </p:oleObj>
              </mc:Choice>
              <mc:Fallback>
                <p:oleObj name="Equation" r:id="rId5" imgW="4826000" imgH="6096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2450" y="3162300"/>
                        <a:ext cx="454025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28600" y="1866900"/>
            <a:ext cx="952500" cy="369332"/>
          </a:xfrm>
          <a:prstGeom prst="rect">
            <a:avLst/>
          </a:prstGeom>
          <a:noFill/>
        </p:spPr>
        <p:txBody>
          <a:bodyPr wrap="square" rtlCol="0">
            <a:spAutoFit/>
          </a:bodyPr>
          <a:lstStyle/>
          <a:p>
            <a:r>
              <a:rPr lang="en-US" u="sng" dirty="0"/>
              <a:t>NGCC</a:t>
            </a:r>
            <a:r>
              <a:rPr lang="en-US" dirty="0"/>
              <a:t>: </a:t>
            </a:r>
          </a:p>
        </p:txBody>
      </p:sp>
      <p:graphicFrame>
        <p:nvGraphicFramePr>
          <p:cNvPr id="25" name="Object 24"/>
          <p:cNvGraphicFramePr>
            <a:graphicFrameLocks noChangeAspect="1"/>
          </p:cNvGraphicFramePr>
          <p:nvPr>
            <p:extLst>
              <p:ext uri="{D42A27DB-BD31-4B8C-83A1-F6EECF244321}">
                <p14:modId xmlns:p14="http://schemas.microsoft.com/office/powerpoint/2010/main" val="3687263785"/>
              </p:ext>
            </p:extLst>
          </p:nvPr>
        </p:nvGraphicFramePr>
        <p:xfrm>
          <a:off x="596900" y="4343400"/>
          <a:ext cx="4965700" cy="609600"/>
        </p:xfrm>
        <a:graphic>
          <a:graphicData uri="http://schemas.openxmlformats.org/presentationml/2006/ole">
            <mc:AlternateContent xmlns:mc="http://schemas.openxmlformats.org/markup-compatibility/2006">
              <mc:Choice xmlns:v="urn:schemas-microsoft-com:vml" Requires="v">
                <p:oleObj spid="_x0000_s28735" name="Equation" r:id="rId7" imgW="4965700" imgH="609600" progId="Equation.3">
                  <p:embed/>
                </p:oleObj>
              </mc:Choice>
              <mc:Fallback>
                <p:oleObj name="Equation" r:id="rId7" imgW="4965700" imgH="609600" progId="Equation.3">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900" y="4343400"/>
                        <a:ext cx="49657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 name="Rectangle 25"/>
          <p:cNvSpPr/>
          <p:nvPr/>
        </p:nvSpPr>
        <p:spPr>
          <a:xfrm>
            <a:off x="304800" y="3886200"/>
            <a:ext cx="1390124" cy="369332"/>
          </a:xfrm>
          <a:prstGeom prst="rect">
            <a:avLst/>
          </a:prstGeom>
        </p:spPr>
        <p:txBody>
          <a:bodyPr wrap="none">
            <a:spAutoFit/>
          </a:bodyPr>
          <a:lstStyle/>
          <a:p>
            <a:r>
              <a:rPr lang="en-US" u="sng" dirty="0"/>
              <a:t>Gas turbine</a:t>
            </a:r>
            <a:r>
              <a:rPr lang="en-US" dirty="0"/>
              <a:t>: </a:t>
            </a:r>
          </a:p>
        </p:txBody>
      </p:sp>
      <p:sp>
        <p:nvSpPr>
          <p:cNvPr id="27" name="Rectangle 26"/>
          <p:cNvSpPr/>
          <p:nvPr/>
        </p:nvSpPr>
        <p:spPr>
          <a:xfrm>
            <a:off x="381000" y="5105400"/>
            <a:ext cx="1699183" cy="369332"/>
          </a:xfrm>
          <a:prstGeom prst="rect">
            <a:avLst/>
          </a:prstGeom>
        </p:spPr>
        <p:txBody>
          <a:bodyPr wrap="none">
            <a:spAutoFit/>
          </a:bodyPr>
          <a:lstStyle/>
          <a:p>
            <a:r>
              <a:rPr lang="en-US" u="sng" dirty="0"/>
              <a:t>Coal-fired plant</a:t>
            </a:r>
            <a:r>
              <a:rPr lang="en-US" dirty="0"/>
              <a:t>:</a:t>
            </a:r>
          </a:p>
        </p:txBody>
      </p:sp>
      <p:graphicFrame>
        <p:nvGraphicFramePr>
          <p:cNvPr id="29" name="Object 28"/>
          <p:cNvGraphicFramePr>
            <a:graphicFrameLocks noChangeAspect="1"/>
          </p:cNvGraphicFramePr>
          <p:nvPr>
            <p:extLst>
              <p:ext uri="{D42A27DB-BD31-4B8C-83A1-F6EECF244321}">
                <p14:modId xmlns:p14="http://schemas.microsoft.com/office/powerpoint/2010/main" val="2173955902"/>
              </p:ext>
            </p:extLst>
          </p:nvPr>
        </p:nvGraphicFramePr>
        <p:xfrm>
          <a:off x="533400" y="5562600"/>
          <a:ext cx="4851400" cy="609600"/>
        </p:xfrm>
        <a:graphic>
          <a:graphicData uri="http://schemas.openxmlformats.org/presentationml/2006/ole">
            <mc:AlternateContent xmlns:mc="http://schemas.openxmlformats.org/markup-compatibility/2006">
              <mc:Choice xmlns:v="urn:schemas-microsoft-com:vml" Requires="v">
                <p:oleObj spid="_x0000_s28736" name="Equation" r:id="rId9" imgW="4851400" imgH="609600" progId="Equation.3">
                  <p:embed/>
                </p:oleObj>
              </mc:Choice>
              <mc:Fallback>
                <p:oleObj name="Equation" r:id="rId9" imgW="4851400" imgH="609600" progId="Equation.3">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5562600"/>
                        <a:ext cx="48514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5791200" y="3276600"/>
            <a:ext cx="3352800" cy="2308324"/>
          </a:xfrm>
          <a:prstGeom prst="rect">
            <a:avLst/>
          </a:prstGeom>
          <a:noFill/>
        </p:spPr>
        <p:txBody>
          <a:bodyPr wrap="square" rtlCol="0">
            <a:spAutoFit/>
          </a:bodyPr>
          <a:lstStyle/>
          <a:p>
            <a:r>
              <a:rPr lang="en-US" dirty="0"/>
              <a:t>We can also convert the above to Metric tons/</a:t>
            </a:r>
            <a:r>
              <a:rPr lang="en-US" dirty="0" err="1"/>
              <a:t>MWhr</a:t>
            </a:r>
            <a:r>
              <a:rPr lang="en-US" dirty="0"/>
              <a:t> by dividing by 2204 </a:t>
            </a:r>
            <a:r>
              <a:rPr lang="en-US" dirty="0" err="1"/>
              <a:t>lbs</a:t>
            </a:r>
            <a:r>
              <a:rPr lang="en-US" dirty="0"/>
              <a:t>/Metric ton, to get the following figures</a:t>
            </a:r>
            <a:r>
              <a:rPr lang="en-US" dirty="0" smtClean="0"/>
              <a:t>:</a:t>
            </a:r>
          </a:p>
          <a:p>
            <a:endParaRPr lang="en-US" dirty="0"/>
          </a:p>
          <a:p>
            <a:r>
              <a:rPr lang="de-DE" dirty="0"/>
              <a:t>NGCC: </a:t>
            </a:r>
            <a:r>
              <a:rPr lang="en-US" dirty="0"/>
              <a:t>0.312</a:t>
            </a:r>
            <a:r>
              <a:rPr lang="de-DE" dirty="0"/>
              <a:t> MT/MWhr</a:t>
            </a:r>
            <a:endParaRPr lang="en-US" dirty="0"/>
          </a:p>
          <a:p>
            <a:r>
              <a:rPr lang="en-US" dirty="0"/>
              <a:t>Gas turbine: 0.464 MT/</a:t>
            </a:r>
            <a:r>
              <a:rPr lang="en-US" dirty="0" err="1"/>
              <a:t>MWhr</a:t>
            </a:r>
            <a:endParaRPr lang="en-US" dirty="0"/>
          </a:p>
          <a:p>
            <a:r>
              <a:rPr lang="en-US" dirty="0"/>
              <a:t>Coal-fired plant: 0.844 MT/</a:t>
            </a:r>
            <a:r>
              <a:rPr lang="en-US" dirty="0" err="1"/>
              <a:t>MWhr</a:t>
            </a:r>
            <a:r>
              <a:rPr lang="en-US" dirty="0"/>
              <a:t>. </a:t>
            </a:r>
          </a:p>
        </p:txBody>
      </p:sp>
    </p:spTree>
    <p:extLst>
      <p:ext uri="{BB962C8B-B14F-4D97-AF65-F5344CB8AC3E}">
        <p14:creationId xmlns:p14="http://schemas.microsoft.com/office/powerpoint/2010/main" val="420460814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38200" y="0"/>
            <a:ext cx="4953000" cy="677108"/>
          </a:xfrm>
          <a:prstGeom prst="rect">
            <a:avLst/>
          </a:prstGeom>
          <a:noFill/>
        </p:spPr>
        <p:txBody>
          <a:bodyPr wrap="square" rtlCol="0">
            <a:spAutoFit/>
          </a:bodyPr>
          <a:lstStyle/>
          <a:p>
            <a:pPr algn="ctr"/>
            <a:r>
              <a:rPr lang="en-US" sz="3800" dirty="0" smtClean="0"/>
              <a:t>CO</a:t>
            </a:r>
            <a:r>
              <a:rPr lang="en-US" sz="3800" baseline="-25000" dirty="0" smtClean="0"/>
              <a:t>2</a:t>
            </a:r>
            <a:r>
              <a:rPr lang="en-US" sz="3800" dirty="0" smtClean="0"/>
              <a:t> Emissions</a:t>
            </a:r>
          </a:p>
        </p:txBody>
      </p:sp>
      <p:sp>
        <p:nvSpPr>
          <p:cNvPr id="8"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41</a:t>
            </a:fld>
            <a:endParaRPr lang="en-US" b="1" dirty="0"/>
          </a:p>
        </p:txBody>
      </p:sp>
      <p:sp>
        <p:nvSpPr>
          <p:cNvPr id="30" name="TextBox 29"/>
          <p:cNvSpPr txBox="1"/>
          <p:nvPr/>
        </p:nvSpPr>
        <p:spPr>
          <a:xfrm>
            <a:off x="29901" y="1011861"/>
            <a:ext cx="3352800" cy="923330"/>
          </a:xfrm>
          <a:prstGeom prst="rect">
            <a:avLst/>
          </a:prstGeom>
          <a:noFill/>
        </p:spPr>
        <p:txBody>
          <a:bodyPr wrap="square" rtlCol="0">
            <a:spAutoFit/>
          </a:bodyPr>
          <a:lstStyle/>
          <a:p>
            <a:r>
              <a:rPr lang="de-DE" dirty="0" smtClean="0"/>
              <a:t>NGCC</a:t>
            </a:r>
            <a:r>
              <a:rPr lang="de-DE" dirty="0"/>
              <a:t>: </a:t>
            </a:r>
            <a:r>
              <a:rPr lang="en-US" dirty="0"/>
              <a:t>0.312</a:t>
            </a:r>
            <a:r>
              <a:rPr lang="de-DE" dirty="0"/>
              <a:t> MT/MWhr</a:t>
            </a:r>
            <a:endParaRPr lang="en-US" dirty="0"/>
          </a:p>
          <a:p>
            <a:r>
              <a:rPr lang="en-US" dirty="0"/>
              <a:t>Gas turbine: 0.464 MT/</a:t>
            </a:r>
            <a:r>
              <a:rPr lang="en-US" dirty="0" err="1"/>
              <a:t>MWhr</a:t>
            </a:r>
            <a:endParaRPr lang="en-US" dirty="0"/>
          </a:p>
          <a:p>
            <a:r>
              <a:rPr lang="en-US" dirty="0"/>
              <a:t>Coal-fired plant: 0.844 MT/</a:t>
            </a:r>
            <a:r>
              <a:rPr lang="en-US" dirty="0" err="1"/>
              <a:t>MWhr</a:t>
            </a:r>
            <a:r>
              <a:rPr lang="en-US" dirty="0"/>
              <a:t>. </a:t>
            </a:r>
          </a:p>
        </p:txBody>
      </p:sp>
      <p:sp>
        <p:nvSpPr>
          <p:cNvPr id="20" name="TextBox 19"/>
          <p:cNvSpPr txBox="1"/>
          <p:nvPr/>
        </p:nvSpPr>
        <p:spPr>
          <a:xfrm>
            <a:off x="29901" y="487154"/>
            <a:ext cx="9098666" cy="646331"/>
          </a:xfrm>
          <a:prstGeom prst="rect">
            <a:avLst/>
          </a:prstGeom>
          <a:noFill/>
        </p:spPr>
        <p:txBody>
          <a:bodyPr wrap="square" rtlCol="0">
            <a:spAutoFit/>
          </a:bodyPr>
          <a:lstStyle/>
          <a:p>
            <a:r>
              <a:rPr lang="en-US" dirty="0"/>
              <a:t>It is interesting to compare these values with the emission coefficients given by region/state </a:t>
            </a:r>
            <a:r>
              <a:rPr lang="en-US" dirty="0" smtClean="0"/>
              <a:t>at. </a:t>
            </a:r>
            <a:r>
              <a:rPr lang="en-US" dirty="0"/>
              <a:t>A sample of some of these coefficients are provided below </a:t>
            </a:r>
            <a:r>
              <a:rPr lang="en-US" dirty="0" smtClean="0"/>
              <a:t>for 2002 and 2015</a:t>
            </a:r>
            <a:endParaRPr lang="en-US" dirty="0"/>
          </a:p>
        </p:txBody>
      </p:sp>
      <p:pic>
        <p:nvPicPr>
          <p:cNvPr id="21" name="Picture 11" descr="Image result for Electric resources Iowa 2003 co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87742" y="1035455"/>
            <a:ext cx="4006916" cy="2604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Table 16"/>
          <p:cNvGraphicFramePr>
            <a:graphicFrameLocks noGrp="1"/>
          </p:cNvGraphicFramePr>
          <p:nvPr>
            <p:extLst>
              <p:ext uri="{D42A27DB-BD31-4B8C-83A1-F6EECF244321}">
                <p14:modId xmlns:p14="http://schemas.microsoft.com/office/powerpoint/2010/main" val="3023182006"/>
              </p:ext>
            </p:extLst>
          </p:nvPr>
        </p:nvGraphicFramePr>
        <p:xfrm>
          <a:off x="94044" y="1859744"/>
          <a:ext cx="1447800" cy="2551430"/>
        </p:xfrm>
        <a:graphic>
          <a:graphicData uri="http://schemas.openxmlformats.org/drawingml/2006/table">
            <a:tbl>
              <a:tblPr>
                <a:tableStyleId>{5C22544A-7EE6-4342-B048-85BDC9FD1C3A}</a:tableStyleId>
              </a:tblPr>
              <a:tblGrid>
                <a:gridCol w="904875">
                  <a:extLst>
                    <a:ext uri="{9D8B030D-6E8A-4147-A177-3AD203B41FA5}">
                      <a16:colId xmlns:a16="http://schemas.microsoft.com/office/drawing/2014/main" val="2668042938"/>
                    </a:ext>
                  </a:extLst>
                </a:gridCol>
                <a:gridCol w="542925">
                  <a:extLst>
                    <a:ext uri="{9D8B030D-6E8A-4147-A177-3AD203B41FA5}">
                      <a16:colId xmlns:a16="http://schemas.microsoft.com/office/drawing/2014/main" val="1658605934"/>
                    </a:ext>
                  </a:extLst>
                </a:gridCol>
              </a:tblGrid>
              <a:tr h="184150">
                <a:tc>
                  <a:txBody>
                    <a:bodyPr/>
                    <a:lstStyle/>
                    <a:p>
                      <a:pPr algn="ctr" fontAlgn="ctr"/>
                      <a:r>
                        <a:rPr lang="en-US" sz="1100" u="none" strike="noStrike">
                          <a:effectLst/>
                        </a:rPr>
                        <a:t>State</a:t>
                      </a:r>
                      <a:endParaRPr lang="en-US"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smtClean="0">
                          <a:effectLst/>
                        </a:rPr>
                        <a:t>2002 MT/</a:t>
                      </a:r>
                      <a:r>
                        <a:rPr lang="en-US" sz="1100" u="none" strike="noStrike" dirty="0" err="1" smtClean="0">
                          <a:effectLst/>
                        </a:rPr>
                        <a:t>mwh</a:t>
                      </a:r>
                      <a:endParaRPr lang="en-US" sz="11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194192850"/>
                  </a:ext>
                </a:extLst>
              </a:tr>
              <a:tr h="184150">
                <a:tc>
                  <a:txBody>
                    <a:bodyPr/>
                    <a:lstStyle/>
                    <a:p>
                      <a:pPr algn="l" fontAlgn="b"/>
                      <a:r>
                        <a:rPr lang="en-US" sz="1100" u="none" strike="noStrike" dirty="0">
                          <a:effectLst/>
                        </a:rPr>
                        <a:t>Vermont</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0.013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13507873"/>
                  </a:ext>
                </a:extLst>
              </a:tr>
              <a:tr h="184150">
                <a:tc>
                  <a:txBody>
                    <a:bodyPr/>
                    <a:lstStyle/>
                    <a:p>
                      <a:pPr algn="l" fontAlgn="b"/>
                      <a:r>
                        <a:rPr lang="en-US" sz="1100" u="none" strike="noStrike">
                          <a:effectLst/>
                        </a:rPr>
                        <a:t>Washington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0.111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175124803"/>
                  </a:ext>
                </a:extLst>
              </a:tr>
              <a:tr h="184150">
                <a:tc>
                  <a:txBody>
                    <a:bodyPr/>
                    <a:lstStyle/>
                    <a:p>
                      <a:pPr algn="l" fontAlgn="b"/>
                      <a:r>
                        <a:rPr lang="en-US" sz="1100" u="none" strike="noStrike">
                          <a:effectLst/>
                        </a:rPr>
                        <a:t>California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0.275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708820956"/>
                  </a:ext>
                </a:extLst>
              </a:tr>
              <a:tr h="184150">
                <a:tc>
                  <a:txBody>
                    <a:bodyPr/>
                    <a:lstStyle/>
                    <a:p>
                      <a:pPr algn="l" fontAlgn="b"/>
                      <a:r>
                        <a:rPr lang="en-US" sz="1100" u="none" strike="noStrike">
                          <a:effectLst/>
                        </a:rPr>
                        <a:t>New York</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0.389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695887462"/>
                  </a:ext>
                </a:extLst>
              </a:tr>
              <a:tr h="184150">
                <a:tc>
                  <a:txBody>
                    <a:bodyPr/>
                    <a:lstStyle/>
                    <a:p>
                      <a:pPr algn="l" fontAlgn="b"/>
                      <a:r>
                        <a:rPr lang="en-US" sz="1100" u="none" strike="noStrike">
                          <a:effectLst/>
                        </a:rPr>
                        <a:t>Penn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0.574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93965595"/>
                  </a:ext>
                </a:extLst>
              </a:tr>
              <a:tr h="184150">
                <a:tc>
                  <a:txBody>
                    <a:bodyPr/>
                    <a:lstStyle/>
                    <a:p>
                      <a:pPr algn="l" fontAlgn="b"/>
                      <a:r>
                        <a:rPr lang="en-US" sz="1100" u="none" strike="noStrike">
                          <a:effectLst/>
                        </a:rPr>
                        <a:t>Georgia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0.619</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044868201"/>
                  </a:ext>
                </a:extLst>
              </a:tr>
              <a:tr h="184150">
                <a:tc>
                  <a:txBody>
                    <a:bodyPr/>
                    <a:lstStyle/>
                    <a:p>
                      <a:pPr algn="l" fontAlgn="b"/>
                      <a:r>
                        <a:rPr lang="en-US" sz="1100" u="none" strike="noStrike">
                          <a:effectLst/>
                        </a:rPr>
                        <a:t>Texas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0.664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14747217"/>
                  </a:ext>
                </a:extLst>
              </a:tr>
              <a:tr h="184150">
                <a:tc>
                  <a:txBody>
                    <a:bodyPr/>
                    <a:lstStyle/>
                    <a:p>
                      <a:pPr algn="l" fontAlgn="b"/>
                      <a:r>
                        <a:rPr lang="en-US" sz="1100" u="none" strike="noStrike">
                          <a:effectLst/>
                        </a:rPr>
                        <a:t>Ohio</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0.817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587637343"/>
                  </a:ext>
                </a:extLst>
              </a:tr>
              <a:tr h="184150">
                <a:tc>
                  <a:txBody>
                    <a:bodyPr/>
                    <a:lstStyle/>
                    <a:p>
                      <a:pPr algn="l" fontAlgn="b"/>
                      <a:r>
                        <a:rPr lang="en-US" sz="1100" u="none" strike="noStrike">
                          <a:effectLst/>
                        </a:rPr>
                        <a:t>Iowa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0.854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7402721"/>
                  </a:ext>
                </a:extLst>
              </a:tr>
              <a:tr h="184150">
                <a:tc>
                  <a:txBody>
                    <a:bodyPr/>
                    <a:lstStyle/>
                    <a:p>
                      <a:pPr algn="l" fontAlgn="b"/>
                      <a:r>
                        <a:rPr lang="en-US" sz="1100" u="none" strike="noStrike">
                          <a:effectLst/>
                        </a:rPr>
                        <a:t>Kentucky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0.911</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075221718"/>
                  </a:ext>
                </a:extLst>
              </a:tr>
              <a:tr h="184150">
                <a:tc>
                  <a:txBody>
                    <a:bodyPr/>
                    <a:lstStyle/>
                    <a:p>
                      <a:pPr algn="l" fontAlgn="b"/>
                      <a:r>
                        <a:rPr lang="en-US" sz="1100" u="none" strike="noStrike">
                          <a:effectLst/>
                        </a:rPr>
                        <a:t>N Dakota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1.017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273214947"/>
                  </a:ext>
                </a:extLst>
              </a:tr>
              <a:tr h="184150">
                <a:tc>
                  <a:txBody>
                    <a:bodyPr/>
                    <a:lstStyle/>
                    <a:p>
                      <a:pPr algn="l" fontAlgn="b"/>
                      <a:r>
                        <a:rPr lang="en-US" sz="1100" u="none" strike="noStrike">
                          <a:effectLst/>
                        </a:rPr>
                        <a:t>US Avg</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0.606</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5810387"/>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2764078503"/>
              </p:ext>
            </p:extLst>
          </p:nvPr>
        </p:nvGraphicFramePr>
        <p:xfrm>
          <a:off x="1824459" y="1834277"/>
          <a:ext cx="1357132" cy="2551430"/>
        </p:xfrm>
        <a:graphic>
          <a:graphicData uri="http://schemas.openxmlformats.org/drawingml/2006/table">
            <a:tbl>
              <a:tblPr>
                <a:tableStyleId>{5C22544A-7EE6-4342-B048-85BDC9FD1C3A}</a:tableStyleId>
              </a:tblPr>
              <a:tblGrid>
                <a:gridCol w="747532">
                  <a:extLst>
                    <a:ext uri="{9D8B030D-6E8A-4147-A177-3AD203B41FA5}">
                      <a16:colId xmlns:a16="http://schemas.microsoft.com/office/drawing/2014/main" val="3096091612"/>
                    </a:ext>
                  </a:extLst>
                </a:gridCol>
                <a:gridCol w="609600">
                  <a:extLst>
                    <a:ext uri="{9D8B030D-6E8A-4147-A177-3AD203B41FA5}">
                      <a16:colId xmlns:a16="http://schemas.microsoft.com/office/drawing/2014/main" val="2228340501"/>
                    </a:ext>
                  </a:extLst>
                </a:gridCol>
              </a:tblGrid>
              <a:tr h="184150">
                <a:tc>
                  <a:txBody>
                    <a:bodyPr/>
                    <a:lstStyle/>
                    <a:p>
                      <a:pPr algn="ctr" fontAlgn="ctr"/>
                      <a:r>
                        <a:rPr lang="en-US" sz="1100" u="none" strike="noStrike">
                          <a:effectLst/>
                        </a:rPr>
                        <a:t>State</a:t>
                      </a:r>
                      <a:endParaRPr lang="en-US" sz="1100" b="1" i="0" u="none" strike="noStrike">
                        <a:solidFill>
                          <a:srgbClr val="000000"/>
                        </a:solidFill>
                        <a:effectLst/>
                        <a:latin typeface="Calibri" panose="020F0502020204030204" pitchFamily="34" charset="0"/>
                      </a:endParaRPr>
                    </a:p>
                  </a:txBody>
                  <a:tcPr marL="6350" marR="6350" marT="6350" marB="0" anchor="ctr"/>
                </a:tc>
                <a:tc>
                  <a:txBody>
                    <a:bodyPr/>
                    <a:lstStyle/>
                    <a:p>
                      <a:pPr algn="ctr" fontAlgn="ctr"/>
                      <a:r>
                        <a:rPr lang="en-US" sz="1100" u="none" strike="noStrike" dirty="0" smtClean="0">
                          <a:effectLst/>
                        </a:rPr>
                        <a:t>2015 MT/</a:t>
                      </a:r>
                      <a:r>
                        <a:rPr lang="en-US" sz="1100" u="none" strike="noStrike" dirty="0" err="1" smtClean="0">
                          <a:effectLst/>
                        </a:rPr>
                        <a:t>mwh</a:t>
                      </a:r>
                      <a:endParaRPr lang="en-US" sz="1100" b="1" i="0" u="none" strike="noStrike" dirty="0">
                        <a:solidFill>
                          <a:srgbClr val="000000"/>
                        </a:solidFill>
                        <a:effectLst/>
                        <a:latin typeface="Calibri" panose="020F0502020204030204" pitchFamily="34" charset="0"/>
                      </a:endParaRPr>
                    </a:p>
                  </a:txBody>
                  <a:tcPr marL="6350" marR="6350" marT="6350" marB="0" anchor="ctr"/>
                </a:tc>
                <a:extLst>
                  <a:ext uri="{0D108BD9-81ED-4DB2-BD59-A6C34878D82A}">
                    <a16:rowId xmlns:a16="http://schemas.microsoft.com/office/drawing/2014/main" val="3104042978"/>
                  </a:ext>
                </a:extLst>
              </a:tr>
              <a:tr h="184150">
                <a:tc>
                  <a:txBody>
                    <a:bodyPr/>
                    <a:lstStyle/>
                    <a:p>
                      <a:pPr algn="l" fontAlgn="b"/>
                      <a:r>
                        <a:rPr lang="en-US" sz="1100" u="none" strike="noStrike" dirty="0">
                          <a:effectLst/>
                        </a:rPr>
                        <a:t>Vermont</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0.028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753063715"/>
                  </a:ext>
                </a:extLst>
              </a:tr>
              <a:tr h="184150">
                <a:tc>
                  <a:txBody>
                    <a:bodyPr/>
                    <a:lstStyle/>
                    <a:p>
                      <a:pPr algn="l" fontAlgn="b"/>
                      <a:r>
                        <a:rPr lang="en-US" sz="1100" u="none" strike="noStrike">
                          <a:effectLst/>
                        </a:rPr>
                        <a:t>Washington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0.085</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3303044259"/>
                  </a:ext>
                </a:extLst>
              </a:tr>
              <a:tr h="184150">
                <a:tc>
                  <a:txBody>
                    <a:bodyPr/>
                    <a:lstStyle/>
                    <a:p>
                      <a:pPr algn="l" fontAlgn="b"/>
                      <a:r>
                        <a:rPr lang="en-US" sz="1100" u="none" strike="noStrike">
                          <a:effectLst/>
                        </a:rPr>
                        <a:t>California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0.205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083041343"/>
                  </a:ext>
                </a:extLst>
              </a:tr>
              <a:tr h="184150">
                <a:tc>
                  <a:txBody>
                    <a:bodyPr/>
                    <a:lstStyle/>
                    <a:p>
                      <a:pPr algn="l" fontAlgn="b"/>
                      <a:r>
                        <a:rPr lang="en-US" sz="1100" u="none" strike="noStrike">
                          <a:effectLst/>
                        </a:rPr>
                        <a:t>New York</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0.211</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29951448"/>
                  </a:ext>
                </a:extLst>
              </a:tr>
              <a:tr h="184150">
                <a:tc>
                  <a:txBody>
                    <a:bodyPr/>
                    <a:lstStyle/>
                    <a:p>
                      <a:pPr algn="l" fontAlgn="b"/>
                      <a:r>
                        <a:rPr lang="en-US" sz="1100" u="none" strike="noStrike">
                          <a:effectLst/>
                        </a:rPr>
                        <a:t>Penn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0.388</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600198256"/>
                  </a:ext>
                </a:extLst>
              </a:tr>
              <a:tr h="184150">
                <a:tc>
                  <a:txBody>
                    <a:bodyPr/>
                    <a:lstStyle/>
                    <a:p>
                      <a:pPr algn="l" fontAlgn="b"/>
                      <a:r>
                        <a:rPr lang="en-US" sz="1100" u="none" strike="noStrike">
                          <a:effectLst/>
                        </a:rPr>
                        <a:t>Iowa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0.453</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92704280"/>
                  </a:ext>
                </a:extLst>
              </a:tr>
              <a:tr h="184150">
                <a:tc>
                  <a:txBody>
                    <a:bodyPr/>
                    <a:lstStyle/>
                    <a:p>
                      <a:pPr algn="l" fontAlgn="b"/>
                      <a:r>
                        <a:rPr lang="en-US" sz="1100" u="none" strike="noStrike">
                          <a:effectLst/>
                        </a:rPr>
                        <a:t>Georgia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0.454</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240197702"/>
                  </a:ext>
                </a:extLst>
              </a:tr>
              <a:tr h="184150">
                <a:tc>
                  <a:txBody>
                    <a:bodyPr/>
                    <a:lstStyle/>
                    <a:p>
                      <a:pPr algn="l" fontAlgn="b"/>
                      <a:r>
                        <a:rPr lang="en-US" sz="1100" u="none" strike="noStrike">
                          <a:effectLst/>
                        </a:rPr>
                        <a:t>Texas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0.476</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232578048"/>
                  </a:ext>
                </a:extLst>
              </a:tr>
              <a:tr h="184150">
                <a:tc>
                  <a:txBody>
                    <a:bodyPr/>
                    <a:lstStyle/>
                    <a:p>
                      <a:pPr algn="l" fontAlgn="b"/>
                      <a:r>
                        <a:rPr lang="en-US" sz="1100" u="none" strike="noStrike">
                          <a:effectLst/>
                        </a:rPr>
                        <a:t>Ohio</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0.665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5853572"/>
                  </a:ext>
                </a:extLst>
              </a:tr>
              <a:tr h="184150">
                <a:tc>
                  <a:txBody>
                    <a:bodyPr/>
                    <a:lstStyle/>
                    <a:p>
                      <a:pPr algn="l" fontAlgn="b"/>
                      <a:r>
                        <a:rPr lang="en-US" sz="1100" u="none" strike="noStrike">
                          <a:effectLst/>
                        </a:rPr>
                        <a:t>N Dakota</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0.755</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153729763"/>
                  </a:ext>
                </a:extLst>
              </a:tr>
              <a:tr h="184150">
                <a:tc>
                  <a:txBody>
                    <a:bodyPr/>
                    <a:lstStyle/>
                    <a:p>
                      <a:pPr algn="l" fontAlgn="b"/>
                      <a:r>
                        <a:rPr lang="en-US" sz="1100" u="none" strike="noStrike">
                          <a:effectLst/>
                        </a:rPr>
                        <a:t>Kentucky</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0.887</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445249805"/>
                  </a:ext>
                </a:extLst>
              </a:tr>
              <a:tr h="184150">
                <a:tc>
                  <a:txBody>
                    <a:bodyPr/>
                    <a:lstStyle/>
                    <a:p>
                      <a:pPr algn="l" fontAlgn="b"/>
                      <a:r>
                        <a:rPr lang="en-US" sz="1100" u="none" strike="noStrike">
                          <a:effectLst/>
                        </a:rPr>
                        <a:t>US Avg</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0.453</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17409241"/>
                  </a:ext>
                </a:extLst>
              </a:tr>
            </a:tbl>
          </a:graphicData>
        </a:graphic>
      </p:graphicFrame>
      <p:sp>
        <p:nvSpPr>
          <p:cNvPr id="26" name="TextBox 25"/>
          <p:cNvSpPr txBox="1"/>
          <p:nvPr/>
        </p:nvSpPr>
        <p:spPr>
          <a:xfrm>
            <a:off x="0" y="4272677"/>
            <a:ext cx="5011838" cy="2585323"/>
          </a:xfrm>
          <a:prstGeom prst="rect">
            <a:avLst/>
          </a:prstGeom>
          <a:noFill/>
        </p:spPr>
        <p:txBody>
          <a:bodyPr wrap="square" rtlCol="0">
            <a:spAutoFit/>
          </a:bodyPr>
          <a:lstStyle/>
          <a:p>
            <a:r>
              <a:rPr lang="en-US" dirty="0" smtClean="0"/>
              <a:t>Why was Iowa so high in 2002? </a:t>
            </a:r>
          </a:p>
          <a:p>
            <a:r>
              <a:rPr lang="en-US" dirty="0" smtClean="0"/>
              <a:t>What happened to Iowa between 2002-2015?</a:t>
            </a:r>
          </a:p>
          <a:p>
            <a:r>
              <a:rPr lang="en-US" dirty="0" smtClean="0"/>
              <a:t>Why are N. Dakota and Kentucky so high in 2002?</a:t>
            </a:r>
          </a:p>
          <a:p>
            <a:r>
              <a:rPr lang="en-US" dirty="0" smtClean="0"/>
              <a:t>What happened to N. Dakota between 2002-2015?</a:t>
            </a:r>
          </a:p>
          <a:p>
            <a:r>
              <a:rPr lang="en-US" dirty="0" smtClean="0"/>
              <a:t>Why is California so low?</a:t>
            </a:r>
          </a:p>
          <a:p>
            <a:r>
              <a:rPr lang="en-US" dirty="0" smtClean="0"/>
              <a:t>Why is Washington so low?</a:t>
            </a:r>
          </a:p>
          <a:p>
            <a:r>
              <a:rPr lang="en-US" dirty="0" smtClean="0"/>
              <a:t>Why is Vermont so low?</a:t>
            </a:r>
          </a:p>
          <a:p>
            <a:r>
              <a:rPr lang="en-US" dirty="0" smtClean="0"/>
              <a:t>What happened to Vermont between 2002-2015?</a:t>
            </a:r>
          </a:p>
          <a:p>
            <a:r>
              <a:rPr lang="en-US" dirty="0" smtClean="0"/>
              <a:t>Why did US </a:t>
            </a:r>
            <a:r>
              <a:rPr lang="en-US" dirty="0" err="1" smtClean="0"/>
              <a:t>Avg</a:t>
            </a:r>
            <a:r>
              <a:rPr lang="en-US" dirty="0" smtClean="0"/>
              <a:t> decrease 2002-2015? </a:t>
            </a:r>
            <a:endParaRPr lang="en-US" dirty="0"/>
          </a:p>
        </p:txBody>
      </p:sp>
      <p:pic>
        <p:nvPicPr>
          <p:cNvPr id="27" name="Picture 26"/>
          <p:cNvPicPr>
            <a:picLocks noChangeAspect="1"/>
          </p:cNvPicPr>
          <p:nvPr/>
        </p:nvPicPr>
        <p:blipFill>
          <a:blip r:embed="rId3"/>
          <a:stretch>
            <a:fillRect/>
          </a:stretch>
        </p:blipFill>
        <p:spPr>
          <a:xfrm>
            <a:off x="5075981" y="3785326"/>
            <a:ext cx="3580918" cy="2909983"/>
          </a:xfrm>
          <a:prstGeom prst="rect">
            <a:avLst/>
          </a:prstGeom>
        </p:spPr>
      </p:pic>
    </p:spTree>
    <p:extLst>
      <p:ext uri="{BB962C8B-B14F-4D97-AF65-F5344CB8AC3E}">
        <p14:creationId xmlns:p14="http://schemas.microsoft.com/office/powerpoint/2010/main" val="5559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9236" y="0"/>
            <a:ext cx="9144000" cy="677108"/>
          </a:xfrm>
          <a:prstGeom prst="rect">
            <a:avLst/>
          </a:prstGeom>
          <a:noFill/>
        </p:spPr>
        <p:txBody>
          <a:bodyPr wrap="square" rtlCol="0">
            <a:spAutoFit/>
          </a:bodyPr>
          <a:lstStyle/>
          <a:p>
            <a:pPr algn="ctr"/>
            <a:r>
              <a:rPr lang="en-US" sz="3800" dirty="0" smtClean="0"/>
              <a:t>Costs of generating electric energy</a:t>
            </a:r>
          </a:p>
        </p:txBody>
      </p:sp>
      <p:sp>
        <p:nvSpPr>
          <p:cNvPr id="2" name="TextBox 1"/>
          <p:cNvSpPr txBox="1"/>
          <p:nvPr/>
        </p:nvSpPr>
        <p:spPr>
          <a:xfrm>
            <a:off x="9236" y="730526"/>
            <a:ext cx="9144000" cy="5755422"/>
          </a:xfrm>
          <a:prstGeom prst="rect">
            <a:avLst/>
          </a:prstGeom>
          <a:noFill/>
        </p:spPr>
        <p:txBody>
          <a:bodyPr wrap="square" rtlCol="0">
            <a:spAutoFit/>
          </a:bodyPr>
          <a:lstStyle/>
          <a:p>
            <a:r>
              <a:rPr lang="en-US" sz="2800" dirty="0" smtClean="0"/>
              <a:t>Two ways to classify costs (see p. 29)</a:t>
            </a:r>
          </a:p>
          <a:p>
            <a:pPr marL="514350" indent="-514350">
              <a:buFont typeface="+mj-lt"/>
              <a:buAutoNum type="arabicPeriod"/>
            </a:pPr>
            <a:r>
              <a:rPr lang="en-US" sz="2800" dirty="0"/>
              <a:t>S</a:t>
            </a:r>
            <a:r>
              <a:rPr lang="en-US" sz="2800" dirty="0" smtClean="0"/>
              <a:t>hort-run costs (hours, days, weeks, a year):</a:t>
            </a:r>
          </a:p>
          <a:p>
            <a:pPr marL="971550" lvl="1" indent="-514350">
              <a:buFont typeface="+mj-lt"/>
              <a:buAutoNum type="alphaLcPeriod"/>
            </a:pPr>
            <a:r>
              <a:rPr lang="en-US" sz="2600" dirty="0" smtClean="0"/>
              <a:t>Fixed: does not depend on the plant’s energy production; </a:t>
            </a:r>
            <a:r>
              <a:rPr lang="en-US" dirty="0"/>
              <a:t>anything that must be paid for production to occur, yet they remain the same whether production is high or low</a:t>
            </a:r>
            <a:endParaRPr lang="en-US" sz="2600" dirty="0" smtClean="0"/>
          </a:p>
          <a:p>
            <a:pPr marL="971550" lvl="1" indent="-514350">
              <a:buFont typeface="+mj-lt"/>
              <a:buAutoNum type="alphaLcPeriod"/>
            </a:pPr>
            <a:r>
              <a:rPr lang="en-US" sz="2600" dirty="0" smtClean="0"/>
              <a:t>Variable: does depend on the plant’s energy production</a:t>
            </a:r>
          </a:p>
          <a:p>
            <a:pPr marL="514350" indent="-514350">
              <a:buFont typeface="+mj-lt"/>
              <a:buAutoNum type="arabicPeriod"/>
            </a:pPr>
            <a:r>
              <a:rPr lang="en-US" sz="2800" dirty="0" smtClean="0"/>
              <a:t>Long-run costs (a year, a decade, several decades):</a:t>
            </a:r>
          </a:p>
          <a:p>
            <a:pPr marL="971550" lvl="1" indent="-514350">
              <a:buFont typeface="+mj-lt"/>
              <a:buAutoNum type="alphaLcPeriod"/>
            </a:pPr>
            <a:r>
              <a:rPr lang="en-US" sz="2800" dirty="0" smtClean="0"/>
              <a:t>Sunk: a cost that cannot be avoided – the difference between the amount of money paid for a production factor (e.g., an asset) and the amount of money it would receive if it </a:t>
            </a:r>
            <a:r>
              <a:rPr lang="en-US" sz="2200" dirty="0" smtClean="0"/>
              <a:t>(went out of business &amp;) </a:t>
            </a:r>
            <a:r>
              <a:rPr lang="en-US" sz="2800" dirty="0" smtClean="0"/>
              <a:t>sold the factor.</a:t>
            </a:r>
            <a:endParaRPr lang="en-US" sz="2200" dirty="0" smtClean="0"/>
          </a:p>
          <a:p>
            <a:pPr marL="971550" lvl="1" indent="-514350">
              <a:buFont typeface="+mj-lt"/>
              <a:buAutoNum type="alphaLcPeriod"/>
            </a:pPr>
            <a:r>
              <a:rPr lang="en-US" sz="2800" dirty="0" smtClean="0"/>
              <a:t>Avoidable: a cost that can be avoided because it has not been incurred yet or because the production factor (asset) can be sold or used in some other way.</a:t>
            </a:r>
          </a:p>
        </p:txBody>
      </p:sp>
      <p:sp>
        <p:nvSpPr>
          <p:cNvPr id="5"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5</a:t>
            </a:fld>
            <a:endParaRPr lang="en-US" b="1" dirty="0"/>
          </a:p>
        </p:txBody>
      </p:sp>
    </p:spTree>
    <p:extLst>
      <p:ext uri="{BB962C8B-B14F-4D97-AF65-F5344CB8AC3E}">
        <p14:creationId xmlns:p14="http://schemas.microsoft.com/office/powerpoint/2010/main" val="36281123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228600"/>
            <a:ext cx="9144000" cy="677108"/>
          </a:xfrm>
          <a:prstGeom prst="rect">
            <a:avLst/>
          </a:prstGeom>
          <a:noFill/>
        </p:spPr>
        <p:txBody>
          <a:bodyPr wrap="square" rtlCol="0">
            <a:spAutoFit/>
          </a:bodyPr>
          <a:lstStyle/>
          <a:p>
            <a:pPr algn="ctr"/>
            <a:r>
              <a:rPr lang="en-US" sz="3800" dirty="0" smtClean="0"/>
              <a:t>Short-run costs for generation plants </a:t>
            </a:r>
          </a:p>
        </p:txBody>
      </p:sp>
      <p:sp>
        <p:nvSpPr>
          <p:cNvPr id="3" name="Rectangle 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4" name="Group 1"/>
          <p:cNvGrpSpPr>
            <a:grpSpLocks noChangeAspect="1"/>
          </p:cNvGrpSpPr>
          <p:nvPr/>
        </p:nvGrpSpPr>
        <p:grpSpPr bwMode="auto">
          <a:xfrm>
            <a:off x="2153920" y="905708"/>
            <a:ext cx="4819650" cy="3289300"/>
            <a:chOff x="1800" y="5120"/>
            <a:chExt cx="7590" cy="3320"/>
          </a:xfrm>
        </p:grpSpPr>
        <p:sp>
          <p:nvSpPr>
            <p:cNvPr id="5" name="AutoShape 8"/>
            <p:cNvSpPr>
              <a:spLocks noChangeAspect="1" noChangeArrowheads="1" noTextEdit="1"/>
            </p:cNvSpPr>
            <p:nvPr/>
          </p:nvSpPr>
          <p:spPr bwMode="auto">
            <a:xfrm>
              <a:off x="1800" y="5120"/>
              <a:ext cx="7590" cy="332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Text Box 7"/>
            <p:cNvSpPr txBox="1">
              <a:spLocks noChangeArrowheads="1"/>
            </p:cNvSpPr>
            <p:nvPr/>
          </p:nvSpPr>
          <p:spPr bwMode="auto">
            <a:xfrm>
              <a:off x="2296" y="5220"/>
              <a:ext cx="1964" cy="7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200" dirty="0" smtClean="0">
                  <a:latin typeface="Arial" pitchFamily="34" charset="0"/>
                  <a:ea typeface="Times New Roman" pitchFamily="18" charset="0"/>
                  <a:cs typeface="Arial" pitchFamily="34" charset="0"/>
                </a:rPr>
                <a:t>Fixed</a:t>
              </a: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costs (independent of production)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Text Box 6"/>
            <p:cNvSpPr txBox="1">
              <a:spLocks noChangeArrowheads="1"/>
            </p:cNvSpPr>
            <p:nvPr/>
          </p:nvSpPr>
          <p:spPr bwMode="auto">
            <a:xfrm>
              <a:off x="2296" y="7465"/>
              <a:ext cx="1964" cy="75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en-US" sz="1200" dirty="0" smtClean="0">
                  <a:latin typeface="Arial" pitchFamily="34" charset="0"/>
                  <a:ea typeface="Times New Roman" pitchFamily="18" charset="0"/>
                  <a:cs typeface="Arial" pitchFamily="34" charset="0"/>
                </a:rPr>
                <a:t>V</a:t>
              </a: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ariable costs (depends on production)</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 Box 5"/>
            <p:cNvSpPr txBox="1">
              <a:spLocks noChangeArrowheads="1"/>
            </p:cNvSpPr>
            <p:nvPr/>
          </p:nvSpPr>
          <p:spPr bwMode="auto">
            <a:xfrm>
              <a:off x="5446" y="5220"/>
              <a:ext cx="3450" cy="186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Interest on bonds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Return to stockholders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Property taxes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Insurance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Depreciation</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Fixed O&amp;M (fixed labor and maintenance)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Text Box 4"/>
            <p:cNvSpPr txBox="1">
              <a:spLocks noChangeArrowheads="1"/>
            </p:cNvSpPr>
            <p:nvPr/>
          </p:nvSpPr>
          <p:spPr bwMode="auto">
            <a:xfrm>
              <a:off x="5446" y="7500"/>
              <a:ext cx="3450" cy="750"/>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Fuel costs</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Variable O&amp;M (variable labor and maintenance)</a:t>
              </a:r>
              <a:endParaRPr kumimoji="0" lang="en-US" altLang="en-US" sz="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Line 3"/>
            <p:cNvSpPr>
              <a:spLocks noChangeShapeType="1"/>
            </p:cNvSpPr>
            <p:nvPr/>
          </p:nvSpPr>
          <p:spPr bwMode="auto">
            <a:xfrm>
              <a:off x="4260" y="5575"/>
              <a:ext cx="1186" cy="1"/>
            </a:xfrm>
            <a:prstGeom prst="line">
              <a:avLst/>
            </a:prstGeom>
            <a:noFill/>
            <a:ln w="9525">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2"/>
            <p:cNvSpPr>
              <a:spLocks noChangeShapeType="1"/>
            </p:cNvSpPr>
            <p:nvPr/>
          </p:nvSpPr>
          <p:spPr bwMode="auto">
            <a:xfrm>
              <a:off x="4260" y="7769"/>
              <a:ext cx="1186" cy="1"/>
            </a:xfrm>
            <a:prstGeom prst="line">
              <a:avLst/>
            </a:prstGeom>
            <a:noFill/>
            <a:ln w="9525">
              <a:solidFill>
                <a:srgbClr val="000000"/>
              </a:solidFill>
              <a:round/>
              <a:headEnd/>
              <a:tailEnd type="triangle" w="lg" len="lg"/>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 name="TextBox 12"/>
          <p:cNvSpPr txBox="1"/>
          <p:nvPr/>
        </p:nvSpPr>
        <p:spPr>
          <a:xfrm>
            <a:off x="0" y="3886200"/>
            <a:ext cx="9144000" cy="2677656"/>
          </a:xfrm>
          <a:prstGeom prst="rect">
            <a:avLst/>
          </a:prstGeom>
          <a:noFill/>
        </p:spPr>
        <p:txBody>
          <a:bodyPr wrap="square" rtlCol="0">
            <a:spAutoFit/>
          </a:bodyPr>
          <a:lstStyle/>
          <a:p>
            <a:pPr lvl="0"/>
            <a:r>
              <a:rPr lang="en-US" sz="2400" dirty="0"/>
              <a:t>T</a:t>
            </a:r>
            <a:r>
              <a:rPr lang="en-US" sz="2400" dirty="0" smtClean="0"/>
              <a:t>ypical generation data is provided on the next page. Clarifications:</a:t>
            </a:r>
          </a:p>
          <a:p>
            <a:pPr marL="285750" lvl="0" indent="-285750">
              <a:buFont typeface="Arial" panose="020B0604020202020204" pitchFamily="34" charset="0"/>
              <a:buChar char="•"/>
            </a:pPr>
            <a:r>
              <a:rPr lang="en-US" sz="2400" dirty="0"/>
              <a:t>O</a:t>
            </a:r>
            <a:r>
              <a:rPr lang="en-US" sz="2400" dirty="0" smtClean="0"/>
              <a:t>vernight cost: cost </a:t>
            </a:r>
            <a:r>
              <a:rPr lang="en-US" sz="2400" dirty="0"/>
              <a:t>of constructing the plant, in $/kW, if </a:t>
            </a:r>
            <a:r>
              <a:rPr lang="en-US" sz="2400" dirty="0" smtClean="0"/>
              <a:t>plant </a:t>
            </a:r>
            <a:r>
              <a:rPr lang="en-US" sz="2400" dirty="0"/>
              <a:t>could be constructed in a single day</a:t>
            </a:r>
            <a:r>
              <a:rPr lang="en-US" sz="2400" dirty="0" smtClean="0"/>
              <a:t>. A proxy on non-O&amp;M fixed costs.</a:t>
            </a:r>
            <a:endParaRPr lang="en-US" sz="2400" dirty="0"/>
          </a:p>
          <a:p>
            <a:pPr marL="285750" lvl="0" indent="-285750">
              <a:buFont typeface="Arial" panose="020B0604020202020204" pitchFamily="34" charset="0"/>
              <a:buChar char="•"/>
            </a:pPr>
            <a:r>
              <a:rPr lang="en-US" sz="2400" dirty="0"/>
              <a:t>The “variable O&amp;M” is in mills/</a:t>
            </a:r>
            <a:r>
              <a:rPr lang="en-US" sz="2400" dirty="0" err="1"/>
              <a:t>kWhr</a:t>
            </a:r>
            <a:r>
              <a:rPr lang="en-US" sz="2400" dirty="0"/>
              <a:t> (a mill is 0.1¢).These values represent </a:t>
            </a:r>
            <a:r>
              <a:rPr lang="en-US" sz="2400" dirty="0" smtClean="0"/>
              <a:t>labor &amp; maintenance </a:t>
            </a:r>
            <a:r>
              <a:rPr lang="en-US" sz="2400" dirty="0"/>
              <a:t>costs. They do not include fuel costs.</a:t>
            </a:r>
          </a:p>
          <a:p>
            <a:pPr marL="285750" lvl="0" indent="-285750">
              <a:buFont typeface="Arial" panose="020B0604020202020204" pitchFamily="34" charset="0"/>
              <a:buChar char="•"/>
            </a:pPr>
            <a:r>
              <a:rPr lang="en-US" sz="2400" dirty="0"/>
              <a:t>Fuel costs are computed through the heat rate. We will discuss </a:t>
            </a:r>
            <a:r>
              <a:rPr lang="en-US" sz="2400" dirty="0" smtClean="0"/>
              <a:t>this.</a:t>
            </a:r>
            <a:endParaRPr lang="en-US" sz="2400" dirty="0"/>
          </a:p>
          <a:p>
            <a:pPr marL="285750" lvl="0" indent="-285750">
              <a:buFont typeface="Arial" panose="020B0604020202020204" pitchFamily="34" charset="0"/>
              <a:buChar char="•"/>
            </a:pPr>
            <a:r>
              <a:rPr lang="en-US" sz="2400" dirty="0"/>
              <a:t>The heat rate values given are average values</a:t>
            </a:r>
            <a:r>
              <a:rPr lang="en-US" sz="2400" dirty="0" smtClean="0"/>
              <a:t>. We will also discuss this </a:t>
            </a:r>
            <a:endParaRPr lang="en-US" sz="2400" dirty="0"/>
          </a:p>
        </p:txBody>
      </p:sp>
      <p:sp>
        <p:nvSpPr>
          <p:cNvPr id="15"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6</a:t>
            </a:fld>
            <a:endParaRPr lang="en-US" b="1" dirty="0"/>
          </a:p>
        </p:txBody>
      </p:sp>
    </p:spTree>
    <p:extLst>
      <p:ext uri="{BB962C8B-B14F-4D97-AF65-F5344CB8AC3E}">
        <p14:creationId xmlns:p14="http://schemas.microsoft.com/office/powerpoint/2010/main" val="15187639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677108"/>
          </a:xfrm>
          <a:prstGeom prst="rect">
            <a:avLst/>
          </a:prstGeom>
          <a:noFill/>
        </p:spPr>
        <p:txBody>
          <a:bodyPr wrap="square" rtlCol="0">
            <a:spAutoFit/>
          </a:bodyPr>
          <a:lstStyle/>
          <a:p>
            <a:pPr algn="ctr"/>
            <a:r>
              <a:rPr lang="en-US" sz="3800" dirty="0" smtClean="0"/>
              <a:t>Some typical data for generation plants </a:t>
            </a:r>
          </a:p>
        </p:txBody>
      </p:sp>
      <p:sp>
        <p:nvSpPr>
          <p:cNvPr id="3" name="Rectangle 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86016"/>
            <a:ext cx="8840300" cy="4828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0" y="5782270"/>
            <a:ext cx="9143999" cy="923330"/>
          </a:xfrm>
          <a:prstGeom prst="rect">
            <a:avLst/>
          </a:prstGeom>
          <a:noFill/>
        </p:spPr>
        <p:txBody>
          <a:bodyPr wrap="square" rtlCol="0">
            <a:spAutoFit/>
          </a:bodyPr>
          <a:lstStyle/>
          <a:p>
            <a:r>
              <a:rPr lang="en-US" dirty="0" smtClean="0">
                <a:sym typeface="Wingdings" panose="05000000000000000000" pitchFamily="2" charset="2"/>
              </a:rPr>
              <a:t>We will characterize the relation between short-term variable costs and the amount of electric energy produced by a power plant. Doing so will be useful in understanding how generation owners participate in the electricity market. This is 2009 data; 2018 data next page.</a:t>
            </a:r>
            <a:endParaRPr lang="en-US" dirty="0"/>
          </a:p>
        </p:txBody>
      </p:sp>
      <p:sp>
        <p:nvSpPr>
          <p:cNvPr id="15"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7</a:t>
            </a:fld>
            <a:endParaRPr lang="en-US" b="1" dirty="0"/>
          </a:p>
        </p:txBody>
      </p:sp>
      <p:sp>
        <p:nvSpPr>
          <p:cNvPr id="4" name="Rectangle 3"/>
          <p:cNvSpPr/>
          <p:nvPr/>
        </p:nvSpPr>
        <p:spPr>
          <a:xfrm>
            <a:off x="2057400" y="1295400"/>
            <a:ext cx="609600" cy="4419600"/>
          </a:xfrm>
          <a:prstGeom prst="rect">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667000" y="1112838"/>
            <a:ext cx="762000" cy="4602162"/>
          </a:xfrm>
          <a:prstGeom prst="rect">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53000" y="1112838"/>
            <a:ext cx="762000" cy="4602162"/>
          </a:xfrm>
          <a:prstGeom prst="rect">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76200" y="497484"/>
            <a:ext cx="8916500" cy="400110"/>
          </a:xfrm>
          <a:prstGeom prst="rect">
            <a:avLst/>
          </a:prstGeom>
          <a:noFill/>
        </p:spPr>
        <p:txBody>
          <a:bodyPr wrap="square" rtlCol="0">
            <a:spAutoFit/>
          </a:bodyPr>
          <a:lstStyle/>
          <a:p>
            <a:r>
              <a:rPr lang="en-US" sz="1000" dirty="0"/>
              <a:t>J. McCalley, W. Jewell, T. Mount, D. Osborn, and J. Fleeman, “A Wider Horizon: Technologies, Tools, and Procedures for Energy Systems Planning at the National Level,” </a:t>
            </a:r>
            <a:r>
              <a:rPr lang="en-US" sz="1000" i="1" dirty="0"/>
              <a:t>IEEE Power and Energy Magazine</a:t>
            </a:r>
            <a:r>
              <a:rPr lang="en-US" sz="1000" dirty="0"/>
              <a:t>, Vol. 9, Issue 3, May/June 2011, pp. 42-54</a:t>
            </a:r>
            <a:r>
              <a:rPr lang="en-US" sz="1000" dirty="0" smtClean="0"/>
              <a:t>.</a:t>
            </a:r>
            <a:endParaRPr lang="en-US" sz="1000" dirty="0"/>
          </a:p>
        </p:txBody>
      </p:sp>
      <p:sp>
        <p:nvSpPr>
          <p:cNvPr id="11" name="Rectangle 10"/>
          <p:cNvSpPr/>
          <p:nvPr/>
        </p:nvSpPr>
        <p:spPr>
          <a:xfrm>
            <a:off x="5708073" y="1112838"/>
            <a:ext cx="616527" cy="4602162"/>
          </a:xfrm>
          <a:prstGeom prst="rect">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4953000"/>
            <a:ext cx="3276600" cy="762000"/>
          </a:xfrm>
          <a:prstGeom prst="rect">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544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10" grpId="0" animBg="1"/>
      <p:bldP spid="11"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1261884"/>
          </a:xfrm>
          <a:prstGeom prst="rect">
            <a:avLst/>
          </a:prstGeom>
          <a:noFill/>
        </p:spPr>
        <p:txBody>
          <a:bodyPr wrap="square" rtlCol="0">
            <a:spAutoFit/>
          </a:bodyPr>
          <a:lstStyle/>
          <a:p>
            <a:pPr algn="ctr"/>
            <a:r>
              <a:rPr lang="en-US" sz="3800" dirty="0" smtClean="0"/>
              <a:t>Some typical data for generation plants</a:t>
            </a:r>
          </a:p>
          <a:p>
            <a:pPr algn="ctr"/>
            <a:r>
              <a:rPr lang="en-US" sz="3800" dirty="0" smtClean="0"/>
              <a:t>2018 Data, EIA </a:t>
            </a:r>
          </a:p>
        </p:txBody>
      </p:sp>
      <p:sp>
        <p:nvSpPr>
          <p:cNvPr id="3" name="Rectangle 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8</a:t>
            </a:fld>
            <a:endParaRPr lang="en-US" b="1" dirty="0"/>
          </a:p>
        </p:txBody>
      </p:sp>
      <p:pic>
        <p:nvPicPr>
          <p:cNvPr id="4" name="Picture 3"/>
          <p:cNvPicPr>
            <a:picLocks noChangeAspect="1"/>
          </p:cNvPicPr>
          <p:nvPr/>
        </p:nvPicPr>
        <p:blipFill>
          <a:blip r:embed="rId2"/>
          <a:stretch>
            <a:fillRect/>
          </a:stretch>
        </p:blipFill>
        <p:spPr>
          <a:xfrm>
            <a:off x="228600" y="1143000"/>
            <a:ext cx="8707929" cy="4712963"/>
          </a:xfrm>
          <a:prstGeom prst="rect">
            <a:avLst/>
          </a:prstGeom>
        </p:spPr>
      </p:pic>
      <p:sp>
        <p:nvSpPr>
          <p:cNvPr id="5" name="Rectangle 4"/>
          <p:cNvSpPr/>
          <p:nvPr/>
        </p:nvSpPr>
        <p:spPr>
          <a:xfrm>
            <a:off x="2590800" y="6236658"/>
            <a:ext cx="4572000" cy="276999"/>
          </a:xfrm>
          <a:prstGeom prst="rect">
            <a:avLst/>
          </a:prstGeom>
        </p:spPr>
        <p:txBody>
          <a:bodyPr>
            <a:spAutoFit/>
          </a:bodyPr>
          <a:lstStyle/>
          <a:p>
            <a:r>
              <a:rPr lang="en-US" sz="1200" dirty="0">
                <a:hlinkClick r:id="rId3"/>
              </a:rPr>
              <a:t>https://www.eia.gov/outlooks/aeo/assumptions/pdf/table_8.2.pdf</a:t>
            </a:r>
            <a:endParaRPr lang="en-US" sz="1200" dirty="0"/>
          </a:p>
        </p:txBody>
      </p:sp>
      <p:sp>
        <p:nvSpPr>
          <p:cNvPr id="11" name="Rectangle 10"/>
          <p:cNvSpPr/>
          <p:nvPr/>
        </p:nvSpPr>
        <p:spPr>
          <a:xfrm>
            <a:off x="228600" y="5091654"/>
            <a:ext cx="5943600" cy="762000"/>
          </a:xfrm>
          <a:prstGeom prst="rect">
            <a:avLst/>
          </a:prstGeom>
          <a:noFill/>
          <a:ln>
            <a:solidFill>
              <a:schemeClr val="tx1"/>
            </a:solidFill>
            <a:headEnd type="none" w="med" len="med"/>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64326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0"/>
            <a:ext cx="9144000" cy="1261884"/>
          </a:xfrm>
          <a:prstGeom prst="rect">
            <a:avLst/>
          </a:prstGeom>
          <a:noFill/>
        </p:spPr>
        <p:txBody>
          <a:bodyPr wrap="square" rtlCol="0">
            <a:spAutoFit/>
          </a:bodyPr>
          <a:lstStyle/>
          <a:p>
            <a:pPr algn="ctr"/>
            <a:r>
              <a:rPr lang="en-US" sz="3800" dirty="0" smtClean="0"/>
              <a:t>Some typical data for generation plants</a:t>
            </a:r>
          </a:p>
          <a:p>
            <a:pPr algn="ctr"/>
            <a:r>
              <a:rPr lang="en-US" sz="3800" dirty="0" smtClean="0"/>
              <a:t>2018 Data, EIA </a:t>
            </a:r>
          </a:p>
        </p:txBody>
      </p:sp>
      <p:sp>
        <p:nvSpPr>
          <p:cNvPr id="3" name="Rectangle 9"/>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5" name="Slide Number Placeholder 5"/>
          <p:cNvSpPr>
            <a:spLocks noGrp="1"/>
          </p:cNvSpPr>
          <p:nvPr>
            <p:ph type="sldNum" sz="quarter" idx="12"/>
          </p:nvPr>
        </p:nvSpPr>
        <p:spPr>
          <a:xfrm>
            <a:off x="8686800" y="6492875"/>
            <a:ext cx="457200" cy="365125"/>
          </a:xfrm>
        </p:spPr>
        <p:txBody>
          <a:bodyPr/>
          <a:lstStyle/>
          <a:p>
            <a:fld id="{04431FFA-ACA1-47E6-9861-74EF4DEB1CAF}" type="slidenum">
              <a:rPr lang="en-US" b="1" smtClean="0"/>
              <a:t>9</a:t>
            </a:fld>
            <a:endParaRPr lang="en-US" b="1" dirty="0"/>
          </a:p>
        </p:txBody>
      </p:sp>
      <p:sp>
        <p:nvSpPr>
          <p:cNvPr id="5" name="Rectangle 4"/>
          <p:cNvSpPr/>
          <p:nvPr/>
        </p:nvSpPr>
        <p:spPr>
          <a:xfrm>
            <a:off x="2590800" y="6236658"/>
            <a:ext cx="4572000" cy="276999"/>
          </a:xfrm>
          <a:prstGeom prst="rect">
            <a:avLst/>
          </a:prstGeom>
        </p:spPr>
        <p:txBody>
          <a:bodyPr>
            <a:spAutoFit/>
          </a:bodyPr>
          <a:lstStyle/>
          <a:p>
            <a:r>
              <a:rPr lang="en-US" sz="1200" dirty="0">
                <a:hlinkClick r:id="rId2"/>
              </a:rPr>
              <a:t>https://www.eia.gov/outlooks/aeo/assumptions/pdf/table_8.2.pdf</a:t>
            </a:r>
            <a:endParaRPr lang="en-US" sz="1200" dirty="0"/>
          </a:p>
        </p:txBody>
      </p:sp>
      <p:pic>
        <p:nvPicPr>
          <p:cNvPr id="2" name="Picture 1"/>
          <p:cNvPicPr>
            <a:picLocks noChangeAspect="1"/>
          </p:cNvPicPr>
          <p:nvPr/>
        </p:nvPicPr>
        <p:blipFill>
          <a:blip r:embed="rId3"/>
          <a:stretch>
            <a:fillRect/>
          </a:stretch>
        </p:blipFill>
        <p:spPr>
          <a:xfrm>
            <a:off x="299027" y="1544157"/>
            <a:ext cx="8545945" cy="4154011"/>
          </a:xfrm>
          <a:prstGeom prst="rect">
            <a:avLst/>
          </a:prstGeom>
        </p:spPr>
      </p:pic>
    </p:spTree>
    <p:extLst>
      <p:ext uri="{BB962C8B-B14F-4D97-AF65-F5344CB8AC3E}">
        <p14:creationId xmlns:p14="http://schemas.microsoft.com/office/powerpoint/2010/main" val="21673965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chemeClr val="tx1"/>
          </a:solidFill>
          <a:headEnd type="none" w="med" len="med"/>
          <a:tailEnd type="triangle" w="lg" len="lg"/>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15233</TotalTime>
  <Words>3325</Words>
  <Application>Microsoft Office PowerPoint</Application>
  <PresentationFormat>On-screen Show (4:3)</PresentationFormat>
  <Paragraphs>434</Paragraphs>
  <Slides>41</Slides>
  <Notes>0</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5</vt:i4>
      </vt:variant>
      <vt:variant>
        <vt:lpstr>Slide Titles</vt:lpstr>
      </vt:variant>
      <vt:variant>
        <vt:i4>41</vt:i4>
      </vt:variant>
    </vt:vector>
  </HeadingPairs>
  <TitlesOfParts>
    <vt:vector size="52" baseType="lpstr">
      <vt:lpstr>Arial</vt:lpstr>
      <vt:lpstr>Calibri</vt:lpstr>
      <vt:lpstr>Times New Roman</vt:lpstr>
      <vt:lpstr>Wingdings</vt:lpstr>
      <vt:lpstr>Office Theme</vt:lpstr>
      <vt:lpstr>Custom Design</vt:lpstr>
      <vt:lpstr>Equation</vt:lpstr>
      <vt:lpstr>Picture</vt:lpstr>
      <vt:lpstr>MathType 6.0 Equation</vt:lpstr>
      <vt:lpstr>Paintbrush Picture</vt:lpstr>
      <vt:lpstr>Microsoft Word Picture</vt:lpstr>
      <vt:lpstr>Class 2 Economic systems for electric power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 1 Economic systems for electric power planning</dc:title>
  <dc:creator>James D. McCalley</dc:creator>
  <cp:lastModifiedBy>McCalley, James D [E CPE]</cp:lastModifiedBy>
  <cp:revision>108</cp:revision>
  <cp:lastPrinted>2019-09-03T11:35:57Z</cp:lastPrinted>
  <dcterms:created xsi:type="dcterms:W3CDTF">2010-01-12T17:27:24Z</dcterms:created>
  <dcterms:modified xsi:type="dcterms:W3CDTF">2019-09-03T13:46:24Z</dcterms:modified>
</cp:coreProperties>
</file>